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7" r:id="rId4"/>
    <p:sldId id="266" r:id="rId5"/>
    <p:sldId id="258" r:id="rId6"/>
    <p:sldId id="268" r:id="rId7"/>
    <p:sldId id="259" r:id="rId8"/>
    <p:sldId id="260" r:id="rId9"/>
    <p:sldId id="261" r:id="rId10"/>
    <p:sldId id="262" r:id="rId11"/>
    <p:sldId id="263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6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4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BB043-FF43-4CB5-AC11-E5F04DE0655A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88063-82D3-45ED-86A6-66365923E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1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1895 de X ışın keşfi fizyolojik</a:t>
            </a:r>
            <a:r>
              <a:rPr lang="tr-TR" baseline="0" dirty="0" smtClean="0"/>
              <a:t> etkilerinin anlaşılması hemen 3 yıl sonra  Maria </a:t>
            </a:r>
            <a:r>
              <a:rPr lang="tr-TR" baseline="0" dirty="0" err="1" smtClean="0"/>
              <a:t>Curi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nin</a:t>
            </a:r>
            <a:r>
              <a:rPr lang="tr-TR" baseline="0" dirty="0" smtClean="0"/>
              <a:t> radyum keşfi  sonrası </a:t>
            </a:r>
            <a:r>
              <a:rPr lang="tr-TR" dirty="0" smtClean="0"/>
              <a:t> ilk Cilt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lerinde</a:t>
            </a:r>
            <a:r>
              <a:rPr lang="tr-TR" dirty="0" smtClean="0"/>
              <a:t> RT kullanılmış</a:t>
            </a:r>
            <a:r>
              <a:rPr lang="tr-TR" baseline="0" dirty="0" smtClean="0"/>
              <a:t>  Yaklaşık 100 yıllık bir geçmişi var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18F-6BC7-4FAF-A61F-46DC37FD8F8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283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Avantajları yüzey</a:t>
            </a:r>
            <a:r>
              <a:rPr lang="tr-TR" baseline="0" dirty="0" smtClean="0"/>
              <a:t> dozları yüksek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18F-6BC7-4FAF-A61F-46DC37FD8F8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26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Yüzey</a:t>
            </a:r>
            <a:r>
              <a:rPr lang="tr-TR" baseline="0" dirty="0" smtClean="0"/>
              <a:t> dozları düşük </a:t>
            </a:r>
            <a:r>
              <a:rPr lang="tr-TR" baseline="0" dirty="0" err="1" smtClean="0"/>
              <a:t>bolus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kull</a:t>
            </a:r>
            <a:r>
              <a:rPr lang="tr-TR" baseline="0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18F-6BC7-4FAF-A61F-46DC37FD8F8A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506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Hastanın balmumu</a:t>
            </a:r>
            <a:r>
              <a:rPr lang="tr-TR" baseline="0" dirty="0" smtClean="0"/>
              <a:t> materyali ile kalıbı çıkarılıyor,  Protez materyalinden kalıp yapılıyor ve 1cm aralıklarla </a:t>
            </a:r>
            <a:r>
              <a:rPr lang="tr-TR" baseline="0" dirty="0" err="1" smtClean="0"/>
              <a:t>kateterler</a:t>
            </a:r>
            <a:r>
              <a:rPr lang="tr-TR" baseline="0" dirty="0" smtClean="0"/>
              <a:t> yerleştiriliyor, radyoaktif kaynak </a:t>
            </a:r>
            <a:r>
              <a:rPr lang="tr-TR" baseline="0" dirty="0" err="1" smtClean="0"/>
              <a:t>kateterler</a:t>
            </a:r>
            <a:r>
              <a:rPr lang="tr-TR" baseline="0" dirty="0" smtClean="0"/>
              <a:t> içinde ilerletilerek tedavi </a:t>
            </a:r>
            <a:r>
              <a:rPr lang="tr-TR" baseline="0" dirty="0" err="1" smtClean="0"/>
              <a:t>sdiliyor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18F-6BC7-4FAF-A61F-46DC37FD8F8A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043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Sıklıkla gözlemlediğimiz etkiler RT alanında </a:t>
            </a:r>
            <a:r>
              <a:rPr lang="tr-TR" dirty="0" err="1" smtClean="0"/>
              <a:t>hipopigmentasyon</a:t>
            </a:r>
            <a:r>
              <a:rPr lang="tr-TR" dirty="0" smtClean="0"/>
              <a:t>, </a:t>
            </a:r>
            <a:r>
              <a:rPr lang="tr-TR" dirty="0" err="1" smtClean="0"/>
              <a:t>telenjektazi</a:t>
            </a:r>
            <a:r>
              <a:rPr lang="tr-TR" dirty="0" smtClean="0"/>
              <a:t> nadiren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atrofik</a:t>
            </a:r>
            <a:r>
              <a:rPr lang="tr-TR" baseline="0" dirty="0" smtClean="0"/>
              <a:t> görünüm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18F-6BC7-4FAF-A61F-46DC37FD8F8A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2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Cilt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218"/>
            <a:ext cx="10515600" cy="1325563"/>
          </a:xfrm>
        </p:spPr>
        <p:txBody>
          <a:bodyPr/>
          <a:lstStyle/>
          <a:p>
            <a:r>
              <a:rPr lang="tr-TR" dirty="0" err="1"/>
              <a:t>Bolus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Elektronların </a:t>
            </a:r>
            <a:r>
              <a:rPr lang="tr-TR" dirty="0" err="1"/>
              <a:t>yüzeyel</a:t>
            </a:r>
            <a:r>
              <a:rPr lang="tr-TR" dirty="0"/>
              <a:t> lezyonların tedavisinde kullanılmasında</a:t>
            </a:r>
          </a:p>
          <a:p>
            <a:endParaRPr lang="tr-TR" dirty="0"/>
          </a:p>
          <a:p>
            <a:r>
              <a:rPr lang="tr-TR" dirty="0"/>
              <a:t>Cilt dozunun yaklaşık %100’e çıkartılması amacıyla kullanılır</a:t>
            </a:r>
          </a:p>
          <a:p>
            <a:endParaRPr lang="tr-TR" dirty="0"/>
          </a:p>
          <a:p>
            <a:r>
              <a:rPr lang="tr-TR" dirty="0" err="1"/>
              <a:t>Bolus</a:t>
            </a:r>
            <a:r>
              <a:rPr lang="tr-TR" dirty="0"/>
              <a:t> ve cilt arasında hava boşluğu kalmamalıdır.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3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7244"/>
            <a:ext cx="10515600" cy="1325563"/>
          </a:xfrm>
        </p:spPr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Toplam tedavi dozu 4-6 haftada 50-60 </a:t>
            </a:r>
            <a:r>
              <a:rPr lang="tr-TR" dirty="0" err="1"/>
              <a:t>Gy’dir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/>
              <a:t>Hasta her gün aynı pozisyonda tedaviye girer</a:t>
            </a:r>
          </a:p>
          <a:p>
            <a:endParaRPr lang="tr-TR" dirty="0"/>
          </a:p>
          <a:p>
            <a:r>
              <a:rPr lang="tr-TR" dirty="0"/>
              <a:t> Tedavi planına uyum gösterecek şekilde dikkatlice tedaviye alınır.</a:t>
            </a:r>
          </a:p>
          <a:p>
            <a:endParaRPr lang="tr-TR" dirty="0"/>
          </a:p>
          <a:p>
            <a:r>
              <a:rPr lang="tr-TR" dirty="0"/>
              <a:t>Haftalık doktor kontrolüne yönlendirilmelidir.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58982"/>
            <a:ext cx="10515600" cy="831706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Düşük enerjili  X-ışını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2" name="İçerik Yer Tutucusu 11"/>
          <p:cNvSpPr>
            <a:spLocks noGrp="1"/>
          </p:cNvSpPr>
          <p:nvPr>
            <p:ph idx="1"/>
          </p:nvPr>
        </p:nvSpPr>
        <p:spPr>
          <a:xfrm>
            <a:off x="487680" y="2189017"/>
            <a:ext cx="10866120" cy="3987945"/>
          </a:xfrm>
        </p:spPr>
        <p:txBody>
          <a:bodyPr/>
          <a:lstStyle/>
          <a:p>
            <a:r>
              <a:rPr lang="tr-TR" dirty="0" err="1" smtClean="0"/>
              <a:t>Yüzeyel</a:t>
            </a:r>
            <a:r>
              <a:rPr lang="tr-TR" dirty="0" smtClean="0"/>
              <a:t> X-ışını ile RT</a:t>
            </a:r>
          </a:p>
          <a:p>
            <a:pPr lvl="1"/>
            <a:r>
              <a:rPr lang="tr-TR" dirty="0" smtClean="0"/>
              <a:t>50-150kV enerjiye sahip X-ışını</a:t>
            </a:r>
          </a:p>
          <a:p>
            <a:pPr lvl="1"/>
            <a:r>
              <a:rPr lang="tr-TR" dirty="0" smtClean="0"/>
              <a:t>0.5-1cm  derinlikte </a:t>
            </a:r>
            <a:r>
              <a:rPr lang="tr-TR" dirty="0" err="1" smtClean="0"/>
              <a:t>tm</a:t>
            </a:r>
            <a:r>
              <a:rPr lang="tr-TR" dirty="0" smtClean="0"/>
              <a:t> tedavisi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Ortavoltaj</a:t>
            </a:r>
            <a:r>
              <a:rPr lang="tr-TR" dirty="0" smtClean="0"/>
              <a:t> X ışını</a:t>
            </a:r>
          </a:p>
          <a:p>
            <a:pPr lvl="1"/>
            <a:r>
              <a:rPr lang="tr-TR" dirty="0" smtClean="0"/>
              <a:t>150-500kV enerjiye sahip X-ışını</a:t>
            </a:r>
          </a:p>
          <a:p>
            <a:pPr lvl="1"/>
            <a:r>
              <a:rPr lang="tr-TR" dirty="0" smtClean="0"/>
              <a:t>2cm derinlikte </a:t>
            </a:r>
            <a:r>
              <a:rPr lang="tr-TR" dirty="0" err="1" smtClean="0"/>
              <a:t>tm</a:t>
            </a:r>
            <a:r>
              <a:rPr lang="tr-TR" dirty="0" smtClean="0"/>
              <a:t> tedavisi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740" y="2109895"/>
            <a:ext cx="3552178" cy="2613495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698" y="3260437"/>
            <a:ext cx="2774463" cy="317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09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16" y="14143"/>
            <a:ext cx="10955383" cy="11144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0" y="2423546"/>
            <a:ext cx="4091181" cy="27926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70" y="2530762"/>
            <a:ext cx="4203866" cy="274472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7878618" y="6115565"/>
            <a:ext cx="3814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err="1" smtClean="0"/>
              <a:t>Veness</a:t>
            </a:r>
            <a:r>
              <a:rPr lang="tr-TR" sz="1600" b="1" i="1" dirty="0" smtClean="0"/>
              <a:t> ve </a:t>
            </a:r>
            <a:r>
              <a:rPr lang="tr-TR" sz="1600" b="1" i="1" dirty="0" err="1" smtClean="0"/>
              <a:t>Howle</a:t>
            </a:r>
            <a:r>
              <a:rPr lang="tr-TR" sz="1600" b="1" i="1" dirty="0" smtClean="0"/>
              <a:t>, </a:t>
            </a:r>
            <a:r>
              <a:rPr lang="tr-TR" sz="1600" b="1" i="1" dirty="0" err="1" smtClean="0"/>
              <a:t>Clin</a:t>
            </a:r>
            <a:r>
              <a:rPr lang="tr-TR" sz="1600" b="1" i="1" dirty="0" smtClean="0"/>
              <a:t> </a:t>
            </a:r>
            <a:r>
              <a:rPr lang="tr-TR" sz="1600" b="1" i="1" dirty="0" err="1"/>
              <a:t>R</a:t>
            </a:r>
            <a:r>
              <a:rPr lang="tr-TR" sz="1600" b="1" i="1" dirty="0" err="1" smtClean="0"/>
              <a:t>ad</a:t>
            </a:r>
            <a:r>
              <a:rPr lang="tr-TR" sz="1600" b="1" i="1" dirty="0" smtClean="0"/>
              <a:t> </a:t>
            </a:r>
            <a:r>
              <a:rPr lang="tr-TR" sz="1600" b="1" i="1" dirty="0" err="1" smtClean="0"/>
              <a:t>Onc</a:t>
            </a:r>
            <a:r>
              <a:rPr lang="tr-TR" sz="1600" b="1" i="1" dirty="0" smtClean="0"/>
              <a:t>, 2016</a:t>
            </a:r>
            <a:endParaRPr lang="tr-TR" sz="1600" b="1" i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219200" y="5357091"/>
            <a:ext cx="302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BCC, </a:t>
            </a:r>
            <a:r>
              <a:rPr lang="tr-TR" b="1" dirty="0" err="1" smtClean="0"/>
              <a:t>superfisyal</a:t>
            </a:r>
            <a:r>
              <a:rPr lang="tr-TR" b="1" dirty="0" smtClean="0"/>
              <a:t>  X-ışını 55Gy/25 </a:t>
            </a:r>
            <a:r>
              <a:rPr lang="tr-TR" b="1" dirty="0" err="1" smtClean="0"/>
              <a:t>fr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502400" y="5430982"/>
            <a:ext cx="201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RT sonu görünüm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68558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417" y="0"/>
            <a:ext cx="10955383" cy="1114425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838200" y="815433"/>
            <a:ext cx="10515600" cy="875255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Elektron demetleri</a:t>
            </a:r>
            <a:endParaRPr lang="tr-TR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Object 7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4729342" y="1466637"/>
          <a:ext cx="2826327" cy="2899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 Eşlem Resmi" r:id="rId5" imgW="4971429" imgH="3723810" progId="Paint.Picture">
                  <p:embed/>
                </p:oleObj>
              </mc:Choice>
              <mc:Fallback>
                <p:oleObj name="Bit Eşlem Resmi" r:id="rId5" imgW="4971429" imgH="3723810" progId="Paint.Picture">
                  <p:embed/>
                  <p:pic>
                    <p:nvPicPr>
                      <p:cNvPr id="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342" y="1466637"/>
                        <a:ext cx="2826327" cy="28997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07564" y="2432229"/>
            <a:ext cx="2361372" cy="291255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858" y="4009395"/>
            <a:ext cx="2389578" cy="24707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221673" y="1690689"/>
            <a:ext cx="428567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Mega voltaj X ışını üreten lineer </a:t>
            </a:r>
            <a:r>
              <a:rPr lang="tr-TR" sz="2400" dirty="0" err="1" smtClean="0"/>
              <a:t>akseleratörlerden</a:t>
            </a:r>
            <a:r>
              <a:rPr lang="tr-TR" sz="2400" dirty="0" smtClean="0"/>
              <a:t> elde edilir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Pratikte 4-12MeV enerjili demetler kullanılıp  1.5-4cm derinliğe ulaşma potansiyeli vardır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Bolus</a:t>
            </a:r>
            <a:r>
              <a:rPr lang="tr-TR" sz="2400" dirty="0" smtClean="0"/>
              <a:t> gibi maddeler ile yüzey dozları artırılabilir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220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424" y="1644073"/>
            <a:ext cx="3975860" cy="384854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964" y="1725618"/>
            <a:ext cx="4075452" cy="3767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551710" y="2198255"/>
            <a:ext cx="2586182" cy="97905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7024254" y="2516909"/>
            <a:ext cx="2415309" cy="97905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00728" y="5612552"/>
            <a:ext cx="4904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Sol </a:t>
            </a:r>
            <a:r>
              <a:rPr lang="tr-TR" dirty="0" err="1" smtClean="0"/>
              <a:t>preauriküler</a:t>
            </a:r>
            <a:r>
              <a:rPr lang="tr-TR" dirty="0" smtClean="0"/>
              <a:t> SCC, medikal </a:t>
            </a:r>
            <a:r>
              <a:rPr lang="tr-TR" dirty="0" err="1" smtClean="0"/>
              <a:t>inop</a:t>
            </a:r>
            <a:r>
              <a:rPr lang="tr-TR" dirty="0" smtClean="0"/>
              <a:t> 55Gy/25fr 12MeV </a:t>
            </a:r>
            <a:r>
              <a:rPr lang="tr-TR" dirty="0" err="1" smtClean="0"/>
              <a:t>elktron</a:t>
            </a:r>
            <a:r>
              <a:rPr lang="tr-TR" dirty="0" smtClean="0"/>
              <a:t> demet </a:t>
            </a:r>
            <a:r>
              <a:rPr lang="tr-TR" dirty="0" err="1" smtClean="0"/>
              <a:t>tdv</a:t>
            </a:r>
            <a:r>
              <a:rPr lang="tr-TR" dirty="0" smtClean="0"/>
              <a:t>, 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7610764" y="5612552"/>
            <a:ext cx="2272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RT sonrası 2. ay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8395855" y="6438837"/>
            <a:ext cx="3814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err="1" smtClean="0"/>
              <a:t>Veness</a:t>
            </a:r>
            <a:r>
              <a:rPr lang="tr-TR" sz="1600" i="1" dirty="0" smtClean="0"/>
              <a:t> ve </a:t>
            </a:r>
            <a:r>
              <a:rPr lang="tr-TR" sz="1600" i="1" dirty="0" err="1" smtClean="0"/>
              <a:t>Howle</a:t>
            </a:r>
            <a:r>
              <a:rPr lang="tr-TR" sz="1600" i="1" dirty="0" smtClean="0"/>
              <a:t>, </a:t>
            </a:r>
            <a:r>
              <a:rPr lang="tr-TR" sz="1600" i="1" dirty="0" err="1" smtClean="0"/>
              <a:t>Clin</a:t>
            </a:r>
            <a:r>
              <a:rPr lang="tr-TR" sz="1600" i="1" dirty="0" smtClean="0"/>
              <a:t> </a:t>
            </a:r>
            <a:r>
              <a:rPr lang="tr-TR" sz="1600" i="1" dirty="0" err="1"/>
              <a:t>R</a:t>
            </a:r>
            <a:r>
              <a:rPr lang="tr-TR" sz="1600" i="1" dirty="0" err="1" smtClean="0"/>
              <a:t>ad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Onc</a:t>
            </a:r>
            <a:r>
              <a:rPr lang="tr-TR" sz="1600" i="1" dirty="0" smtClean="0"/>
              <a:t>, 2016</a:t>
            </a:r>
            <a:endParaRPr lang="tr-TR" sz="1600" i="1" dirty="0"/>
          </a:p>
        </p:txBody>
      </p:sp>
    </p:spTree>
    <p:extLst>
      <p:ext uri="{BB962C8B-B14F-4D97-AF65-F5344CB8AC3E}">
        <p14:creationId xmlns:p14="http://schemas.microsoft.com/office/powerpoint/2010/main" val="620321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7571" y="983344"/>
            <a:ext cx="10515600" cy="854665"/>
          </a:xfrm>
        </p:spPr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Megavoltaj</a:t>
            </a:r>
            <a:r>
              <a:rPr lang="tr-TR" b="1" dirty="0" smtClean="0">
                <a:solidFill>
                  <a:srgbClr val="C00000"/>
                </a:solidFill>
              </a:rPr>
              <a:t> X-ışını-</a:t>
            </a:r>
            <a:r>
              <a:rPr lang="tr-TR" b="1" dirty="0" err="1" smtClean="0">
                <a:solidFill>
                  <a:srgbClr val="C00000"/>
                </a:solidFill>
              </a:rPr>
              <a:t>tomoterapi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" y="2168434"/>
            <a:ext cx="2882537" cy="356784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3543" y="2168434"/>
            <a:ext cx="4223656" cy="35678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2074" y="2230977"/>
            <a:ext cx="3010989" cy="356784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9042400" y="6191794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Özşahin M  izni ile</a:t>
            </a:r>
            <a:endParaRPr lang="tr-TR" b="1" i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8848436" y="1768324"/>
            <a:ext cx="3343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RT den 18 ay sonra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067488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8818" y="837290"/>
            <a:ext cx="10515600" cy="1071852"/>
          </a:xfrm>
        </p:spPr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Brakiterapi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3633" y="4423955"/>
            <a:ext cx="2342606" cy="232083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127" y="1121536"/>
            <a:ext cx="2899426" cy="222345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1553" y="2383456"/>
            <a:ext cx="2769326" cy="2190691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2">
                <a:lumMod val="75000"/>
              </a:schemeClr>
            </a:solidFill>
          </a:ln>
        </p:spPr>
      </p:pic>
      <p:sp>
        <p:nvSpPr>
          <p:cNvPr id="7" name="Metin kutusu 6"/>
          <p:cNvSpPr txBox="1"/>
          <p:nvPr/>
        </p:nvSpPr>
        <p:spPr>
          <a:xfrm>
            <a:off x="332508" y="1909142"/>
            <a:ext cx="4449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Radyoaktif  kaynağın (genellikle Ir192)  direkt  tümöre veya yakınına yerleştirilmesi ile tedavi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Avantajı, hızlı doz düşmesi nedeni ile normal doku korunması yüksek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Kısa sürede yüksek doz avantajı, 4-6 </a:t>
            </a:r>
            <a:r>
              <a:rPr lang="tr-TR" sz="2400" dirty="0" err="1" smtClean="0"/>
              <a:t>fr</a:t>
            </a:r>
            <a:r>
              <a:rPr lang="tr-TR" sz="2400" dirty="0" smtClean="0"/>
              <a:t> da tedavi bitiyor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53837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17" y="32791"/>
            <a:ext cx="10955383" cy="11144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5855" y="1025236"/>
            <a:ext cx="10577945" cy="784712"/>
          </a:xfrm>
        </p:spPr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Mold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brakiterapi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7680" y="2055813"/>
            <a:ext cx="2714625" cy="39528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165" y="2005687"/>
            <a:ext cx="2686050" cy="18859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8072" y="4032250"/>
            <a:ext cx="2647950" cy="18478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0764" y="2004593"/>
            <a:ext cx="2667000" cy="37623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2972" y="2055813"/>
            <a:ext cx="2273464" cy="365712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836727" y="5766968"/>
            <a:ext cx="2207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RT den 15 ay sonra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9929090" y="6400800"/>
            <a:ext cx="2456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err="1" smtClean="0"/>
              <a:t>Dr</a:t>
            </a:r>
            <a:r>
              <a:rPr lang="tr-TR" sz="1600" b="1" i="1" dirty="0" smtClean="0"/>
              <a:t> B </a:t>
            </a:r>
            <a:r>
              <a:rPr lang="tr-TR" sz="1600" b="1" i="1" dirty="0" err="1" smtClean="0"/>
              <a:t>Ersü</a:t>
            </a:r>
            <a:r>
              <a:rPr lang="tr-TR" sz="1600" b="1" i="1" dirty="0" smtClean="0"/>
              <a:t> izni ile</a:t>
            </a:r>
            <a:endParaRPr lang="tr-TR" sz="1600" b="1" i="1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628073" y="6136300"/>
            <a:ext cx="210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63 y, BCC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585527" y="6008688"/>
            <a:ext cx="252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Ir192 HDR </a:t>
            </a:r>
            <a:r>
              <a:rPr lang="tr-TR" dirty="0" err="1" smtClean="0"/>
              <a:t>brakiterapi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7508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39347"/>
            <a:ext cx="4274774" cy="435133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74304" y="2691213"/>
            <a:ext cx="3866606" cy="103632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98256"/>
            <a:ext cx="4806310" cy="399242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35" y="66551"/>
            <a:ext cx="10955383" cy="1114425"/>
          </a:xfrm>
          <a:prstGeom prst="rect">
            <a:avLst/>
          </a:prstGeom>
        </p:spPr>
      </p:pic>
      <p:sp>
        <p:nvSpPr>
          <p:cNvPr id="8" name="Unvan 7"/>
          <p:cNvSpPr>
            <a:spLocks noGrp="1"/>
          </p:cNvSpPr>
          <p:nvPr>
            <p:ph type="title"/>
          </p:nvPr>
        </p:nvSpPr>
        <p:spPr>
          <a:xfrm>
            <a:off x="838200" y="543507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Radyoterapi  geç  etkileri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2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8692"/>
            <a:ext cx="10515600" cy="1325563"/>
          </a:xfrm>
        </p:spPr>
        <p:txBody>
          <a:bodyPr/>
          <a:lstStyle/>
          <a:p>
            <a:r>
              <a:rPr lang="tr-TR" dirty="0"/>
              <a:t>Cilt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926" y="2204255"/>
            <a:ext cx="10426874" cy="3972708"/>
          </a:xfrm>
        </p:spPr>
        <p:txBody>
          <a:bodyPr>
            <a:normAutofit/>
          </a:bodyPr>
          <a:lstStyle/>
          <a:p>
            <a:r>
              <a:rPr lang="tr-TR" dirty="0"/>
              <a:t>Tüm neoplazmalar içinde en sık görülen kanser türlerinden biridir.</a:t>
            </a:r>
          </a:p>
          <a:p>
            <a:endParaRPr lang="tr-TR" dirty="0"/>
          </a:p>
          <a:p>
            <a:r>
              <a:rPr lang="tr-TR" dirty="0"/>
              <a:t>ABD'de her yıl 1 milyon yeni vaka</a:t>
            </a:r>
          </a:p>
          <a:p>
            <a:endParaRPr lang="tr-TR" dirty="0"/>
          </a:p>
          <a:p>
            <a:r>
              <a:rPr lang="tr-TR" dirty="0"/>
              <a:t>Ülkemizde her 100 bin erkekte 1,9, her 100 bin kadında ise 1,3 görülme sıklığına sahiptir. </a:t>
            </a:r>
          </a:p>
          <a:p>
            <a:endParaRPr lang="tr-TR" dirty="0"/>
          </a:p>
          <a:p>
            <a:r>
              <a:rPr lang="tr-TR" dirty="0"/>
              <a:t>Cilt kanserinde yaşam kaybı oranı ise her 100 hastada 1 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1ED5C0-D797-4424-8B82-FC52CB177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8" y="928796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err="1"/>
              <a:t>Etyoloji</a:t>
            </a: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4D3248-967C-4933-8C92-57A10450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Ultraviyole (UV) Işınına Maruz Kalmak</a:t>
            </a:r>
          </a:p>
          <a:p>
            <a:r>
              <a:rPr lang="tr-TR" dirty="0"/>
              <a:t>Solaryum</a:t>
            </a:r>
          </a:p>
          <a:p>
            <a:r>
              <a:rPr lang="tr-TR" dirty="0"/>
              <a:t>Benler</a:t>
            </a:r>
          </a:p>
          <a:p>
            <a:r>
              <a:rPr lang="tr-TR" dirty="0" err="1"/>
              <a:t>Konjenital</a:t>
            </a:r>
            <a:r>
              <a:rPr lang="tr-TR" dirty="0"/>
              <a:t> (Doğumsal) </a:t>
            </a:r>
            <a:r>
              <a:rPr lang="tr-TR" dirty="0" err="1"/>
              <a:t>Melanositik</a:t>
            </a:r>
            <a:r>
              <a:rPr lang="tr-TR" dirty="0"/>
              <a:t> </a:t>
            </a:r>
            <a:r>
              <a:rPr lang="tr-TR" dirty="0" err="1"/>
              <a:t>Nevüs</a:t>
            </a:r>
            <a:endParaRPr lang="tr-TR" dirty="0"/>
          </a:p>
          <a:p>
            <a:r>
              <a:rPr lang="tr-TR" dirty="0"/>
              <a:t>Açık Ten, Çillenme ve Açık Renk Saç</a:t>
            </a:r>
          </a:p>
          <a:p>
            <a:r>
              <a:rPr lang="tr-TR" dirty="0"/>
              <a:t>Yaş</a:t>
            </a:r>
          </a:p>
          <a:p>
            <a:r>
              <a:rPr lang="tr-TR" dirty="0"/>
              <a:t>Cinsiyet</a:t>
            </a:r>
          </a:p>
          <a:p>
            <a:r>
              <a:rPr lang="tr-TR" dirty="0"/>
              <a:t>Kaynak ve Metal İşleri ile Uğraşma</a:t>
            </a:r>
          </a:p>
          <a:p>
            <a:r>
              <a:rPr lang="tr-TR" dirty="0"/>
              <a:t>Fototerapi (Işık Tedavisi)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6686"/>
            <a:ext cx="10515600" cy="1325563"/>
          </a:xfrm>
        </p:spPr>
        <p:txBody>
          <a:bodyPr/>
          <a:lstStyle/>
          <a:p>
            <a:r>
              <a:rPr lang="tr-TR" dirty="0"/>
              <a:t>Cilt Kanser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562"/>
            <a:ext cx="10515600" cy="4351338"/>
          </a:xfrm>
        </p:spPr>
        <p:txBody>
          <a:bodyPr/>
          <a:lstStyle/>
          <a:p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melanom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 err="1"/>
              <a:t>Melanom</a:t>
            </a:r>
            <a:r>
              <a:rPr lang="tr-TR" dirty="0"/>
              <a:t> dışı</a:t>
            </a:r>
          </a:p>
          <a:p>
            <a:endParaRPr lang="tr-TR" dirty="0"/>
          </a:p>
          <a:p>
            <a:pPr lvl="1"/>
            <a:r>
              <a:rPr lang="tr-TR" dirty="0"/>
              <a:t>Bazal hücreli </a:t>
            </a:r>
            <a:r>
              <a:rPr lang="tr-TR" dirty="0" err="1"/>
              <a:t>karsinom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Yassı </a:t>
            </a:r>
            <a:r>
              <a:rPr lang="tr-TR" dirty="0" err="1"/>
              <a:t>epitel</a:t>
            </a:r>
            <a:r>
              <a:rPr lang="tr-TR" dirty="0"/>
              <a:t> hücreli </a:t>
            </a:r>
            <a:r>
              <a:rPr lang="tr-TR" dirty="0" err="1"/>
              <a:t>karsinomdur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218"/>
            <a:ext cx="10515600" cy="1325563"/>
          </a:xfrm>
        </p:spPr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r>
              <a:rPr lang="tr-TR" dirty="0"/>
              <a:t>Kemoterapidir. </a:t>
            </a:r>
          </a:p>
          <a:p>
            <a:endParaRPr lang="tr-TR" dirty="0"/>
          </a:p>
          <a:p>
            <a:r>
              <a:rPr lang="tr-TR" dirty="0"/>
              <a:t>Tedavi seçiminde lezyonun</a:t>
            </a:r>
          </a:p>
          <a:p>
            <a:pPr lvl="1"/>
            <a:r>
              <a:rPr lang="tr-TR" dirty="0"/>
              <a:t>Histolojisi</a:t>
            </a:r>
          </a:p>
          <a:p>
            <a:pPr lvl="1"/>
            <a:r>
              <a:rPr lang="tr-TR" dirty="0"/>
              <a:t>Yerleşimi</a:t>
            </a:r>
          </a:p>
          <a:p>
            <a:pPr lvl="1"/>
            <a:r>
              <a:rPr lang="tr-TR" dirty="0"/>
              <a:t>Hastanın yaşı</a:t>
            </a:r>
          </a:p>
          <a:p>
            <a:pPr lvl="1"/>
            <a:r>
              <a:rPr lang="tr-TR" dirty="0"/>
              <a:t>Kozmetik ve fonksiyonel durumu göz önünde bulundurularak karar verilir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073" y="2157413"/>
            <a:ext cx="4293567" cy="404245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427" y="2243692"/>
            <a:ext cx="4028373" cy="395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8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4425"/>
            <a:ext cx="10515600" cy="576263"/>
          </a:xfrm>
        </p:spPr>
        <p:txBody>
          <a:bodyPr>
            <a:normAutofit fontScale="90000"/>
          </a:bodyPr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Tümörün boyutu, </a:t>
            </a:r>
          </a:p>
          <a:p>
            <a:endParaRPr lang="tr-TR" dirty="0"/>
          </a:p>
          <a:p>
            <a:r>
              <a:rPr lang="tr-TR" dirty="0"/>
              <a:t>Derinliği </a:t>
            </a:r>
          </a:p>
          <a:p>
            <a:endParaRPr lang="tr-TR" dirty="0"/>
          </a:p>
          <a:p>
            <a:r>
              <a:rPr lang="tr-TR" dirty="0"/>
              <a:t>Yerleşim yerine göre karar  verilir.</a:t>
            </a:r>
          </a:p>
        </p:txBody>
      </p:sp>
      <p:pic>
        <p:nvPicPr>
          <p:cNvPr id="4" name="İçerik Yer Tutucus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400" y="2798023"/>
            <a:ext cx="4793672" cy="31017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414" y="903744"/>
            <a:ext cx="10515600" cy="1325563"/>
          </a:xfrm>
        </p:spPr>
        <p:txBody>
          <a:bodyPr/>
          <a:lstStyle/>
          <a:p>
            <a:r>
              <a:rPr lang="tr-TR" dirty="0" err="1"/>
              <a:t>Similasyon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Similasyon</a:t>
            </a:r>
            <a:r>
              <a:rPr lang="tr-TR" dirty="0"/>
              <a:t> uygulanacak hastanın lezyon derinliğini belirlemek amacıyla bilgisayarlı tomografi ile çekimi yapılır.</a:t>
            </a:r>
          </a:p>
          <a:p>
            <a:endParaRPr lang="tr-TR" dirty="0"/>
          </a:p>
          <a:p>
            <a:r>
              <a:rPr lang="tr-TR" dirty="0"/>
              <a:t>Lezyonun yerine bağlı olarak </a:t>
            </a:r>
          </a:p>
          <a:p>
            <a:pPr lvl="1"/>
            <a:r>
              <a:rPr lang="tr-TR" dirty="0"/>
              <a:t>Vakumlu yatak, </a:t>
            </a:r>
          </a:p>
          <a:p>
            <a:pPr lvl="1"/>
            <a:r>
              <a:rPr lang="tr-TR" dirty="0" err="1"/>
              <a:t>Termoplastik</a:t>
            </a:r>
            <a:r>
              <a:rPr lang="tr-TR" dirty="0"/>
              <a:t> maske, </a:t>
            </a:r>
          </a:p>
          <a:p>
            <a:pPr lvl="1"/>
            <a:r>
              <a:rPr lang="tr-TR" dirty="0"/>
              <a:t>Kişiye özel </a:t>
            </a:r>
            <a:r>
              <a:rPr lang="tr-TR" dirty="0" err="1"/>
              <a:t>bolus</a:t>
            </a:r>
            <a:r>
              <a:rPr lang="tr-TR" dirty="0"/>
              <a:t> kullanılır.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26" y="901874"/>
            <a:ext cx="10426874" cy="788814"/>
          </a:xfrm>
        </p:spPr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 voltaj tedavi üniteleri, </a:t>
            </a:r>
          </a:p>
          <a:p>
            <a:r>
              <a:rPr lang="tr-TR" dirty="0"/>
              <a:t>Lineer hızlandırıcı aygıtlarını foton ve elektronları,</a:t>
            </a:r>
          </a:p>
          <a:p>
            <a:r>
              <a:rPr lang="tr-TR" dirty="0" err="1"/>
              <a:t>Brakiterapi</a:t>
            </a:r>
            <a:r>
              <a:rPr lang="tr-TR" dirty="0"/>
              <a:t> tedavide </a:t>
            </a:r>
            <a:r>
              <a:rPr lang="tr-TR" dirty="0" err="1"/>
              <a:t>kullanılabilinir</a:t>
            </a:r>
            <a:r>
              <a:rPr lang="tr-TR" dirty="0"/>
              <a:t>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Kullanılan makine ve seçilen ışın tipine göre </a:t>
            </a:r>
          </a:p>
          <a:p>
            <a:pPr lvl="1"/>
            <a:r>
              <a:rPr lang="tr-TR" dirty="0"/>
              <a:t>Hastaya özel maske, </a:t>
            </a:r>
          </a:p>
          <a:p>
            <a:pPr lvl="1"/>
            <a:r>
              <a:rPr lang="tr-TR" dirty="0"/>
              <a:t>Çevre dokuları korumak için kurşun bloklar </a:t>
            </a:r>
            <a:r>
              <a:rPr lang="tr-TR" dirty="0" err="1"/>
              <a:t>kullanılabilinir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095538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98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511</Words>
  <Application>Microsoft Office PowerPoint</Application>
  <PresentationFormat>Geniş ekran</PresentationFormat>
  <Paragraphs>117</Paragraphs>
  <Slides>19</Slides>
  <Notes>5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Bit Eşlem Resmi</vt:lpstr>
      <vt:lpstr>Cilt Tümörlerine Radyoterapi Yaklaşımları ve Uygulamaları </vt:lpstr>
      <vt:lpstr>Cilt kanserleri</vt:lpstr>
      <vt:lpstr>Etyoloji </vt:lpstr>
      <vt:lpstr>Cilt Kanser Çeşitleri</vt:lpstr>
      <vt:lpstr>Tedavi Seçenekleri</vt:lpstr>
      <vt:lpstr>PowerPoint Sunusu</vt:lpstr>
      <vt:lpstr>Radyoterapi uygulamaları</vt:lpstr>
      <vt:lpstr>Similasyon</vt:lpstr>
      <vt:lpstr>Tedavi Seçenekleri</vt:lpstr>
      <vt:lpstr>Bolus</vt:lpstr>
      <vt:lpstr>Tedavi Süreci</vt:lpstr>
      <vt:lpstr>Düşük enerjili  X-ışını</vt:lpstr>
      <vt:lpstr>PowerPoint Sunusu</vt:lpstr>
      <vt:lpstr>Elektron demetleri</vt:lpstr>
      <vt:lpstr>PowerPoint Sunusu</vt:lpstr>
      <vt:lpstr>Megavoltaj X-ışını-tomoterapi</vt:lpstr>
      <vt:lpstr>Brakiterapi</vt:lpstr>
      <vt:lpstr>Mold brakiterapi</vt:lpstr>
      <vt:lpstr>Radyoterapi  geç  etkileri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9</cp:revision>
  <dcterms:created xsi:type="dcterms:W3CDTF">2019-02-24T09:33:56Z</dcterms:created>
  <dcterms:modified xsi:type="dcterms:W3CDTF">2021-03-15T07:36:30Z</dcterms:modified>
</cp:coreProperties>
</file>