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66" r:id="rId5"/>
    <p:sldId id="258" r:id="rId6"/>
    <p:sldId id="268" r:id="rId7"/>
    <p:sldId id="259" r:id="rId8"/>
    <p:sldId id="260" r:id="rId9"/>
    <p:sldId id="261" r:id="rId10"/>
    <p:sldId id="262" r:id="rId11"/>
    <p:sldId id="263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BB043-FF43-4CB5-AC11-E5F04DE0655A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8063-82D3-45ED-86A6-66365923E8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1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1895 de X ışın keşfi fizyolojik</a:t>
            </a:r>
            <a:r>
              <a:rPr lang="tr-TR" baseline="0" dirty="0" smtClean="0"/>
              <a:t> etkilerinin anlaşılması hemen 3 yıl sonra  Maria </a:t>
            </a:r>
            <a:r>
              <a:rPr lang="tr-TR" baseline="0" dirty="0" err="1" smtClean="0"/>
              <a:t>Curi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nin</a:t>
            </a:r>
            <a:r>
              <a:rPr lang="tr-TR" baseline="0" dirty="0" smtClean="0"/>
              <a:t> radyum keşfi  sonrası </a:t>
            </a:r>
            <a:r>
              <a:rPr lang="tr-TR" dirty="0" smtClean="0"/>
              <a:t> ilk Cilt </a:t>
            </a:r>
            <a:r>
              <a:rPr lang="tr-TR" dirty="0" err="1" smtClean="0"/>
              <a:t>tm</a:t>
            </a:r>
            <a:r>
              <a:rPr lang="tr-TR" dirty="0" smtClean="0"/>
              <a:t> </a:t>
            </a:r>
            <a:r>
              <a:rPr lang="tr-TR" dirty="0" err="1" smtClean="0"/>
              <a:t>lerinde</a:t>
            </a:r>
            <a:r>
              <a:rPr lang="tr-TR" dirty="0" smtClean="0"/>
              <a:t> RT kullanılmış</a:t>
            </a:r>
            <a:r>
              <a:rPr lang="tr-TR" baseline="0" dirty="0" smtClean="0"/>
              <a:t>  Yaklaşık 100 yıllık bir geçmişi var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18F-6BC7-4FAF-A61F-46DC37FD8F8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28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Avantajları yüzey</a:t>
            </a:r>
            <a:r>
              <a:rPr lang="tr-TR" baseline="0" dirty="0" smtClean="0"/>
              <a:t> dozları yüksek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18F-6BC7-4FAF-A61F-46DC37FD8F8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2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Yüzey</a:t>
            </a:r>
            <a:r>
              <a:rPr lang="tr-TR" baseline="0" dirty="0" smtClean="0"/>
              <a:t> dozları düşük </a:t>
            </a:r>
            <a:r>
              <a:rPr lang="tr-TR" baseline="0" dirty="0" err="1" smtClean="0"/>
              <a:t>bolus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kull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18F-6BC7-4FAF-A61F-46DC37FD8F8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50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Hastanın balmumu</a:t>
            </a:r>
            <a:r>
              <a:rPr lang="tr-TR" baseline="0" dirty="0" smtClean="0"/>
              <a:t> materyali ile kalıbı çıkarılıyor,  Protez materyalinden kalıp yapılıyor ve 1cm aralıklarla </a:t>
            </a:r>
            <a:r>
              <a:rPr lang="tr-TR" baseline="0" dirty="0" err="1" smtClean="0"/>
              <a:t>kateterler</a:t>
            </a:r>
            <a:r>
              <a:rPr lang="tr-TR" baseline="0" dirty="0" smtClean="0"/>
              <a:t> yerleştiriliyor, radyoaktif kaynak </a:t>
            </a:r>
            <a:r>
              <a:rPr lang="tr-TR" baseline="0" dirty="0" err="1" smtClean="0"/>
              <a:t>kateterler</a:t>
            </a:r>
            <a:r>
              <a:rPr lang="tr-TR" baseline="0" dirty="0" smtClean="0"/>
              <a:t> içinde ilerletilerek tedavi </a:t>
            </a:r>
            <a:r>
              <a:rPr lang="tr-TR" baseline="0" dirty="0" err="1" smtClean="0"/>
              <a:t>sdiliyor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18F-6BC7-4FAF-A61F-46DC37FD8F8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04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Sıklıkla gözlemlediğimiz etkiler RT alanında </a:t>
            </a:r>
            <a:r>
              <a:rPr lang="tr-TR" dirty="0" err="1" smtClean="0"/>
              <a:t>hipopigmentasyon</a:t>
            </a:r>
            <a:r>
              <a:rPr lang="tr-TR" dirty="0" smtClean="0"/>
              <a:t>, </a:t>
            </a:r>
            <a:r>
              <a:rPr lang="tr-TR" dirty="0" err="1" smtClean="0"/>
              <a:t>telenjektazi</a:t>
            </a:r>
            <a:r>
              <a:rPr lang="tr-TR" dirty="0" smtClean="0"/>
              <a:t> nadiren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atrofik</a:t>
            </a:r>
            <a:r>
              <a:rPr lang="tr-TR" baseline="0" dirty="0" smtClean="0"/>
              <a:t> görünüm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18F-6BC7-4FAF-A61F-46DC37FD8F8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22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6F097D-F18D-4A40-834F-B8BB06A13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9BF66B7-9A1D-41C6-B7CE-FBB43AA01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931386-07B2-450C-BC79-E5708604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B98FF1-058C-4C9D-BC1D-4833CCFD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52AD1C-85E0-4C34-B86B-D3218502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55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2EEDF4-7A1D-4B0D-AAA7-B771ADA0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735B04-D4FB-47E6-B099-E33696042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414F7A-6B72-41B0-A7C3-6B8EB50E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92F795-1718-4622-B6D6-5634471D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0B579A-ACF1-4B2F-91EC-92ADBA01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0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8F4EE68-5BF5-4E57-9649-3C9A21387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0AA383D-C19B-417E-97D5-8C8A15B1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B2918D-8AA9-4A60-A436-34F6BCDB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B2D1F0-1279-4120-ACD7-EDF52DB9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F92C26-F604-488D-92F0-7B391E66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4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9DCD0D-BDF6-490D-9EF3-5741EB6F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7EF74F-EBBE-43CA-9A2E-2DD1B43DD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B9E5EA-83FE-46D4-889D-E3BFA72D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B7989D-9A55-476E-91D2-9022D55E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D0BF1B-F4BC-4F35-9127-C2A8C943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86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B9E053-832F-45F3-AE30-6898B97D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FA8D93-D1BA-456E-A233-773D47BB7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FD2F4C-F131-488E-9B28-DA6B9452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BB4938-DCE2-43C0-B8F9-31B91A3F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39148B-BCC3-4566-A1EC-0370387A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25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68AC8D-F507-42CD-AFE9-C917C6FE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4DB3A5-3378-454C-B96F-BAC11C833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40A1A8-9633-401A-ADB0-9997EC89A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A97DE1B-2674-4B0F-BB96-96C7BC23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1D67EA-9E94-4B17-BF15-7320480F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8135C5-50C4-4624-B3B6-AD575875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55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55824-55A8-4F26-87C2-A0C595C3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50CE59-72EF-42EA-B390-6E0AD4B60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22D00E-B2B9-4182-AF25-4DE1E66CC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11B8857-9D88-4518-8B72-19898AB25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1A0D07B-C8AB-48C2-9A21-44154BC53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45DB08F-6C94-4629-94BF-E98072A1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D4DBAF8-45F5-4E93-9557-101662BF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3ADDC4F-34DA-4DEF-A29A-950885F9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9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0ED670-A989-4C65-881E-0883B82C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A2386AC-C666-4CA0-AF0C-41A3E61C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8FB6DA6-2F7A-4DA1-9F09-3C63E968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EC4EF79-56E2-4A00-91A2-C6647444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0C104F0-883E-4F5F-B6A3-E8B4DED1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2A8096-7607-4CA8-A6C8-99DCE314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EBB263-434C-4E11-BAEF-A6F3292D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66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8D7DAB-13F2-4EA1-99D1-31C7C950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CDE305-7A4A-4C15-A4AE-2142A821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7E76A5A-858E-405D-9369-F1AE0A89B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412A32-77CE-4C7A-BB0C-FBFB3EBD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3CF771-CEF1-4486-A270-F9570502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C20A8A-6899-4888-9621-DCE58109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63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C098A0-16C2-40B7-AA55-D3E86CD6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71228EB-C31C-4FE0-9C7E-C92AFBAA0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697784-AD86-4E07-912B-4FCB66335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15A796-5056-4C70-A670-A251707A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116AFE-2111-4213-A598-602ABB34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8C2984-C818-4207-A7FA-D86C96D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89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F2F0F30-D99D-4561-A42C-37AA8F93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B92105-D52A-4FE2-8548-D257AB7D9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9622A4-FA37-47FB-91AE-773ED6C32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8774-6F0D-4794-A256-96ECADED4480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823E6F-59E0-4465-BFF2-E6071E740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D95DFE-4DD5-4F27-9DCD-56064676C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DACC-5635-4056-BD8C-1D1058ADC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90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219DD-7F9A-40AB-8032-33BBED7CF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Cilt Tümörlerine Radyoterapi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Yaklaşımları ve Uygulamaları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5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218"/>
            <a:ext cx="10515600" cy="1325563"/>
          </a:xfrm>
        </p:spPr>
        <p:txBody>
          <a:bodyPr/>
          <a:lstStyle/>
          <a:p>
            <a:r>
              <a:rPr lang="tr-TR" dirty="0" err="1"/>
              <a:t>Bolus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Elektronların </a:t>
            </a:r>
            <a:r>
              <a:rPr lang="tr-TR" dirty="0" err="1"/>
              <a:t>yüzeyel</a:t>
            </a:r>
            <a:r>
              <a:rPr lang="tr-TR" dirty="0"/>
              <a:t> lezyonların tedavisinde kullanılmasında</a:t>
            </a:r>
          </a:p>
          <a:p>
            <a:endParaRPr lang="tr-TR" dirty="0"/>
          </a:p>
          <a:p>
            <a:r>
              <a:rPr lang="tr-TR" dirty="0"/>
              <a:t>Cilt dozunun yaklaşık %100’e çıkartılması amacıyla kullanılır</a:t>
            </a:r>
          </a:p>
          <a:p>
            <a:endParaRPr lang="tr-TR" dirty="0"/>
          </a:p>
          <a:p>
            <a:r>
              <a:rPr lang="tr-TR" dirty="0" err="1"/>
              <a:t>Bolus</a:t>
            </a:r>
            <a:r>
              <a:rPr lang="tr-TR" dirty="0"/>
              <a:t> ve cilt arasında hava boşluğu kalmamalıdır.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244"/>
            <a:ext cx="10515600" cy="1325563"/>
          </a:xfrm>
        </p:spPr>
        <p:txBody>
          <a:bodyPr/>
          <a:lstStyle/>
          <a:p>
            <a:r>
              <a:rPr lang="tr-TR" dirty="0"/>
              <a:t>Tedavi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Toplam tedavi dozu 4-6 haftada 50-60 </a:t>
            </a:r>
            <a:r>
              <a:rPr lang="tr-TR" dirty="0" err="1"/>
              <a:t>Gy’dir</a:t>
            </a:r>
            <a:r>
              <a:rPr lang="tr-TR" dirty="0"/>
              <a:t>. </a:t>
            </a:r>
          </a:p>
          <a:p>
            <a:endParaRPr lang="tr-TR" dirty="0"/>
          </a:p>
          <a:p>
            <a:r>
              <a:rPr lang="tr-TR" dirty="0"/>
              <a:t>Hasta her gün aynı pozisyonda tedaviye girer</a:t>
            </a:r>
          </a:p>
          <a:p>
            <a:endParaRPr lang="tr-TR" dirty="0"/>
          </a:p>
          <a:p>
            <a:r>
              <a:rPr lang="tr-TR" dirty="0"/>
              <a:t> Tedavi planına uyum gösterecek şekilde dikkatlice tedaviye alınır.</a:t>
            </a:r>
          </a:p>
          <a:p>
            <a:endParaRPr lang="tr-TR" dirty="0"/>
          </a:p>
          <a:p>
            <a:r>
              <a:rPr lang="tr-TR" dirty="0"/>
              <a:t>Haftalık doktor kontrolüne yönlendirilmelidir.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58982"/>
            <a:ext cx="10515600" cy="831706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Düşük enerjili  X-ışını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2" name="İçerik Yer Tutucusu 11"/>
          <p:cNvSpPr>
            <a:spLocks noGrp="1"/>
          </p:cNvSpPr>
          <p:nvPr>
            <p:ph idx="1"/>
          </p:nvPr>
        </p:nvSpPr>
        <p:spPr>
          <a:xfrm>
            <a:off x="487680" y="2189017"/>
            <a:ext cx="10866120" cy="3987945"/>
          </a:xfrm>
        </p:spPr>
        <p:txBody>
          <a:bodyPr/>
          <a:lstStyle/>
          <a:p>
            <a:r>
              <a:rPr lang="tr-TR" dirty="0" err="1" smtClean="0"/>
              <a:t>Yüzeyel</a:t>
            </a:r>
            <a:r>
              <a:rPr lang="tr-TR" dirty="0" smtClean="0"/>
              <a:t> X-ışını ile RT</a:t>
            </a:r>
          </a:p>
          <a:p>
            <a:pPr lvl="1"/>
            <a:r>
              <a:rPr lang="tr-TR" dirty="0" smtClean="0"/>
              <a:t>50-150kV enerjiye sahip X-ışını</a:t>
            </a:r>
          </a:p>
          <a:p>
            <a:pPr lvl="1"/>
            <a:r>
              <a:rPr lang="tr-TR" dirty="0" smtClean="0"/>
              <a:t>0.5-1cm  derinlikte </a:t>
            </a:r>
            <a:r>
              <a:rPr lang="tr-TR" dirty="0" err="1" smtClean="0"/>
              <a:t>tm</a:t>
            </a:r>
            <a:r>
              <a:rPr lang="tr-TR" dirty="0" smtClean="0"/>
              <a:t> tedavisi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Ortavoltaj</a:t>
            </a:r>
            <a:r>
              <a:rPr lang="tr-TR" dirty="0" smtClean="0"/>
              <a:t> X ışını</a:t>
            </a:r>
          </a:p>
          <a:p>
            <a:pPr lvl="1"/>
            <a:r>
              <a:rPr lang="tr-TR" dirty="0" smtClean="0"/>
              <a:t>150-500kV enerjiye sahip X-ışını</a:t>
            </a:r>
          </a:p>
          <a:p>
            <a:pPr lvl="1"/>
            <a:r>
              <a:rPr lang="tr-TR" dirty="0" smtClean="0"/>
              <a:t>2cm derinlikte </a:t>
            </a:r>
            <a:r>
              <a:rPr lang="tr-TR" dirty="0" err="1" smtClean="0"/>
              <a:t>tm</a:t>
            </a:r>
            <a:r>
              <a:rPr lang="tr-TR" dirty="0" smtClean="0"/>
              <a:t> tedavisi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740" y="2109895"/>
            <a:ext cx="3552178" cy="261349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698" y="3260437"/>
            <a:ext cx="2774463" cy="3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0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16" y="14143"/>
            <a:ext cx="10955383" cy="11144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2423546"/>
            <a:ext cx="4091181" cy="27926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170" y="2530762"/>
            <a:ext cx="4203866" cy="274472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878618" y="6115565"/>
            <a:ext cx="3814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err="1" smtClean="0"/>
              <a:t>Veness</a:t>
            </a:r>
            <a:r>
              <a:rPr lang="tr-TR" sz="1600" b="1" i="1" dirty="0" smtClean="0"/>
              <a:t> ve </a:t>
            </a:r>
            <a:r>
              <a:rPr lang="tr-TR" sz="1600" b="1" i="1" dirty="0" err="1" smtClean="0"/>
              <a:t>Howle</a:t>
            </a:r>
            <a:r>
              <a:rPr lang="tr-TR" sz="1600" b="1" i="1" dirty="0" smtClean="0"/>
              <a:t>, </a:t>
            </a:r>
            <a:r>
              <a:rPr lang="tr-TR" sz="1600" b="1" i="1" dirty="0" err="1" smtClean="0"/>
              <a:t>Clin</a:t>
            </a:r>
            <a:r>
              <a:rPr lang="tr-TR" sz="1600" b="1" i="1" dirty="0" smtClean="0"/>
              <a:t> </a:t>
            </a:r>
            <a:r>
              <a:rPr lang="tr-TR" sz="1600" b="1" i="1" dirty="0" err="1"/>
              <a:t>R</a:t>
            </a:r>
            <a:r>
              <a:rPr lang="tr-TR" sz="1600" b="1" i="1" dirty="0" err="1" smtClean="0"/>
              <a:t>ad</a:t>
            </a:r>
            <a:r>
              <a:rPr lang="tr-TR" sz="1600" b="1" i="1" dirty="0" smtClean="0"/>
              <a:t> </a:t>
            </a:r>
            <a:r>
              <a:rPr lang="tr-TR" sz="1600" b="1" i="1" dirty="0" err="1" smtClean="0"/>
              <a:t>Onc</a:t>
            </a:r>
            <a:r>
              <a:rPr lang="tr-TR" sz="1600" b="1" i="1" dirty="0" smtClean="0"/>
              <a:t>, 2016</a:t>
            </a:r>
            <a:endParaRPr lang="tr-TR" sz="1600" b="1" i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19200" y="5357091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BCC, </a:t>
            </a:r>
            <a:r>
              <a:rPr lang="tr-TR" b="1" dirty="0" err="1" smtClean="0"/>
              <a:t>superfisyal</a:t>
            </a:r>
            <a:r>
              <a:rPr lang="tr-TR" b="1" dirty="0" smtClean="0"/>
              <a:t>  X-ışını 55Gy/25 </a:t>
            </a:r>
            <a:r>
              <a:rPr lang="tr-TR" b="1" dirty="0" err="1" smtClean="0"/>
              <a:t>fr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502400" y="5430982"/>
            <a:ext cx="201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RT sonu görünüm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6855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7" y="0"/>
            <a:ext cx="10955383" cy="1114425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38200" y="815433"/>
            <a:ext cx="10515600" cy="875255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Elektron demetleri</a:t>
            </a:r>
            <a:endParaRPr lang="tr-TR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7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729342" y="1466637"/>
          <a:ext cx="2826327" cy="289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 Eşlem Resmi" r:id="rId5" imgW="4971429" imgH="3723810" progId="Paint.Picture">
                  <p:embed/>
                </p:oleObj>
              </mc:Choice>
              <mc:Fallback>
                <p:oleObj name="Bit Eşlem Resmi" r:id="rId5" imgW="4971429" imgH="3723810" progId="Paint.Picture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342" y="1466637"/>
                        <a:ext cx="2826327" cy="2899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7564" y="2432229"/>
            <a:ext cx="2361372" cy="29125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58" y="4009395"/>
            <a:ext cx="2389578" cy="24707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21673" y="1690689"/>
            <a:ext cx="42856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Mega voltaj X ışını üreten lineer </a:t>
            </a:r>
            <a:r>
              <a:rPr lang="tr-TR" sz="2400" dirty="0" err="1" smtClean="0"/>
              <a:t>akseleratörlerden</a:t>
            </a:r>
            <a:r>
              <a:rPr lang="tr-TR" sz="2400" dirty="0" smtClean="0"/>
              <a:t> elde edilir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Pratikte 4-12MeV enerjili demetler kullanılıp  1.5-4cm derinliğe ulaşma potansiyeli vardır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Bolus</a:t>
            </a:r>
            <a:r>
              <a:rPr lang="tr-TR" sz="2400" dirty="0" smtClean="0"/>
              <a:t> gibi maddeler ile yüzey dozları artırılabilir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222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4" y="1644073"/>
            <a:ext cx="3975860" cy="38485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964" y="1725618"/>
            <a:ext cx="4075452" cy="3767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51710" y="2198255"/>
            <a:ext cx="2586182" cy="9790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024254" y="2516909"/>
            <a:ext cx="2415309" cy="9790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200728" y="5612552"/>
            <a:ext cx="490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Sol </a:t>
            </a:r>
            <a:r>
              <a:rPr lang="tr-TR" dirty="0" err="1" smtClean="0"/>
              <a:t>preauriküler</a:t>
            </a:r>
            <a:r>
              <a:rPr lang="tr-TR" dirty="0" smtClean="0"/>
              <a:t> SCC, medikal </a:t>
            </a:r>
            <a:r>
              <a:rPr lang="tr-TR" dirty="0" err="1" smtClean="0"/>
              <a:t>inop</a:t>
            </a:r>
            <a:r>
              <a:rPr lang="tr-TR" dirty="0" smtClean="0"/>
              <a:t> 55Gy/25fr 12MeV </a:t>
            </a:r>
            <a:r>
              <a:rPr lang="tr-TR" dirty="0" err="1" smtClean="0"/>
              <a:t>elktron</a:t>
            </a:r>
            <a:r>
              <a:rPr lang="tr-TR" dirty="0" smtClean="0"/>
              <a:t> demet </a:t>
            </a:r>
            <a:r>
              <a:rPr lang="tr-TR" dirty="0" err="1" smtClean="0"/>
              <a:t>tdv</a:t>
            </a:r>
            <a:r>
              <a:rPr lang="tr-TR" dirty="0" smtClean="0"/>
              <a:t>,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610764" y="5612552"/>
            <a:ext cx="227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RT sonrası 2. ay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8395855" y="6438837"/>
            <a:ext cx="3814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err="1" smtClean="0"/>
              <a:t>Veness</a:t>
            </a:r>
            <a:r>
              <a:rPr lang="tr-TR" sz="1600" i="1" dirty="0" smtClean="0"/>
              <a:t> ve </a:t>
            </a:r>
            <a:r>
              <a:rPr lang="tr-TR" sz="1600" i="1" dirty="0" err="1" smtClean="0"/>
              <a:t>Howle</a:t>
            </a:r>
            <a:r>
              <a:rPr lang="tr-TR" sz="1600" i="1" dirty="0" smtClean="0"/>
              <a:t>, </a:t>
            </a:r>
            <a:r>
              <a:rPr lang="tr-TR" sz="1600" i="1" dirty="0" err="1" smtClean="0"/>
              <a:t>Clin</a:t>
            </a:r>
            <a:r>
              <a:rPr lang="tr-TR" sz="1600" i="1" dirty="0" smtClean="0"/>
              <a:t> </a:t>
            </a:r>
            <a:r>
              <a:rPr lang="tr-TR" sz="1600" i="1" dirty="0" err="1"/>
              <a:t>R</a:t>
            </a:r>
            <a:r>
              <a:rPr lang="tr-TR" sz="1600" i="1" dirty="0" err="1" smtClean="0"/>
              <a:t>ad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Onc</a:t>
            </a:r>
            <a:r>
              <a:rPr lang="tr-TR" sz="1600" i="1" dirty="0" smtClean="0"/>
              <a:t>, 2016</a:t>
            </a:r>
            <a:endParaRPr lang="tr-TR" sz="1600" i="1" dirty="0"/>
          </a:p>
        </p:txBody>
      </p:sp>
    </p:spTree>
    <p:extLst>
      <p:ext uri="{BB962C8B-B14F-4D97-AF65-F5344CB8AC3E}">
        <p14:creationId xmlns:p14="http://schemas.microsoft.com/office/powerpoint/2010/main" val="62032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7571" y="983344"/>
            <a:ext cx="10515600" cy="854665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Megavoltaj</a:t>
            </a:r>
            <a:r>
              <a:rPr lang="tr-TR" b="1" dirty="0" smtClean="0">
                <a:solidFill>
                  <a:srgbClr val="C00000"/>
                </a:solidFill>
              </a:rPr>
              <a:t> X-ışını-</a:t>
            </a:r>
            <a:r>
              <a:rPr lang="tr-TR" b="1" dirty="0" err="1" smtClean="0">
                <a:solidFill>
                  <a:srgbClr val="C00000"/>
                </a:solidFill>
              </a:rPr>
              <a:t>tomoterapi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2168434"/>
            <a:ext cx="2882537" cy="356784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543" y="2168434"/>
            <a:ext cx="4223656" cy="35678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74" y="2230977"/>
            <a:ext cx="3010989" cy="35678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042400" y="619179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Özşahin M  izni ile</a:t>
            </a:r>
            <a:endParaRPr lang="tr-TR" b="1" i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8848436" y="1768324"/>
            <a:ext cx="33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RT den 18 ay sonra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06748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8818" y="837290"/>
            <a:ext cx="10515600" cy="1071852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Brakiterapi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633" y="4423955"/>
            <a:ext cx="2342606" cy="232083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27" y="1121536"/>
            <a:ext cx="2899426" cy="222345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1553" y="2383456"/>
            <a:ext cx="2769326" cy="219069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Metin kutusu 6"/>
          <p:cNvSpPr txBox="1"/>
          <p:nvPr/>
        </p:nvSpPr>
        <p:spPr>
          <a:xfrm>
            <a:off x="332508" y="1909142"/>
            <a:ext cx="44496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Radyoaktif  kaynağın (genellikle Ir192)  direkt  tümöre veya yakınına yerleştirilmesi ile tedavi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Avantajı, hızlı doz düşmesi nedeni ile normal doku korunması yüksek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Kısa sürede yüksek doz avantajı, 4-6 </a:t>
            </a:r>
            <a:r>
              <a:rPr lang="tr-TR" sz="2400" dirty="0" err="1" smtClean="0"/>
              <a:t>fr</a:t>
            </a:r>
            <a:r>
              <a:rPr lang="tr-TR" sz="2400" dirty="0" smtClean="0"/>
              <a:t> da tedavi bitiyor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5383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7" y="32791"/>
            <a:ext cx="10955383" cy="11144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5855" y="1025236"/>
            <a:ext cx="10577945" cy="784712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Mold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brakiterapi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680" y="2055813"/>
            <a:ext cx="2714625" cy="39528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165" y="2005687"/>
            <a:ext cx="2686050" cy="18859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072" y="4032250"/>
            <a:ext cx="2647950" cy="18478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764" y="2004593"/>
            <a:ext cx="2667000" cy="37623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2972" y="2055813"/>
            <a:ext cx="2273464" cy="365712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836727" y="5766968"/>
            <a:ext cx="220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RT den 15 ay sonra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929090" y="6400800"/>
            <a:ext cx="2456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err="1" smtClean="0"/>
              <a:t>Dr</a:t>
            </a:r>
            <a:r>
              <a:rPr lang="tr-TR" sz="1600" b="1" i="1" dirty="0" smtClean="0"/>
              <a:t> B </a:t>
            </a:r>
            <a:r>
              <a:rPr lang="tr-TR" sz="1600" b="1" i="1" dirty="0" err="1" smtClean="0"/>
              <a:t>Ersü</a:t>
            </a:r>
            <a:r>
              <a:rPr lang="tr-TR" sz="1600" b="1" i="1" dirty="0" smtClean="0"/>
              <a:t> izni ile</a:t>
            </a:r>
            <a:endParaRPr lang="tr-TR" sz="1600" b="1" i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628073" y="6136300"/>
            <a:ext cx="210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63 y, BCC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585527" y="6008688"/>
            <a:ext cx="252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Ir192 HDR </a:t>
            </a:r>
            <a:r>
              <a:rPr lang="tr-TR" dirty="0" err="1" smtClean="0"/>
              <a:t>brakiterapi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7508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39347"/>
            <a:ext cx="4274774" cy="43513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74304" y="2691213"/>
            <a:ext cx="3866606" cy="1036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98256"/>
            <a:ext cx="4806310" cy="39924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35" y="66551"/>
            <a:ext cx="10955383" cy="1114425"/>
          </a:xfrm>
          <a:prstGeom prst="rect">
            <a:avLst/>
          </a:prstGeo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838200" y="543507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Radyoterapi  geç  etkileri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2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692"/>
            <a:ext cx="10515600" cy="1325563"/>
          </a:xfrm>
        </p:spPr>
        <p:txBody>
          <a:bodyPr/>
          <a:lstStyle/>
          <a:p>
            <a:r>
              <a:rPr lang="tr-TR" dirty="0"/>
              <a:t>Cilt kanserleri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26" y="2204255"/>
            <a:ext cx="10426874" cy="3972708"/>
          </a:xfrm>
        </p:spPr>
        <p:txBody>
          <a:bodyPr>
            <a:normAutofit/>
          </a:bodyPr>
          <a:lstStyle/>
          <a:p>
            <a:r>
              <a:rPr lang="tr-TR" dirty="0"/>
              <a:t>Tüm neoplazmalar içinde en sık görülen kanser türlerinden biridir.</a:t>
            </a:r>
          </a:p>
          <a:p>
            <a:endParaRPr lang="tr-TR" dirty="0"/>
          </a:p>
          <a:p>
            <a:r>
              <a:rPr lang="tr-TR" dirty="0"/>
              <a:t>ABD'de her yıl 1 milyon yeni vaka</a:t>
            </a:r>
          </a:p>
          <a:p>
            <a:endParaRPr lang="tr-TR" dirty="0"/>
          </a:p>
          <a:p>
            <a:r>
              <a:rPr lang="tr-TR" dirty="0"/>
              <a:t>Ülkemizde her 100 bin erkekte 1,9, her 100 bin kadında ise 1,3 görülme sıklığına sahiptir. </a:t>
            </a:r>
          </a:p>
          <a:p>
            <a:endParaRPr lang="tr-TR" dirty="0"/>
          </a:p>
          <a:p>
            <a:r>
              <a:rPr lang="tr-TR" dirty="0"/>
              <a:t>Cilt kanserinde yaşam kaybı oranı ise her 100 hastada 1 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9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1ED5C0-D797-4424-8B82-FC52CB17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18" y="928796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err="1"/>
              <a:t>Etyoloji</a:t>
            </a:r>
            <a:r>
              <a:rPr lang="tr-TR" u="sng" dirty="0"/>
              <a:t/>
            </a:r>
            <a:br>
              <a:rPr lang="tr-TR" u="sng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4D3248-967C-4933-8C92-57A104502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Ultraviyole (UV) Işınına Maruz Kalmak</a:t>
            </a:r>
          </a:p>
          <a:p>
            <a:r>
              <a:rPr lang="tr-TR" dirty="0"/>
              <a:t>Solaryum</a:t>
            </a:r>
          </a:p>
          <a:p>
            <a:r>
              <a:rPr lang="tr-TR" dirty="0"/>
              <a:t>Benler</a:t>
            </a:r>
          </a:p>
          <a:p>
            <a:r>
              <a:rPr lang="tr-TR" dirty="0" err="1"/>
              <a:t>Konjenital</a:t>
            </a:r>
            <a:r>
              <a:rPr lang="tr-TR" dirty="0"/>
              <a:t> (Doğumsal) </a:t>
            </a:r>
            <a:r>
              <a:rPr lang="tr-TR" dirty="0" err="1"/>
              <a:t>Melanositik</a:t>
            </a:r>
            <a:r>
              <a:rPr lang="tr-TR" dirty="0"/>
              <a:t> </a:t>
            </a:r>
            <a:r>
              <a:rPr lang="tr-TR" dirty="0" err="1"/>
              <a:t>Nevüs</a:t>
            </a:r>
            <a:endParaRPr lang="tr-TR" dirty="0"/>
          </a:p>
          <a:p>
            <a:r>
              <a:rPr lang="tr-TR" dirty="0"/>
              <a:t>Açık Ten, Çillenme ve Açık Renk Saç</a:t>
            </a:r>
          </a:p>
          <a:p>
            <a:r>
              <a:rPr lang="tr-TR" dirty="0"/>
              <a:t>Yaş</a:t>
            </a:r>
          </a:p>
          <a:p>
            <a:r>
              <a:rPr lang="tr-TR" dirty="0"/>
              <a:t>Cinsiyet</a:t>
            </a:r>
          </a:p>
          <a:p>
            <a:r>
              <a:rPr lang="tr-TR" dirty="0"/>
              <a:t>Kaynak ve Metal İşleri ile Uğraşma</a:t>
            </a:r>
          </a:p>
          <a:p>
            <a:r>
              <a:rPr lang="tr-TR" dirty="0"/>
              <a:t>Fototerapi (Işık Tedavisi)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7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686"/>
            <a:ext cx="10515600" cy="1325563"/>
          </a:xfrm>
        </p:spPr>
        <p:txBody>
          <a:bodyPr/>
          <a:lstStyle/>
          <a:p>
            <a:r>
              <a:rPr lang="tr-TR" dirty="0"/>
              <a:t>Cilt Kanser Çeşitleri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562"/>
            <a:ext cx="10515600" cy="4351338"/>
          </a:xfrm>
        </p:spPr>
        <p:txBody>
          <a:bodyPr/>
          <a:lstStyle/>
          <a:p>
            <a:r>
              <a:rPr lang="tr-TR" dirty="0" err="1"/>
              <a:t>Malign</a:t>
            </a:r>
            <a:r>
              <a:rPr lang="tr-TR" dirty="0"/>
              <a:t> </a:t>
            </a:r>
            <a:r>
              <a:rPr lang="tr-TR" dirty="0" err="1"/>
              <a:t>melanom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 err="1"/>
              <a:t>Melanom</a:t>
            </a:r>
            <a:r>
              <a:rPr lang="tr-TR" dirty="0"/>
              <a:t> dışı</a:t>
            </a:r>
          </a:p>
          <a:p>
            <a:endParaRPr lang="tr-TR" dirty="0"/>
          </a:p>
          <a:p>
            <a:pPr lvl="1"/>
            <a:r>
              <a:rPr lang="tr-TR" dirty="0"/>
              <a:t>Bazal hücreli </a:t>
            </a:r>
            <a:r>
              <a:rPr lang="tr-TR" dirty="0" err="1"/>
              <a:t>karsinom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Yassı </a:t>
            </a:r>
            <a:r>
              <a:rPr lang="tr-TR" dirty="0" err="1"/>
              <a:t>epitel</a:t>
            </a:r>
            <a:r>
              <a:rPr lang="tr-TR" dirty="0"/>
              <a:t> hücreli </a:t>
            </a:r>
            <a:r>
              <a:rPr lang="tr-TR" dirty="0" err="1"/>
              <a:t>karsinomdur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218"/>
            <a:ext cx="10515600" cy="1325563"/>
          </a:xfrm>
        </p:spPr>
        <p:txBody>
          <a:bodyPr/>
          <a:lstStyle/>
          <a:p>
            <a:r>
              <a:rPr lang="tr-TR" dirty="0"/>
              <a:t>Tedavi Seçenekleri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Cerrahi</a:t>
            </a:r>
          </a:p>
          <a:p>
            <a:r>
              <a:rPr lang="tr-TR" dirty="0"/>
              <a:t>Radyoterapi</a:t>
            </a:r>
          </a:p>
          <a:p>
            <a:r>
              <a:rPr lang="tr-TR" dirty="0"/>
              <a:t>Kemoterapidir. </a:t>
            </a:r>
          </a:p>
          <a:p>
            <a:endParaRPr lang="tr-TR" dirty="0"/>
          </a:p>
          <a:p>
            <a:r>
              <a:rPr lang="tr-TR" dirty="0"/>
              <a:t>Tedavi seçiminde lezyonun</a:t>
            </a:r>
          </a:p>
          <a:p>
            <a:pPr lvl="1"/>
            <a:r>
              <a:rPr lang="tr-TR" dirty="0"/>
              <a:t>Histolojisi</a:t>
            </a:r>
          </a:p>
          <a:p>
            <a:pPr lvl="1"/>
            <a:r>
              <a:rPr lang="tr-TR" dirty="0"/>
              <a:t>Yerleşimi</a:t>
            </a:r>
          </a:p>
          <a:p>
            <a:pPr lvl="1"/>
            <a:r>
              <a:rPr lang="tr-TR" dirty="0"/>
              <a:t>Hastanın yaşı</a:t>
            </a:r>
          </a:p>
          <a:p>
            <a:pPr lvl="1"/>
            <a:r>
              <a:rPr lang="tr-TR" dirty="0"/>
              <a:t>Kozmetik ve fonksiyonel durumu göz önünde bulundurularak karar verilir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73" y="2157413"/>
            <a:ext cx="4293567" cy="404245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427" y="2243692"/>
            <a:ext cx="4028373" cy="39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425"/>
            <a:ext cx="10515600" cy="576263"/>
          </a:xfrm>
        </p:spPr>
        <p:txBody>
          <a:bodyPr>
            <a:normAutofit fontScale="90000"/>
          </a:bodyPr>
          <a:lstStyle/>
          <a:p>
            <a:r>
              <a:rPr lang="tr-TR" dirty="0"/>
              <a:t>Radyoterapi uygulamaları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Tümörün boyutu, </a:t>
            </a:r>
          </a:p>
          <a:p>
            <a:endParaRPr lang="tr-TR" dirty="0"/>
          </a:p>
          <a:p>
            <a:r>
              <a:rPr lang="tr-TR" dirty="0"/>
              <a:t>Derinliği </a:t>
            </a:r>
          </a:p>
          <a:p>
            <a:endParaRPr lang="tr-TR" dirty="0"/>
          </a:p>
          <a:p>
            <a:r>
              <a:rPr lang="tr-TR" dirty="0"/>
              <a:t>Yerleşim yerine göre karar  verilir.</a:t>
            </a: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400" y="2798023"/>
            <a:ext cx="4793672" cy="3101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903744"/>
            <a:ext cx="10515600" cy="1325563"/>
          </a:xfrm>
        </p:spPr>
        <p:txBody>
          <a:bodyPr/>
          <a:lstStyle/>
          <a:p>
            <a:r>
              <a:rPr lang="tr-TR" dirty="0" err="1"/>
              <a:t>Similasyon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Similasyon</a:t>
            </a:r>
            <a:r>
              <a:rPr lang="tr-TR" dirty="0"/>
              <a:t> uygulanacak hastanın lezyon derinliğini belirlemek amacıyla bilgisayarlı tomografi ile çekimi yapılır.</a:t>
            </a:r>
          </a:p>
          <a:p>
            <a:endParaRPr lang="tr-TR" dirty="0"/>
          </a:p>
          <a:p>
            <a:r>
              <a:rPr lang="tr-TR" dirty="0"/>
              <a:t>Lezyonun yerine bağlı olarak </a:t>
            </a:r>
          </a:p>
          <a:p>
            <a:pPr lvl="1"/>
            <a:r>
              <a:rPr lang="tr-TR" dirty="0"/>
              <a:t>Vakumlu yatak, </a:t>
            </a:r>
          </a:p>
          <a:p>
            <a:pPr lvl="1"/>
            <a:r>
              <a:rPr lang="tr-TR" dirty="0" err="1"/>
              <a:t>Termoplastik</a:t>
            </a:r>
            <a:r>
              <a:rPr lang="tr-TR" dirty="0"/>
              <a:t> maske, </a:t>
            </a:r>
          </a:p>
          <a:p>
            <a:pPr lvl="1"/>
            <a:r>
              <a:rPr lang="tr-TR" dirty="0"/>
              <a:t>Kişiye özel </a:t>
            </a:r>
            <a:r>
              <a:rPr lang="tr-TR" dirty="0" err="1"/>
              <a:t>bolus</a:t>
            </a:r>
            <a:r>
              <a:rPr lang="tr-TR" dirty="0"/>
              <a:t> kullanılır.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9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14D0F2-3C35-43C0-84AB-7295A5E7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6" y="901874"/>
            <a:ext cx="10426874" cy="788814"/>
          </a:xfrm>
        </p:spPr>
        <p:txBody>
          <a:bodyPr/>
          <a:lstStyle/>
          <a:p>
            <a:r>
              <a:rPr lang="tr-TR" dirty="0"/>
              <a:t>Tedavi Seçenekleri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59CD2-01F5-4C2A-9343-609EB1A5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Orta voltaj tedavi üniteleri, </a:t>
            </a:r>
          </a:p>
          <a:p>
            <a:r>
              <a:rPr lang="tr-TR" dirty="0"/>
              <a:t>Lineer hızlandırıcı aygıtlarını foton ve elektronları,</a:t>
            </a:r>
          </a:p>
          <a:p>
            <a:r>
              <a:rPr lang="tr-TR" dirty="0" err="1"/>
              <a:t>Brakiterapi</a:t>
            </a:r>
            <a:r>
              <a:rPr lang="tr-TR" dirty="0"/>
              <a:t> tedavide </a:t>
            </a:r>
            <a:r>
              <a:rPr lang="tr-TR" dirty="0" err="1"/>
              <a:t>kullanılabilinir</a:t>
            </a:r>
            <a:r>
              <a:rPr lang="tr-TR" dirty="0"/>
              <a:t>.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Kullanılan makine ve seçilen ışın tipine göre </a:t>
            </a:r>
          </a:p>
          <a:p>
            <a:pPr lvl="1"/>
            <a:r>
              <a:rPr lang="tr-TR" dirty="0"/>
              <a:t>Hastaya özel maske, </a:t>
            </a:r>
          </a:p>
          <a:p>
            <a:pPr lvl="1"/>
            <a:r>
              <a:rPr lang="tr-TR" dirty="0"/>
              <a:t>Çevre dokuları korumak için kurşun bloklar </a:t>
            </a:r>
            <a:r>
              <a:rPr lang="tr-TR" dirty="0" err="1"/>
              <a:t>kullanılabilinir</a:t>
            </a:r>
            <a:r>
              <a:rPr lang="tr-TR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095538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511</Words>
  <Application>Microsoft Office PowerPoint</Application>
  <PresentationFormat>Geniş ekran</PresentationFormat>
  <Paragraphs>117</Paragraphs>
  <Slides>19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Bit Eşlem Resmi</vt:lpstr>
      <vt:lpstr>Cilt Tümörlerine Radyoterapi Yaklaşımları ve Uygulamaları </vt:lpstr>
      <vt:lpstr>Cilt kanserleri</vt:lpstr>
      <vt:lpstr>Etyoloji </vt:lpstr>
      <vt:lpstr>Cilt Kanser Çeşitleri</vt:lpstr>
      <vt:lpstr>Tedavi Seçenekleri</vt:lpstr>
      <vt:lpstr>PowerPoint Sunusu</vt:lpstr>
      <vt:lpstr>Radyoterapi uygulamaları</vt:lpstr>
      <vt:lpstr>Similasyon</vt:lpstr>
      <vt:lpstr>Tedavi Seçenekleri</vt:lpstr>
      <vt:lpstr>Bolus</vt:lpstr>
      <vt:lpstr>Tedavi Süreci</vt:lpstr>
      <vt:lpstr>Düşük enerjili  X-ışını</vt:lpstr>
      <vt:lpstr>PowerPoint Sunusu</vt:lpstr>
      <vt:lpstr>Elektron demetleri</vt:lpstr>
      <vt:lpstr>PowerPoint Sunusu</vt:lpstr>
      <vt:lpstr>Megavoltaj X-ışını-tomoterapi</vt:lpstr>
      <vt:lpstr>Brakiterapi</vt:lpstr>
      <vt:lpstr>Mold brakiterapi</vt:lpstr>
      <vt:lpstr>Radyoterapi  geç  etkileri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user</cp:lastModifiedBy>
  <cp:revision>9</cp:revision>
  <dcterms:created xsi:type="dcterms:W3CDTF">2019-02-24T09:33:56Z</dcterms:created>
  <dcterms:modified xsi:type="dcterms:W3CDTF">2021-03-15T07:36:30Z</dcterms:modified>
</cp:coreProperties>
</file>