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7" r:id="rId3"/>
    <p:sldId id="264" r:id="rId4"/>
    <p:sldId id="265" r:id="rId5"/>
    <p:sldId id="266" r:id="rId6"/>
    <p:sldId id="268" r:id="rId7"/>
    <p:sldId id="269" r:id="rId8"/>
    <p:sldId id="270" r:id="rId9"/>
    <p:sldId id="271"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şlıksız Bölüm" id="{2B82A130-64FA-4B42-AA4B-580213D4F413}">
          <p14:sldIdLst>
            <p14:sldId id="256"/>
            <p14:sldId id="267"/>
            <p14:sldId id="264"/>
            <p14:sldId id="265"/>
            <p14:sldId id="266"/>
            <p14:sldId id="268"/>
            <p14:sldId id="269"/>
            <p14:sldId id="270"/>
            <p14:sldId id="27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3" d="100"/>
          <a:sy n="73" d="100"/>
        </p:scale>
        <p:origin x="6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17.08.2020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324247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17.08.2020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56185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E8CDF72-C654-4683-8C6F-600FDF57AD6B}" type="datetimeFigureOut">
              <a:rPr lang="tr-TR" smtClean="0"/>
              <a:t>17.08.2020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66A7884-FB3D-4EED-A900-B921BD8315C5}"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420879"/>
      </p:ext>
    </p:extLst>
  </p:cSld>
  <p:clrMap bg1="lt1" tx1="dk1" bg2="lt2" tx2="dk2" accent1="accent1" accent2="accent2" accent3="accent3" accent4="accent4" accent5="accent5" accent6="accent6" hlink="hlink" folHlink="folHlink"/>
  <p:sldLayoutIdLst>
    <p:sldLayoutId id="2147483674" r:id="rId1"/>
    <p:sldLayoutId id="2147483673" r:id="rId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F8D80EF-9E26-4FEC-ADA8-9FBA0B7F8E91}"/>
              </a:ext>
            </a:extLst>
          </p:cNvPr>
          <p:cNvSpPr>
            <a:spLocks noGrp="1"/>
          </p:cNvSpPr>
          <p:nvPr>
            <p:ph type="ctrTitle"/>
          </p:nvPr>
        </p:nvSpPr>
        <p:spPr>
          <a:xfrm>
            <a:off x="1097280" y="758952"/>
            <a:ext cx="10058400" cy="3892168"/>
          </a:xfrm>
        </p:spPr>
        <p:txBody>
          <a:bodyPr>
            <a:normAutofit/>
          </a:bodyPr>
          <a:lstStyle/>
          <a:p>
            <a:r>
              <a:rPr lang="tr-TR" sz="7900" dirty="0"/>
              <a:t>Roma Hukuku (21. hafta)</a:t>
            </a:r>
          </a:p>
        </p:txBody>
      </p:sp>
      <p:sp>
        <p:nvSpPr>
          <p:cNvPr id="10" name="Rectangle 9">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Alt Başlık 2">
            <a:extLst>
              <a:ext uri="{FF2B5EF4-FFF2-40B4-BE49-F238E27FC236}">
                <a16:creationId xmlns:a16="http://schemas.microsoft.com/office/drawing/2014/main" id="{96C05838-F8AC-4B31-AB17-C1C8E480E850}"/>
              </a:ext>
            </a:extLst>
          </p:cNvPr>
          <p:cNvSpPr>
            <a:spLocks noGrp="1"/>
          </p:cNvSpPr>
          <p:nvPr>
            <p:ph type="subTitle" idx="1"/>
          </p:nvPr>
        </p:nvSpPr>
        <p:spPr>
          <a:xfrm>
            <a:off x="1100051" y="5225240"/>
            <a:ext cx="10058400" cy="1143000"/>
          </a:xfrm>
        </p:spPr>
        <p:txBody>
          <a:bodyPr>
            <a:normAutofit/>
          </a:bodyPr>
          <a:lstStyle/>
          <a:p>
            <a:r>
              <a:rPr lang="tr-TR" b="1" dirty="0">
                <a:solidFill>
                  <a:srgbClr val="FFFFFF"/>
                </a:solidFill>
              </a:rPr>
              <a:t>Prof. Dr. Ahmet Nadi GÜNAL</a:t>
            </a:r>
          </a:p>
          <a:p>
            <a:r>
              <a:rPr lang="tr-TR" b="1" dirty="0">
                <a:solidFill>
                  <a:srgbClr val="FFFFFF"/>
                </a:solidFill>
              </a:rPr>
              <a:t>Arş. Gör. Alaz TARHAN</a:t>
            </a:r>
          </a:p>
        </p:txBody>
      </p:sp>
      <p:sp>
        <p:nvSpPr>
          <p:cNvPr id="12" name="Rectangle 11">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35172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088E5080-9BA6-4BB7-9B15-D833A3CEADC7}"/>
              </a:ext>
            </a:extLst>
          </p:cNvPr>
          <p:cNvSpPr>
            <a:spLocks noGrp="1"/>
          </p:cNvSpPr>
          <p:nvPr>
            <p:ph type="title"/>
          </p:nvPr>
        </p:nvSpPr>
        <p:spPr/>
        <p:txBody>
          <a:bodyPr/>
          <a:lstStyle/>
          <a:p>
            <a:r>
              <a:rPr lang="tr-TR" dirty="0"/>
              <a:t>RIZAİ AKİTLER – </a:t>
            </a:r>
            <a:r>
              <a:rPr lang="tr-TR" i="1" dirty="0"/>
              <a:t>LOCATIO CONDUCTIO</a:t>
            </a:r>
          </a:p>
        </p:txBody>
      </p:sp>
      <p:sp>
        <p:nvSpPr>
          <p:cNvPr id="5" name="İçerik Yer Tutucusu 4">
            <a:extLst>
              <a:ext uri="{FF2B5EF4-FFF2-40B4-BE49-F238E27FC236}">
                <a16:creationId xmlns:a16="http://schemas.microsoft.com/office/drawing/2014/main" id="{FA68F171-CA24-403C-8DB8-CCBD1CFAC584}"/>
              </a:ext>
            </a:extLst>
          </p:cNvPr>
          <p:cNvSpPr>
            <a:spLocks noGrp="1"/>
          </p:cNvSpPr>
          <p:nvPr>
            <p:ph idx="1"/>
          </p:nvPr>
        </p:nvSpPr>
        <p:spPr/>
        <p:txBody>
          <a:bodyPr>
            <a:normAutofit/>
          </a:bodyPr>
          <a:lstStyle/>
          <a:p>
            <a:pPr algn="just">
              <a:lnSpc>
                <a:spcPct val="107000"/>
              </a:lnSpc>
              <a:spcAft>
                <a:spcPts val="800"/>
              </a:spcAft>
            </a:pP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Taraflardan birinin vermeyi taahhüt ettiği bir ücret karşılığında karşı tarafın ya belli bir süre için bir şeyin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res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kullanılmasını temin etmeyi veya belli bir süre içinde bir eser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opus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meydana getirmeyi veyahut da hizmetler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operae</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ifa etmeyi taahhüt ettiği akit(</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ler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grubudur.</a:t>
            </a:r>
          </a:p>
          <a:p>
            <a:pPr algn="just">
              <a:lnSpc>
                <a:spcPct val="107000"/>
              </a:lnSpc>
              <a:spcAft>
                <a:spcPts val="800"/>
              </a:spcAft>
            </a:pP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Tam iki taraflı </a:t>
            </a:r>
            <a:r>
              <a:rPr lang="tr-TR" sz="2000" b="1" dirty="0" err="1">
                <a:effectLst/>
                <a:latin typeface="Calibri" panose="020F0502020204030204" pitchFamily="34" charset="0"/>
                <a:ea typeface="Times New Roman" panose="02020603050405020304" pitchFamily="18" charset="0"/>
                <a:cs typeface="Times New Roman" panose="02020603050405020304" pitchFamily="18" charset="0"/>
              </a:rPr>
              <a:t>iyiniyet</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akdi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Ücret yerine başka bir şeyin verilmesi akdi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locatio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conductio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olmaktan çıkarır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isimsiz</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akit</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haline getirir.</a:t>
            </a:r>
          </a:p>
          <a:p>
            <a:pPr algn="just">
              <a:lnSpc>
                <a:spcPct val="107000"/>
              </a:lnSpc>
              <a:spcAft>
                <a:spcPts val="800"/>
              </a:spcAft>
            </a:pP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Locatio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bir şeyi bir yere yerleştirmektir,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conductio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ise beraberinde alıp götürmektir. Akdin tarafları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locator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ve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conductor</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’dur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Kira akdinde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locator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kiraya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veren</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conductor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ise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kiracı</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istisna akdinde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locator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iş</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sahibi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conductor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müteahhit</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hizmet/iş akdinde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locator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hizmetli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işçi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conductor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ise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işveren</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dir.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Locator</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’un</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davası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actio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locati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conductor</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’un</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davası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actio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conducti</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’dir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bunlar </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iyiniyet</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davalarıdır.</a:t>
            </a:r>
          </a:p>
          <a:p>
            <a:pPr algn="just"/>
            <a:endParaRPr lang="tr-TR" dirty="0"/>
          </a:p>
        </p:txBody>
      </p:sp>
    </p:spTree>
    <p:extLst>
      <p:ext uri="{BB962C8B-B14F-4D97-AF65-F5344CB8AC3E}">
        <p14:creationId xmlns:p14="http://schemas.microsoft.com/office/powerpoint/2010/main" val="2819003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088E5080-9BA6-4BB7-9B15-D833A3CEADC7}"/>
              </a:ext>
            </a:extLst>
          </p:cNvPr>
          <p:cNvSpPr>
            <a:spLocks noGrp="1"/>
          </p:cNvSpPr>
          <p:nvPr>
            <p:ph type="title"/>
          </p:nvPr>
        </p:nvSpPr>
        <p:spPr/>
        <p:txBody>
          <a:bodyPr>
            <a:normAutofit/>
          </a:bodyPr>
          <a:lstStyle/>
          <a:p>
            <a:r>
              <a:rPr lang="tr-TR" sz="3700" dirty="0"/>
              <a:t>RIZAİ AKİTLER – KİRA AKDİ (</a:t>
            </a:r>
            <a:r>
              <a:rPr lang="tr-TR" sz="3700" i="1" dirty="0"/>
              <a:t>LOCATIO CONDUCTIO REI</a:t>
            </a:r>
            <a:r>
              <a:rPr lang="tr-TR" sz="3700" dirty="0"/>
              <a:t>)</a:t>
            </a:r>
            <a:endParaRPr lang="tr-TR" sz="3700" i="1" dirty="0"/>
          </a:p>
        </p:txBody>
      </p:sp>
      <p:sp>
        <p:nvSpPr>
          <p:cNvPr id="5" name="İçerik Yer Tutucusu 4">
            <a:extLst>
              <a:ext uri="{FF2B5EF4-FFF2-40B4-BE49-F238E27FC236}">
                <a16:creationId xmlns:a16="http://schemas.microsoft.com/office/drawing/2014/main" id="{FA68F171-CA24-403C-8DB8-CCBD1CFAC584}"/>
              </a:ext>
            </a:extLst>
          </p:cNvPr>
          <p:cNvSpPr>
            <a:spLocks noGrp="1"/>
          </p:cNvSpPr>
          <p:nvPr>
            <p:ph idx="1"/>
          </p:nvPr>
        </p:nvSpPr>
        <p:spPr/>
        <p:txBody>
          <a:bodyPr/>
          <a:lstStyle/>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Kiralayanın bir şeyin kullanılmasını kiracıya temin etme, kiracının da karşılığında belirli bir kira bedelini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merces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ödeme borcu altına girdiği akittir.</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Kiraya verilen mal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taşınır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veya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taşınmaz</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olabilir; ancak tüketilebilen şeyler kiraya verilemez. Başkasının malı da kira konusu olabilir.</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Bedel ancak paradır, başka bir şey ise akdi isimsiz akde dönüşür;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hasılat kirası</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yani kiralanan şeyin mahsulünün kira bedeli olarak ödenmesi hali hariçtir. Kiracı, kendisine teslim edilen şeyin ne maliki ne de zilyedi olur, </a:t>
            </a:r>
            <a:r>
              <a:rPr lang="tr-TR" sz="2000" b="1" dirty="0" err="1">
                <a:effectLst/>
                <a:latin typeface="Calibri" panose="020F0502020204030204" pitchFamily="34" charset="0"/>
                <a:ea typeface="Times New Roman" panose="02020603050405020304" pitchFamily="18" charset="0"/>
                <a:cs typeface="Times New Roman" panose="02020603050405020304" pitchFamily="18" charset="0"/>
              </a:rPr>
              <a:t>vazulyettir</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detentor</a:t>
            </a:r>
            <a:r>
              <a:rPr lang="tr-TR" sz="2000" b="1" dirty="0" err="1">
                <a:effectLst/>
                <a:latin typeface="Calibri" panose="020F0502020204030204" pitchFamily="34" charset="0"/>
                <a:ea typeface="Times New Roman" panose="02020603050405020304" pitchFamily="18" charset="0"/>
                <a:cs typeface="Times New Roman" panose="02020603050405020304" pitchFamily="18" charset="0"/>
              </a:rPr>
              <a:t>’dur</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çağdaşhukukta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kiracı zilyet kabul edilir. </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Satımla kira sona erer. Ancak M.S. 214 yılında, kira bedelini düzenli ödeyen kiracının, mal sahibi tarafından sebepsiz yere çıkarılamayacağı esası getirilmiştir, buna göre kiraya veren ancak şahsi kullanım ihtiyacı sebebiyle, gayrimenkulü tamir/tadil etme gerekçesiyle veya kiracının kötü kullanımı sebebiyle kiracıyı evden çıkartabilmekteydi.</a:t>
            </a:r>
            <a:endParaRPr lang="tr-TR" dirty="0"/>
          </a:p>
        </p:txBody>
      </p:sp>
    </p:spTree>
    <p:extLst>
      <p:ext uri="{BB962C8B-B14F-4D97-AF65-F5344CB8AC3E}">
        <p14:creationId xmlns:p14="http://schemas.microsoft.com/office/powerpoint/2010/main" val="4254344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088E5080-9BA6-4BB7-9B15-D833A3CEADC7}"/>
              </a:ext>
            </a:extLst>
          </p:cNvPr>
          <p:cNvSpPr>
            <a:spLocks noGrp="1"/>
          </p:cNvSpPr>
          <p:nvPr>
            <p:ph type="title"/>
          </p:nvPr>
        </p:nvSpPr>
        <p:spPr/>
        <p:txBody>
          <a:bodyPr/>
          <a:lstStyle/>
          <a:p>
            <a:r>
              <a:rPr kumimoji="0" lang="tr-TR" sz="37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RIZAİ AKİTLER – KİRA AKDİ (</a:t>
            </a:r>
            <a:r>
              <a:rPr kumimoji="0" lang="tr-TR" sz="3700" b="0" i="1"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LOCATIO CONDUCTIO REI</a:t>
            </a:r>
            <a:r>
              <a:rPr kumimoji="0" lang="tr-TR" sz="37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a:t>
            </a:r>
            <a:endParaRPr lang="tr-TR" i="1" dirty="0"/>
          </a:p>
        </p:txBody>
      </p:sp>
      <p:sp>
        <p:nvSpPr>
          <p:cNvPr id="5" name="İçerik Yer Tutucusu 4">
            <a:extLst>
              <a:ext uri="{FF2B5EF4-FFF2-40B4-BE49-F238E27FC236}">
                <a16:creationId xmlns:a16="http://schemas.microsoft.com/office/drawing/2014/main" id="{FA68F171-CA24-403C-8DB8-CCBD1CFAC584}"/>
              </a:ext>
            </a:extLst>
          </p:cNvPr>
          <p:cNvSpPr>
            <a:spLocks noGrp="1"/>
          </p:cNvSpPr>
          <p:nvPr>
            <p:ph idx="1"/>
          </p:nvPr>
        </p:nvSpPr>
        <p:spPr/>
        <p:txBody>
          <a:bodyPr/>
          <a:lstStyle/>
          <a:p>
            <a:pPr algn="just">
              <a:lnSpc>
                <a:spcPct val="107000"/>
              </a:lnSpc>
              <a:spcAft>
                <a:spcPts val="800"/>
              </a:spcAft>
            </a:pP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İki taraf da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omnis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culpa</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’ya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göre sorumlu tutulurdu. Hukukun eski devirlerinde kiracı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custodia</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sorumluluğu ile de sorumlu tutulmaktaydı.</a:t>
            </a:r>
          </a:p>
          <a:p>
            <a:pPr algn="just">
              <a:lnSpc>
                <a:spcPct val="107000"/>
              </a:lnSpc>
              <a:spcAft>
                <a:spcPts val="800"/>
              </a:spcAft>
            </a:pP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Hasar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Kiralanan şey kiracının da kiraya verenin de kusuru olmaksızın telef olmuş ise, kiracı borcundan kurtulur. Alım-satım akdinde hasar alıcıya aitti, kira akdinde ise kiraya verene aittir. İlgili şey telef olmamış da hasar görmüşse bedelden indirim istenebilirdi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remissio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mercedis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a:t>
            </a:r>
            <a:br>
              <a:rPr lang="tr-TR" sz="2000" dirty="0">
                <a:effectLst/>
                <a:latin typeface="Calibri" panose="020F0502020204030204" pitchFamily="34" charset="0"/>
                <a:ea typeface="Times New Roman" panose="02020603050405020304" pitchFamily="18" charset="0"/>
                <a:cs typeface="Times New Roman" panose="02020603050405020304" pitchFamily="18" charset="0"/>
              </a:rPr>
            </a:b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Kira bedelinin vadesi kararlaştırılabilirdi. Kiracının malı iyi halde geri verme yükümlülüğü vardı. Kira süresi bitmiş olsa da hala çıkmayan kiracı bakımından kira süresinin uzadığı farz ediliyordu (köy arazilerinde 1 yıl, şehir gayrimenkullerinde belirsiz süre). Kiracı kiralanan malda değişiklik yapamaz, iyi kullanmak zorundaydı.</a:t>
            </a:r>
          </a:p>
          <a:p>
            <a:pPr algn="just"/>
            <a:endParaRPr lang="tr-TR" dirty="0"/>
          </a:p>
        </p:txBody>
      </p:sp>
    </p:spTree>
    <p:extLst>
      <p:ext uri="{BB962C8B-B14F-4D97-AF65-F5344CB8AC3E}">
        <p14:creationId xmlns:p14="http://schemas.microsoft.com/office/powerpoint/2010/main" val="6482616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088E5080-9BA6-4BB7-9B15-D833A3CEADC7}"/>
              </a:ext>
            </a:extLst>
          </p:cNvPr>
          <p:cNvSpPr>
            <a:spLocks noGrp="1"/>
          </p:cNvSpPr>
          <p:nvPr>
            <p:ph type="title"/>
          </p:nvPr>
        </p:nvSpPr>
        <p:spPr/>
        <p:txBody>
          <a:bodyPr>
            <a:normAutofit/>
          </a:bodyPr>
          <a:lstStyle/>
          <a:p>
            <a:r>
              <a:rPr lang="tr-TR" sz="3000" dirty="0"/>
              <a:t>RIZAİ AKİTLER – HİZMET AKDİ (</a:t>
            </a:r>
            <a:r>
              <a:rPr lang="tr-TR" sz="3000" i="1" dirty="0"/>
              <a:t>LOCATIO CONDUCTIO OPERARUM</a:t>
            </a:r>
            <a:r>
              <a:rPr lang="tr-TR" sz="3000" dirty="0"/>
              <a:t>)</a:t>
            </a:r>
            <a:endParaRPr lang="tr-TR" sz="3000" i="1" dirty="0"/>
          </a:p>
        </p:txBody>
      </p:sp>
      <p:sp>
        <p:nvSpPr>
          <p:cNvPr id="5" name="İçerik Yer Tutucusu 4">
            <a:extLst>
              <a:ext uri="{FF2B5EF4-FFF2-40B4-BE49-F238E27FC236}">
                <a16:creationId xmlns:a16="http://schemas.microsoft.com/office/drawing/2014/main" id="{FA68F171-CA24-403C-8DB8-CCBD1CFAC584}"/>
              </a:ext>
            </a:extLst>
          </p:cNvPr>
          <p:cNvSpPr>
            <a:spLocks noGrp="1"/>
          </p:cNvSpPr>
          <p:nvPr>
            <p:ph idx="1"/>
          </p:nvPr>
        </p:nvSpPr>
        <p:spPr/>
        <p:txBody>
          <a:bodyPr/>
          <a:lstStyle/>
          <a:p>
            <a:pPr algn="just"/>
            <a:r>
              <a:rPr lang="tr-TR" dirty="0"/>
              <a:t>Bir tarafın belirli bir ücret ödediği, diğer tarafın ise bu ücret karşılığında iş görmeyi, hizmet etmeyi taahhüt ettiği akittir.</a:t>
            </a:r>
          </a:p>
          <a:p>
            <a:pPr algn="just"/>
            <a:r>
              <a:rPr lang="tr-TR" dirty="0"/>
              <a:t>İşçi </a:t>
            </a:r>
            <a:r>
              <a:rPr lang="tr-TR" b="1" i="1" dirty="0" err="1"/>
              <a:t>locator</a:t>
            </a:r>
            <a:r>
              <a:rPr lang="tr-TR" dirty="0"/>
              <a:t>, işveren </a:t>
            </a:r>
            <a:r>
              <a:rPr lang="tr-TR" b="1" i="1" dirty="0" err="1"/>
              <a:t>conductor</a:t>
            </a:r>
            <a:r>
              <a:rPr lang="tr-TR" b="1" dirty="0"/>
              <a:t> </a:t>
            </a:r>
            <a:r>
              <a:rPr lang="tr-TR" dirty="0"/>
              <a:t>olarak adlandırılmaktadır.</a:t>
            </a:r>
          </a:p>
          <a:p>
            <a:pPr algn="just"/>
            <a:r>
              <a:rPr lang="tr-TR" dirty="0"/>
              <a:t>İşveren </a:t>
            </a:r>
            <a:r>
              <a:rPr lang="tr-TR" i="1" dirty="0"/>
              <a:t>actio</a:t>
            </a:r>
            <a:r>
              <a:rPr lang="tr-TR" dirty="0"/>
              <a:t> </a:t>
            </a:r>
            <a:r>
              <a:rPr lang="tr-TR" i="1" dirty="0" err="1"/>
              <a:t>conducti</a:t>
            </a:r>
            <a:r>
              <a:rPr lang="tr-TR" dirty="0"/>
              <a:t>, işçi ise </a:t>
            </a:r>
            <a:r>
              <a:rPr lang="tr-TR" i="1" dirty="0"/>
              <a:t>actio</a:t>
            </a:r>
            <a:r>
              <a:rPr lang="tr-TR" dirty="0"/>
              <a:t> </a:t>
            </a:r>
            <a:r>
              <a:rPr lang="tr-TR" i="1" dirty="0" err="1"/>
              <a:t>locati</a:t>
            </a:r>
            <a:r>
              <a:rPr lang="tr-TR" dirty="0"/>
              <a:t> davalarını açmaktadır. Sorumluluk türü </a:t>
            </a:r>
            <a:r>
              <a:rPr lang="tr-TR" i="1" dirty="0" err="1"/>
              <a:t>omnis</a:t>
            </a:r>
            <a:r>
              <a:rPr lang="tr-TR" dirty="0"/>
              <a:t> </a:t>
            </a:r>
            <a:r>
              <a:rPr lang="tr-TR" i="1" dirty="0" err="1"/>
              <a:t>culpa</a:t>
            </a:r>
            <a:r>
              <a:rPr lang="tr-TR" dirty="0" err="1"/>
              <a:t>’dır</a:t>
            </a:r>
            <a:r>
              <a:rPr lang="tr-TR" dirty="0"/>
              <a:t>, ancak Klasik Hukuk Dönemi’nde </a:t>
            </a:r>
            <a:r>
              <a:rPr lang="tr-TR" i="1" dirty="0" err="1"/>
              <a:t>custodia</a:t>
            </a:r>
            <a:r>
              <a:rPr lang="tr-TR" i="1" dirty="0"/>
              <a:t> </a:t>
            </a:r>
            <a:r>
              <a:rPr lang="tr-TR" dirty="0"/>
              <a:t>sorumluluğu bakiydi.</a:t>
            </a:r>
          </a:p>
          <a:p>
            <a:pPr algn="just"/>
            <a:r>
              <a:rPr lang="tr-TR" dirty="0"/>
              <a:t>Hizmet akdine konu işler, basit emek işleridir. Avukatlık-hekimlik gibi işler ücretsiz yapılırdı (şeref ücreti de verildiği olurdu, </a:t>
            </a:r>
            <a:r>
              <a:rPr lang="tr-TR" i="1" dirty="0" err="1"/>
              <a:t>honorarium</a:t>
            </a:r>
            <a:r>
              <a:rPr lang="tr-TR" dirty="0"/>
              <a:t>) ve hizmet akdinin değil, vekalet akdinin konusuna girerdi. Akit belirli süreli ise bu sürenin sonunda ya da işlerin bitmesiyle ya da işveren/işçinin ölümü ile sona ererdi. İşçinin bizzat çalışması gerekmekteydi.</a:t>
            </a:r>
          </a:p>
        </p:txBody>
      </p:sp>
    </p:spTree>
    <p:extLst>
      <p:ext uri="{BB962C8B-B14F-4D97-AF65-F5344CB8AC3E}">
        <p14:creationId xmlns:p14="http://schemas.microsoft.com/office/powerpoint/2010/main" val="1119504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088E5080-9BA6-4BB7-9B15-D833A3CEADC7}"/>
              </a:ext>
            </a:extLst>
          </p:cNvPr>
          <p:cNvSpPr>
            <a:spLocks noGrp="1"/>
          </p:cNvSpPr>
          <p:nvPr>
            <p:ph type="title"/>
          </p:nvPr>
        </p:nvSpPr>
        <p:spPr/>
        <p:txBody>
          <a:bodyPr>
            <a:normAutofit/>
          </a:bodyPr>
          <a:lstStyle/>
          <a:p>
            <a:pPr algn="just">
              <a:lnSpc>
                <a:spcPct val="107000"/>
              </a:lnSpc>
              <a:spcAft>
                <a:spcPts val="800"/>
              </a:spcAft>
            </a:pPr>
            <a:r>
              <a:rPr lang="tr-TR" sz="3300" dirty="0"/>
              <a:t>RIZAİ AKİTLER – </a:t>
            </a:r>
            <a:r>
              <a:rPr lang="tr-TR" sz="3300" dirty="0">
                <a:effectLst/>
                <a:ea typeface="Times New Roman" panose="02020603050405020304" pitchFamily="18" charset="0"/>
                <a:cs typeface="Times New Roman" panose="02020603050405020304" pitchFamily="18" charset="0"/>
              </a:rPr>
              <a:t>İSTİSNA AKDİ (</a:t>
            </a:r>
            <a:r>
              <a:rPr lang="tr-TR" sz="3300" i="1" dirty="0">
                <a:effectLst/>
                <a:ea typeface="Times New Roman" panose="02020603050405020304" pitchFamily="18" charset="0"/>
                <a:cs typeface="Times New Roman" panose="02020603050405020304" pitchFamily="18" charset="0"/>
              </a:rPr>
              <a:t>LOCATIO</a:t>
            </a:r>
            <a:r>
              <a:rPr lang="tr-TR" sz="3300" dirty="0">
                <a:effectLst/>
                <a:ea typeface="Times New Roman" panose="02020603050405020304" pitchFamily="18" charset="0"/>
                <a:cs typeface="Times New Roman" panose="02020603050405020304" pitchFamily="18" charset="0"/>
              </a:rPr>
              <a:t> </a:t>
            </a:r>
            <a:r>
              <a:rPr lang="tr-TR" sz="3300" i="1" dirty="0">
                <a:effectLst/>
                <a:ea typeface="Times New Roman" panose="02020603050405020304" pitchFamily="18" charset="0"/>
                <a:cs typeface="Times New Roman" panose="02020603050405020304" pitchFamily="18" charset="0"/>
              </a:rPr>
              <a:t>CONDUCTIO</a:t>
            </a:r>
            <a:r>
              <a:rPr lang="tr-TR" sz="3300" dirty="0">
                <a:effectLst/>
                <a:ea typeface="Times New Roman" panose="02020603050405020304" pitchFamily="18" charset="0"/>
                <a:cs typeface="Times New Roman" panose="02020603050405020304" pitchFamily="18" charset="0"/>
              </a:rPr>
              <a:t> </a:t>
            </a:r>
            <a:r>
              <a:rPr lang="tr-TR" sz="3300" i="1" dirty="0">
                <a:effectLst/>
                <a:ea typeface="Times New Roman" panose="02020603050405020304" pitchFamily="18" charset="0"/>
                <a:cs typeface="Times New Roman" panose="02020603050405020304" pitchFamily="18" charset="0"/>
              </a:rPr>
              <a:t>OPERIS</a:t>
            </a:r>
            <a:r>
              <a:rPr lang="tr-TR" sz="3300" dirty="0">
                <a:effectLst/>
                <a:ea typeface="Times New Roman" panose="02020603050405020304" pitchFamily="18" charset="0"/>
                <a:cs typeface="Times New Roman" panose="02020603050405020304" pitchFamily="18" charset="0"/>
              </a:rPr>
              <a:t>)</a:t>
            </a:r>
            <a:endParaRPr lang="tr-TR" sz="3300" i="1" dirty="0"/>
          </a:p>
        </p:txBody>
      </p:sp>
      <p:sp>
        <p:nvSpPr>
          <p:cNvPr id="5" name="İçerik Yer Tutucusu 4">
            <a:extLst>
              <a:ext uri="{FF2B5EF4-FFF2-40B4-BE49-F238E27FC236}">
                <a16:creationId xmlns:a16="http://schemas.microsoft.com/office/drawing/2014/main" id="{FA68F171-CA24-403C-8DB8-CCBD1CFAC584}"/>
              </a:ext>
            </a:extLst>
          </p:cNvPr>
          <p:cNvSpPr>
            <a:spLocks noGrp="1"/>
          </p:cNvSpPr>
          <p:nvPr>
            <p:ph idx="1"/>
          </p:nvPr>
        </p:nvSpPr>
        <p:spPr/>
        <p:txBody>
          <a:bodyPr>
            <a:normAutofit fontScale="92500" lnSpcReduction="10000"/>
          </a:bodyPr>
          <a:lstStyle/>
          <a:p>
            <a:pPr algn="just">
              <a:lnSpc>
                <a:spcPct val="107000"/>
              </a:lnSpc>
              <a:spcAft>
                <a:spcPts val="800"/>
              </a:spcAft>
            </a:pP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Bir kimsenin iş sahibinin vereceği ücret karşılığında bir eser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opus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meydana getirme borcu altına girdiği akittir. Bir neticenin meydana getirilmesi amaçlanır.</a:t>
            </a:r>
          </a:p>
          <a:p>
            <a:pPr algn="just">
              <a:lnSpc>
                <a:spcPct val="107000"/>
              </a:lnSpc>
              <a:spcAft>
                <a:spcPts val="800"/>
              </a:spcAft>
            </a:pP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İş sahibi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locator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müteahhit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conductor</a:t>
            </a:r>
            <a:r>
              <a:rPr lang="tr-TR" sz="2000" b="1"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olarak adlandırılmaktaydı. Müteahhit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actio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conductio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iş sahibi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actio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locatio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açardı.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Omnis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culpa</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sorumluluğu esastı. Ayrıca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conductor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mesleki tecrübesizliği nedeniyle verdiği zararlardan da sorumlu tutulurdu. Klasik Hukuk Dönemi’nde ise sorumluluğu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custodia</a:t>
            </a:r>
            <a:r>
              <a:rPr lang="tr-TR" i="1" dirty="0">
                <a:latin typeface="Calibri" panose="020F0502020204030204" pitchFamily="34" charset="0"/>
                <a:ea typeface="Times New Roman" panose="02020603050405020304" pitchFamily="18" charset="0"/>
                <a:cs typeface="Times New Roman" panose="02020603050405020304" pitchFamily="18" charset="0"/>
              </a:rPr>
              <a:t> </a:t>
            </a:r>
            <a:r>
              <a:rPr lang="tr-TR" dirty="0">
                <a:latin typeface="Calibri" panose="020F0502020204030204" pitchFamily="34" charset="0"/>
                <a:ea typeface="Times New Roman" panose="02020603050405020304" pitchFamily="18" charset="0"/>
                <a:cs typeface="Times New Roman" panose="02020603050405020304" pitchFamily="18" charset="0"/>
              </a:rPr>
              <a:t>sorumluluğuydu</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p>
          <a:p>
            <a:pPr algn="just">
              <a:lnSpc>
                <a:spcPct val="107000"/>
              </a:lnSpc>
              <a:spcAft>
                <a:spcPts val="800"/>
              </a:spcAft>
            </a:pP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Yüklenici/müteahhit işi başkasına yaptırabilirdi. Malzemenin müteahhit tarafından verilmiş olması halinde akit istisna akdi değil,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alım-satım akdi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dir; malzemeyi iş sahibi verdiyse istisna akdidir. Çağdaş hukukta her iki taraf da malzeme sağlayabilir ve iki şekilde de </a:t>
            </a:r>
            <a:r>
              <a:rPr lang="tr-TR" dirty="0">
                <a:latin typeface="Calibri" panose="020F0502020204030204" pitchFamily="34" charset="0"/>
                <a:ea typeface="Times New Roman" panose="02020603050405020304" pitchFamily="18" charset="0"/>
                <a:cs typeface="Times New Roman" panose="02020603050405020304" pitchFamily="18" charset="0"/>
              </a:rPr>
              <a:t>istisna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akdi söz konusu olur.</a:t>
            </a:r>
          </a:p>
          <a:p>
            <a:pPr algn="just">
              <a:lnSpc>
                <a:spcPct val="107000"/>
              </a:lnSpc>
              <a:spcAft>
                <a:spcPts val="800"/>
              </a:spcAft>
            </a:pP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Roma Hukuku’nda nakliye ve taşıma anlaşmaları da istisna akdi içerisinde yer almaktaydı.</a:t>
            </a:r>
          </a:p>
          <a:p>
            <a:pPr algn="just"/>
            <a:endParaRPr lang="tr-TR" dirty="0"/>
          </a:p>
        </p:txBody>
      </p:sp>
    </p:spTree>
    <p:extLst>
      <p:ext uri="{BB962C8B-B14F-4D97-AF65-F5344CB8AC3E}">
        <p14:creationId xmlns:p14="http://schemas.microsoft.com/office/powerpoint/2010/main" val="2597923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088E5080-9BA6-4BB7-9B15-D833A3CEADC7}"/>
              </a:ext>
            </a:extLst>
          </p:cNvPr>
          <p:cNvSpPr>
            <a:spLocks noGrp="1"/>
          </p:cNvSpPr>
          <p:nvPr>
            <p:ph type="title"/>
          </p:nvPr>
        </p:nvSpPr>
        <p:spPr/>
        <p:txBody>
          <a:bodyPr/>
          <a:lstStyle/>
          <a:p>
            <a:r>
              <a:rPr lang="tr-TR" dirty="0"/>
              <a:t>RIZAİ AKİTLER – ŞİRKET AKDİ (</a:t>
            </a:r>
            <a:r>
              <a:rPr lang="tr-TR" i="1" dirty="0"/>
              <a:t>SOCIETAS</a:t>
            </a:r>
            <a:r>
              <a:rPr lang="tr-TR" dirty="0"/>
              <a:t>)</a:t>
            </a:r>
            <a:endParaRPr lang="tr-TR" i="1" dirty="0"/>
          </a:p>
        </p:txBody>
      </p:sp>
      <p:sp>
        <p:nvSpPr>
          <p:cNvPr id="5" name="İçerik Yer Tutucusu 4">
            <a:extLst>
              <a:ext uri="{FF2B5EF4-FFF2-40B4-BE49-F238E27FC236}">
                <a16:creationId xmlns:a16="http://schemas.microsoft.com/office/drawing/2014/main" id="{FA68F171-CA24-403C-8DB8-CCBD1CFAC584}"/>
              </a:ext>
            </a:extLst>
          </p:cNvPr>
          <p:cNvSpPr>
            <a:spLocks noGrp="1"/>
          </p:cNvSpPr>
          <p:nvPr>
            <p:ph idx="1"/>
          </p:nvPr>
        </p:nvSpPr>
        <p:spPr/>
        <p:txBody>
          <a:bodyPr/>
          <a:lstStyle/>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İki veya daha fazla kimsenin, herhangi meşru bir menfaat elde etmek gayesiyle mal ve emeklerini bir araya getirmeyi taahhüt ettiği akittir.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Tam iki taraflı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bir </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rızai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akittir.</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Üç unsurun mevcut olması gerekir:</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1) Tarafların ortak olmak konusundaki rızaları (ortak olma niyet ve iradesi,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affectio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societatis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şirketin devamınca mevcut olmalı.</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2) Tarafların mal veya emeklerini bir araya getirmeleri.</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3) </a:t>
            </a:r>
            <a:r>
              <a:rPr lang="tr-TR" dirty="0">
                <a:latin typeface="Calibri" panose="020F0502020204030204" pitchFamily="34" charset="0"/>
                <a:ea typeface="Times New Roman" panose="02020603050405020304" pitchFamily="18" charset="0"/>
                <a:cs typeface="Times New Roman" panose="02020603050405020304" pitchFamily="18" charset="0"/>
              </a:rPr>
              <a:t>Tarafların m</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eşru kazanç gayesi içerisinde olmaları.</a:t>
            </a:r>
            <a:endParaRPr lang="tr-TR" dirty="0"/>
          </a:p>
        </p:txBody>
      </p:sp>
    </p:spTree>
    <p:extLst>
      <p:ext uri="{BB962C8B-B14F-4D97-AF65-F5344CB8AC3E}">
        <p14:creationId xmlns:p14="http://schemas.microsoft.com/office/powerpoint/2010/main" val="703044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088E5080-9BA6-4BB7-9B15-D833A3CEADC7}"/>
              </a:ext>
            </a:extLst>
          </p:cNvPr>
          <p:cNvSpPr>
            <a:spLocks noGrp="1"/>
          </p:cNvSpPr>
          <p:nvPr>
            <p:ph type="title"/>
          </p:nvPr>
        </p:nvSpPr>
        <p:spPr/>
        <p:txBody>
          <a:bodyPr/>
          <a:lstStyle/>
          <a:p>
            <a:r>
              <a:rPr lang="tr-TR" dirty="0"/>
              <a:t>RIZAİ AKİTLER – ŞİRKET AKDİ (</a:t>
            </a:r>
            <a:r>
              <a:rPr lang="tr-TR" i="1" dirty="0"/>
              <a:t>SOCIETAS</a:t>
            </a:r>
            <a:r>
              <a:rPr lang="tr-TR" dirty="0"/>
              <a:t>)</a:t>
            </a:r>
            <a:endParaRPr lang="tr-TR" i="1" dirty="0"/>
          </a:p>
        </p:txBody>
      </p:sp>
      <p:sp>
        <p:nvSpPr>
          <p:cNvPr id="5" name="İçerik Yer Tutucusu 4">
            <a:extLst>
              <a:ext uri="{FF2B5EF4-FFF2-40B4-BE49-F238E27FC236}">
                <a16:creationId xmlns:a16="http://schemas.microsoft.com/office/drawing/2014/main" id="{FA68F171-CA24-403C-8DB8-CCBD1CFAC584}"/>
              </a:ext>
            </a:extLst>
          </p:cNvPr>
          <p:cNvSpPr>
            <a:spLocks noGrp="1"/>
          </p:cNvSpPr>
          <p:nvPr>
            <p:ph idx="1"/>
          </p:nvPr>
        </p:nvSpPr>
        <p:spPr>
          <a:xfrm>
            <a:off x="1097280" y="1845734"/>
            <a:ext cx="10058400" cy="4023360"/>
          </a:xfrm>
        </p:spPr>
        <p:txBody>
          <a:bodyPr/>
          <a:lstStyle/>
          <a:p>
            <a:pPr algn="just"/>
            <a:r>
              <a:rPr lang="tr-TR" dirty="0">
                <a:latin typeface="Calibri" panose="020F0502020204030204" pitchFamily="34" charset="0"/>
                <a:ea typeface="Times New Roman" panose="02020603050405020304" pitchFamily="18" charset="0"/>
                <a:cs typeface="Times New Roman" panose="02020603050405020304" pitchFamily="18" charset="0"/>
              </a:rPr>
              <a:t>Ortaklar tarafından m</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allar üzerinde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müşterek</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mülkiyet</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kurulurdu.</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Malların devir muameleleri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res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mancipi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res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nec</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mancipi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oluşlarına göre usulünce yapılmalıydı. </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En eski şirket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societas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omnium</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bonorum</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(bütün mallar ortaklığı) olarak ortaya çıkmaktadır. Zama</a:t>
            </a:r>
            <a:r>
              <a:rPr lang="tr-TR" dirty="0">
                <a:latin typeface="Calibri" panose="020F0502020204030204" pitchFamily="34" charset="0"/>
                <a:ea typeface="Times New Roman" panose="02020603050405020304" pitchFamily="18" charset="0"/>
                <a:cs typeface="Times New Roman" panose="02020603050405020304" pitchFamily="18" charset="0"/>
              </a:rPr>
              <a:t>n içerisinde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başka tip şirketler de çıkmıştır: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Societas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alicuis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negotiationis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(ticari faaliyet için kurulan bir şirket tipi), tek bir malın ortaya konarak işletildiği veya tek bir şeyin ortaya çıkarılması için kurulan şirket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societas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unius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rei</a:t>
            </a:r>
            <a:r>
              <a:rPr lang="tr-TR" dirty="0">
                <a:latin typeface="Calibri" panose="020F0502020204030204" pitchFamily="34" charset="0"/>
                <a:ea typeface="Times New Roman" panose="02020603050405020304" pitchFamily="18" charset="0"/>
                <a:cs typeface="Times New Roman" panose="02020603050405020304" pitchFamily="18" charset="0"/>
              </a:rPr>
              <a:t>.</a:t>
            </a:r>
            <a:endParaRPr lang="tr-TR"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Ortaklık payları ödenir, kar ve zarar ortaklar arasında taksim edilir. Bazı ortakların yalnız zarara bazılarınınsa yalnız kara ortak olacağı şirketler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societas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leonina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batıl kabul edilmekteydi.</a:t>
            </a:r>
            <a:endParaRPr lang="tr-TR" dirty="0"/>
          </a:p>
        </p:txBody>
      </p:sp>
    </p:spTree>
    <p:extLst>
      <p:ext uri="{BB962C8B-B14F-4D97-AF65-F5344CB8AC3E}">
        <p14:creationId xmlns:p14="http://schemas.microsoft.com/office/powerpoint/2010/main" val="1407083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088E5080-9BA6-4BB7-9B15-D833A3CEADC7}"/>
              </a:ext>
            </a:extLst>
          </p:cNvPr>
          <p:cNvSpPr>
            <a:spLocks noGrp="1"/>
          </p:cNvSpPr>
          <p:nvPr>
            <p:ph type="title"/>
          </p:nvPr>
        </p:nvSpPr>
        <p:spPr/>
        <p:txBody>
          <a:bodyPr/>
          <a:lstStyle/>
          <a:p>
            <a:r>
              <a:rPr lang="tr-TR" dirty="0"/>
              <a:t>RIZAİ AKİTLER – ŞİRKET AKDİ (</a:t>
            </a:r>
            <a:r>
              <a:rPr lang="tr-TR" i="1" dirty="0"/>
              <a:t>SOCIETAS</a:t>
            </a:r>
            <a:r>
              <a:rPr lang="tr-TR" dirty="0"/>
              <a:t>)</a:t>
            </a:r>
            <a:endParaRPr lang="tr-TR" i="1" dirty="0"/>
          </a:p>
        </p:txBody>
      </p:sp>
      <p:sp>
        <p:nvSpPr>
          <p:cNvPr id="5" name="İçerik Yer Tutucusu 4">
            <a:extLst>
              <a:ext uri="{FF2B5EF4-FFF2-40B4-BE49-F238E27FC236}">
                <a16:creationId xmlns:a16="http://schemas.microsoft.com/office/drawing/2014/main" id="{FA68F171-CA24-403C-8DB8-CCBD1CFAC584}"/>
              </a:ext>
            </a:extLst>
          </p:cNvPr>
          <p:cNvSpPr>
            <a:spLocks noGrp="1"/>
          </p:cNvSpPr>
          <p:nvPr>
            <p:ph idx="1"/>
          </p:nvPr>
        </p:nvSpPr>
        <p:spPr/>
        <p:txBody>
          <a:bodyPr/>
          <a:lstStyle/>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Eski dönemlerde yalnızca kasıt sorumluluk doğururdu, ihmal doğurmazdı;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Iustinianus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Dönemi’nde </a:t>
            </a:r>
            <a:r>
              <a:rPr lang="tr-TR" i="1" dirty="0" err="1">
                <a:effectLst/>
                <a:latin typeface="Calibri" panose="020F0502020204030204" pitchFamily="34" charset="0"/>
                <a:ea typeface="Times New Roman" panose="02020603050405020304" pitchFamily="18" charset="0"/>
                <a:cs typeface="Times New Roman" panose="02020603050405020304" pitchFamily="18" charset="0"/>
              </a:rPr>
              <a:t>omnis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culpa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sorumluluğu ön plandadır, ama ihmalin takdirinde ortağın kendi işinde göstereceği ihtimam ölçüt olmuştur.</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Ortakların karşılıklı ödevlerini yerine getirmesine ilişkin açılan dava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actio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pro</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socio</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’dur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Bu dava sonucunda her ortak kendi imkanları ölçüsünde mahkum.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Actio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pro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socio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sonucunda mahkum olan şerefsiz olarak ilan edilirdi.</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Şirket gayenin elde edilmesiyle, anlaşmadaki sürenin sona ermesiyle, şirket mallarının tükenmesiyle/yok olmasıyla yani şirket gayesinin imkansız hale gelmesiyle, şirketi feshetmek üzere anlaşılmasıyla,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stipulatio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yoluyla şirketi başka bir şekle sokmayla, ortaklardan birinin veya birkaçının şirketten çekilmesiyle yani tek taraflı bir muamele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renuntiatio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ile, ortaklardan birinin ölümü ya da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capitis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deminutio</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’ya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uğramasıyla sona ermekteydi.</a:t>
            </a:r>
            <a:endParaRPr lang="tr-TR" dirty="0"/>
          </a:p>
        </p:txBody>
      </p:sp>
    </p:spTree>
    <p:extLst>
      <p:ext uri="{BB962C8B-B14F-4D97-AF65-F5344CB8AC3E}">
        <p14:creationId xmlns:p14="http://schemas.microsoft.com/office/powerpoint/2010/main" val="3609235074"/>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1996</TotalTime>
  <Words>1039</Words>
  <Application>Microsoft Office PowerPoint</Application>
  <PresentationFormat>Geniş ekran</PresentationFormat>
  <Paragraphs>40</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Calibri</vt:lpstr>
      <vt:lpstr>Calibri Light</vt:lpstr>
      <vt:lpstr>Geçmişe bakış</vt:lpstr>
      <vt:lpstr>Roma Hukuku (21. hafta)</vt:lpstr>
      <vt:lpstr>RIZAİ AKİTLER – LOCATIO CONDUCTIO</vt:lpstr>
      <vt:lpstr>RIZAİ AKİTLER – KİRA AKDİ (LOCATIO CONDUCTIO REI)</vt:lpstr>
      <vt:lpstr>RIZAİ AKİTLER – KİRA AKDİ (LOCATIO CONDUCTIO REI)</vt:lpstr>
      <vt:lpstr>RIZAİ AKİTLER – HİZMET AKDİ (LOCATIO CONDUCTIO OPERARUM)</vt:lpstr>
      <vt:lpstr>RIZAİ AKİTLER – İSTİSNA AKDİ (LOCATIO CONDUCTIO OPERIS)</vt:lpstr>
      <vt:lpstr>RIZAİ AKİTLER – ŞİRKET AKDİ (SOCIETAS)</vt:lpstr>
      <vt:lpstr>RIZAİ AKİTLER – ŞİRKET AKDİ (SOCIETAS)</vt:lpstr>
      <vt:lpstr>RIZAİ AKİTLER – ŞİRKET AKDİ (SOCIETAS)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 (1. hafta)</dc:title>
  <dc:creator>Alaz Tarhan</dc:creator>
  <cp:lastModifiedBy>Alaz Tarhan</cp:lastModifiedBy>
  <cp:revision>30</cp:revision>
  <dcterms:created xsi:type="dcterms:W3CDTF">2020-07-31T15:00:01Z</dcterms:created>
  <dcterms:modified xsi:type="dcterms:W3CDTF">2020-08-17T09:05:25Z</dcterms:modified>
</cp:coreProperties>
</file>