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EF19F-A52B-4260-8AF2-8FFB26277274}" v="74" dt="2018-11-23T07:30:18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3" autoAdjust="0"/>
    <p:restoredTop sz="86455" autoAdjust="0"/>
  </p:normalViewPr>
  <p:slideViewPr>
    <p:cSldViewPr snapToGrid="0">
      <p:cViewPr varScale="1">
        <p:scale>
          <a:sx n="100" d="100"/>
          <a:sy n="100" d="100"/>
        </p:scale>
        <p:origin x="678" y="72"/>
      </p:cViewPr>
      <p:guideLst/>
    </p:cSldViewPr>
  </p:slideViewPr>
  <p:outlineViewPr>
    <p:cViewPr>
      <p:scale>
        <a:sx n="33" d="100"/>
        <a:sy n="33" d="100"/>
      </p:scale>
      <p:origin x="0" y="-264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8C288-CAB9-4C47-9517-59CEB9A57D26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3EB5C-348B-4C0D-BAF9-8882EC90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39E732-6315-42B6-8789-C09608705640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5B69-78C0-469F-93BC-AEB0B7158B3C}" type="datetime1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4642-1238-4790-BE67-EC3E7AFD4017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70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3105-3A07-4B7C-B62B-2CD7C65E0BD1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8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F139-E31B-4081-B72A-C03CB1FB6CCA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BA87-FD4F-4681-A029-8FF3E913524F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1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31F2-1FCB-4B99-A20F-9E2315ECB846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0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B832-D94A-44DA-B521-C9D97E531ECC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5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4D6-F264-46D9-A2EF-90A9CB25CA00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5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C6C-C30E-47FF-8A09-0BFFC34DAA30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C94B-37CC-4D49-A6CD-20D19342E78D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8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E9F8-53DC-4F27-AAC9-859A73DCCC92}" type="datetime1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D41-2360-4900-98E6-57F7F148E524}" type="datetime1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0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D51D-5119-4E6C-AEDC-39BBAE476C9C}" type="datetime1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1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54F-6C6A-4650-B9B6-AC1C58DF099B}" type="datetime1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0448-516C-4AEE-8B49-178D28E515F6}" type="datetime1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7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2DD6-7C3F-4B46-9EF1-003D5F08D646}" type="datetime1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35BDB9-3E09-48B5-9AFD-31EF46DA45E6}" type="datetime1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Umut Öneş AÜ SBF İktisat Teorisi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F197CD-9277-4A0C-A681-FB32C7B4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30B8-628E-4E46-99A6-375EA7B08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err="1"/>
              <a:t>Oligopol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0528A-9C57-4BFF-A13C-E892A90D2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noProof="0" dirty="0"/>
              <a:t>Sanayi İktisadı Ders 9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C0ADC-2F5C-411E-9EB7-F995BD80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12156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BEA0-8102-458C-9380-9DD9B0D9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Bertrand Modeli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3A9-3246-49A3-B5A1-5DE98BA1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Fiyatların bağımlı olmasının en basit hali.</a:t>
            </a:r>
          </a:p>
          <a:p>
            <a:r>
              <a:rPr lang="tr-TR" dirty="0"/>
              <a:t>İki firma</a:t>
            </a:r>
          </a:p>
          <a:p>
            <a:r>
              <a:rPr lang="tr-TR" dirty="0"/>
              <a:t>Homojen ürün</a:t>
            </a:r>
          </a:p>
          <a:p>
            <a:r>
              <a:rPr lang="tr-TR" dirty="0"/>
              <a:t>Eş zamanlı karar</a:t>
            </a:r>
          </a:p>
          <a:p>
            <a:r>
              <a:rPr lang="tr-TR" dirty="0"/>
              <a:t>Doğrusal marjinal maliyet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E6272-FA6C-452D-B6DC-8E0D1E40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39005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2E17-2C6B-468C-B942-F5B9E636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Bertrand Modeli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AC216-C552-4FB9-8243-8055FB63B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Eğer pi &gt; pj, firms j talebi D(pj) ve i firmasının talebi sıfır.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1D5AF-D40F-4CB5-84DD-413F2B9C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68342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131B-0D93-4B22-974A-9D1765DA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 iyi strateji nedir?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26C9-12FD-4163-AC8E-A5A0F665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Eğer pj &gt; Pm (monopol fiyatı) =&gt; pi =Pm</a:t>
            </a:r>
          </a:p>
          <a:p>
            <a:r>
              <a:rPr lang="tr-TR" dirty="0"/>
              <a:t>Eğer MC &lt; pj &lt; Pm   =&gt; pi = pj</a:t>
            </a:r>
          </a:p>
          <a:p>
            <a:r>
              <a:rPr lang="tr-TR" dirty="0"/>
              <a:t>Eğer pj &lt; MC   =&gt; pi = MC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D9FEF-A79C-40E7-8C87-B4E900B6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4699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DB1C-5F62-4537-83BE-CA0405D7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54723"/>
            <a:ext cx="9601196" cy="1303867"/>
          </a:xfrm>
        </p:spPr>
        <p:txBody>
          <a:bodyPr/>
          <a:lstStyle/>
          <a:p>
            <a:r>
              <a:rPr lang="tr-TR" dirty="0"/>
              <a:t>Firma 1 Tepki Fonksiyonu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41E669-C353-4E74-BD15-8CED41973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852" y="1769693"/>
            <a:ext cx="4814293" cy="43335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A921B-EB41-4627-B126-CFF0923E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23881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F37C-1368-4B06-A8A0-82458D23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37EAF0-73EA-429E-8850-2074542C2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149" y="602565"/>
            <a:ext cx="5883701" cy="52733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0A28A-4A9F-4C2D-8E25-70D9FEC8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75240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F4E8-75C4-4CE0-B224-F2D03D90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monopol karını paylaşmıyorlar?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F054-118D-4D29-B799-0033E5D4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tr-TR" dirty="0"/>
              <a:t>Karşılaştır!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ve 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51A74-4CC7-4F3F-9A3A-5C765FC5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08" y="2556932"/>
            <a:ext cx="2607404" cy="684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E4B9F-DAE0-400E-92F6-BD91B0004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678" y="4002129"/>
            <a:ext cx="4355853" cy="6842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2961-97E2-4DEC-A688-FA3B0367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77834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589-9B4D-4EB0-9C78-7BEE0F58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Bertrand Modelinin Çarpıcı Sonucu!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631A-3861-4D90-9C93-3B70DB91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Firma sayısı birden ikiye yükselince fiyat monopol fiyatından MC’ye gidiyor.</a:t>
            </a:r>
          </a:p>
          <a:p>
            <a:r>
              <a:rPr lang="tr-TR" dirty="0"/>
              <a:t>Hiç gerçekçi değil.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1CD9D-1795-407A-BDF8-418DE09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75548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C346-695B-4D0D-982A-6551EAAD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Amprik kanıtlara göre: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DDBD-0F42-4A9F-95C7-60448A73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Firma sayısındaki artış fiyatta kademeli azalmaya yol açar, sıçramaya değil.</a:t>
            </a:r>
          </a:p>
          <a:p>
            <a:r>
              <a:rPr lang="tr-TR" dirty="0"/>
              <a:t>Buradafiyatı sürekli azaltma yönelimi var.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5D1FE-8C99-49FA-8F2E-C50CAD46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75676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BBB3-2E93-4AB2-A4B4-8042ABF8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Öyleyse varsayımlara tekrar bakalım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3BDD-3F81-47F6-95F5-BDC733CB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Paradoksun kaynağı:</a:t>
            </a:r>
          </a:p>
          <a:p>
            <a:r>
              <a:rPr lang="tr-TR" b="1" dirty="0"/>
              <a:t>Ürün farklılaşması yok!</a:t>
            </a:r>
          </a:p>
          <a:p>
            <a:r>
              <a:rPr lang="tr-TR" dirty="0"/>
              <a:t>Eğer olsaydı fiyatı biraz azaltarak rakibin tüm müşterilerini çalamazlardı.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3B031-7ED3-4F37-B847-2EB41B84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81460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C89D-D7AF-4C9C-B5DD-EF5D9BF5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Statik vs Dinamik Rekabet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E6FFD-892E-4912-8379-5A06F5B7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Statik rekabeti varsaydık</a:t>
            </a:r>
          </a:p>
          <a:p>
            <a:r>
              <a:rPr lang="tr-TR" dirty="0"/>
              <a:t>Birden fazla dönem olsaydı karşılık vereceklerdi ve fiyat savaşı çıkacaktı.</a:t>
            </a:r>
          </a:p>
          <a:p>
            <a:r>
              <a:rPr lang="tr-TR" dirty="0"/>
              <a:t>Karşılık verme durumu olsaydı fiyatın MC’den büyük olması mümkün olurdu.</a:t>
            </a:r>
          </a:p>
          <a:p>
            <a:r>
              <a:rPr lang="tr-TR" dirty="0"/>
              <a:t>(Bir sonraki ders)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09A3B-3278-4D3A-90FC-4A175341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76776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FB249-2BEF-476A-B621-38ACA4B5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İki ekstrem</a:t>
            </a:r>
            <a:r>
              <a:rPr lang="en-US" noProof="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AC9A-960F-4713-BC5C-041E21018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Tam rekabetle monopolün ortak yanı</a:t>
            </a:r>
            <a:r>
              <a:rPr lang="en-US" noProof="0" dirty="0"/>
              <a:t>?</a:t>
            </a:r>
          </a:p>
          <a:p>
            <a:r>
              <a:rPr lang="tr-TR" noProof="0" dirty="0"/>
              <a:t>Diğer firmaların miktar ve fiyatını önemsememeleri</a:t>
            </a:r>
            <a:r>
              <a:rPr lang="en-US" noProof="0" dirty="0"/>
              <a:t>.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60932-6557-4A57-96A9-126A154C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4684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02E0-DBFC-4B55-8E71-E0D8A352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Kapasite Kısıtları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2C09-E98E-4E4F-89BA-E64D0CB26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Sınırsız kapasite varsaydık</a:t>
            </a:r>
          </a:p>
          <a:p>
            <a:r>
              <a:rPr lang="tr-TR" dirty="0"/>
              <a:t>Peki tüm talebi tek başına karşılayamazlarsa ne olurdu?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4886F-AF15-4742-97DF-888E21C2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46541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CF36A-E017-4795-BC0F-3005697C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</a:t>
            </a:r>
            <a:r>
              <a:rPr lang="tr-TR" sz="1800" dirty="0"/>
              <a:t>i</a:t>
            </a:r>
            <a:r>
              <a:rPr lang="tr-TR" dirty="0"/>
              <a:t> her firmanın kapasite sınırı olsun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Varsayalım MC = 0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59A6B2-F228-4985-B8CE-E66E80D8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tr-TR" dirty="0"/>
              <a:t>Kapasite sınırları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6189F0-077C-4310-8D4D-C21701AD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28530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2625-A284-486D-9D89-B8DB0636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20E561-E728-41B7-8316-14C8FDDBD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488" y="893642"/>
            <a:ext cx="6513023" cy="475676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EE086-43C2-46DB-81C3-08F86A03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031904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AA0D-AF60-4108-9A99-D1DEE4AD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P(k</a:t>
            </a:r>
            <a:r>
              <a:rPr lang="tr-TR" sz="2000" dirty="0"/>
              <a:t>1 </a:t>
            </a:r>
            <a:r>
              <a:rPr lang="tr-TR" dirty="0"/>
              <a:t>+k</a:t>
            </a:r>
            <a:r>
              <a:rPr lang="tr-TR" sz="2400" dirty="0"/>
              <a:t>2</a:t>
            </a:r>
            <a:r>
              <a:rPr lang="tr-TR" dirty="0"/>
              <a:t>) denge noktasıdır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C378-2540-4BC3-B11A-4DACA9D73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Dengede artık p &gt; MC </a:t>
            </a:r>
          </a:p>
          <a:p>
            <a:r>
              <a:rPr lang="tr-TR" dirty="0"/>
              <a:t>Tüm sektörün kapasitesi talepten daha düşükse p &gt; MC sonucu ortaya çıkar.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EDD79-2F89-442B-8759-C5B34CF4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99499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84FA-DD6C-4E4B-B7E6-B2847B73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dirty="0"/>
              <a:t>Bu gerçek hayatta çok az görünen bir durum</a:t>
            </a:r>
            <a:r>
              <a:rPr lang="en-US" noProof="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A028-A9AB-4BC6-9CDC-888E34CCF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noProof="0" dirty="0"/>
              <a:t>Haber:</a:t>
            </a:r>
          </a:p>
          <a:p>
            <a:r>
              <a:rPr lang="en-US" i="1" noProof="0" dirty="0"/>
              <a:t>«In a strategic shift in the United States and Canada, Coca-Cola Co. is . . . gearing up to raise the prices it charges its customers for soft drinks by about 5% . . . The price changes could help boost Coke’s profit . . .</a:t>
            </a:r>
          </a:p>
          <a:p>
            <a:r>
              <a:rPr lang="en-US" i="1" noProof="0" dirty="0"/>
              <a:t>Important to the success of Coke and its bottlers is how Pepsi-Cola responds. The No. 2 soft-drink company could well sacrifice some margins to pick up market share on Coke, some analysts said.»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91468-D7F6-4349-B3B8-9765EDA9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63800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9894-6EBA-4985-A3FA-19FAB2F4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Oligopol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9E3D-7CB2-4993-B36E-570D6388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Stratejik bağımsızlığın olmadığı durumlar</a:t>
            </a:r>
            <a:r>
              <a:rPr lang="en-US" noProof="0" dirty="0"/>
              <a:t>.</a:t>
            </a:r>
          </a:p>
          <a:p>
            <a:r>
              <a:rPr lang="tr-TR" noProof="0" dirty="0"/>
              <a:t>Oligopol stratejik etkileşimin ta kendisi aslında.</a:t>
            </a:r>
            <a:endParaRPr lang="en-US" noProof="0" dirty="0"/>
          </a:p>
          <a:p>
            <a:r>
              <a:rPr lang="tr-TR" noProof="0" dirty="0"/>
              <a:t>Bunun iyi veya kötü olması duruma göre değişir.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89342-F01D-428E-8315-7901ACED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08721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79C1-722C-4DC7-ADFC-A83A762A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Strateji tanımı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7714-CBB0-4BDC-8E13-320B18F1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Matematiksel olarak «avukata verilen yetkiye» benzer.</a:t>
            </a:r>
            <a:endParaRPr lang="en-US" dirty="0"/>
          </a:p>
          <a:p>
            <a:r>
              <a:rPr lang="tr-TR" dirty="0"/>
              <a:t>Fiyat ve miktar stratejileri</a:t>
            </a:r>
            <a:endParaRPr lang="en-US" dirty="0"/>
          </a:p>
          <a:p>
            <a:endParaRPr lang="en-US" dirty="0"/>
          </a:p>
          <a:p>
            <a:r>
              <a:rPr lang="tr-TR" dirty="0"/>
              <a:t>Bunun dışında</a:t>
            </a:r>
            <a:r>
              <a:rPr lang="en-US" dirty="0"/>
              <a:t>?</a:t>
            </a:r>
          </a:p>
          <a:p>
            <a:r>
              <a:rPr lang="tr-TR" dirty="0"/>
              <a:t>Sabotaj, lobicilik, casusluk vb.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6EEC5-EC07-4940-82AC-43E013CD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80171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B1A1-A053-465C-93A4-BB2EAB4B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/>
              <a:t>Mado</a:t>
            </a:r>
            <a:r>
              <a:rPr lang="tr-TR"/>
              <a:t> Dondurma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97AA-26BF-45A1-994A-F3471DB0F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24EDE-6C6A-4F35-A50A-AC7A700C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80518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C19A-BB06-4142-8B72-EB20FF33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B0C98-B1FB-499E-8323-379320BF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E832A-DDCB-42CB-9E72-B790C2CAA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37" y="673072"/>
            <a:ext cx="7896723" cy="55118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DCA71-F0F6-4356-9AE0-A3E2E46D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56155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C3AA-6A5A-42EF-883A-3A60BB69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Başka?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BE4E7-BC5E-4A6E-8270-F62BEBCF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Soyut varlıklar</a:t>
            </a:r>
          </a:p>
          <a:p>
            <a:r>
              <a:rPr lang="tr-TR" dirty="0"/>
              <a:t>ARGE, patent, reklam, marka değeri vs. </a:t>
            </a:r>
          </a:p>
          <a:p>
            <a:r>
              <a:rPr lang="tr-TR" dirty="0"/>
              <a:t>Fiziki sermaye yatırımları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D34AE-4084-4D7D-B7D3-91D1A78D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31114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0115-89B4-4EBC-B451-AC04643D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Bertrand Modeli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6586-B12B-4BAC-A872-054BD3A16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Fiyat değiştirmek nisbeten kolay.</a:t>
            </a:r>
          </a:p>
          <a:p>
            <a:r>
              <a:rPr lang="tr-TR" dirty="0"/>
              <a:t>Rekabet arttıkça bizim ürünümüze olan talep diğer malların fiyatından etkilenecektir. </a:t>
            </a:r>
          </a:p>
          <a:p>
            <a:r>
              <a:rPr lang="tr-TR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5A11D-6683-41FD-B9F0-F8AFCB52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707576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600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Oligopol</vt:lpstr>
      <vt:lpstr>İki ekstrem…</vt:lpstr>
      <vt:lpstr>Bu gerçek hayatta çok az görünen bir durum…</vt:lpstr>
      <vt:lpstr>Oligopol</vt:lpstr>
      <vt:lpstr>Strateji tanımı</vt:lpstr>
      <vt:lpstr>Mado Dondurma</vt:lpstr>
      <vt:lpstr>PowerPoint Presentation</vt:lpstr>
      <vt:lpstr>Başka?</vt:lpstr>
      <vt:lpstr>Bertrand Modeli</vt:lpstr>
      <vt:lpstr>Bertrand Modeli</vt:lpstr>
      <vt:lpstr>Bertrand Modeli</vt:lpstr>
      <vt:lpstr>En iyi strateji nedir?</vt:lpstr>
      <vt:lpstr>Firma 1 Tepki Fonksiyonu</vt:lpstr>
      <vt:lpstr>PowerPoint Presentation</vt:lpstr>
      <vt:lpstr>Neden monopol karını paylaşmıyorlar?</vt:lpstr>
      <vt:lpstr>Bertrand Modelinin Çarpıcı Sonucu!</vt:lpstr>
      <vt:lpstr>Amprik kanıtlara göre:</vt:lpstr>
      <vt:lpstr>Öyleyse varsayımlara tekrar bakalım</vt:lpstr>
      <vt:lpstr>Statik vs Dinamik Rekabet</vt:lpstr>
      <vt:lpstr>Kapasite Kısıtları</vt:lpstr>
      <vt:lpstr>Kapasite sınırları</vt:lpstr>
      <vt:lpstr>PowerPoint Presentation</vt:lpstr>
      <vt:lpstr>P(k1 +k2) denge noktasıdır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Oligopoly Competition</dc:title>
  <dc:creator>Umut Öneş</dc:creator>
  <cp:lastModifiedBy>Umut Öneş</cp:lastModifiedBy>
  <cp:revision>14</cp:revision>
  <dcterms:created xsi:type="dcterms:W3CDTF">2018-11-22T07:19:40Z</dcterms:created>
  <dcterms:modified xsi:type="dcterms:W3CDTF">2020-01-20T11:30:26Z</dcterms:modified>
</cp:coreProperties>
</file>