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0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0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4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5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3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5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9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24.com.tr/foto-haber/twitter-dan-guvenlik-ihlali-ozur-dilediler,845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Information Ethics in </a:t>
            </a:r>
            <a:r>
              <a:rPr lang="en-US" b="1" dirty="0" smtClean="0"/>
              <a:t>Businesses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7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</a:t>
            </a:r>
            <a:r>
              <a:rPr lang="en-US" b="1" dirty="0" err="1" smtClean="0"/>
              <a:t>asic</a:t>
            </a:r>
            <a:r>
              <a:rPr lang="en-US" b="1" dirty="0" smtClean="0"/>
              <a:t> </a:t>
            </a:r>
            <a:r>
              <a:rPr lang="en-US" b="1" dirty="0"/>
              <a:t>concepts related to information ethics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Privacy</a:t>
            </a:r>
            <a:r>
              <a:rPr lang="tr-TR" sz="4000" b="1" dirty="0" smtClean="0"/>
              <a:t>:</a:t>
            </a:r>
          </a:p>
          <a:p>
            <a:pPr lvl="1"/>
            <a:r>
              <a:rPr lang="en-US" sz="3600" dirty="0"/>
              <a:t>the right to be left </a:t>
            </a:r>
            <a:r>
              <a:rPr lang="en-US" sz="3600" dirty="0" smtClean="0"/>
              <a:t>alone</a:t>
            </a:r>
            <a:endParaRPr lang="tr-TR" sz="3600" dirty="0" smtClean="0"/>
          </a:p>
          <a:p>
            <a:pPr lvl="1"/>
            <a:r>
              <a:rPr lang="en-US" sz="3600" dirty="0"/>
              <a:t>to have control over your personal </a:t>
            </a:r>
            <a:r>
              <a:rPr lang="en-US" sz="3600" dirty="0" smtClean="0"/>
              <a:t>possessions</a:t>
            </a:r>
            <a:endParaRPr lang="tr-TR" sz="3600" dirty="0" smtClean="0"/>
          </a:p>
          <a:p>
            <a:pPr lvl="1"/>
            <a:r>
              <a:rPr lang="en-US" sz="3600" dirty="0"/>
              <a:t>not to be observed without your consent</a:t>
            </a:r>
          </a:p>
        </p:txBody>
      </p:sp>
    </p:spTree>
    <p:extLst>
      <p:ext uri="{BB962C8B-B14F-4D97-AF65-F5344CB8AC3E}">
        <p14:creationId xmlns:p14="http://schemas.microsoft.com/office/powerpoint/2010/main" val="163748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</a:t>
            </a:r>
            <a:r>
              <a:rPr lang="en-US" b="1" dirty="0" err="1" smtClean="0"/>
              <a:t>asic</a:t>
            </a:r>
            <a:r>
              <a:rPr lang="en-US" b="1" dirty="0" smtClean="0"/>
              <a:t> concepts related to information ethics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C</a:t>
            </a:r>
            <a:r>
              <a:rPr lang="en-US" sz="4000" b="1" dirty="0" err="1" smtClean="0"/>
              <a:t>onfidentiality</a:t>
            </a:r>
            <a:endParaRPr lang="tr-TR" sz="4000" b="1" dirty="0" smtClean="0"/>
          </a:p>
          <a:p>
            <a:pPr lvl="1"/>
            <a:r>
              <a:rPr lang="en-US" sz="3600" dirty="0"/>
              <a:t>the assurance that messages and information remain available only to those authorized to view </a:t>
            </a:r>
            <a:r>
              <a:rPr lang="en-US" sz="3600" dirty="0" smtClean="0"/>
              <a:t>them</a:t>
            </a:r>
            <a:r>
              <a:rPr lang="tr-TR" sz="3600" dirty="0" smtClean="0"/>
              <a:t>.</a:t>
            </a:r>
          </a:p>
          <a:p>
            <a:r>
              <a:rPr lang="tr-TR" sz="4000" dirty="0" err="1" smtClean="0"/>
              <a:t>Privacy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confidentiality</a:t>
            </a:r>
            <a:r>
              <a:rPr lang="tr-TR" sz="4000" dirty="0" smtClean="0"/>
              <a:t> </a:t>
            </a:r>
            <a:r>
              <a:rPr lang="tr-TR" sz="4000" dirty="0" err="1" smtClean="0"/>
              <a:t>are</a:t>
            </a:r>
            <a:r>
              <a:rPr lang="tr-TR" sz="4000" dirty="0" smtClean="0"/>
              <a:t> </a:t>
            </a:r>
            <a:r>
              <a:rPr lang="tr-TR" sz="4000" dirty="0" err="1" smtClean="0"/>
              <a:t>related</a:t>
            </a:r>
            <a:r>
              <a:rPr lang="tr-TR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912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</a:t>
            </a:r>
            <a:r>
              <a:rPr lang="en-US" b="1" dirty="0" err="1" smtClean="0"/>
              <a:t>asic</a:t>
            </a:r>
            <a:r>
              <a:rPr lang="en-US" b="1" dirty="0" smtClean="0"/>
              <a:t> concepts related to information ethics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Copyright</a:t>
            </a:r>
            <a:endParaRPr lang="tr-TR" sz="4000" b="1" dirty="0" smtClean="0"/>
          </a:p>
          <a:p>
            <a:pPr lvl="1"/>
            <a:r>
              <a:rPr lang="en-US" sz="3600" dirty="0"/>
              <a:t>the legal protection afforded an expression of an </a:t>
            </a:r>
            <a:r>
              <a:rPr lang="en-US" sz="3600" dirty="0" smtClean="0"/>
              <a:t>idea</a:t>
            </a:r>
            <a:endParaRPr lang="tr-TR" sz="3600" dirty="0" smtClean="0"/>
          </a:p>
          <a:p>
            <a:pPr lvl="1"/>
            <a:r>
              <a:rPr lang="tr-TR" sz="3600" dirty="0" err="1" smtClean="0"/>
              <a:t>Ex</a:t>
            </a:r>
            <a:r>
              <a:rPr lang="tr-TR" sz="3600" dirty="0" smtClean="0"/>
              <a:t>:</a:t>
            </a:r>
            <a:r>
              <a:rPr lang="en-US" sz="3600" dirty="0" smtClean="0"/>
              <a:t> a song, book, or video game</a:t>
            </a:r>
            <a:endParaRPr lang="tr-TR" sz="3600" dirty="0" smtClean="0"/>
          </a:p>
          <a:p>
            <a:pPr marL="457200" lvl="1" indent="0"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4205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</a:t>
            </a:r>
            <a:r>
              <a:rPr lang="en-US" b="1" dirty="0" err="1" smtClean="0"/>
              <a:t>asic</a:t>
            </a:r>
            <a:r>
              <a:rPr lang="en-US" b="1" dirty="0" smtClean="0"/>
              <a:t> concepts related to information ethics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/>
              <a:t>Intellectual </a:t>
            </a:r>
            <a:r>
              <a:rPr lang="en-US" sz="4400" b="1" dirty="0"/>
              <a:t>property</a:t>
            </a:r>
            <a:r>
              <a:rPr lang="en-US" sz="4400" dirty="0"/>
              <a:t> is </a:t>
            </a:r>
            <a:endParaRPr lang="tr-TR" sz="4400" dirty="0" smtClean="0"/>
          </a:p>
          <a:p>
            <a:pPr lvl="1"/>
            <a:r>
              <a:rPr lang="en-US" sz="4000" dirty="0" smtClean="0"/>
              <a:t>intangible </a:t>
            </a:r>
            <a:r>
              <a:rPr lang="en-US" sz="4000" dirty="0"/>
              <a:t>creative work </a:t>
            </a:r>
            <a:endParaRPr lang="tr-TR" sz="4000" dirty="0" smtClean="0"/>
          </a:p>
          <a:p>
            <a:pPr lvl="1"/>
            <a:r>
              <a:rPr lang="en-US" sz="4000" dirty="0" smtClean="0"/>
              <a:t>embodied </a:t>
            </a:r>
            <a:r>
              <a:rPr lang="en-US" sz="4000" dirty="0"/>
              <a:t>in physical form </a:t>
            </a:r>
            <a:endParaRPr lang="tr-TR" sz="4000" dirty="0" smtClean="0"/>
          </a:p>
          <a:p>
            <a:pPr lvl="1"/>
            <a:r>
              <a:rPr lang="en-US" sz="4000" dirty="0" smtClean="0"/>
              <a:t>includes </a:t>
            </a:r>
            <a:r>
              <a:rPr lang="en-US" sz="4000" dirty="0"/>
              <a:t>copyrights, trademarks, and patents. 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24205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</a:t>
            </a:r>
            <a:r>
              <a:rPr lang="en-US" b="1" dirty="0" err="1" smtClean="0"/>
              <a:t>asic</a:t>
            </a:r>
            <a:r>
              <a:rPr lang="en-US" b="1" dirty="0" smtClean="0"/>
              <a:t> concepts related to information ethics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A </a:t>
            </a:r>
            <a:r>
              <a:rPr lang="en-US" sz="4400" b="1" dirty="0"/>
              <a:t>patent</a:t>
            </a:r>
            <a:r>
              <a:rPr lang="en-US" sz="4400" dirty="0"/>
              <a:t> is an exclusive right </a:t>
            </a:r>
            <a:endParaRPr lang="tr-TR" sz="4400" dirty="0" smtClean="0"/>
          </a:p>
          <a:p>
            <a:pPr lvl="1"/>
            <a:r>
              <a:rPr lang="en-US" sz="4000" dirty="0" smtClean="0"/>
              <a:t>to </a:t>
            </a:r>
            <a:r>
              <a:rPr lang="en-US" sz="4000" dirty="0"/>
              <a:t>make, </a:t>
            </a:r>
            <a:endParaRPr lang="tr-TR" sz="4000" dirty="0" smtClean="0"/>
          </a:p>
          <a:p>
            <a:pPr lvl="1"/>
            <a:r>
              <a:rPr lang="en-US" sz="4000" dirty="0" smtClean="0"/>
              <a:t>use</a:t>
            </a:r>
            <a:r>
              <a:rPr lang="en-US" sz="4000" dirty="0"/>
              <a:t>, </a:t>
            </a:r>
            <a:endParaRPr lang="tr-TR" sz="4000" dirty="0" smtClean="0"/>
          </a:p>
          <a:p>
            <a:pPr lvl="1"/>
            <a:r>
              <a:rPr lang="en-US" sz="4000" dirty="0" smtClean="0"/>
              <a:t>and </a:t>
            </a:r>
            <a:r>
              <a:rPr lang="en-US" sz="4000" dirty="0"/>
              <a:t>sell an invention </a:t>
            </a:r>
            <a:endParaRPr lang="tr-TR" sz="4000" dirty="0" smtClean="0"/>
          </a:p>
          <a:p>
            <a:pPr lvl="1"/>
            <a:r>
              <a:rPr lang="en-US" sz="4000" dirty="0" smtClean="0"/>
              <a:t>granted </a:t>
            </a:r>
            <a:r>
              <a:rPr lang="en-US" sz="4000" dirty="0"/>
              <a:t>to the inventor. </a:t>
            </a:r>
          </a:p>
        </p:txBody>
      </p:sp>
    </p:spTree>
    <p:extLst>
      <p:ext uri="{BB962C8B-B14F-4D97-AF65-F5344CB8AC3E}">
        <p14:creationId xmlns:p14="http://schemas.microsoft.com/office/powerpoint/2010/main" val="24205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Acting ethically vs acting legally</a:t>
            </a:r>
            <a:r>
              <a:rPr lang="en-US" b="1" dirty="0" smtClean="0"/>
              <a:t>?</a:t>
            </a:r>
            <a:r>
              <a:rPr lang="tr-TR" b="1" dirty="0" smtClean="0"/>
              <a:t> </a:t>
            </a:r>
            <a:r>
              <a:rPr lang="tr-TR" sz="2000" b="1" dirty="0" smtClean="0"/>
              <a:t>(</a:t>
            </a:r>
            <a:r>
              <a:rPr lang="tr-TR" sz="2000" b="1" dirty="0" err="1" smtClean="0"/>
              <a:t>Baltzan</a:t>
            </a:r>
            <a:r>
              <a:rPr lang="tr-TR" sz="2000" b="1" dirty="0" smtClean="0"/>
              <a:t> P. (2019), Business </a:t>
            </a:r>
            <a:r>
              <a:rPr lang="tr-TR" sz="2000" b="1" dirty="0" err="1" smtClean="0"/>
              <a:t>Driven</a:t>
            </a:r>
            <a:r>
              <a:rPr lang="tr-TR" sz="2000" b="1" dirty="0" smtClean="0"/>
              <a:t> Information </a:t>
            </a:r>
            <a:r>
              <a:rPr lang="tr-TR" sz="2000" b="1" dirty="0" err="1" smtClean="0"/>
              <a:t>Systems</a:t>
            </a:r>
            <a:r>
              <a:rPr lang="tr-TR" sz="2000" b="1" dirty="0" smtClean="0"/>
              <a:t>, </a:t>
            </a:r>
            <a:r>
              <a:rPr lang="tr-TR" sz="2000" b="1" dirty="0" err="1" smtClean="0"/>
              <a:t>Mc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Graw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Hill</a:t>
            </a:r>
            <a:r>
              <a:rPr lang="tr-TR" sz="2000" b="1" dirty="0" smtClean="0"/>
              <a:t>, 6th Ed.)</a:t>
            </a:r>
            <a:endParaRPr lang="en-US" sz="2000" b="1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480" y="1690688"/>
            <a:ext cx="10068560" cy="4720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894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Laudon K. and J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</a:t>
            </a:r>
            <a:r>
              <a:rPr lang="tr-TR" dirty="0" smtClean="0"/>
              <a:t>S</a:t>
            </a:r>
            <a:r>
              <a:rPr lang="en-US" dirty="0" err="1" smtClean="0"/>
              <a:t>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(2019), Business </a:t>
            </a:r>
            <a:r>
              <a:rPr lang="tr-TR" dirty="0" err="1" smtClean="0"/>
              <a:t>Driven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</a:t>
            </a:r>
            <a:r>
              <a:rPr lang="tr-TR" dirty="0" smtClean="0"/>
              <a:t> </a:t>
            </a:r>
            <a:r>
              <a:rPr lang="tr-TR" dirty="0" err="1" smtClean="0"/>
              <a:t>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, 6th Ed.</a:t>
            </a:r>
          </a:p>
          <a:p>
            <a:r>
              <a:rPr lang="tr-TR" u="sng" dirty="0">
                <a:hlinkClick r:id="rId2"/>
              </a:rPr>
              <a:t>https://t24.com.tr/foto-haber/twitter-dan-guvenlik-ihlali-ozur-dilediler,8454</a:t>
            </a:r>
            <a:endParaRPr lang="en-US" dirty="0"/>
          </a:p>
          <a:p>
            <a:r>
              <a:rPr lang="tr-TR" dirty="0"/>
              <a:t>https://t24.com.tr/haber/sirketler-calisanlarini-neden-ve-nasil-gozetliyor,409930</a:t>
            </a:r>
            <a:endParaRPr lang="en-US" dirty="0"/>
          </a:p>
          <a:p>
            <a:r>
              <a:rPr lang="tr-TR" dirty="0" err="1" smtClean="0"/>
              <a:t>Valacich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Schneider</a:t>
            </a:r>
            <a:r>
              <a:rPr lang="tr-TR" dirty="0" smtClean="0"/>
              <a:t> </a:t>
            </a:r>
            <a:r>
              <a:rPr lang="tr-TR" smtClean="0"/>
              <a:t>(2018), </a:t>
            </a:r>
            <a:r>
              <a:rPr lang="tr-TR" dirty="0" smtClean="0"/>
              <a:t>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World, 8th Ed., </a:t>
            </a:r>
            <a:r>
              <a:rPr lang="tr-TR" dirty="0" err="1" smtClean="0"/>
              <a:t>Pearson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7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</a:t>
            </a:r>
            <a:r>
              <a:rPr lang="en-US" sz="4000" dirty="0" smtClean="0"/>
              <a:t> </a:t>
            </a:r>
            <a:r>
              <a:rPr lang="en-US" sz="4000" dirty="0"/>
              <a:t>form of applied ethics or professional ethics that examines ethical principles and moral or ethical problems that arise in </a:t>
            </a:r>
            <a:r>
              <a:rPr lang="en-US" sz="4000" b="1" u="sng" dirty="0"/>
              <a:t>a business environment</a:t>
            </a:r>
            <a:r>
              <a:rPr lang="en-US" sz="4000" b="1" u="sng" dirty="0" smtClean="0"/>
              <a:t>.</a:t>
            </a:r>
            <a:endParaRPr lang="tr-TR" sz="4000" b="1" u="sng" dirty="0" smtClean="0"/>
          </a:p>
          <a:p>
            <a:endParaRPr lang="tr-TR" sz="4000" i="1" dirty="0" smtClean="0"/>
          </a:p>
          <a:p>
            <a:r>
              <a:rPr lang="en-US" sz="4000" i="1" dirty="0" smtClean="0"/>
              <a:t>Do </a:t>
            </a:r>
            <a:r>
              <a:rPr lang="en-US" sz="4000" i="1" dirty="0"/>
              <a:t>you think the ethics itself is enough?</a:t>
            </a:r>
            <a:endParaRPr lang="en-US" sz="4000" dirty="0"/>
          </a:p>
          <a:p>
            <a:pPr marL="0" indent="0">
              <a:buNone/>
            </a:pP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22139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Prisoner’s</a:t>
            </a:r>
            <a:r>
              <a:rPr lang="tr-TR" b="1" dirty="0" smtClean="0"/>
              <a:t> Dilemma</a:t>
            </a:r>
            <a:endParaRPr lang="en-US" b="1" dirty="0"/>
          </a:p>
        </p:txBody>
      </p:sp>
      <p:pic>
        <p:nvPicPr>
          <p:cNvPr id="1026" name="Picture 2" descr="Image result for prisoner's dilemma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7" y="2001044"/>
            <a:ext cx="6943725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4257040" y="3393440"/>
            <a:ext cx="1188720" cy="589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kdörtgen 6"/>
          <p:cNvSpPr/>
          <p:nvPr/>
        </p:nvSpPr>
        <p:spPr>
          <a:xfrm>
            <a:off x="6912451" y="3332480"/>
            <a:ext cx="1188720" cy="589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kdörtgen 7"/>
          <p:cNvSpPr/>
          <p:nvPr/>
        </p:nvSpPr>
        <p:spPr>
          <a:xfrm>
            <a:off x="4257040" y="4697492"/>
            <a:ext cx="1188720" cy="589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6912451" y="4826000"/>
            <a:ext cx="1188720" cy="589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Prisoner’s</a:t>
            </a:r>
            <a:r>
              <a:rPr lang="tr-TR" b="1" dirty="0" smtClean="0"/>
              <a:t> Dilemma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This</a:t>
            </a:r>
            <a:r>
              <a:rPr lang="en-US" sz="4000" dirty="0" smtClean="0"/>
              <a:t> </a:t>
            </a:r>
            <a:r>
              <a:rPr lang="en-US" sz="4000" dirty="0"/>
              <a:t>payoff matrix reflects </a:t>
            </a:r>
            <a:r>
              <a:rPr lang="en-US" sz="4000" dirty="0" smtClean="0"/>
              <a:t>that </a:t>
            </a:r>
            <a:endParaRPr lang="tr-TR" sz="4000" dirty="0" smtClean="0"/>
          </a:p>
          <a:p>
            <a:pPr lvl="1"/>
            <a:r>
              <a:rPr lang="en-US" sz="3600" dirty="0" smtClean="0"/>
              <a:t>one </a:t>
            </a:r>
            <a:r>
              <a:rPr lang="en-US" sz="3600" dirty="0"/>
              <a:t>can always do better from a selfish or self-interested point of view </a:t>
            </a:r>
            <a:endParaRPr lang="tr-TR" sz="3600" dirty="0" smtClean="0"/>
          </a:p>
          <a:p>
            <a:pPr lvl="1"/>
            <a:r>
              <a:rPr lang="en-US" sz="3600" dirty="0" smtClean="0"/>
              <a:t>if </a:t>
            </a:r>
            <a:r>
              <a:rPr lang="en-US" sz="3600" dirty="0"/>
              <a:t>everyone else obeys the (cooperative ethical) principle but you do not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 lvl="1"/>
            <a:r>
              <a:rPr lang="tr-TR" sz="3600" dirty="0" err="1" smtClean="0"/>
              <a:t>Ex</a:t>
            </a:r>
            <a:r>
              <a:rPr lang="tr-TR" sz="3600" dirty="0" smtClean="0"/>
              <a:t>: </a:t>
            </a:r>
            <a:r>
              <a:rPr lang="tr-TR" sz="3600" dirty="0" err="1" smtClean="0"/>
              <a:t>traffic</a:t>
            </a:r>
            <a:r>
              <a:rPr lang="tr-TR" sz="3600" dirty="0" smtClean="0"/>
              <a:t> </a:t>
            </a:r>
            <a:r>
              <a:rPr lang="tr-TR" sz="3600" dirty="0" err="1" smtClean="0"/>
              <a:t>lights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311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Case to Discuss</a:t>
            </a:r>
            <a:r>
              <a:rPr lang="tr-TR" b="1" dirty="0" smtClean="0"/>
              <a:t> (Jan 2016)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Employers </a:t>
            </a:r>
            <a:r>
              <a:rPr lang="en-US" dirty="0"/>
              <a:t>can read workers' private messages sent via chat software and webmail accounts during working </a:t>
            </a:r>
            <a:r>
              <a:rPr lang="en-US" dirty="0" smtClean="0"/>
              <a:t>hours</a:t>
            </a:r>
            <a:r>
              <a:rPr lang="tr-TR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European Court of Human Rights (ECHR) said a firm that read a worker's Yahoo Messenger chats sent while he was at work was within its rights. </a:t>
            </a:r>
            <a:endParaRPr lang="tr-TR" dirty="0" smtClean="0"/>
          </a:p>
          <a:p>
            <a:r>
              <a:rPr lang="en-US" dirty="0" smtClean="0"/>
              <a:t>Judges </a:t>
            </a:r>
            <a:r>
              <a:rPr lang="en-US" dirty="0"/>
              <a:t>said he had breached the company's rules and that his employer had a right to check on his activities. </a:t>
            </a:r>
            <a:endParaRPr lang="tr-TR" dirty="0" smtClean="0"/>
          </a:p>
          <a:p>
            <a:r>
              <a:rPr lang="en-US" dirty="0" smtClean="0"/>
              <a:t>"</a:t>
            </a:r>
            <a:r>
              <a:rPr lang="en-US" dirty="0"/>
              <a:t>In this case, the employers say clearly that you are not to use the internet for anything but work.”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1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W</a:t>
            </a:r>
            <a:r>
              <a:rPr lang="en-US" b="1" dirty="0" smtClean="0"/>
              <a:t>hat </a:t>
            </a:r>
            <a:r>
              <a:rPr lang="en-US" b="1" dirty="0"/>
              <a:t>is information ethics?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 generate digital information about </a:t>
            </a:r>
            <a:r>
              <a:rPr lang="en-US" sz="3600" dirty="0" smtClean="0"/>
              <a:t>yourself</a:t>
            </a:r>
            <a:r>
              <a:rPr lang="tr-TR" sz="3600" dirty="0" smtClean="0"/>
              <a:t> </a:t>
            </a:r>
            <a:r>
              <a:rPr lang="tr-TR" sz="3600" dirty="0" err="1" smtClean="0"/>
              <a:t>by</a:t>
            </a:r>
            <a:endParaRPr lang="tr-TR" sz="3600" dirty="0" smtClean="0"/>
          </a:p>
          <a:p>
            <a:pPr lvl="1"/>
            <a:r>
              <a:rPr lang="tr-TR" sz="3200" dirty="0" smtClean="0"/>
              <a:t>Using </a:t>
            </a:r>
            <a:r>
              <a:rPr lang="tr-TR" sz="3200" dirty="0" err="1" smtClean="0"/>
              <a:t>credit</a:t>
            </a:r>
            <a:r>
              <a:rPr lang="tr-TR" sz="3200" dirty="0" smtClean="0"/>
              <a:t> </a:t>
            </a:r>
            <a:r>
              <a:rPr lang="tr-TR" sz="3200" dirty="0" err="1" smtClean="0"/>
              <a:t>cards</a:t>
            </a:r>
            <a:endParaRPr lang="tr-TR" sz="3200" dirty="0" smtClean="0"/>
          </a:p>
          <a:p>
            <a:pPr lvl="1"/>
            <a:r>
              <a:rPr lang="tr-TR" sz="3200" dirty="0" smtClean="0"/>
              <a:t>Telephone </a:t>
            </a:r>
            <a:r>
              <a:rPr lang="tr-TR" sz="3200" dirty="0" err="1" smtClean="0"/>
              <a:t>calls</a:t>
            </a:r>
            <a:endParaRPr lang="tr-TR" sz="3200" dirty="0" smtClean="0"/>
          </a:p>
          <a:p>
            <a:pPr lvl="1"/>
            <a:r>
              <a:rPr lang="tr-TR" sz="3200" dirty="0" err="1" smtClean="0"/>
              <a:t>Subscriptions</a:t>
            </a:r>
            <a:endParaRPr lang="tr-TR" sz="3200" dirty="0" smtClean="0"/>
          </a:p>
          <a:p>
            <a:pPr lvl="1"/>
            <a:r>
              <a:rPr lang="tr-TR" sz="3200" dirty="0" err="1" smtClean="0"/>
              <a:t>Visiting</a:t>
            </a:r>
            <a:r>
              <a:rPr lang="tr-TR" sz="3200" dirty="0" smtClean="0"/>
              <a:t> </a:t>
            </a:r>
            <a:r>
              <a:rPr lang="tr-TR" sz="3200" dirty="0" err="1" smtClean="0"/>
              <a:t>websites</a:t>
            </a:r>
            <a:r>
              <a:rPr lang="tr-TR" sz="3200" dirty="0" smtClean="0"/>
              <a:t> </a:t>
            </a:r>
            <a:r>
              <a:rPr lang="tr-TR" sz="3200" dirty="0" err="1" smtClean="0"/>
              <a:t>etc</a:t>
            </a:r>
            <a:endParaRPr lang="tr-TR" sz="3200" dirty="0" smtClean="0"/>
          </a:p>
          <a:p>
            <a:endParaRPr lang="tr-TR" sz="3600" dirty="0" smtClean="0"/>
          </a:p>
          <a:p>
            <a:r>
              <a:rPr lang="tr-TR" sz="3600" dirty="0" err="1" smtClean="0"/>
              <a:t>Your</a:t>
            </a:r>
            <a:r>
              <a:rPr lang="tr-TR" sz="3600" dirty="0" smtClean="0"/>
              <a:t> </a:t>
            </a:r>
            <a:r>
              <a:rPr lang="en-US" sz="3600" dirty="0" smtClean="0"/>
              <a:t>credit </a:t>
            </a:r>
            <a:r>
              <a:rPr lang="en-US" sz="3600" dirty="0"/>
              <a:t>card knows you better than your spouse. 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113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W</a:t>
            </a:r>
            <a:r>
              <a:rPr lang="en-US" b="1" dirty="0" smtClean="0"/>
              <a:t>hat is information ethics?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For</a:t>
            </a:r>
            <a:r>
              <a:rPr lang="tr-TR" sz="4000" dirty="0" smtClean="0"/>
              <a:t> </a:t>
            </a:r>
            <a:r>
              <a:rPr lang="tr-TR" sz="4000" dirty="0" err="1" smtClean="0"/>
              <a:t>ex</a:t>
            </a:r>
            <a:r>
              <a:rPr lang="tr-TR" sz="4000" dirty="0" smtClean="0"/>
              <a:t>: </a:t>
            </a:r>
            <a:r>
              <a:rPr lang="en-US" sz="4000" dirty="0"/>
              <a:t>DoubleClick (owned by Google) creates a detailed dossier of a person’s spending and computing habits on the web that is sold to companies to help them target their web ads more precisely.</a:t>
            </a:r>
          </a:p>
        </p:txBody>
      </p:sp>
    </p:spTree>
    <p:extLst>
      <p:ext uri="{BB962C8B-B14F-4D97-AF65-F5344CB8AC3E}">
        <p14:creationId xmlns:p14="http://schemas.microsoft.com/office/powerpoint/2010/main" val="72545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W</a:t>
            </a:r>
            <a:r>
              <a:rPr lang="en-US" b="1" dirty="0" smtClean="0"/>
              <a:t>hat is information ethics?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It arises from </a:t>
            </a:r>
            <a:endParaRPr lang="tr-TR" sz="3600" dirty="0" smtClean="0"/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development and use of information technologies, </a:t>
            </a:r>
            <a:endParaRPr lang="tr-TR" sz="3200" dirty="0" smtClean="0"/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creation, </a:t>
            </a:r>
            <a:endParaRPr lang="tr-TR" sz="3200" dirty="0" smtClean="0"/>
          </a:p>
          <a:p>
            <a:pPr lvl="1"/>
            <a:r>
              <a:rPr lang="en-US" sz="3200" dirty="0" smtClean="0"/>
              <a:t>collection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duplication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distribution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processing of information itself (with or without the aid of computer technologies).</a:t>
            </a:r>
          </a:p>
        </p:txBody>
      </p:sp>
    </p:spTree>
    <p:extLst>
      <p:ext uri="{BB962C8B-B14F-4D97-AF65-F5344CB8AC3E}">
        <p14:creationId xmlns:p14="http://schemas.microsoft.com/office/powerpoint/2010/main" val="35187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W</a:t>
            </a:r>
            <a:r>
              <a:rPr lang="en-US" b="1" dirty="0" smtClean="0"/>
              <a:t>hat is information ethics?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5 key technology trends </a:t>
            </a:r>
            <a:r>
              <a:rPr lang="tr-TR" sz="3600" dirty="0" err="1" smtClean="0"/>
              <a:t>that</a:t>
            </a:r>
            <a:r>
              <a:rPr lang="tr-TR" sz="3600" dirty="0" smtClean="0"/>
              <a:t> </a:t>
            </a:r>
            <a:r>
              <a:rPr lang="tr-TR" sz="3600" dirty="0" err="1" smtClean="0"/>
              <a:t>raise</a:t>
            </a:r>
            <a:r>
              <a:rPr lang="tr-TR" sz="3600" dirty="0" smtClean="0"/>
              <a:t> </a:t>
            </a:r>
            <a:r>
              <a:rPr lang="tr-TR" sz="3600" dirty="0" err="1" smtClean="0"/>
              <a:t>ethical</a:t>
            </a:r>
            <a:r>
              <a:rPr lang="tr-TR" sz="3600" dirty="0" smtClean="0"/>
              <a:t> </a:t>
            </a:r>
            <a:r>
              <a:rPr lang="tr-TR" sz="3600" dirty="0" err="1" smtClean="0"/>
              <a:t>problems</a:t>
            </a:r>
            <a:endParaRPr lang="tr-TR" sz="3600" dirty="0" smtClean="0"/>
          </a:p>
          <a:p>
            <a:pPr lvl="1"/>
            <a:r>
              <a:rPr lang="tr-TR" sz="3200" dirty="0" err="1" smtClean="0"/>
              <a:t>Moore’s</a:t>
            </a:r>
            <a:r>
              <a:rPr lang="tr-TR" sz="3200" dirty="0" smtClean="0"/>
              <a:t> </a:t>
            </a:r>
            <a:r>
              <a:rPr lang="tr-TR" sz="3200" dirty="0" err="1" smtClean="0"/>
              <a:t>law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data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decreased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 </a:t>
            </a:r>
            <a:r>
              <a:rPr lang="tr-TR" sz="3200" dirty="0" err="1" smtClean="0"/>
              <a:t>costs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data </a:t>
            </a:r>
            <a:r>
              <a:rPr lang="tr-TR" sz="3200" dirty="0" err="1" smtClean="0"/>
              <a:t>analysis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</a:t>
            </a:r>
            <a:r>
              <a:rPr lang="tr-TR" sz="3200" dirty="0" err="1" smtClean="0"/>
              <a:t>networking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mobile </a:t>
            </a:r>
            <a:r>
              <a:rPr lang="tr-TR" sz="3200" dirty="0" err="1" smtClean="0"/>
              <a:t>devices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746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541</Words>
  <Application>Microsoft Office PowerPoint</Application>
  <PresentationFormat>Geniş ekran</PresentationFormat>
  <Paragraphs>73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Business Information Systems II</vt:lpstr>
      <vt:lpstr>Business Ethics</vt:lpstr>
      <vt:lpstr>Prisoner’s Dilemma</vt:lpstr>
      <vt:lpstr>Prisoner’s Dilemma</vt:lpstr>
      <vt:lpstr>Case to Discuss (Jan 2016):</vt:lpstr>
      <vt:lpstr>What is information ethics?</vt:lpstr>
      <vt:lpstr>What is information ethics?</vt:lpstr>
      <vt:lpstr>What is information ethics?</vt:lpstr>
      <vt:lpstr>What is information ethics?</vt:lpstr>
      <vt:lpstr>Basic concepts related to information ethics</vt:lpstr>
      <vt:lpstr>Basic concepts related to information ethics</vt:lpstr>
      <vt:lpstr>Basic concepts related to information ethics</vt:lpstr>
      <vt:lpstr>Basic concepts related to information ethics</vt:lpstr>
      <vt:lpstr>Basic concepts related to information ethics</vt:lpstr>
      <vt:lpstr>Acting ethically vs acting legally? (Baltzan P. (2019), Business Driven Information Systems, Mc Graw Hill, 6th Ed.)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27</cp:revision>
  <dcterms:created xsi:type="dcterms:W3CDTF">2020-01-20T12:00:07Z</dcterms:created>
  <dcterms:modified xsi:type="dcterms:W3CDTF">2020-01-20T12:54:36Z</dcterms:modified>
</cp:coreProperties>
</file>