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91" r:id="rId4"/>
    <p:sldId id="1085" r:id="rId5"/>
    <p:sldId id="1086" r:id="rId6"/>
    <p:sldId id="1087" r:id="rId7"/>
    <p:sldId id="1088" r:id="rId8"/>
    <p:sldId id="1089" r:id="rId9"/>
    <p:sldId id="1090" r:id="rId10"/>
    <p:sldId id="1092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087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230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21960" y="1940434"/>
            <a:ext cx="3700081" cy="1522729"/>
          </a:xfrm>
          <a:prstGeom prst="rect">
            <a:avLst/>
          </a:prstGeom>
        </p:spPr>
        <p:txBody>
          <a:bodyPr lIns="0" tIns="0" rIns="0" bIns="0"/>
          <a:lstStyle>
            <a:lvl1pPr>
              <a:defRPr sz="405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19365" y="1771650"/>
            <a:ext cx="6877526" cy="2733040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 b="0" i="0">
                <a:solidFill>
                  <a:srgbClr val="2F2F2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20098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73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(MİKROEKONOMİ)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Doç. Dr. </a:t>
            </a:r>
            <a:r>
              <a:rPr lang="tr-TR" sz="1600" b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Yeşim TANRIVERMİŞ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43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70900" y="1405508"/>
            <a:ext cx="5333048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Azalan Marjinal </a:t>
            </a:r>
            <a:r>
              <a:rPr sz="2700" spc="-23" dirty="0"/>
              <a:t>Verimler</a:t>
            </a:r>
            <a:r>
              <a:rPr sz="2700" spc="-15" dirty="0"/>
              <a:t> </a:t>
            </a:r>
            <a:r>
              <a:rPr sz="2700" dirty="0"/>
              <a:t>Kanunu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58555"/>
            <a:ext cx="6877050" cy="2779318"/>
          </a:xfrm>
          <a:prstGeom prst="rect">
            <a:avLst/>
          </a:prstGeom>
        </p:spPr>
        <p:txBody>
          <a:bodyPr vert="horz" wrap="square" lIns="0" tIns="36671" rIns="0" bIns="0" rtlCol="0">
            <a:spAutoFit/>
          </a:bodyPr>
          <a:lstStyle/>
          <a:p>
            <a:pPr marL="215265" marR="3810" indent="-205740" algn="just">
              <a:lnSpc>
                <a:spcPct val="90000"/>
              </a:lnSpc>
              <a:spcBef>
                <a:spcPts val="289"/>
              </a:spcBef>
              <a:buClr>
                <a:srgbClr val="AC0000"/>
              </a:buClr>
              <a:buChar char="•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yasayı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açıklarken susuz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kalmış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 insan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hikayesi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örnek 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verilebilir.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Aşırı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susuz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kalmış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bir insana verilecek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ilk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bir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bardak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su,  o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kişi için oldukça kıymetli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olacaktır.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Verilecek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ikinci bir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bardak su  yine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çok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kıymetli olacaktır; ancak birinci bardak kadar 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olmayacaktır.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Birkaç bardak daha içtikten sonra her yeni bardak 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su,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kişinin bir öncekine göre daha az hoşuna gidecek ve bir  noktadan sonra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tamamen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susuzluğunu giderdiğinde sudan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elde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edebileceğin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faydanın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zirvesine gelmiş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olacaktır.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 noktadan  sonra hala su içmeye devam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ederse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sudan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zevk almak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yerine  rahatsız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olmaya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başlayacaktır; yani her ilave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bardak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suyun  faydası negatif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olacaktır.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07159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70900" y="1405508"/>
            <a:ext cx="5333048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Azalan Marjinal </a:t>
            </a:r>
            <a:r>
              <a:rPr sz="2700" spc="-23" dirty="0"/>
              <a:t>Verimler</a:t>
            </a:r>
            <a:r>
              <a:rPr sz="2700" spc="-15" dirty="0"/>
              <a:t> </a:t>
            </a:r>
            <a:r>
              <a:rPr sz="2700" dirty="0"/>
              <a:t>Kanunu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85988"/>
            <a:ext cx="6876098" cy="250645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indent="-205740">
              <a:spcBef>
                <a:spcPts val="75"/>
              </a:spcBef>
              <a:buClr>
                <a:srgbClr val="AC0000"/>
              </a:buClr>
              <a:buFont typeface="Arial"/>
              <a:buChar char="•"/>
              <a:tabLst>
                <a:tab pos="214789" algn="l"/>
                <a:tab pos="215265" algn="l"/>
              </a:tabLst>
            </a:pP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I.</a:t>
            </a:r>
            <a:r>
              <a:rPr b="1" spc="-1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Bölge:</a:t>
            </a:r>
            <a:endParaRPr>
              <a:latin typeface="Arial"/>
              <a:cs typeface="Arial"/>
            </a:endParaRPr>
          </a:p>
          <a:p>
            <a:pPr>
              <a:spcBef>
                <a:spcPts val="4"/>
              </a:spcBef>
              <a:buClr>
                <a:srgbClr val="AC0000"/>
              </a:buClr>
              <a:buFont typeface="Arial"/>
              <a:buChar char="•"/>
            </a:pPr>
            <a:endParaRPr sz="2625">
              <a:latin typeface="Times New Roman"/>
              <a:cs typeface="Times New Roman"/>
            </a:endParaRPr>
          </a:p>
          <a:p>
            <a:pPr marL="215265" indent="-205740">
              <a:spcBef>
                <a:spcPts val="4"/>
              </a:spcBef>
              <a:buClr>
                <a:srgbClr val="AC0000"/>
              </a:buClr>
              <a:buChar char="•"/>
              <a:tabLst>
                <a:tab pos="214789" algn="l"/>
                <a:tab pos="215265" algn="l"/>
              </a:tabLst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Artan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verimler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bölgesi,</a:t>
            </a:r>
            <a:endParaRPr>
              <a:latin typeface="Arial"/>
              <a:cs typeface="Arial"/>
            </a:endParaRPr>
          </a:p>
          <a:p>
            <a:pPr marL="215265" marR="4286" indent="-205740">
              <a:spcBef>
                <a:spcPts val="431"/>
              </a:spcBef>
              <a:buClr>
                <a:srgbClr val="AC0000"/>
              </a:buClr>
              <a:buChar char="•"/>
              <a:tabLst>
                <a:tab pos="214789" algn="l"/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Marjinal ürünün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ortalama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ürüne eşit ya da marjinal ürün eğrisinin  ortalama ürünü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kestiği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yere kadar olan</a:t>
            </a:r>
            <a:r>
              <a:rPr spc="4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bölge,</a:t>
            </a:r>
            <a:endParaRPr>
              <a:latin typeface="Arial"/>
              <a:cs typeface="Arial"/>
            </a:endParaRPr>
          </a:p>
          <a:p>
            <a:pPr marL="215265" indent="-205740">
              <a:spcBef>
                <a:spcPts val="431"/>
              </a:spcBef>
              <a:buClr>
                <a:srgbClr val="AC0000"/>
              </a:buClr>
              <a:buChar char="•"/>
              <a:tabLst>
                <a:tab pos="214789" algn="l"/>
                <a:tab pos="215265" algn="l"/>
              </a:tabLst>
            </a:pPr>
            <a:r>
              <a:rPr spc="-38" dirty="0">
                <a:solidFill>
                  <a:srgbClr val="2F2F2F"/>
                </a:solidFill>
                <a:latin typeface="Arial"/>
                <a:cs typeface="Arial"/>
              </a:rPr>
              <a:t>Toplam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ürün önce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artarak artar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ve azalarak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artmaya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devam</a:t>
            </a:r>
            <a:r>
              <a:rPr spc="7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23" dirty="0">
                <a:solidFill>
                  <a:srgbClr val="2F2F2F"/>
                </a:solidFill>
                <a:latin typeface="Arial"/>
                <a:cs typeface="Arial"/>
              </a:rPr>
              <a:t>eder,</a:t>
            </a:r>
            <a:endParaRPr>
              <a:latin typeface="Arial"/>
              <a:cs typeface="Arial"/>
            </a:endParaRPr>
          </a:p>
          <a:p>
            <a:pPr marL="215265" marR="3810" indent="-205740">
              <a:spcBef>
                <a:spcPts val="435"/>
              </a:spcBef>
              <a:buClr>
                <a:srgbClr val="AC0000"/>
              </a:buClr>
              <a:buChar char="•"/>
              <a:tabLst>
                <a:tab pos="214789" algn="l"/>
                <a:tab pos="215265" algn="l"/>
                <a:tab pos="1264444" algn="l"/>
                <a:tab pos="1831658" algn="l"/>
                <a:tab pos="2564130" algn="l"/>
                <a:tab pos="3192780" algn="l"/>
                <a:tab pos="4102894" algn="l"/>
                <a:tab pos="4671060" algn="l"/>
                <a:tab pos="5072063" algn="l"/>
                <a:tab pos="6045994" algn="l"/>
                <a:tab pos="6624638" algn="l"/>
              </a:tabLst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Ortal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ürü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n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daima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arta</a:t>
            </a:r>
            <a:r>
              <a:rPr spc="-101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,	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ar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j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inal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ür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ü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n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ise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azalarak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artar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ve  maksimum </a:t>
            </a:r>
            <a:r>
              <a:rPr spc="-23" dirty="0">
                <a:solidFill>
                  <a:srgbClr val="2F2F2F"/>
                </a:solidFill>
                <a:latin typeface="Arial"/>
                <a:cs typeface="Arial"/>
              </a:rPr>
              <a:t>olur,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maksimum noktadan sonra azalmaya</a:t>
            </a:r>
            <a:r>
              <a:rPr spc="12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9" dirty="0">
                <a:solidFill>
                  <a:srgbClr val="2F2F2F"/>
                </a:solidFill>
                <a:latin typeface="Arial"/>
                <a:cs typeface="Arial"/>
              </a:rPr>
              <a:t>başlar.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9304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70900" y="1405508"/>
            <a:ext cx="5333048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Azalan Marjinal </a:t>
            </a:r>
            <a:r>
              <a:rPr sz="2700" spc="-23" dirty="0"/>
              <a:t>Verimler</a:t>
            </a:r>
            <a:r>
              <a:rPr sz="2700" spc="-15" dirty="0"/>
              <a:t> </a:t>
            </a:r>
            <a:r>
              <a:rPr sz="2700" dirty="0"/>
              <a:t>Kanunu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460307"/>
            <a:ext cx="6877526" cy="249619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II.</a:t>
            </a:r>
            <a:r>
              <a:rPr b="1" spc="-2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Bölge</a:t>
            </a:r>
            <a:endParaRPr>
              <a:latin typeface="Arial"/>
              <a:cs typeface="Arial"/>
            </a:endParaRPr>
          </a:p>
          <a:p>
            <a:pPr>
              <a:spcBef>
                <a:spcPts val="15"/>
              </a:spcBef>
            </a:pPr>
            <a:endParaRPr sz="1725">
              <a:latin typeface="Times New Roman"/>
              <a:cs typeface="Times New Roman"/>
            </a:endParaRPr>
          </a:p>
          <a:p>
            <a:pPr marL="215265" indent="-205740">
              <a:buClr>
                <a:srgbClr val="AC0000"/>
              </a:buClr>
              <a:buChar char="•"/>
              <a:tabLst>
                <a:tab pos="214789" algn="l"/>
                <a:tab pos="215265" algn="l"/>
              </a:tabLst>
            </a:pPr>
            <a:r>
              <a:rPr spc="-4" dirty="0">
                <a:latin typeface="Arial"/>
                <a:cs typeface="Arial"/>
              </a:rPr>
              <a:t>Azalan verimler</a:t>
            </a:r>
            <a:r>
              <a:rPr spc="23" dirty="0">
                <a:latin typeface="Arial"/>
                <a:cs typeface="Arial"/>
              </a:rPr>
              <a:t> </a:t>
            </a:r>
            <a:r>
              <a:rPr spc="-8" dirty="0">
                <a:latin typeface="Arial"/>
                <a:cs typeface="Arial"/>
              </a:rPr>
              <a:t>bölgesi,</a:t>
            </a:r>
            <a:endParaRPr>
              <a:latin typeface="Arial"/>
              <a:cs typeface="Arial"/>
            </a:endParaRPr>
          </a:p>
          <a:p>
            <a:pPr marL="215265" marR="5239" indent="-205740">
              <a:lnSpc>
                <a:spcPts val="1943"/>
              </a:lnSpc>
              <a:spcBef>
                <a:spcPts val="461"/>
              </a:spcBef>
              <a:buClr>
                <a:srgbClr val="AC0000"/>
              </a:buClr>
              <a:buChar char="•"/>
              <a:tabLst>
                <a:tab pos="214789" algn="l"/>
                <a:tab pos="215265" algn="l"/>
                <a:tab pos="1145381" algn="l"/>
                <a:tab pos="1732121" algn="l"/>
                <a:tab pos="2713672" algn="l"/>
                <a:tab pos="3732371" algn="l"/>
                <a:tab pos="4318635" algn="l"/>
                <a:tab pos="5171599" algn="l"/>
                <a:tab pos="5950268" algn="l"/>
                <a:tab pos="6637020" algn="l"/>
              </a:tabLst>
            </a:pPr>
            <a:r>
              <a:rPr dirty="0">
                <a:latin typeface="Arial"/>
                <a:cs typeface="Arial"/>
              </a:rPr>
              <a:t>Mar</a:t>
            </a:r>
            <a:r>
              <a:rPr spc="-4" dirty="0">
                <a:latin typeface="Arial"/>
                <a:cs typeface="Arial"/>
              </a:rPr>
              <a:t>ji</a:t>
            </a:r>
            <a:r>
              <a:rPr spc="-11" dirty="0">
                <a:latin typeface="Arial"/>
                <a:cs typeface="Arial"/>
              </a:rPr>
              <a:t>n</a:t>
            </a:r>
            <a:r>
              <a:rPr dirty="0">
                <a:latin typeface="Arial"/>
                <a:cs typeface="Arial"/>
              </a:rPr>
              <a:t>a</a:t>
            </a:r>
            <a:r>
              <a:rPr spc="-4" dirty="0">
                <a:latin typeface="Arial"/>
                <a:cs typeface="Arial"/>
              </a:rPr>
              <a:t>l</a:t>
            </a:r>
            <a:r>
              <a:rPr dirty="0">
                <a:latin typeface="Arial"/>
                <a:cs typeface="Arial"/>
              </a:rPr>
              <a:t>	</a:t>
            </a:r>
            <a:r>
              <a:rPr spc="-4" dirty="0">
                <a:latin typeface="Arial"/>
                <a:cs typeface="Arial"/>
              </a:rPr>
              <a:t>ürü</a:t>
            </a:r>
            <a:r>
              <a:rPr dirty="0">
                <a:latin typeface="Arial"/>
                <a:cs typeface="Arial"/>
              </a:rPr>
              <a:t>n	</a:t>
            </a:r>
            <a:r>
              <a:rPr spc="-4" dirty="0">
                <a:latin typeface="Arial"/>
                <a:cs typeface="Arial"/>
              </a:rPr>
              <a:t>eğri</a:t>
            </a:r>
            <a:r>
              <a:rPr dirty="0">
                <a:latin typeface="Arial"/>
                <a:cs typeface="Arial"/>
              </a:rPr>
              <a:t>s</a:t>
            </a:r>
            <a:r>
              <a:rPr spc="-4" dirty="0">
                <a:latin typeface="Arial"/>
                <a:cs typeface="Arial"/>
              </a:rPr>
              <a:t>in</a:t>
            </a:r>
            <a:r>
              <a:rPr spc="4" dirty="0">
                <a:latin typeface="Arial"/>
                <a:cs typeface="Arial"/>
              </a:rPr>
              <a:t>i</a:t>
            </a:r>
            <a:r>
              <a:rPr dirty="0">
                <a:latin typeface="Arial"/>
                <a:cs typeface="Arial"/>
              </a:rPr>
              <a:t>n	</a:t>
            </a:r>
            <a:r>
              <a:rPr spc="-4" dirty="0">
                <a:latin typeface="Arial"/>
                <a:cs typeface="Arial"/>
              </a:rPr>
              <a:t>ortalama</a:t>
            </a:r>
            <a:r>
              <a:rPr dirty="0">
                <a:latin typeface="Arial"/>
                <a:cs typeface="Arial"/>
              </a:rPr>
              <a:t>	</a:t>
            </a:r>
            <a:r>
              <a:rPr spc="-4" dirty="0">
                <a:latin typeface="Arial"/>
                <a:cs typeface="Arial"/>
              </a:rPr>
              <a:t>ürü</a:t>
            </a:r>
            <a:r>
              <a:rPr dirty="0">
                <a:latin typeface="Arial"/>
                <a:cs typeface="Arial"/>
              </a:rPr>
              <a:t>n	</a:t>
            </a:r>
            <a:r>
              <a:rPr spc="-4" dirty="0">
                <a:latin typeface="Arial"/>
                <a:cs typeface="Arial"/>
              </a:rPr>
              <a:t>eğris</a:t>
            </a:r>
            <a:r>
              <a:rPr spc="-8" dirty="0">
                <a:latin typeface="Arial"/>
                <a:cs typeface="Arial"/>
              </a:rPr>
              <a:t>i</a:t>
            </a:r>
            <a:r>
              <a:rPr spc="4" dirty="0">
                <a:latin typeface="Arial"/>
                <a:cs typeface="Arial"/>
              </a:rPr>
              <a:t>n</a:t>
            </a:r>
            <a:r>
              <a:rPr dirty="0">
                <a:latin typeface="Arial"/>
                <a:cs typeface="Arial"/>
              </a:rPr>
              <a:t>i	kestiği	</a:t>
            </a:r>
            <a:r>
              <a:rPr spc="-4" dirty="0">
                <a:latin typeface="Arial"/>
                <a:cs typeface="Arial"/>
              </a:rPr>
              <a:t>nokta</a:t>
            </a:r>
            <a:r>
              <a:rPr dirty="0">
                <a:latin typeface="Arial"/>
                <a:cs typeface="Arial"/>
              </a:rPr>
              <a:t>	</a:t>
            </a:r>
            <a:r>
              <a:rPr spc="-4" dirty="0">
                <a:latin typeface="Arial"/>
                <a:cs typeface="Arial"/>
              </a:rPr>
              <a:t>ile  marjinal ürün </a:t>
            </a:r>
            <a:r>
              <a:rPr spc="-8" dirty="0">
                <a:latin typeface="Arial"/>
                <a:cs typeface="Arial"/>
              </a:rPr>
              <a:t>eğrisinin </a:t>
            </a:r>
            <a:r>
              <a:rPr spc="-4" dirty="0">
                <a:latin typeface="Arial"/>
                <a:cs typeface="Arial"/>
              </a:rPr>
              <a:t>“0” </a:t>
            </a:r>
            <a:r>
              <a:rPr spc="-8" dirty="0">
                <a:latin typeface="Arial"/>
                <a:cs typeface="Arial"/>
              </a:rPr>
              <a:t>olduğu </a:t>
            </a:r>
            <a:r>
              <a:rPr spc="-4" dirty="0">
                <a:latin typeface="Arial"/>
                <a:cs typeface="Arial"/>
              </a:rPr>
              <a:t>noktalar </a:t>
            </a:r>
            <a:r>
              <a:rPr spc="-8" dirty="0">
                <a:latin typeface="Arial"/>
                <a:cs typeface="Arial"/>
              </a:rPr>
              <a:t>arasında </a:t>
            </a:r>
            <a:r>
              <a:rPr spc="-4" dirty="0">
                <a:latin typeface="Arial"/>
                <a:cs typeface="Arial"/>
              </a:rPr>
              <a:t>kalan</a:t>
            </a:r>
            <a:r>
              <a:rPr spc="188" dirty="0">
                <a:latin typeface="Arial"/>
                <a:cs typeface="Arial"/>
              </a:rPr>
              <a:t> </a:t>
            </a:r>
            <a:r>
              <a:rPr spc="-8" dirty="0">
                <a:latin typeface="Arial"/>
                <a:cs typeface="Arial"/>
              </a:rPr>
              <a:t>bölge,</a:t>
            </a:r>
            <a:endParaRPr>
              <a:latin typeface="Arial"/>
              <a:cs typeface="Arial"/>
            </a:endParaRPr>
          </a:p>
          <a:p>
            <a:pPr marL="215265" indent="-205740">
              <a:lnSpc>
                <a:spcPts val="2051"/>
              </a:lnSpc>
              <a:spcBef>
                <a:spcPts val="191"/>
              </a:spcBef>
              <a:buClr>
                <a:srgbClr val="AC0000"/>
              </a:buClr>
              <a:buChar char="•"/>
              <a:tabLst>
                <a:tab pos="214789" algn="l"/>
                <a:tab pos="215265" algn="l"/>
                <a:tab pos="1121569" algn="l"/>
                <a:tab pos="1938814" algn="l"/>
                <a:tab pos="2324100" algn="l"/>
                <a:tab pos="3115151" algn="l"/>
                <a:tab pos="3779520" algn="l"/>
                <a:tab pos="4315301" algn="l"/>
                <a:tab pos="5360194" algn="l"/>
                <a:tab pos="6152674" algn="l"/>
              </a:tabLst>
            </a:pPr>
            <a:r>
              <a:rPr dirty="0">
                <a:latin typeface="Arial"/>
                <a:cs typeface="Arial"/>
              </a:rPr>
              <a:t>Marjinal	</a:t>
            </a:r>
            <a:r>
              <a:rPr spc="-4" dirty="0">
                <a:latin typeface="Arial"/>
                <a:cs typeface="Arial"/>
              </a:rPr>
              <a:t>ürünün	“0”	olduğu	nokta	aynı	zamanda	</a:t>
            </a:r>
            <a:r>
              <a:rPr dirty="0">
                <a:latin typeface="Arial"/>
                <a:cs typeface="Arial"/>
              </a:rPr>
              <a:t>toplam	</a:t>
            </a:r>
            <a:r>
              <a:rPr spc="-4" dirty="0">
                <a:latin typeface="Arial"/>
                <a:cs typeface="Arial"/>
              </a:rPr>
              <a:t>ürünün</a:t>
            </a:r>
            <a:endParaRPr>
              <a:latin typeface="Arial"/>
              <a:cs typeface="Arial"/>
            </a:endParaRPr>
          </a:p>
          <a:p>
            <a:pPr marL="215265">
              <a:lnSpc>
                <a:spcPts val="2051"/>
              </a:lnSpc>
            </a:pPr>
            <a:r>
              <a:rPr spc="-4" dirty="0">
                <a:latin typeface="Arial"/>
                <a:cs typeface="Arial"/>
              </a:rPr>
              <a:t>maksimum </a:t>
            </a:r>
            <a:r>
              <a:rPr spc="-8" dirty="0">
                <a:latin typeface="Arial"/>
                <a:cs typeface="Arial"/>
              </a:rPr>
              <a:t>olduğu</a:t>
            </a:r>
            <a:r>
              <a:rPr spc="26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nokta,</a:t>
            </a:r>
            <a:endParaRPr>
              <a:latin typeface="Arial"/>
              <a:cs typeface="Arial"/>
            </a:endParaRPr>
          </a:p>
          <a:p>
            <a:pPr marL="215265" marR="3810" indent="-205740">
              <a:lnSpc>
                <a:spcPts val="1943"/>
              </a:lnSpc>
              <a:spcBef>
                <a:spcPts val="461"/>
              </a:spcBef>
              <a:buClr>
                <a:srgbClr val="AC0000"/>
              </a:buClr>
              <a:buChar char="•"/>
              <a:tabLst>
                <a:tab pos="214789" algn="l"/>
                <a:tab pos="215265" algn="l"/>
                <a:tab pos="1147763" algn="l"/>
                <a:tab pos="1800701" algn="l"/>
                <a:tab pos="2861309" algn="l"/>
                <a:tab pos="3525203" algn="l"/>
                <a:tab pos="3962400" algn="l"/>
                <a:tab pos="5263038" algn="l"/>
                <a:tab pos="6257449" algn="l"/>
              </a:tabLst>
            </a:pPr>
            <a:r>
              <a:rPr spc="-203" dirty="0">
                <a:latin typeface="Arial"/>
                <a:cs typeface="Arial"/>
              </a:rPr>
              <a:t>T</a:t>
            </a:r>
            <a:r>
              <a:rPr spc="-4" dirty="0">
                <a:latin typeface="Arial"/>
                <a:cs typeface="Arial"/>
              </a:rPr>
              <a:t>oplam</a:t>
            </a:r>
            <a:r>
              <a:rPr dirty="0">
                <a:latin typeface="Arial"/>
                <a:cs typeface="Arial"/>
              </a:rPr>
              <a:t>	</a:t>
            </a:r>
            <a:r>
              <a:rPr spc="-4" dirty="0">
                <a:latin typeface="Arial"/>
                <a:cs typeface="Arial"/>
              </a:rPr>
              <a:t>ürü</a:t>
            </a:r>
            <a:r>
              <a:rPr dirty="0">
                <a:latin typeface="Arial"/>
                <a:cs typeface="Arial"/>
              </a:rPr>
              <a:t>n	</a:t>
            </a:r>
            <a:r>
              <a:rPr spc="-4" dirty="0">
                <a:latin typeface="Arial"/>
                <a:cs typeface="Arial"/>
              </a:rPr>
              <a:t>azal</a:t>
            </a:r>
            <a:r>
              <a:rPr spc="-11" dirty="0">
                <a:latin typeface="Arial"/>
                <a:cs typeface="Arial"/>
              </a:rPr>
              <a:t>a</a:t>
            </a:r>
            <a:r>
              <a:rPr spc="8" dirty="0">
                <a:latin typeface="Arial"/>
                <a:cs typeface="Arial"/>
              </a:rPr>
              <a:t>r</a:t>
            </a:r>
            <a:r>
              <a:rPr spc="-4" dirty="0">
                <a:latin typeface="Arial"/>
                <a:cs typeface="Arial"/>
              </a:rPr>
              <a:t>ak</a:t>
            </a:r>
            <a:r>
              <a:rPr dirty="0">
                <a:latin typeface="Arial"/>
                <a:cs typeface="Arial"/>
              </a:rPr>
              <a:t>	artar	</a:t>
            </a:r>
            <a:r>
              <a:rPr spc="-4" dirty="0">
                <a:latin typeface="Arial"/>
                <a:cs typeface="Arial"/>
              </a:rPr>
              <a:t>ve</a:t>
            </a:r>
            <a:r>
              <a:rPr dirty="0">
                <a:latin typeface="Arial"/>
                <a:cs typeface="Arial"/>
              </a:rPr>
              <a:t>	</a:t>
            </a:r>
            <a:r>
              <a:rPr spc="-4" dirty="0">
                <a:latin typeface="Arial"/>
                <a:cs typeface="Arial"/>
              </a:rPr>
              <a:t>maksimum</a:t>
            </a:r>
            <a:r>
              <a:rPr dirty="0">
                <a:latin typeface="Arial"/>
                <a:cs typeface="Arial"/>
              </a:rPr>
              <a:t>	nok</a:t>
            </a:r>
            <a:r>
              <a:rPr spc="-11" dirty="0">
                <a:latin typeface="Arial"/>
                <a:cs typeface="Arial"/>
              </a:rPr>
              <a:t>t</a:t>
            </a:r>
            <a:r>
              <a:rPr spc="-4" dirty="0">
                <a:latin typeface="Arial"/>
                <a:cs typeface="Arial"/>
              </a:rPr>
              <a:t>aya</a:t>
            </a:r>
            <a:r>
              <a:rPr dirty="0">
                <a:latin typeface="Arial"/>
                <a:cs typeface="Arial"/>
              </a:rPr>
              <a:t>	</a:t>
            </a:r>
            <a:r>
              <a:rPr spc="-4" dirty="0">
                <a:latin typeface="Arial"/>
                <a:cs typeface="Arial"/>
              </a:rPr>
              <a:t>ula</a:t>
            </a:r>
            <a:r>
              <a:rPr spc="8" dirty="0">
                <a:latin typeface="Arial"/>
                <a:cs typeface="Arial"/>
              </a:rPr>
              <a:t>ş</a:t>
            </a:r>
            <a:r>
              <a:rPr spc="-15" dirty="0">
                <a:latin typeface="Arial"/>
                <a:cs typeface="Arial"/>
              </a:rPr>
              <a:t>ı</a:t>
            </a:r>
            <a:r>
              <a:rPr spc="-98" dirty="0">
                <a:latin typeface="Arial"/>
                <a:cs typeface="Arial"/>
              </a:rPr>
              <a:t>r</a:t>
            </a:r>
            <a:r>
              <a:rPr dirty="0">
                <a:latin typeface="Arial"/>
                <a:cs typeface="Arial"/>
              </a:rPr>
              <a:t>,  </a:t>
            </a:r>
            <a:r>
              <a:rPr spc="-4" dirty="0">
                <a:latin typeface="Arial"/>
                <a:cs typeface="Arial"/>
              </a:rPr>
              <a:t>ortalama ve </a:t>
            </a:r>
            <a:r>
              <a:rPr dirty="0">
                <a:latin typeface="Arial"/>
                <a:cs typeface="Arial"/>
              </a:rPr>
              <a:t>marjinal </a:t>
            </a:r>
            <a:r>
              <a:rPr spc="-4" dirty="0">
                <a:latin typeface="Arial"/>
                <a:cs typeface="Arial"/>
              </a:rPr>
              <a:t>ürün </a:t>
            </a:r>
            <a:r>
              <a:rPr spc="-8" dirty="0">
                <a:latin typeface="Arial"/>
                <a:cs typeface="Arial"/>
              </a:rPr>
              <a:t>azalır </a:t>
            </a:r>
            <a:r>
              <a:rPr dirty="0">
                <a:latin typeface="Arial"/>
                <a:cs typeface="Arial"/>
              </a:rPr>
              <a:t>ve marjinal </a:t>
            </a:r>
            <a:r>
              <a:rPr spc="-4" dirty="0">
                <a:latin typeface="Arial"/>
                <a:cs typeface="Arial"/>
              </a:rPr>
              <a:t>ürün “0”</a:t>
            </a:r>
            <a:r>
              <a:rPr spc="68" dirty="0">
                <a:latin typeface="Arial"/>
                <a:cs typeface="Arial"/>
              </a:rPr>
              <a:t> </a:t>
            </a:r>
            <a:r>
              <a:rPr spc="-23" dirty="0">
                <a:latin typeface="Arial"/>
                <a:cs typeface="Arial"/>
              </a:rPr>
              <a:t>olur.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3349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70900" y="1405508"/>
            <a:ext cx="5333048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Azalan Marjinal </a:t>
            </a:r>
            <a:r>
              <a:rPr sz="2700" spc="-23" dirty="0"/>
              <a:t>Verimler</a:t>
            </a:r>
            <a:r>
              <a:rPr sz="2700" spc="-15" dirty="0"/>
              <a:t> </a:t>
            </a:r>
            <a:r>
              <a:rPr sz="2700" dirty="0"/>
              <a:t>Kanunu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60842"/>
            <a:ext cx="6876098" cy="2711287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III. </a:t>
            </a:r>
            <a:r>
              <a:rPr sz="1650" b="1" spc="-8" dirty="0">
                <a:solidFill>
                  <a:srgbClr val="2F2F2F"/>
                </a:solidFill>
                <a:latin typeface="Arial"/>
                <a:cs typeface="Arial"/>
              </a:rPr>
              <a:t>Bölge</a:t>
            </a:r>
            <a:endParaRPr sz="1650">
              <a:latin typeface="Arial"/>
              <a:cs typeface="Arial"/>
            </a:endParaRPr>
          </a:p>
          <a:p>
            <a:pPr>
              <a:spcBef>
                <a:spcPts val="4"/>
              </a:spcBef>
            </a:pPr>
            <a:endParaRPr sz="2063">
              <a:latin typeface="Times New Roman"/>
              <a:cs typeface="Times New Roman"/>
            </a:endParaRPr>
          </a:p>
          <a:p>
            <a:pPr marL="215265" indent="-205740">
              <a:buClr>
                <a:srgbClr val="AC0000"/>
              </a:buClr>
              <a:buChar char="•"/>
              <a:tabLst>
                <a:tab pos="214789" algn="l"/>
                <a:tab pos="215265" algn="l"/>
              </a:tabLst>
            </a:pPr>
            <a:r>
              <a:rPr sz="1650" spc="-4" dirty="0">
                <a:latin typeface="Arial"/>
                <a:cs typeface="Arial"/>
              </a:rPr>
              <a:t>Mutlak azalan verimler</a:t>
            </a:r>
            <a:r>
              <a:rPr sz="1650" spc="41" dirty="0">
                <a:latin typeface="Arial"/>
                <a:cs typeface="Arial"/>
              </a:rPr>
              <a:t> </a:t>
            </a:r>
            <a:r>
              <a:rPr sz="1650" spc="-4" dirty="0">
                <a:latin typeface="Arial"/>
                <a:cs typeface="Arial"/>
              </a:rPr>
              <a:t>bölgesi,</a:t>
            </a:r>
            <a:endParaRPr sz="1650">
              <a:latin typeface="Arial"/>
              <a:cs typeface="Arial"/>
            </a:endParaRPr>
          </a:p>
          <a:p>
            <a:pPr marL="215265" marR="3810" indent="-205740">
              <a:lnSpc>
                <a:spcPts val="1785"/>
              </a:lnSpc>
              <a:spcBef>
                <a:spcPts val="420"/>
              </a:spcBef>
              <a:buClr>
                <a:srgbClr val="AC0000"/>
              </a:buClr>
              <a:buChar char="•"/>
              <a:tabLst>
                <a:tab pos="214789" algn="l"/>
                <a:tab pos="215265" algn="l"/>
              </a:tabLst>
            </a:pPr>
            <a:r>
              <a:rPr sz="1650" spc="-4" dirty="0">
                <a:latin typeface="Arial"/>
                <a:cs typeface="Arial"/>
              </a:rPr>
              <a:t>Marjinal </a:t>
            </a:r>
            <a:r>
              <a:rPr sz="1650" spc="-8" dirty="0">
                <a:latin typeface="Arial"/>
                <a:cs typeface="Arial"/>
              </a:rPr>
              <a:t>ürünün </a:t>
            </a:r>
            <a:r>
              <a:rPr sz="1650" spc="-4" dirty="0">
                <a:latin typeface="Arial"/>
                <a:cs typeface="Arial"/>
              </a:rPr>
              <a:t>“0” </a:t>
            </a:r>
            <a:r>
              <a:rPr sz="1650" spc="-8" dirty="0">
                <a:latin typeface="Arial"/>
                <a:cs typeface="Arial"/>
              </a:rPr>
              <a:t>ya </a:t>
            </a:r>
            <a:r>
              <a:rPr sz="1650" spc="-4" dirty="0">
                <a:latin typeface="Arial"/>
                <a:cs typeface="Arial"/>
              </a:rPr>
              <a:t>da toplam ürünün maksimum olduğu noktadan  </a:t>
            </a:r>
            <a:r>
              <a:rPr sz="1650" spc="-19" dirty="0">
                <a:latin typeface="Arial"/>
                <a:cs typeface="Arial"/>
              </a:rPr>
              <a:t>başlar,</a:t>
            </a:r>
            <a:endParaRPr sz="1650">
              <a:latin typeface="Arial"/>
              <a:cs typeface="Arial"/>
            </a:endParaRPr>
          </a:p>
          <a:p>
            <a:pPr marL="215265" indent="-205740">
              <a:spcBef>
                <a:spcPts val="169"/>
              </a:spcBef>
              <a:buClr>
                <a:srgbClr val="AC0000"/>
              </a:buClr>
              <a:buChar char="•"/>
              <a:tabLst>
                <a:tab pos="214789" algn="l"/>
                <a:tab pos="215265" algn="l"/>
              </a:tabLst>
            </a:pPr>
            <a:r>
              <a:rPr sz="1650" spc="-34" dirty="0">
                <a:latin typeface="Arial"/>
                <a:cs typeface="Arial"/>
              </a:rPr>
              <a:t>Toplam </a:t>
            </a:r>
            <a:r>
              <a:rPr sz="1650" spc="-4" dirty="0">
                <a:latin typeface="Arial"/>
                <a:cs typeface="Arial"/>
              </a:rPr>
              <a:t>ürün mutlak </a:t>
            </a:r>
            <a:r>
              <a:rPr sz="1650" spc="-19" dirty="0">
                <a:latin typeface="Arial"/>
                <a:cs typeface="Arial"/>
              </a:rPr>
              <a:t>azalır, </a:t>
            </a:r>
            <a:r>
              <a:rPr sz="1650" spc="-4" dirty="0">
                <a:latin typeface="Arial"/>
                <a:cs typeface="Arial"/>
              </a:rPr>
              <a:t>ortalama ve marjinal ürün de</a:t>
            </a:r>
            <a:r>
              <a:rPr sz="1650" spc="214" dirty="0">
                <a:latin typeface="Arial"/>
                <a:cs typeface="Arial"/>
              </a:rPr>
              <a:t> </a:t>
            </a:r>
            <a:r>
              <a:rPr sz="1650" spc="-11" dirty="0">
                <a:latin typeface="Arial"/>
                <a:cs typeface="Arial"/>
              </a:rPr>
              <a:t>azalmaktadır,</a:t>
            </a:r>
            <a:endParaRPr sz="1650">
              <a:latin typeface="Arial"/>
              <a:cs typeface="Arial"/>
            </a:endParaRPr>
          </a:p>
          <a:p>
            <a:pPr marL="215265" indent="-205740">
              <a:lnSpc>
                <a:spcPts val="1883"/>
              </a:lnSpc>
              <a:spcBef>
                <a:spcPts val="199"/>
              </a:spcBef>
              <a:buClr>
                <a:srgbClr val="AC0000"/>
              </a:buClr>
              <a:buChar char="•"/>
              <a:tabLst>
                <a:tab pos="214789" algn="l"/>
                <a:tab pos="215265" algn="l"/>
              </a:tabLst>
            </a:pPr>
            <a:r>
              <a:rPr sz="1650" spc="-4" dirty="0">
                <a:latin typeface="Arial"/>
                <a:cs typeface="Arial"/>
              </a:rPr>
              <a:t>Marjinal</a:t>
            </a:r>
            <a:r>
              <a:rPr sz="1650" spc="135" dirty="0">
                <a:latin typeface="Arial"/>
                <a:cs typeface="Arial"/>
              </a:rPr>
              <a:t> </a:t>
            </a:r>
            <a:r>
              <a:rPr sz="1650" spc="-4" dirty="0">
                <a:latin typeface="Arial"/>
                <a:cs typeface="Arial"/>
              </a:rPr>
              <a:t>ürün</a:t>
            </a:r>
            <a:r>
              <a:rPr sz="1650" spc="135" dirty="0">
                <a:latin typeface="Arial"/>
                <a:cs typeface="Arial"/>
              </a:rPr>
              <a:t> </a:t>
            </a:r>
            <a:r>
              <a:rPr sz="1650" spc="-4" dirty="0">
                <a:latin typeface="Arial"/>
                <a:cs typeface="Arial"/>
              </a:rPr>
              <a:t>negatif</a:t>
            </a:r>
            <a:r>
              <a:rPr sz="1650" spc="139" dirty="0">
                <a:latin typeface="Arial"/>
                <a:cs typeface="Arial"/>
              </a:rPr>
              <a:t> </a:t>
            </a:r>
            <a:r>
              <a:rPr sz="1650" spc="-4" dirty="0">
                <a:latin typeface="Arial"/>
                <a:cs typeface="Arial"/>
              </a:rPr>
              <a:t>değer</a:t>
            </a:r>
            <a:r>
              <a:rPr sz="1650" spc="135" dirty="0">
                <a:latin typeface="Arial"/>
                <a:cs typeface="Arial"/>
              </a:rPr>
              <a:t> </a:t>
            </a:r>
            <a:r>
              <a:rPr sz="1650" spc="-23" dirty="0">
                <a:latin typeface="Arial"/>
                <a:cs typeface="Arial"/>
              </a:rPr>
              <a:t>alır,</a:t>
            </a:r>
            <a:r>
              <a:rPr sz="1650" spc="139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ortalama</a:t>
            </a:r>
            <a:r>
              <a:rPr sz="1650" spc="13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ürün</a:t>
            </a:r>
            <a:r>
              <a:rPr sz="1650" spc="146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azalsa</a:t>
            </a:r>
            <a:r>
              <a:rPr sz="1650" spc="139" dirty="0">
                <a:latin typeface="Arial"/>
                <a:cs typeface="Arial"/>
              </a:rPr>
              <a:t> </a:t>
            </a:r>
            <a:r>
              <a:rPr sz="1650" spc="-4" dirty="0">
                <a:latin typeface="Arial"/>
                <a:cs typeface="Arial"/>
              </a:rPr>
              <a:t>da</a:t>
            </a:r>
            <a:r>
              <a:rPr sz="1650" spc="135" dirty="0">
                <a:latin typeface="Arial"/>
                <a:cs typeface="Arial"/>
              </a:rPr>
              <a:t> </a:t>
            </a:r>
            <a:r>
              <a:rPr sz="1650" spc="-4" dirty="0">
                <a:latin typeface="Arial"/>
                <a:cs typeface="Arial"/>
              </a:rPr>
              <a:t>negatif</a:t>
            </a:r>
            <a:r>
              <a:rPr sz="1650" spc="135" dirty="0">
                <a:latin typeface="Arial"/>
                <a:cs typeface="Arial"/>
              </a:rPr>
              <a:t> </a:t>
            </a:r>
            <a:r>
              <a:rPr sz="1650" spc="-4" dirty="0">
                <a:latin typeface="Arial"/>
                <a:cs typeface="Arial"/>
              </a:rPr>
              <a:t>değer</a:t>
            </a:r>
            <a:endParaRPr sz="1650">
              <a:latin typeface="Arial"/>
              <a:cs typeface="Arial"/>
            </a:endParaRPr>
          </a:p>
          <a:p>
            <a:pPr marL="215265">
              <a:lnSpc>
                <a:spcPts val="1883"/>
              </a:lnSpc>
            </a:pPr>
            <a:r>
              <a:rPr sz="1650" spc="-4" dirty="0">
                <a:latin typeface="Arial"/>
                <a:cs typeface="Arial"/>
              </a:rPr>
              <a:t>almaz.</a:t>
            </a:r>
            <a:endParaRPr sz="1650">
              <a:latin typeface="Arial"/>
              <a:cs typeface="Arial"/>
            </a:endParaRPr>
          </a:p>
          <a:p>
            <a:pPr>
              <a:spcBef>
                <a:spcPts val="4"/>
              </a:spcBef>
            </a:pPr>
            <a:endParaRPr sz="2063">
              <a:latin typeface="Times New Roman"/>
              <a:cs typeface="Times New Roman"/>
            </a:endParaRPr>
          </a:p>
          <a:p>
            <a:pPr marL="215265" indent="-205740"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Soru: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Rasyonel bir firma hangi bölgede üretim</a:t>
            </a:r>
            <a:r>
              <a:rPr sz="1650" spc="8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yapmalıdır?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0168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26033" y="1451229"/>
            <a:ext cx="7020878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spc="-4" dirty="0"/>
              <a:t>Uzun Dönem Üretim Fonksiyonu: </a:t>
            </a:r>
            <a:r>
              <a:rPr sz="2400" dirty="0"/>
              <a:t>Ölçeğin</a:t>
            </a:r>
            <a:r>
              <a:rPr sz="2400" spc="-90" dirty="0"/>
              <a:t> </a:t>
            </a:r>
            <a:r>
              <a:rPr sz="2400" spc="-26" dirty="0"/>
              <a:t>Verimi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990790" y="2163128"/>
            <a:ext cx="6944678" cy="2545729"/>
          </a:xfrm>
          <a:prstGeom prst="rect">
            <a:avLst/>
          </a:prstGeom>
        </p:spPr>
        <p:txBody>
          <a:bodyPr vert="horz" wrap="square" lIns="0" tIns="35719" rIns="0" bIns="0" rtlCol="0">
            <a:spAutoFit/>
          </a:bodyPr>
          <a:lstStyle/>
          <a:p>
            <a:pPr marL="243840" marR="41433" indent="-205740" algn="just">
              <a:lnSpc>
                <a:spcPts val="1620"/>
              </a:lnSpc>
              <a:spcBef>
                <a:spcPts val="281"/>
              </a:spcBef>
              <a:buClr>
                <a:srgbClr val="AC0000"/>
              </a:buClr>
              <a:buChar char="•"/>
              <a:tabLst>
                <a:tab pos="243840" algn="l"/>
              </a:tabLst>
            </a:pP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Kısa dönemde değiştirilemeyen </a:t>
            </a:r>
            <a:r>
              <a:rPr sz="1500" spc="-8" dirty="0">
                <a:solidFill>
                  <a:srgbClr val="2F2F2F"/>
                </a:solidFill>
                <a:latin typeface="Arial"/>
                <a:cs typeface="Arial"/>
              </a:rPr>
              <a:t>faktörler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de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dahil üretime katılan tüm 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faktörlerin değiştirilmesinin mümkün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olduğu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döneme </a:t>
            </a:r>
            <a:r>
              <a:rPr sz="1500" b="1" dirty="0">
                <a:solidFill>
                  <a:srgbClr val="2F2F2F"/>
                </a:solidFill>
                <a:latin typeface="Arial"/>
                <a:cs typeface="Arial"/>
              </a:rPr>
              <a:t>uzun dönem</a:t>
            </a:r>
            <a:r>
              <a:rPr sz="1500" b="1" spc="-11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spc="-15" dirty="0">
                <a:solidFill>
                  <a:srgbClr val="2F2F2F"/>
                </a:solidFill>
                <a:latin typeface="Arial"/>
                <a:cs typeface="Arial"/>
              </a:rPr>
              <a:t>denir.</a:t>
            </a:r>
            <a:endParaRPr sz="1500">
              <a:latin typeface="Arial"/>
              <a:cs typeface="Arial"/>
            </a:endParaRPr>
          </a:p>
          <a:p>
            <a:pPr>
              <a:spcBef>
                <a:spcPts val="11"/>
              </a:spcBef>
              <a:buClr>
                <a:srgbClr val="AC0000"/>
              </a:buClr>
              <a:buFont typeface="Arial"/>
              <a:buChar char="•"/>
            </a:pPr>
            <a:endParaRPr sz="2025">
              <a:latin typeface="Times New Roman"/>
              <a:cs typeface="Times New Roman"/>
            </a:endParaRPr>
          </a:p>
          <a:p>
            <a:pPr marL="243840" marR="41433" indent="-205740" algn="just">
              <a:lnSpc>
                <a:spcPts val="1620"/>
              </a:lnSpc>
              <a:buClr>
                <a:srgbClr val="AC0000"/>
              </a:buClr>
              <a:buChar char="•"/>
              <a:tabLst>
                <a:tab pos="243840" algn="l"/>
              </a:tabLst>
            </a:pP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Uzun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dönem üretim fonksiyonu, tüm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girdilerin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miktarının değiştirilebildiği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bir  durumda,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belirli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miktarlardaki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girdilerle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elde edilebilecek maksimum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çıktı  miktarını</a:t>
            </a:r>
            <a:r>
              <a:rPr sz="1500" spc="-3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spc="-11" dirty="0">
                <a:solidFill>
                  <a:srgbClr val="2F2F2F"/>
                </a:solidFill>
                <a:latin typeface="Arial"/>
                <a:cs typeface="Arial"/>
              </a:rPr>
              <a:t>gösterir.</a:t>
            </a:r>
            <a:endParaRPr sz="1500">
              <a:latin typeface="Arial"/>
              <a:cs typeface="Arial"/>
            </a:endParaRPr>
          </a:p>
          <a:p>
            <a:pPr>
              <a:spcBef>
                <a:spcPts val="11"/>
              </a:spcBef>
              <a:buClr>
                <a:srgbClr val="AC0000"/>
              </a:buClr>
              <a:buFont typeface="Arial"/>
              <a:buChar char="•"/>
            </a:pPr>
            <a:endParaRPr sz="2025">
              <a:latin typeface="Times New Roman"/>
              <a:cs typeface="Times New Roman"/>
            </a:endParaRPr>
          </a:p>
          <a:p>
            <a:pPr marL="243840" marR="41910" indent="-205740" algn="just">
              <a:lnSpc>
                <a:spcPts val="1620"/>
              </a:lnSpc>
              <a:buClr>
                <a:srgbClr val="AC0000"/>
              </a:buClr>
              <a:buChar char="•"/>
              <a:tabLst>
                <a:tab pos="243840" algn="l"/>
              </a:tabLst>
            </a:pP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Firmanın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sermaye ve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emek gibi iki girdi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ile üretim </a:t>
            </a:r>
            <a:r>
              <a:rPr sz="1500" spc="-8" dirty="0">
                <a:solidFill>
                  <a:srgbClr val="2F2F2F"/>
                </a:solidFill>
                <a:latin typeface="Arial"/>
                <a:cs typeface="Arial"/>
              </a:rPr>
              <a:t>yaptığı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basitleştirici  varsayımı altında,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X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malının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uzun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dönem üretim fonksiyonu aşağıdaki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gibi  ifade</a:t>
            </a:r>
            <a:r>
              <a:rPr sz="1500" spc="-1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edilebilir;</a:t>
            </a:r>
            <a:endParaRPr sz="1500">
              <a:latin typeface="Arial"/>
              <a:cs typeface="Arial"/>
            </a:endParaRPr>
          </a:p>
          <a:p>
            <a:pPr marL="278130">
              <a:spcBef>
                <a:spcPts val="153"/>
              </a:spcBef>
            </a:pPr>
            <a:r>
              <a:rPr sz="1425" dirty="0">
                <a:solidFill>
                  <a:srgbClr val="2F2F2F"/>
                </a:solidFill>
                <a:latin typeface="Arial"/>
                <a:cs typeface="Arial"/>
              </a:rPr>
              <a:t>Q</a:t>
            </a:r>
            <a:r>
              <a:rPr sz="1406" baseline="-20000" dirty="0">
                <a:solidFill>
                  <a:srgbClr val="2F2F2F"/>
                </a:solidFill>
                <a:latin typeface="Arial"/>
                <a:cs typeface="Arial"/>
              </a:rPr>
              <a:t>x </a:t>
            </a:r>
            <a:r>
              <a:rPr sz="1425" spc="-4" dirty="0">
                <a:solidFill>
                  <a:srgbClr val="2F2F2F"/>
                </a:solidFill>
                <a:latin typeface="Arial"/>
                <a:cs typeface="Arial"/>
              </a:rPr>
              <a:t>= f (K,</a:t>
            </a:r>
            <a:r>
              <a:rPr sz="1425" spc="-127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425" spc="-4" dirty="0">
                <a:solidFill>
                  <a:srgbClr val="2F2F2F"/>
                </a:solidFill>
                <a:latin typeface="Arial"/>
                <a:cs typeface="Arial"/>
              </a:rPr>
              <a:t>L)</a:t>
            </a:r>
            <a:endParaRPr sz="1425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36976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26033" y="1451229"/>
            <a:ext cx="7020878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spc="-4" dirty="0"/>
              <a:t>Uzun Dönem Üretim Fonksiyonu: </a:t>
            </a:r>
            <a:r>
              <a:rPr sz="2400" dirty="0"/>
              <a:t>Ölçeğin</a:t>
            </a:r>
            <a:r>
              <a:rPr sz="2400" spc="-90" dirty="0"/>
              <a:t> </a:t>
            </a:r>
            <a:r>
              <a:rPr sz="2400" spc="-26" dirty="0"/>
              <a:t>Verimi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1019365" y="2185988"/>
            <a:ext cx="4258151" cy="2305118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Ölçeğe 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Göre Getiri </a:t>
            </a:r>
            <a:r>
              <a:rPr b="1" spc="-11" dirty="0">
                <a:solidFill>
                  <a:srgbClr val="2F2F2F"/>
                </a:solidFill>
                <a:latin typeface="Arial"/>
                <a:cs typeface="Arial"/>
              </a:rPr>
              <a:t>veya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Ölçeğin</a:t>
            </a:r>
            <a:r>
              <a:rPr b="1" spc="-2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b="1" spc="-23" dirty="0">
                <a:solidFill>
                  <a:srgbClr val="2F2F2F"/>
                </a:solidFill>
                <a:latin typeface="Arial"/>
                <a:cs typeface="Arial"/>
              </a:rPr>
              <a:t>Verimi</a:t>
            </a:r>
            <a:endParaRPr>
              <a:latin typeface="Arial"/>
              <a:cs typeface="Arial"/>
            </a:endParaRPr>
          </a:p>
          <a:p>
            <a:pPr>
              <a:spcBef>
                <a:spcPts val="4"/>
              </a:spcBef>
            </a:pPr>
            <a:endParaRPr sz="2625">
              <a:latin typeface="Times New Roman"/>
              <a:cs typeface="Times New Roman"/>
            </a:endParaRPr>
          </a:p>
          <a:p>
            <a:pPr marL="9525">
              <a:spcBef>
                <a:spcPts val="4"/>
              </a:spcBef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Üç durum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söz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 konusudur:</a:t>
            </a:r>
            <a:endParaRPr>
              <a:latin typeface="Arial"/>
              <a:cs typeface="Arial"/>
            </a:endParaRPr>
          </a:p>
          <a:p>
            <a:pPr>
              <a:spcBef>
                <a:spcPts val="4"/>
              </a:spcBef>
            </a:pPr>
            <a:endParaRPr sz="2625">
              <a:latin typeface="Times New Roman"/>
              <a:cs typeface="Times New Roman"/>
            </a:endParaRPr>
          </a:p>
          <a:p>
            <a:pPr marL="352425" indent="-342900">
              <a:buClr>
                <a:srgbClr val="AC0000"/>
              </a:buClr>
              <a:buAutoNum type="arabicPeriod"/>
              <a:tabLst>
                <a:tab pos="351949" algn="l"/>
                <a:tab pos="35242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Ölçeğin Sabit</a:t>
            </a:r>
            <a:r>
              <a:rPr spc="-1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23" dirty="0">
                <a:solidFill>
                  <a:srgbClr val="2F2F2F"/>
                </a:solidFill>
                <a:latin typeface="Arial"/>
                <a:cs typeface="Arial"/>
              </a:rPr>
              <a:t>Verimi</a:t>
            </a:r>
            <a:endParaRPr>
              <a:latin typeface="Arial"/>
              <a:cs typeface="Arial"/>
            </a:endParaRPr>
          </a:p>
          <a:p>
            <a:pPr marL="352425" indent="-342900">
              <a:spcBef>
                <a:spcPts val="431"/>
              </a:spcBef>
              <a:buClr>
                <a:srgbClr val="AC0000"/>
              </a:buClr>
              <a:buAutoNum type="arabicPeriod"/>
              <a:tabLst>
                <a:tab pos="351949" algn="l"/>
                <a:tab pos="35242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Ölçeğin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Artan</a:t>
            </a:r>
            <a:r>
              <a:rPr spc="-127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23" dirty="0">
                <a:solidFill>
                  <a:srgbClr val="2F2F2F"/>
                </a:solidFill>
                <a:latin typeface="Arial"/>
                <a:cs typeface="Arial"/>
              </a:rPr>
              <a:t>Verimi</a:t>
            </a:r>
            <a:endParaRPr>
              <a:latin typeface="Arial"/>
              <a:cs typeface="Arial"/>
            </a:endParaRPr>
          </a:p>
          <a:p>
            <a:pPr marL="352425" indent="-342900">
              <a:spcBef>
                <a:spcPts val="435"/>
              </a:spcBef>
              <a:buClr>
                <a:srgbClr val="AC0000"/>
              </a:buClr>
              <a:buAutoNum type="arabicPeriod"/>
              <a:tabLst>
                <a:tab pos="351949" algn="l"/>
                <a:tab pos="35242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Ölçeğin Azalan</a:t>
            </a:r>
            <a:r>
              <a:rPr spc="-7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23" dirty="0">
                <a:solidFill>
                  <a:srgbClr val="2F2F2F"/>
                </a:solidFill>
                <a:latin typeface="Arial"/>
                <a:cs typeface="Arial"/>
              </a:rPr>
              <a:t>Verimi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3597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2700" dirty="0" smtClean="0"/>
              <a:t>KAYNAKLAR</a:t>
            </a:r>
            <a:endParaRPr sz="2700" dirty="0"/>
          </a:p>
        </p:txBody>
      </p:sp>
      <p:sp>
        <p:nvSpPr>
          <p:cNvPr id="4" name="object 4"/>
          <p:cNvSpPr txBox="1"/>
          <p:nvPr/>
        </p:nvSpPr>
        <p:spPr>
          <a:xfrm>
            <a:off x="434341" y="2218372"/>
            <a:ext cx="7795260" cy="25621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İktisada Giriş: Prensipler ve Politika, İlker Parasız, Ezgi Kitabevi Yayınları, Bursa, 2003.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İktisadın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ABC’si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İlker Parasız, Ezgi Kitabevi Yayınları, Bursa, 2004.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Bilimine Giriş, Gülden Ülgen, Der Yayınları, İstanbul, 2002.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Biliminin Temelleri, Halil Seyidoğlu,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Güzem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Can Yayınları, İstanbul, 2006.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İktisat, Zeynel Dinler, Ekin Kitapevi Yayınları, Bursa, 2007.</a:t>
            </a:r>
          </a:p>
          <a:p>
            <a:pPr marL="9525" algn="just">
              <a:lnSpc>
                <a:spcPct val="150000"/>
              </a:lnSpc>
              <a:spcBef>
                <a:spcPts val="75"/>
              </a:spcBef>
              <a:buClr>
                <a:srgbClr val="AC0000"/>
              </a:buClr>
              <a:tabLst>
                <a:tab pos="215265" algn="l"/>
              </a:tabLst>
            </a:pP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0720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12453</TotalTime>
  <Words>431</Words>
  <Application>Microsoft Office PowerPoint</Application>
  <PresentationFormat>Ekran Gösterisi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Azalan Marjinal Verimler Kanunu</vt:lpstr>
      <vt:lpstr>Azalan Marjinal Verimler Kanunu</vt:lpstr>
      <vt:lpstr>Azalan Marjinal Verimler Kanunu</vt:lpstr>
      <vt:lpstr>Azalan Marjinal Verimler Kanunu</vt:lpstr>
      <vt:lpstr>Uzun Dönem Üretim Fonksiyonu: Ölçeğin Verimi</vt:lpstr>
      <vt:lpstr>Uzun Dönem Üretim Fonksiyonu: Ölçeğin Verimi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814</cp:revision>
  <cp:lastPrinted>2016-10-24T07:53:35Z</cp:lastPrinted>
  <dcterms:created xsi:type="dcterms:W3CDTF">2016-09-18T09:35:24Z</dcterms:created>
  <dcterms:modified xsi:type="dcterms:W3CDTF">2020-02-24T11:32:05Z</dcterms:modified>
</cp:coreProperties>
</file>