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6">
  <p:sldMasterIdLst>
    <p:sldMasterId id="2147483660" r:id="rId1"/>
    <p:sldMasterId id="2147483673" r:id="rId2"/>
    <p:sldMasterId id="2147483690" r:id="rId3"/>
  </p:sldMasterIdLst>
  <p:notesMasterIdLst>
    <p:notesMasterId r:id="rId12"/>
  </p:notesMasterIdLst>
  <p:sldIdLst>
    <p:sldId id="1091" r:id="rId4"/>
    <p:sldId id="1085" r:id="rId5"/>
    <p:sldId id="1086" r:id="rId6"/>
    <p:sldId id="1087" r:id="rId7"/>
    <p:sldId id="1088" r:id="rId8"/>
    <p:sldId id="1089" r:id="rId9"/>
    <p:sldId id="1090" r:id="rId10"/>
    <p:sldId id="1092" r:id="rId11"/>
  </p:sldIdLst>
  <p:sldSz cx="9144000" cy="6858000" type="screen4x3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7176C"/>
    <a:srgbClr val="4616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Orta Sti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Orta Stil 2 - Vurgu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Orta Stil 2 - Vurgu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Stil Yok, Kılavuz Yok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E3FDE45-AF77-4B5C-9715-49D594BDF05E}" styleName="Açık Stil 1 - Vurgu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940675A-B579-460E-94D1-54222C63F5DA}" styleName="Stil Yok, Tablo Kılavuzu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3087" autoAdjust="0"/>
    <p:restoredTop sz="91471" autoAdjust="0"/>
  </p:normalViewPr>
  <p:slideViewPr>
    <p:cSldViewPr snapToGrid="0">
      <p:cViewPr varScale="1">
        <p:scale>
          <a:sx n="84" d="100"/>
          <a:sy n="84" d="100"/>
        </p:scale>
        <p:origin x="1230" y="90"/>
      </p:cViewPr>
      <p:guideLst>
        <p:guide orient="horz" pos="2160"/>
        <p:guide pos="2880"/>
      </p:guideLst>
    </p:cSldViewPr>
  </p:slideViewPr>
  <p:notesTextViewPr>
    <p:cViewPr>
      <p:scale>
        <a:sx n="66" d="100"/>
        <a:sy n="66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 varScale="1">
        <p:scale>
          <a:sx n="61" d="100"/>
          <a:sy n="61" d="100"/>
        </p:scale>
        <p:origin x="3378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F88CA5-4B52-431F-9D0B-7834703D4155}" type="datetimeFigureOut">
              <a:rPr lang="en-US" smtClean="0"/>
              <a:t>2/24/2020</a:t>
            </a:fld>
            <a:endParaRPr lang="en-US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65225" y="1241425"/>
            <a:ext cx="44672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85FB67-13BD-4A07-A42B-F2DDB568A1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2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AC2E16-D5DA-4D9C-92CB-3D0DDCA7AE5C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37714002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021E8-F963-4E7B-98CE-B76E5E287BD9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3875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771BD1-7858-4A7D-AB54-A4451F562A85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6878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1066800" y="304800"/>
            <a:ext cx="7543800" cy="5791200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3" name="Rectangle 17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18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19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24DB031-92E8-45A5-8D15-81850C813C05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5071712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3093B4-1CC8-466C-AC69-8C4EAAC07B96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3248083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0254B-BB82-4C80-A262-98BD5C0B4A9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8757136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55901-25EF-4B6B-8217-40AE73B567A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261986849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38C9F5-99EE-46C1-925D-08171F3997F5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8348045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CB38C-929A-4885-8B3A-FB2E643FA28D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1492942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B3DAA0-B6AA-4ACD-9FB1-17185E43A90D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46902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D7F1EA-F52B-42F5-8478-0AF9BFD7E958}" type="datetime1">
              <a:rPr lang="en-US" smtClean="0"/>
              <a:t>2/24/2020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3747553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21148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E4876-F515-4632-ACBF-711C6699D7F1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4544585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C930EE-5137-4864-99E0-78D0AA38347E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8547969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F37A8-D33E-4B0E-8235-475DB97D5147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36437622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3"/>
            <a:ext cx="1828800" cy="5410199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96E1F-70EC-4C9F-84B9-309ABB33F145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7974391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İçerik Yer Tutucusu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3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52F65B9-AF3F-4168-8F3A-EA905B549768}" type="datetime1">
              <a:rPr lang="en-US" smtClean="0"/>
              <a:t>2/24/2020</a:t>
            </a:fld>
            <a:endParaRPr lang="tr-TR"/>
          </a:p>
        </p:txBody>
      </p:sp>
      <p:sp>
        <p:nvSpPr>
          <p:cNvPr id="4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5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CC9CEF-1B2B-47A9-B112-A53E035B6F79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1206933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Başlık, Metin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Metin Yer Tutucusu 2"/>
          <p:cNvSpPr>
            <a:spLocks noGrp="1"/>
          </p:cNvSpPr>
          <p:nvPr>
            <p:ph type="body" sz="half" idx="1"/>
          </p:nvPr>
        </p:nvSpPr>
        <p:spPr>
          <a:xfrm>
            <a:off x="457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30725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D7AFE2-252A-473E-B74B-445E14A41A1C}" type="datetime1">
              <a:rPr lang="en-US" smtClean="0"/>
              <a:t>2/24/2020</a:t>
            </a:fld>
            <a:endParaRPr lang="tr-TR"/>
          </a:p>
        </p:txBody>
      </p:sp>
      <p:sp>
        <p:nvSpPr>
          <p:cNvPr id="6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7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9C2CDE-511F-4CCA-A6CE-70569E99ECA7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5389097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Başlık ve Tab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Tablo Yer Tutucusu 2"/>
          <p:cNvSpPr>
            <a:spLocks noGrp="1"/>
          </p:cNvSpPr>
          <p:nvPr>
            <p:ph type="tbl" idx="1"/>
          </p:nvPr>
        </p:nvSpPr>
        <p:spPr>
          <a:xfrm>
            <a:off x="457200" y="1600202"/>
            <a:ext cx="8229600" cy="4530725"/>
          </a:xfrm>
        </p:spPr>
        <p:txBody>
          <a:bodyPr/>
          <a:lstStyle/>
          <a:p>
            <a:pPr lvl="0"/>
            <a:r>
              <a:rPr lang="tr-TR" noProof="0"/>
              <a:t>Tablo eklemek için simgeyi tıklatın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24C5B5-B0BC-4A99-9668-7AA50979CB18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694B09-DDCA-463B-A0FD-22507150290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74524899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Başlık, 4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 sz="quarter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tr-TR"/>
              <a:t>Asıl başlık stili için tıklatın</a:t>
            </a:r>
          </a:p>
        </p:txBody>
      </p:sp>
      <p:sp>
        <p:nvSpPr>
          <p:cNvPr id="3" name="İçerik Yer Tutucusu 2"/>
          <p:cNvSpPr>
            <a:spLocks noGrp="1"/>
          </p:cNvSpPr>
          <p:nvPr>
            <p:ph sz="quarter" idx="1"/>
          </p:nvPr>
        </p:nvSpPr>
        <p:spPr>
          <a:xfrm>
            <a:off x="457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2"/>
          </p:nvPr>
        </p:nvSpPr>
        <p:spPr>
          <a:xfrm>
            <a:off x="4648200" y="1600202"/>
            <a:ext cx="4038600" cy="2189163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5" name="İçerik Yer Tutucusu 4"/>
          <p:cNvSpPr>
            <a:spLocks noGrp="1"/>
          </p:cNvSpPr>
          <p:nvPr>
            <p:ph sz="quarter" idx="3"/>
          </p:nvPr>
        </p:nvSpPr>
        <p:spPr>
          <a:xfrm>
            <a:off x="457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4648200" y="3941763"/>
            <a:ext cx="4038600" cy="2189162"/>
          </a:xfrm>
        </p:spPr>
        <p:txBody>
          <a:bodyPr/>
          <a:lstStyle/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</a:p>
        </p:txBody>
      </p:sp>
      <p:sp>
        <p:nvSpPr>
          <p:cNvPr id="7" name="Rectangle 4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B4A527-8F12-4586-8896-F9A7002F02D4}" type="datetime1">
              <a:rPr lang="en-US" smtClean="0"/>
              <a:t>2/24/2020</a:t>
            </a:fld>
            <a:endParaRPr lang="tr-TR"/>
          </a:p>
        </p:txBody>
      </p:sp>
      <p:sp>
        <p:nvSpPr>
          <p:cNvPr id="8" name="Rectangle 4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9" name="Rectangle 4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FE3CA1-1F67-46BC-B6F2-EBF60CBDD860}" type="slidenum">
              <a:rPr lang="tr-TR" smtClean="0"/>
              <a:pPr>
                <a:defRPr/>
              </a:pPr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5634341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Metin Yer Tutucusu 11"/>
          <p:cNvSpPr>
            <a:spLocks noGrp="1"/>
          </p:cNvSpPr>
          <p:nvPr>
            <p:ph idx="1"/>
          </p:nvPr>
        </p:nvSpPr>
        <p:spPr>
          <a:xfrm>
            <a:off x="410935" y="1299507"/>
            <a:ext cx="7886700" cy="1179054"/>
          </a:xfrm>
          <a:prstGeom prst="rect">
            <a:avLst/>
          </a:prstGeom>
        </p:spPr>
        <p:txBody>
          <a:bodyPr rIns="0" anchor="b" anchorCtr="0">
            <a:noAutofit/>
          </a:bodyPr>
          <a:lstStyle>
            <a:lvl1pPr marL="0" indent="0" algn="l">
              <a:buNone/>
              <a:defRPr sz="2000" b="0" i="0" baseline="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lvl="0"/>
            <a:r>
              <a:rPr lang="tr-TR" noProof="0" smtClean="0"/>
              <a:t>Asıl metin stillerini düzenle</a:t>
            </a:r>
          </a:p>
        </p:txBody>
      </p:sp>
      <p:sp>
        <p:nvSpPr>
          <p:cNvPr id="9" name="Başlık Yer Tutucusu 10"/>
          <p:cNvSpPr>
            <a:spLocks noGrp="1"/>
          </p:cNvSpPr>
          <p:nvPr>
            <p:ph type="title"/>
          </p:nvPr>
        </p:nvSpPr>
        <p:spPr>
          <a:xfrm>
            <a:off x="410935" y="370117"/>
            <a:ext cx="7886700" cy="673965"/>
          </a:xfrm>
          <a:prstGeom prst="rect">
            <a:avLst/>
          </a:prstGeom>
        </p:spPr>
        <p:txBody>
          <a:bodyPr rIns="0" anchor="b" anchorCtr="0">
            <a:normAutofit/>
          </a:bodyPr>
          <a:lstStyle>
            <a:lvl1pPr>
              <a:defRPr sz="2400"/>
            </a:lvl1pPr>
          </a:lstStyle>
          <a:p>
            <a:pPr lvl="0"/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36273859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Özel Dü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954219885"/>
      </p:ext>
    </p:extLst>
  </p:cSld>
  <p:clrMapOvr>
    <a:masterClrMapping/>
  </p:clrMapOvr>
  <p:hf sldNum="0" hd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12512-3B4A-4C0D-950D-6FFEACF07EB0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801106256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721960" y="1940434"/>
            <a:ext cx="3700081" cy="1522729"/>
          </a:xfrm>
          <a:prstGeom prst="rect">
            <a:avLst/>
          </a:prstGeom>
        </p:spPr>
        <p:txBody>
          <a:bodyPr lIns="0" tIns="0" rIns="0" bIns="0"/>
          <a:lstStyle>
            <a:lvl1pPr>
              <a:defRPr sz="4050" b="1" i="0">
                <a:solidFill>
                  <a:srgbClr val="252525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019365" y="1771650"/>
            <a:ext cx="6877526" cy="2733040"/>
          </a:xfrm>
          <a:prstGeom prst="rect">
            <a:avLst/>
          </a:prstGeom>
        </p:spPr>
        <p:txBody>
          <a:bodyPr lIns="0" tIns="0" rIns="0" bIns="0"/>
          <a:lstStyle>
            <a:lvl1pPr>
              <a:defRPr sz="1800" b="0" i="0">
                <a:solidFill>
                  <a:srgbClr val="2F2F2F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2/24/2020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6200981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Asıl başlık stili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913B4-353A-43F0-919E-C9E766A5124A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Prof. Dr. Harun TANRIVERMİŞ, Yrd. Doç. Dr. Yeşim ALİEFENDİOĞLU Ekonomi I 2016-2017 Güz Dönemi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18738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B19078-E88E-432E-B463-E382E09B18DC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6643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BF88A8-F742-4F69-A35B-1B28FBF07202}" type="datetime1">
              <a:rPr lang="en-US" smtClean="0"/>
              <a:t>2/24/2020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377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6C0540-C812-4A10-A4A2-8F2918206376}" type="datetime1">
              <a:rPr lang="en-US" smtClean="0"/>
              <a:t>2/24/2020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46229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0DDDF-7A43-4041-A150-A5265DD17B5B}" type="datetime1">
              <a:rPr lang="en-US" smtClean="0"/>
              <a:t>2/24/2020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8819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2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2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7B923B-C384-40AA-8590-01472514B94D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1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943253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210B27-1C63-4458-A0DE-D05A3D5ED342}" type="datetime1">
              <a:rPr lang="en-US" smtClean="0"/>
              <a:t>2/24/2020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2204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theme" Target="../theme/theme2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slideLayout" Target="../slideLayouts/slideLayout2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0.xml"/><Relationship Id="rId2" Type="http://schemas.openxmlformats.org/officeDocument/2006/relationships/slideLayout" Target="../slideLayouts/slideLayout29.xml"/><Relationship Id="rId1" Type="http://schemas.openxmlformats.org/officeDocument/2006/relationships/slideLayout" Target="../slideLayouts/slideLayout28.xml"/><Relationship Id="rId6" Type="http://schemas.openxmlformats.org/officeDocument/2006/relationships/image" Target="../media/image2.jpeg"/><Relationship Id="rId5" Type="http://schemas.openxmlformats.org/officeDocument/2006/relationships/theme" Target="../theme/theme3.xml"/><Relationship Id="rId4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D5BA3AE7-9ECF-44E5-AA35-A658ADA8F751}" type="datetime1">
              <a:rPr lang="en-US" smtClean="0"/>
              <a:t>2/24/2020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en-US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450E119D-8EDB-4D0A-AB54-479909DD9FBC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6328270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89" r:id="rId12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9369955-C8A4-4023-9F6B-3A82C0FA9480}" type="datetime1">
              <a:rPr lang="en-US" smtClean="0"/>
              <a:t>2/24/2020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8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r>
              <a:rPr lang="tr-TR"/>
              <a:t>Prof. Dr. Harun TANRIVERMİŞ, Yrd. Doç. Dr. Yeşim ALİEFENDİOĞLU Ekonomi I 2016-2017 Güz Dönemi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70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</p:spTree>
    <p:extLst>
      <p:ext uri="{BB962C8B-B14F-4D97-AF65-F5344CB8AC3E}">
        <p14:creationId xmlns:p14="http://schemas.microsoft.com/office/powerpoint/2010/main" val="9417297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  <p:sldLayoutId id="2147483686" r:id="rId13"/>
    <p:sldLayoutId id="2147483687" r:id="rId14"/>
    <p:sldLayoutId id="2147483688" r:id="rId15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Resim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"/>
            <a:ext cx="9144000" cy="685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57028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7" r:id="rId3"/>
    <p:sldLayoutId id="2147483698" r:id="rId4"/>
  </p:sldLayoutIdLst>
  <p:hf sldNum="0"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lang="tr-TR" sz="2000" b="1" kern="1200" dirty="0">
          <a:solidFill>
            <a:srgbClr val="160093"/>
          </a:solidFill>
          <a:latin typeface="Arial"/>
          <a:ea typeface="ＭＳ Ｐゴシック" charset="0"/>
          <a:cs typeface="Arial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000" b="1">
          <a:solidFill>
            <a:srgbClr val="160093"/>
          </a:solidFill>
          <a:latin typeface="Arial" panose="020B0604020202020204" pitchFamily="34" charset="0"/>
          <a:ea typeface="ＭＳ Ｐゴシック" panose="020B0600070205080204" pitchFamily="34" charset="-128"/>
          <a:cs typeface="Arial" panose="020B0604020202020204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Dikdörtgen 13"/>
          <p:cNvSpPr/>
          <p:nvPr/>
        </p:nvSpPr>
        <p:spPr>
          <a:xfrm>
            <a:off x="503198" y="1533155"/>
            <a:ext cx="8137603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EKONOMİ I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r>
              <a:rPr lang="tr-TR" sz="3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(MİKROEKONOMİ)</a:t>
            </a: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ctr">
              <a:spcBef>
                <a:spcPct val="20000"/>
              </a:spcBef>
              <a:buClr>
                <a:schemeClr val="accent1"/>
              </a:buClr>
            </a:pPr>
            <a:endParaRPr lang="tr-TR" sz="3200" b="1" dirty="0">
              <a:solidFill>
                <a:schemeClr val="tx2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Dikdörtgen 12"/>
          <p:cNvSpPr/>
          <p:nvPr/>
        </p:nvSpPr>
        <p:spPr>
          <a:xfrm>
            <a:off x="440762" y="4393802"/>
            <a:ext cx="84797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0"/>
              </a:spcAft>
            </a:pP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Prof. Dr. </a:t>
            </a:r>
            <a:r>
              <a:rPr lang="en-US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Harun </a:t>
            </a:r>
            <a:r>
              <a:rPr lang="tr-TR" sz="1600" b="1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TANRIVERMİŞ </a:t>
            </a:r>
            <a:r>
              <a:rPr lang="tr-TR" sz="1600" b="1" dirty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– Doç. Dr. </a:t>
            </a:r>
            <a:r>
              <a:rPr lang="tr-TR" sz="1600" b="1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Yeşim TANRIVERMİŞ</a:t>
            </a:r>
            <a:endParaRPr lang="tr-TR" sz="1600" b="1" dirty="0" smtClean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algn="ctr">
              <a:spcAft>
                <a:spcPts val="0"/>
              </a:spcAft>
            </a:pPr>
            <a:r>
              <a:rPr lang="tr-TR" sz="1600" dirty="0" smtClean="0"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Ankara Üniversitesi UBF Gayrimenkul Geliştirme ve Yönetimi Bölümü </a:t>
            </a:r>
            <a:endParaRPr lang="tr-TR" sz="16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44359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70900" y="1405508"/>
            <a:ext cx="5333048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Azalan Marjinal </a:t>
            </a:r>
            <a:r>
              <a:rPr sz="2700" spc="-23" dirty="0"/>
              <a:t>Verimler</a:t>
            </a:r>
            <a:r>
              <a:rPr sz="2700" spc="-15" dirty="0"/>
              <a:t> </a:t>
            </a:r>
            <a:r>
              <a:rPr sz="2700" dirty="0"/>
              <a:t>Kanunu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58555"/>
            <a:ext cx="6877050" cy="2779318"/>
          </a:xfrm>
          <a:prstGeom prst="rect">
            <a:avLst/>
          </a:prstGeom>
        </p:spPr>
        <p:txBody>
          <a:bodyPr vert="horz" wrap="square" lIns="0" tIns="36671" rIns="0" bIns="0" rtlCol="0">
            <a:spAutoFit/>
          </a:bodyPr>
          <a:lstStyle/>
          <a:p>
            <a:pPr marL="215265" marR="3810" indent="-205740" algn="just">
              <a:lnSpc>
                <a:spcPct val="90000"/>
              </a:lnSpc>
              <a:spcBef>
                <a:spcPts val="289"/>
              </a:spcBef>
              <a:buClr>
                <a:srgbClr val="AC0000"/>
              </a:buClr>
              <a:buChar char="•"/>
              <a:tabLst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yasayı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açıklarken susuz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kalmış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 insan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hikayesi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örnek 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verilebilir.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Aşırı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susuz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kalmış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bir insana verilecek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ilk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bir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bardak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su,  o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kişi için oldukça kıymetli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olacaktır.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Verilecek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ikinci bir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bardak su  yine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çok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kıymetli olacaktır; ancak birinci bardak kadar  </a:t>
            </a:r>
            <a:r>
              <a:rPr spc="-11" dirty="0">
                <a:solidFill>
                  <a:srgbClr val="2F2F2F"/>
                </a:solidFill>
                <a:latin typeface="Arial"/>
                <a:cs typeface="Arial"/>
              </a:rPr>
              <a:t>olmayacaktır.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Birkaç bardak daha içtikten sonra her yeni bardak 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su,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kişinin bir öncekine göre daha az hoşuna gidecek ve bir  noktadan sonra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tamamen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susuzluğunu giderdiğinde sudan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elde 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edebileceğin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faydanın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zirvesine gelmiş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olacaktır.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Bu noktadan  sonra hala su içmeye devam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ederse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sudan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zevk almak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yerine  rahatsız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olmaya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başlayacaktır; yani her ilave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bardak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suyun  faydası negatif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5" dirty="0">
                <a:solidFill>
                  <a:srgbClr val="2F2F2F"/>
                </a:solidFill>
                <a:latin typeface="Arial"/>
                <a:cs typeface="Arial"/>
              </a:rPr>
              <a:t>olacaktır.</a:t>
            </a:r>
            <a:endParaRPr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071598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70900" y="1405508"/>
            <a:ext cx="5333048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Azalan Marjinal </a:t>
            </a:r>
            <a:r>
              <a:rPr sz="2700" spc="-23" dirty="0"/>
              <a:t>Verimler</a:t>
            </a:r>
            <a:r>
              <a:rPr sz="2700" spc="-15" dirty="0"/>
              <a:t> </a:t>
            </a:r>
            <a:r>
              <a:rPr sz="2700" dirty="0"/>
              <a:t>Kanunu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85988"/>
            <a:ext cx="6876098" cy="2506455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215265" indent="-205740">
              <a:spcBef>
                <a:spcPts val="75"/>
              </a:spcBef>
              <a:buClr>
                <a:srgbClr val="AC0000"/>
              </a:buClr>
              <a:buFont typeface="Arial"/>
              <a:buChar char="•"/>
              <a:tabLst>
                <a:tab pos="214789" algn="l"/>
                <a:tab pos="215265" algn="l"/>
              </a:tabLst>
            </a:pP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I.</a:t>
            </a:r>
            <a:r>
              <a:rPr b="1" spc="-1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Bölge:</a:t>
            </a:r>
            <a:endParaRPr>
              <a:latin typeface="Arial"/>
              <a:cs typeface="Arial"/>
            </a:endParaRPr>
          </a:p>
          <a:p>
            <a:pPr>
              <a:spcBef>
                <a:spcPts val="4"/>
              </a:spcBef>
              <a:buClr>
                <a:srgbClr val="AC0000"/>
              </a:buClr>
              <a:buFont typeface="Arial"/>
              <a:buChar char="•"/>
            </a:pPr>
            <a:endParaRPr sz="2625">
              <a:latin typeface="Times New Roman"/>
              <a:cs typeface="Times New Roman"/>
            </a:endParaRPr>
          </a:p>
          <a:p>
            <a:pPr marL="215265" indent="-205740">
              <a:spcBef>
                <a:spcPts val="4"/>
              </a:spcBef>
              <a:buClr>
                <a:srgbClr val="AC0000"/>
              </a:buClr>
              <a:buChar char="•"/>
              <a:tabLst>
                <a:tab pos="214789" algn="l"/>
                <a:tab pos="215265" algn="l"/>
              </a:tabLst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Artan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verimler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bölgesi,</a:t>
            </a:r>
            <a:endParaRPr>
              <a:latin typeface="Arial"/>
              <a:cs typeface="Arial"/>
            </a:endParaRPr>
          </a:p>
          <a:p>
            <a:pPr marL="215265" marR="4286" indent="-205740">
              <a:spcBef>
                <a:spcPts val="431"/>
              </a:spcBef>
              <a:buClr>
                <a:srgbClr val="AC0000"/>
              </a:buClr>
              <a:buChar char="•"/>
              <a:tabLst>
                <a:tab pos="214789" algn="l"/>
                <a:tab pos="21526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Marjinal ürünün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ortalama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ürüne eşit ya da marjinal ürün eğrisinin  ortalama ürünü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kestiği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yere kadar olan</a:t>
            </a:r>
            <a:r>
              <a:rPr spc="4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bölge,</a:t>
            </a:r>
            <a:endParaRPr>
              <a:latin typeface="Arial"/>
              <a:cs typeface="Arial"/>
            </a:endParaRPr>
          </a:p>
          <a:p>
            <a:pPr marL="215265" indent="-205740">
              <a:spcBef>
                <a:spcPts val="431"/>
              </a:spcBef>
              <a:buClr>
                <a:srgbClr val="AC0000"/>
              </a:buClr>
              <a:buChar char="•"/>
              <a:tabLst>
                <a:tab pos="214789" algn="l"/>
                <a:tab pos="215265" algn="l"/>
              </a:tabLst>
            </a:pPr>
            <a:r>
              <a:rPr spc="-38" dirty="0">
                <a:solidFill>
                  <a:srgbClr val="2F2F2F"/>
                </a:solidFill>
                <a:latin typeface="Arial"/>
                <a:cs typeface="Arial"/>
              </a:rPr>
              <a:t>Toplam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ürün önce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artarak artar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ve azalarak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artmaya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devam</a:t>
            </a:r>
            <a:r>
              <a:rPr spc="71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23" dirty="0">
                <a:solidFill>
                  <a:srgbClr val="2F2F2F"/>
                </a:solidFill>
                <a:latin typeface="Arial"/>
                <a:cs typeface="Arial"/>
              </a:rPr>
              <a:t>eder,</a:t>
            </a:r>
            <a:endParaRPr>
              <a:latin typeface="Arial"/>
              <a:cs typeface="Arial"/>
            </a:endParaRPr>
          </a:p>
          <a:p>
            <a:pPr marL="215265" marR="3810" indent="-205740">
              <a:spcBef>
                <a:spcPts val="435"/>
              </a:spcBef>
              <a:buClr>
                <a:srgbClr val="AC0000"/>
              </a:buClr>
              <a:buChar char="•"/>
              <a:tabLst>
                <a:tab pos="214789" algn="l"/>
                <a:tab pos="215265" algn="l"/>
                <a:tab pos="1264444" algn="l"/>
                <a:tab pos="1831658" algn="l"/>
                <a:tab pos="2564130" algn="l"/>
                <a:tab pos="3192780" algn="l"/>
                <a:tab pos="4102894" algn="l"/>
                <a:tab pos="4671060" algn="l"/>
                <a:tab pos="5072063" algn="l"/>
                <a:tab pos="6045994" algn="l"/>
                <a:tab pos="6624638" algn="l"/>
              </a:tabLst>
            </a:pP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Ortal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a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ürü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n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daima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arta</a:t>
            </a:r>
            <a:r>
              <a:rPr spc="-101" dirty="0">
                <a:solidFill>
                  <a:srgbClr val="2F2F2F"/>
                </a:solidFill>
                <a:latin typeface="Arial"/>
                <a:cs typeface="Arial"/>
              </a:rPr>
              <a:t>r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,	</a:t>
            </a:r>
            <a:r>
              <a:rPr spc="-8" dirty="0">
                <a:solidFill>
                  <a:srgbClr val="2F2F2F"/>
                </a:solidFill>
                <a:latin typeface="Arial"/>
                <a:cs typeface="Arial"/>
              </a:rPr>
              <a:t>m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ar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j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inal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ür</a:t>
            </a:r>
            <a:r>
              <a:rPr spc="4" dirty="0">
                <a:solidFill>
                  <a:srgbClr val="2F2F2F"/>
                </a:solidFill>
                <a:latin typeface="Arial"/>
                <a:cs typeface="Arial"/>
              </a:rPr>
              <a:t>ü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n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ise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azalarak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	artar	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ve  maksimum </a:t>
            </a:r>
            <a:r>
              <a:rPr spc="-23" dirty="0">
                <a:solidFill>
                  <a:srgbClr val="2F2F2F"/>
                </a:solidFill>
                <a:latin typeface="Arial"/>
                <a:cs typeface="Arial"/>
              </a:rPr>
              <a:t>olur, 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maksimum noktadan sonra azalmaya</a:t>
            </a:r>
            <a:r>
              <a:rPr spc="12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19" dirty="0">
                <a:solidFill>
                  <a:srgbClr val="2F2F2F"/>
                </a:solidFill>
                <a:latin typeface="Arial"/>
                <a:cs typeface="Arial"/>
              </a:rPr>
              <a:t>başlar.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4199304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70900" y="1405508"/>
            <a:ext cx="5333048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Azalan Marjinal </a:t>
            </a:r>
            <a:r>
              <a:rPr sz="2700" spc="-23" dirty="0"/>
              <a:t>Verimler</a:t>
            </a:r>
            <a:r>
              <a:rPr sz="2700" spc="-15" dirty="0"/>
              <a:t> </a:t>
            </a:r>
            <a:r>
              <a:rPr sz="2700" dirty="0"/>
              <a:t>Kanunu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460307"/>
            <a:ext cx="6877526" cy="249619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II.</a:t>
            </a:r>
            <a:r>
              <a:rPr b="1" spc="-2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Bölge</a:t>
            </a:r>
            <a:endParaRPr>
              <a:latin typeface="Arial"/>
              <a:cs typeface="Arial"/>
            </a:endParaRPr>
          </a:p>
          <a:p>
            <a:pPr>
              <a:spcBef>
                <a:spcPts val="15"/>
              </a:spcBef>
            </a:pPr>
            <a:endParaRPr sz="1725">
              <a:latin typeface="Times New Roman"/>
              <a:cs typeface="Times New Roman"/>
            </a:endParaRPr>
          </a:p>
          <a:p>
            <a:pPr marL="215265" indent="-205740">
              <a:buClr>
                <a:srgbClr val="AC0000"/>
              </a:buClr>
              <a:buChar char="•"/>
              <a:tabLst>
                <a:tab pos="214789" algn="l"/>
                <a:tab pos="215265" algn="l"/>
              </a:tabLst>
            </a:pPr>
            <a:r>
              <a:rPr spc="-4" dirty="0">
                <a:latin typeface="Arial"/>
                <a:cs typeface="Arial"/>
              </a:rPr>
              <a:t>Azalan verimler</a:t>
            </a:r>
            <a:r>
              <a:rPr spc="23" dirty="0">
                <a:latin typeface="Arial"/>
                <a:cs typeface="Arial"/>
              </a:rPr>
              <a:t> </a:t>
            </a:r>
            <a:r>
              <a:rPr spc="-8" dirty="0">
                <a:latin typeface="Arial"/>
                <a:cs typeface="Arial"/>
              </a:rPr>
              <a:t>bölgesi,</a:t>
            </a:r>
            <a:endParaRPr>
              <a:latin typeface="Arial"/>
              <a:cs typeface="Arial"/>
            </a:endParaRPr>
          </a:p>
          <a:p>
            <a:pPr marL="215265" marR="5239" indent="-205740">
              <a:lnSpc>
                <a:spcPts val="1943"/>
              </a:lnSpc>
              <a:spcBef>
                <a:spcPts val="461"/>
              </a:spcBef>
              <a:buClr>
                <a:srgbClr val="AC0000"/>
              </a:buClr>
              <a:buChar char="•"/>
              <a:tabLst>
                <a:tab pos="214789" algn="l"/>
                <a:tab pos="215265" algn="l"/>
                <a:tab pos="1145381" algn="l"/>
                <a:tab pos="1732121" algn="l"/>
                <a:tab pos="2713672" algn="l"/>
                <a:tab pos="3732371" algn="l"/>
                <a:tab pos="4318635" algn="l"/>
                <a:tab pos="5171599" algn="l"/>
                <a:tab pos="5950268" algn="l"/>
                <a:tab pos="6637020" algn="l"/>
              </a:tabLst>
            </a:pPr>
            <a:r>
              <a:rPr dirty="0">
                <a:latin typeface="Arial"/>
                <a:cs typeface="Arial"/>
              </a:rPr>
              <a:t>Mar</a:t>
            </a:r>
            <a:r>
              <a:rPr spc="-4" dirty="0">
                <a:latin typeface="Arial"/>
                <a:cs typeface="Arial"/>
              </a:rPr>
              <a:t>ji</a:t>
            </a:r>
            <a:r>
              <a:rPr spc="-11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a</a:t>
            </a:r>
            <a:r>
              <a:rPr spc="-4" dirty="0">
                <a:latin typeface="Arial"/>
                <a:cs typeface="Arial"/>
              </a:rPr>
              <a:t>l</a:t>
            </a:r>
            <a:r>
              <a:rPr dirty="0">
                <a:latin typeface="Arial"/>
                <a:cs typeface="Arial"/>
              </a:rPr>
              <a:t>	</a:t>
            </a:r>
            <a:r>
              <a:rPr spc="-4" dirty="0">
                <a:latin typeface="Arial"/>
                <a:cs typeface="Arial"/>
              </a:rPr>
              <a:t>ürü</a:t>
            </a:r>
            <a:r>
              <a:rPr dirty="0">
                <a:latin typeface="Arial"/>
                <a:cs typeface="Arial"/>
              </a:rPr>
              <a:t>n	</a:t>
            </a:r>
            <a:r>
              <a:rPr spc="-4" dirty="0">
                <a:latin typeface="Arial"/>
                <a:cs typeface="Arial"/>
              </a:rPr>
              <a:t>eğri</a:t>
            </a:r>
            <a:r>
              <a:rPr dirty="0">
                <a:latin typeface="Arial"/>
                <a:cs typeface="Arial"/>
              </a:rPr>
              <a:t>s</a:t>
            </a:r>
            <a:r>
              <a:rPr spc="-4" dirty="0">
                <a:latin typeface="Arial"/>
                <a:cs typeface="Arial"/>
              </a:rPr>
              <a:t>in</a:t>
            </a:r>
            <a:r>
              <a:rPr spc="4" dirty="0">
                <a:latin typeface="Arial"/>
                <a:cs typeface="Arial"/>
              </a:rPr>
              <a:t>i</a:t>
            </a:r>
            <a:r>
              <a:rPr dirty="0">
                <a:latin typeface="Arial"/>
                <a:cs typeface="Arial"/>
              </a:rPr>
              <a:t>n	</a:t>
            </a:r>
            <a:r>
              <a:rPr spc="-4" dirty="0">
                <a:latin typeface="Arial"/>
                <a:cs typeface="Arial"/>
              </a:rPr>
              <a:t>ortalama</a:t>
            </a:r>
            <a:r>
              <a:rPr dirty="0">
                <a:latin typeface="Arial"/>
                <a:cs typeface="Arial"/>
              </a:rPr>
              <a:t>	</a:t>
            </a:r>
            <a:r>
              <a:rPr spc="-4" dirty="0">
                <a:latin typeface="Arial"/>
                <a:cs typeface="Arial"/>
              </a:rPr>
              <a:t>ürü</a:t>
            </a:r>
            <a:r>
              <a:rPr dirty="0">
                <a:latin typeface="Arial"/>
                <a:cs typeface="Arial"/>
              </a:rPr>
              <a:t>n	</a:t>
            </a:r>
            <a:r>
              <a:rPr spc="-4" dirty="0">
                <a:latin typeface="Arial"/>
                <a:cs typeface="Arial"/>
              </a:rPr>
              <a:t>eğris</a:t>
            </a:r>
            <a:r>
              <a:rPr spc="-8" dirty="0">
                <a:latin typeface="Arial"/>
                <a:cs typeface="Arial"/>
              </a:rPr>
              <a:t>i</a:t>
            </a:r>
            <a:r>
              <a:rPr spc="4" dirty="0">
                <a:latin typeface="Arial"/>
                <a:cs typeface="Arial"/>
              </a:rPr>
              <a:t>n</a:t>
            </a:r>
            <a:r>
              <a:rPr dirty="0">
                <a:latin typeface="Arial"/>
                <a:cs typeface="Arial"/>
              </a:rPr>
              <a:t>i	kestiği	</a:t>
            </a:r>
            <a:r>
              <a:rPr spc="-4" dirty="0">
                <a:latin typeface="Arial"/>
                <a:cs typeface="Arial"/>
              </a:rPr>
              <a:t>nokta</a:t>
            </a:r>
            <a:r>
              <a:rPr dirty="0">
                <a:latin typeface="Arial"/>
                <a:cs typeface="Arial"/>
              </a:rPr>
              <a:t>	</a:t>
            </a:r>
            <a:r>
              <a:rPr spc="-4" dirty="0">
                <a:latin typeface="Arial"/>
                <a:cs typeface="Arial"/>
              </a:rPr>
              <a:t>ile  marjinal ürün </a:t>
            </a:r>
            <a:r>
              <a:rPr spc="-8" dirty="0">
                <a:latin typeface="Arial"/>
                <a:cs typeface="Arial"/>
              </a:rPr>
              <a:t>eğrisinin </a:t>
            </a:r>
            <a:r>
              <a:rPr spc="-4" dirty="0">
                <a:latin typeface="Arial"/>
                <a:cs typeface="Arial"/>
              </a:rPr>
              <a:t>“0” </a:t>
            </a:r>
            <a:r>
              <a:rPr spc="-8" dirty="0">
                <a:latin typeface="Arial"/>
                <a:cs typeface="Arial"/>
              </a:rPr>
              <a:t>olduğu </a:t>
            </a:r>
            <a:r>
              <a:rPr spc="-4" dirty="0">
                <a:latin typeface="Arial"/>
                <a:cs typeface="Arial"/>
              </a:rPr>
              <a:t>noktalar </a:t>
            </a:r>
            <a:r>
              <a:rPr spc="-8" dirty="0">
                <a:latin typeface="Arial"/>
                <a:cs typeface="Arial"/>
              </a:rPr>
              <a:t>arasında </a:t>
            </a:r>
            <a:r>
              <a:rPr spc="-4" dirty="0">
                <a:latin typeface="Arial"/>
                <a:cs typeface="Arial"/>
              </a:rPr>
              <a:t>kalan</a:t>
            </a:r>
            <a:r>
              <a:rPr spc="188" dirty="0">
                <a:latin typeface="Arial"/>
                <a:cs typeface="Arial"/>
              </a:rPr>
              <a:t> </a:t>
            </a:r>
            <a:r>
              <a:rPr spc="-8" dirty="0">
                <a:latin typeface="Arial"/>
                <a:cs typeface="Arial"/>
              </a:rPr>
              <a:t>bölge,</a:t>
            </a:r>
            <a:endParaRPr>
              <a:latin typeface="Arial"/>
              <a:cs typeface="Arial"/>
            </a:endParaRPr>
          </a:p>
          <a:p>
            <a:pPr marL="215265" indent="-205740">
              <a:lnSpc>
                <a:spcPts val="2051"/>
              </a:lnSpc>
              <a:spcBef>
                <a:spcPts val="191"/>
              </a:spcBef>
              <a:buClr>
                <a:srgbClr val="AC0000"/>
              </a:buClr>
              <a:buChar char="•"/>
              <a:tabLst>
                <a:tab pos="214789" algn="l"/>
                <a:tab pos="215265" algn="l"/>
                <a:tab pos="1121569" algn="l"/>
                <a:tab pos="1938814" algn="l"/>
                <a:tab pos="2324100" algn="l"/>
                <a:tab pos="3115151" algn="l"/>
                <a:tab pos="3779520" algn="l"/>
                <a:tab pos="4315301" algn="l"/>
                <a:tab pos="5360194" algn="l"/>
                <a:tab pos="6152674" algn="l"/>
              </a:tabLst>
            </a:pPr>
            <a:r>
              <a:rPr dirty="0">
                <a:latin typeface="Arial"/>
                <a:cs typeface="Arial"/>
              </a:rPr>
              <a:t>Marjinal	</a:t>
            </a:r>
            <a:r>
              <a:rPr spc="-4" dirty="0">
                <a:latin typeface="Arial"/>
                <a:cs typeface="Arial"/>
              </a:rPr>
              <a:t>ürünün	“0”	olduğu	nokta	aynı	zamanda	</a:t>
            </a:r>
            <a:r>
              <a:rPr dirty="0">
                <a:latin typeface="Arial"/>
                <a:cs typeface="Arial"/>
              </a:rPr>
              <a:t>toplam	</a:t>
            </a:r>
            <a:r>
              <a:rPr spc="-4" dirty="0">
                <a:latin typeface="Arial"/>
                <a:cs typeface="Arial"/>
              </a:rPr>
              <a:t>ürünün</a:t>
            </a:r>
            <a:endParaRPr>
              <a:latin typeface="Arial"/>
              <a:cs typeface="Arial"/>
            </a:endParaRPr>
          </a:p>
          <a:p>
            <a:pPr marL="215265">
              <a:lnSpc>
                <a:spcPts val="2051"/>
              </a:lnSpc>
            </a:pPr>
            <a:r>
              <a:rPr spc="-4" dirty="0">
                <a:latin typeface="Arial"/>
                <a:cs typeface="Arial"/>
              </a:rPr>
              <a:t>maksimum </a:t>
            </a:r>
            <a:r>
              <a:rPr spc="-8" dirty="0">
                <a:latin typeface="Arial"/>
                <a:cs typeface="Arial"/>
              </a:rPr>
              <a:t>olduğu</a:t>
            </a:r>
            <a:r>
              <a:rPr spc="26" dirty="0">
                <a:latin typeface="Arial"/>
                <a:cs typeface="Arial"/>
              </a:rPr>
              <a:t> </a:t>
            </a:r>
            <a:r>
              <a:rPr dirty="0">
                <a:latin typeface="Arial"/>
                <a:cs typeface="Arial"/>
              </a:rPr>
              <a:t>nokta,</a:t>
            </a:r>
            <a:endParaRPr>
              <a:latin typeface="Arial"/>
              <a:cs typeface="Arial"/>
            </a:endParaRPr>
          </a:p>
          <a:p>
            <a:pPr marL="215265" marR="3810" indent="-205740">
              <a:lnSpc>
                <a:spcPts val="1943"/>
              </a:lnSpc>
              <a:spcBef>
                <a:spcPts val="461"/>
              </a:spcBef>
              <a:buClr>
                <a:srgbClr val="AC0000"/>
              </a:buClr>
              <a:buChar char="•"/>
              <a:tabLst>
                <a:tab pos="214789" algn="l"/>
                <a:tab pos="215265" algn="l"/>
                <a:tab pos="1147763" algn="l"/>
                <a:tab pos="1800701" algn="l"/>
                <a:tab pos="2861309" algn="l"/>
                <a:tab pos="3525203" algn="l"/>
                <a:tab pos="3962400" algn="l"/>
                <a:tab pos="5263038" algn="l"/>
                <a:tab pos="6257449" algn="l"/>
              </a:tabLst>
            </a:pPr>
            <a:r>
              <a:rPr spc="-203" dirty="0">
                <a:latin typeface="Arial"/>
                <a:cs typeface="Arial"/>
              </a:rPr>
              <a:t>T</a:t>
            </a:r>
            <a:r>
              <a:rPr spc="-4" dirty="0">
                <a:latin typeface="Arial"/>
                <a:cs typeface="Arial"/>
              </a:rPr>
              <a:t>oplam</a:t>
            </a:r>
            <a:r>
              <a:rPr dirty="0">
                <a:latin typeface="Arial"/>
                <a:cs typeface="Arial"/>
              </a:rPr>
              <a:t>	</a:t>
            </a:r>
            <a:r>
              <a:rPr spc="-4" dirty="0">
                <a:latin typeface="Arial"/>
                <a:cs typeface="Arial"/>
              </a:rPr>
              <a:t>ürü</a:t>
            </a:r>
            <a:r>
              <a:rPr dirty="0">
                <a:latin typeface="Arial"/>
                <a:cs typeface="Arial"/>
              </a:rPr>
              <a:t>n	</a:t>
            </a:r>
            <a:r>
              <a:rPr spc="-4" dirty="0">
                <a:latin typeface="Arial"/>
                <a:cs typeface="Arial"/>
              </a:rPr>
              <a:t>azal</a:t>
            </a:r>
            <a:r>
              <a:rPr spc="-11" dirty="0">
                <a:latin typeface="Arial"/>
                <a:cs typeface="Arial"/>
              </a:rPr>
              <a:t>a</a:t>
            </a:r>
            <a:r>
              <a:rPr spc="8" dirty="0">
                <a:latin typeface="Arial"/>
                <a:cs typeface="Arial"/>
              </a:rPr>
              <a:t>r</a:t>
            </a:r>
            <a:r>
              <a:rPr spc="-4" dirty="0">
                <a:latin typeface="Arial"/>
                <a:cs typeface="Arial"/>
              </a:rPr>
              <a:t>ak</a:t>
            </a:r>
            <a:r>
              <a:rPr dirty="0">
                <a:latin typeface="Arial"/>
                <a:cs typeface="Arial"/>
              </a:rPr>
              <a:t>	artar	</a:t>
            </a:r>
            <a:r>
              <a:rPr spc="-4" dirty="0">
                <a:latin typeface="Arial"/>
                <a:cs typeface="Arial"/>
              </a:rPr>
              <a:t>ve</a:t>
            </a:r>
            <a:r>
              <a:rPr dirty="0">
                <a:latin typeface="Arial"/>
                <a:cs typeface="Arial"/>
              </a:rPr>
              <a:t>	</a:t>
            </a:r>
            <a:r>
              <a:rPr spc="-4" dirty="0">
                <a:latin typeface="Arial"/>
                <a:cs typeface="Arial"/>
              </a:rPr>
              <a:t>maksimum</a:t>
            </a:r>
            <a:r>
              <a:rPr dirty="0">
                <a:latin typeface="Arial"/>
                <a:cs typeface="Arial"/>
              </a:rPr>
              <a:t>	nok</a:t>
            </a:r>
            <a:r>
              <a:rPr spc="-11" dirty="0">
                <a:latin typeface="Arial"/>
                <a:cs typeface="Arial"/>
              </a:rPr>
              <a:t>t</a:t>
            </a:r>
            <a:r>
              <a:rPr spc="-4" dirty="0">
                <a:latin typeface="Arial"/>
                <a:cs typeface="Arial"/>
              </a:rPr>
              <a:t>aya</a:t>
            </a:r>
            <a:r>
              <a:rPr dirty="0">
                <a:latin typeface="Arial"/>
                <a:cs typeface="Arial"/>
              </a:rPr>
              <a:t>	</a:t>
            </a:r>
            <a:r>
              <a:rPr spc="-4" dirty="0">
                <a:latin typeface="Arial"/>
                <a:cs typeface="Arial"/>
              </a:rPr>
              <a:t>ula</a:t>
            </a:r>
            <a:r>
              <a:rPr spc="8" dirty="0">
                <a:latin typeface="Arial"/>
                <a:cs typeface="Arial"/>
              </a:rPr>
              <a:t>ş</a:t>
            </a:r>
            <a:r>
              <a:rPr spc="-15" dirty="0">
                <a:latin typeface="Arial"/>
                <a:cs typeface="Arial"/>
              </a:rPr>
              <a:t>ı</a:t>
            </a:r>
            <a:r>
              <a:rPr spc="-98" dirty="0">
                <a:latin typeface="Arial"/>
                <a:cs typeface="Arial"/>
              </a:rPr>
              <a:t>r</a:t>
            </a:r>
            <a:r>
              <a:rPr dirty="0">
                <a:latin typeface="Arial"/>
                <a:cs typeface="Arial"/>
              </a:rPr>
              <a:t>,  </a:t>
            </a:r>
            <a:r>
              <a:rPr spc="-4" dirty="0">
                <a:latin typeface="Arial"/>
                <a:cs typeface="Arial"/>
              </a:rPr>
              <a:t>ortalama ve </a:t>
            </a:r>
            <a:r>
              <a:rPr dirty="0">
                <a:latin typeface="Arial"/>
                <a:cs typeface="Arial"/>
              </a:rPr>
              <a:t>marjinal </a:t>
            </a:r>
            <a:r>
              <a:rPr spc="-4" dirty="0">
                <a:latin typeface="Arial"/>
                <a:cs typeface="Arial"/>
              </a:rPr>
              <a:t>ürün </a:t>
            </a:r>
            <a:r>
              <a:rPr spc="-8" dirty="0">
                <a:latin typeface="Arial"/>
                <a:cs typeface="Arial"/>
              </a:rPr>
              <a:t>azalır </a:t>
            </a:r>
            <a:r>
              <a:rPr dirty="0">
                <a:latin typeface="Arial"/>
                <a:cs typeface="Arial"/>
              </a:rPr>
              <a:t>ve marjinal </a:t>
            </a:r>
            <a:r>
              <a:rPr spc="-4" dirty="0">
                <a:latin typeface="Arial"/>
                <a:cs typeface="Arial"/>
              </a:rPr>
              <a:t>ürün “0”</a:t>
            </a:r>
            <a:r>
              <a:rPr spc="68" dirty="0">
                <a:latin typeface="Arial"/>
                <a:cs typeface="Arial"/>
              </a:rPr>
              <a:t> </a:t>
            </a:r>
            <a:r>
              <a:rPr spc="-23" dirty="0">
                <a:latin typeface="Arial"/>
                <a:cs typeface="Arial"/>
              </a:rPr>
              <a:t>olur.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133495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870900" y="1405508"/>
            <a:ext cx="5333048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5"/>
              </a:spcBef>
            </a:pPr>
            <a:r>
              <a:rPr sz="2700" spc="-4" dirty="0"/>
              <a:t>Azalan Marjinal </a:t>
            </a:r>
            <a:r>
              <a:rPr sz="2700" spc="-23" dirty="0"/>
              <a:t>Verimler</a:t>
            </a:r>
            <a:r>
              <a:rPr sz="2700" spc="-15" dirty="0"/>
              <a:t> </a:t>
            </a:r>
            <a:r>
              <a:rPr sz="2700" dirty="0"/>
              <a:t>Kanunu</a:t>
            </a:r>
            <a:endParaRPr sz="2700"/>
          </a:p>
        </p:txBody>
      </p:sp>
      <p:sp>
        <p:nvSpPr>
          <p:cNvPr id="4" name="object 4"/>
          <p:cNvSpPr txBox="1"/>
          <p:nvPr/>
        </p:nvSpPr>
        <p:spPr>
          <a:xfrm>
            <a:off x="1019365" y="2160842"/>
            <a:ext cx="6876098" cy="2711287"/>
          </a:xfrm>
          <a:prstGeom prst="rect">
            <a:avLst/>
          </a:prstGeom>
        </p:spPr>
        <p:txBody>
          <a:bodyPr vert="horz" wrap="square" lIns="0" tIns="9049" rIns="0" bIns="0" rtlCol="0">
            <a:spAutoFit/>
          </a:bodyPr>
          <a:lstStyle/>
          <a:p>
            <a:pPr marL="9525">
              <a:spcBef>
                <a:spcPts val="71"/>
              </a:spcBef>
            </a:pP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III. </a:t>
            </a:r>
            <a:r>
              <a:rPr sz="1650" b="1" spc="-8" dirty="0">
                <a:solidFill>
                  <a:srgbClr val="2F2F2F"/>
                </a:solidFill>
                <a:latin typeface="Arial"/>
                <a:cs typeface="Arial"/>
              </a:rPr>
              <a:t>Bölge</a:t>
            </a:r>
            <a:endParaRPr sz="1650">
              <a:latin typeface="Arial"/>
              <a:cs typeface="Arial"/>
            </a:endParaRPr>
          </a:p>
          <a:p>
            <a:pPr>
              <a:spcBef>
                <a:spcPts val="4"/>
              </a:spcBef>
            </a:pPr>
            <a:endParaRPr sz="2063">
              <a:latin typeface="Times New Roman"/>
              <a:cs typeface="Times New Roman"/>
            </a:endParaRPr>
          </a:p>
          <a:p>
            <a:pPr marL="215265" indent="-205740">
              <a:buClr>
                <a:srgbClr val="AC0000"/>
              </a:buClr>
              <a:buChar char="•"/>
              <a:tabLst>
                <a:tab pos="214789" algn="l"/>
                <a:tab pos="215265" algn="l"/>
              </a:tabLst>
            </a:pPr>
            <a:r>
              <a:rPr sz="1650" spc="-4" dirty="0">
                <a:latin typeface="Arial"/>
                <a:cs typeface="Arial"/>
              </a:rPr>
              <a:t>Mutlak azalan verimler</a:t>
            </a:r>
            <a:r>
              <a:rPr sz="1650" spc="41" dirty="0">
                <a:latin typeface="Arial"/>
                <a:cs typeface="Arial"/>
              </a:rPr>
              <a:t> </a:t>
            </a:r>
            <a:r>
              <a:rPr sz="1650" spc="-4" dirty="0">
                <a:latin typeface="Arial"/>
                <a:cs typeface="Arial"/>
              </a:rPr>
              <a:t>bölgesi,</a:t>
            </a:r>
            <a:endParaRPr sz="1650">
              <a:latin typeface="Arial"/>
              <a:cs typeface="Arial"/>
            </a:endParaRPr>
          </a:p>
          <a:p>
            <a:pPr marL="215265" marR="3810" indent="-205740">
              <a:lnSpc>
                <a:spcPts val="1785"/>
              </a:lnSpc>
              <a:spcBef>
                <a:spcPts val="420"/>
              </a:spcBef>
              <a:buClr>
                <a:srgbClr val="AC0000"/>
              </a:buClr>
              <a:buChar char="•"/>
              <a:tabLst>
                <a:tab pos="214789" algn="l"/>
                <a:tab pos="215265" algn="l"/>
              </a:tabLst>
            </a:pPr>
            <a:r>
              <a:rPr sz="1650" spc="-4" dirty="0">
                <a:latin typeface="Arial"/>
                <a:cs typeface="Arial"/>
              </a:rPr>
              <a:t>Marjinal </a:t>
            </a:r>
            <a:r>
              <a:rPr sz="1650" spc="-8" dirty="0">
                <a:latin typeface="Arial"/>
                <a:cs typeface="Arial"/>
              </a:rPr>
              <a:t>ürünün </a:t>
            </a:r>
            <a:r>
              <a:rPr sz="1650" spc="-4" dirty="0">
                <a:latin typeface="Arial"/>
                <a:cs typeface="Arial"/>
              </a:rPr>
              <a:t>“0” </a:t>
            </a:r>
            <a:r>
              <a:rPr sz="1650" spc="-8" dirty="0">
                <a:latin typeface="Arial"/>
                <a:cs typeface="Arial"/>
              </a:rPr>
              <a:t>ya </a:t>
            </a:r>
            <a:r>
              <a:rPr sz="1650" spc="-4" dirty="0">
                <a:latin typeface="Arial"/>
                <a:cs typeface="Arial"/>
              </a:rPr>
              <a:t>da toplam ürünün maksimum olduğu noktadan  </a:t>
            </a:r>
            <a:r>
              <a:rPr sz="1650" spc="-19" dirty="0">
                <a:latin typeface="Arial"/>
                <a:cs typeface="Arial"/>
              </a:rPr>
              <a:t>başlar,</a:t>
            </a:r>
            <a:endParaRPr sz="1650">
              <a:latin typeface="Arial"/>
              <a:cs typeface="Arial"/>
            </a:endParaRPr>
          </a:p>
          <a:p>
            <a:pPr marL="215265" indent="-205740">
              <a:spcBef>
                <a:spcPts val="169"/>
              </a:spcBef>
              <a:buClr>
                <a:srgbClr val="AC0000"/>
              </a:buClr>
              <a:buChar char="•"/>
              <a:tabLst>
                <a:tab pos="214789" algn="l"/>
                <a:tab pos="215265" algn="l"/>
              </a:tabLst>
            </a:pPr>
            <a:r>
              <a:rPr sz="1650" spc="-34" dirty="0">
                <a:latin typeface="Arial"/>
                <a:cs typeface="Arial"/>
              </a:rPr>
              <a:t>Toplam </a:t>
            </a:r>
            <a:r>
              <a:rPr sz="1650" spc="-4" dirty="0">
                <a:latin typeface="Arial"/>
                <a:cs typeface="Arial"/>
              </a:rPr>
              <a:t>ürün mutlak </a:t>
            </a:r>
            <a:r>
              <a:rPr sz="1650" spc="-19" dirty="0">
                <a:latin typeface="Arial"/>
                <a:cs typeface="Arial"/>
              </a:rPr>
              <a:t>azalır, </a:t>
            </a:r>
            <a:r>
              <a:rPr sz="1650" spc="-4" dirty="0">
                <a:latin typeface="Arial"/>
                <a:cs typeface="Arial"/>
              </a:rPr>
              <a:t>ortalama ve marjinal ürün de</a:t>
            </a:r>
            <a:r>
              <a:rPr sz="1650" spc="214" dirty="0">
                <a:latin typeface="Arial"/>
                <a:cs typeface="Arial"/>
              </a:rPr>
              <a:t> </a:t>
            </a:r>
            <a:r>
              <a:rPr sz="1650" spc="-11" dirty="0">
                <a:latin typeface="Arial"/>
                <a:cs typeface="Arial"/>
              </a:rPr>
              <a:t>azalmaktadır,</a:t>
            </a:r>
            <a:endParaRPr sz="1650">
              <a:latin typeface="Arial"/>
              <a:cs typeface="Arial"/>
            </a:endParaRPr>
          </a:p>
          <a:p>
            <a:pPr marL="215265" indent="-205740">
              <a:lnSpc>
                <a:spcPts val="1883"/>
              </a:lnSpc>
              <a:spcBef>
                <a:spcPts val="199"/>
              </a:spcBef>
              <a:buClr>
                <a:srgbClr val="AC0000"/>
              </a:buClr>
              <a:buChar char="•"/>
              <a:tabLst>
                <a:tab pos="214789" algn="l"/>
                <a:tab pos="215265" algn="l"/>
              </a:tabLst>
            </a:pPr>
            <a:r>
              <a:rPr sz="1650" spc="-4" dirty="0">
                <a:latin typeface="Arial"/>
                <a:cs typeface="Arial"/>
              </a:rPr>
              <a:t>Marjinal</a:t>
            </a:r>
            <a:r>
              <a:rPr sz="1650" spc="135" dirty="0">
                <a:latin typeface="Arial"/>
                <a:cs typeface="Arial"/>
              </a:rPr>
              <a:t> </a:t>
            </a:r>
            <a:r>
              <a:rPr sz="1650" spc="-4" dirty="0">
                <a:latin typeface="Arial"/>
                <a:cs typeface="Arial"/>
              </a:rPr>
              <a:t>ürün</a:t>
            </a:r>
            <a:r>
              <a:rPr sz="1650" spc="135" dirty="0">
                <a:latin typeface="Arial"/>
                <a:cs typeface="Arial"/>
              </a:rPr>
              <a:t> </a:t>
            </a:r>
            <a:r>
              <a:rPr sz="1650" spc="-4" dirty="0">
                <a:latin typeface="Arial"/>
                <a:cs typeface="Arial"/>
              </a:rPr>
              <a:t>negatif</a:t>
            </a:r>
            <a:r>
              <a:rPr sz="1650" spc="139" dirty="0">
                <a:latin typeface="Arial"/>
                <a:cs typeface="Arial"/>
              </a:rPr>
              <a:t> </a:t>
            </a:r>
            <a:r>
              <a:rPr sz="1650" spc="-4" dirty="0">
                <a:latin typeface="Arial"/>
                <a:cs typeface="Arial"/>
              </a:rPr>
              <a:t>değer</a:t>
            </a:r>
            <a:r>
              <a:rPr sz="1650" spc="135" dirty="0">
                <a:latin typeface="Arial"/>
                <a:cs typeface="Arial"/>
              </a:rPr>
              <a:t> </a:t>
            </a:r>
            <a:r>
              <a:rPr sz="1650" spc="-23" dirty="0">
                <a:latin typeface="Arial"/>
                <a:cs typeface="Arial"/>
              </a:rPr>
              <a:t>alır,</a:t>
            </a:r>
            <a:r>
              <a:rPr sz="1650" spc="139" dirty="0">
                <a:latin typeface="Arial"/>
                <a:cs typeface="Arial"/>
              </a:rPr>
              <a:t> </a:t>
            </a:r>
            <a:r>
              <a:rPr sz="1650" dirty="0">
                <a:latin typeface="Arial"/>
                <a:cs typeface="Arial"/>
              </a:rPr>
              <a:t>ortalama</a:t>
            </a:r>
            <a:r>
              <a:rPr sz="1650" spc="135" dirty="0">
                <a:latin typeface="Arial"/>
                <a:cs typeface="Arial"/>
              </a:rPr>
              <a:t> </a:t>
            </a:r>
            <a:r>
              <a:rPr sz="1650" dirty="0">
                <a:latin typeface="Arial"/>
                <a:cs typeface="Arial"/>
              </a:rPr>
              <a:t>ürün</a:t>
            </a:r>
            <a:r>
              <a:rPr sz="1650" spc="146" dirty="0">
                <a:latin typeface="Arial"/>
                <a:cs typeface="Arial"/>
              </a:rPr>
              <a:t> </a:t>
            </a:r>
            <a:r>
              <a:rPr sz="1650" dirty="0">
                <a:latin typeface="Arial"/>
                <a:cs typeface="Arial"/>
              </a:rPr>
              <a:t>azalsa</a:t>
            </a:r>
            <a:r>
              <a:rPr sz="1650" spc="139" dirty="0">
                <a:latin typeface="Arial"/>
                <a:cs typeface="Arial"/>
              </a:rPr>
              <a:t> </a:t>
            </a:r>
            <a:r>
              <a:rPr sz="1650" spc="-4" dirty="0">
                <a:latin typeface="Arial"/>
                <a:cs typeface="Arial"/>
              </a:rPr>
              <a:t>da</a:t>
            </a:r>
            <a:r>
              <a:rPr sz="1650" spc="135" dirty="0">
                <a:latin typeface="Arial"/>
                <a:cs typeface="Arial"/>
              </a:rPr>
              <a:t> </a:t>
            </a:r>
            <a:r>
              <a:rPr sz="1650" spc="-4" dirty="0">
                <a:latin typeface="Arial"/>
                <a:cs typeface="Arial"/>
              </a:rPr>
              <a:t>negatif</a:t>
            </a:r>
            <a:r>
              <a:rPr sz="1650" spc="135" dirty="0">
                <a:latin typeface="Arial"/>
                <a:cs typeface="Arial"/>
              </a:rPr>
              <a:t> </a:t>
            </a:r>
            <a:r>
              <a:rPr sz="1650" spc="-4" dirty="0">
                <a:latin typeface="Arial"/>
                <a:cs typeface="Arial"/>
              </a:rPr>
              <a:t>değer</a:t>
            </a:r>
            <a:endParaRPr sz="1650">
              <a:latin typeface="Arial"/>
              <a:cs typeface="Arial"/>
            </a:endParaRPr>
          </a:p>
          <a:p>
            <a:pPr marL="215265">
              <a:lnSpc>
                <a:spcPts val="1883"/>
              </a:lnSpc>
            </a:pPr>
            <a:r>
              <a:rPr sz="1650" spc="-4" dirty="0">
                <a:latin typeface="Arial"/>
                <a:cs typeface="Arial"/>
              </a:rPr>
              <a:t>almaz.</a:t>
            </a:r>
            <a:endParaRPr sz="1650">
              <a:latin typeface="Arial"/>
              <a:cs typeface="Arial"/>
            </a:endParaRPr>
          </a:p>
          <a:p>
            <a:pPr>
              <a:spcBef>
                <a:spcPts val="4"/>
              </a:spcBef>
            </a:pPr>
            <a:endParaRPr sz="2063">
              <a:latin typeface="Times New Roman"/>
              <a:cs typeface="Times New Roman"/>
            </a:endParaRPr>
          </a:p>
          <a:p>
            <a:pPr marL="215265" indent="-205740">
              <a:buClr>
                <a:srgbClr val="AC0000"/>
              </a:buClr>
              <a:buFont typeface="Wingdings"/>
              <a:buChar char=""/>
              <a:tabLst>
                <a:tab pos="215265" algn="l"/>
              </a:tabLst>
            </a:pPr>
            <a:r>
              <a:rPr sz="1650" b="1" spc="-4" dirty="0">
                <a:solidFill>
                  <a:srgbClr val="2F2F2F"/>
                </a:solidFill>
                <a:latin typeface="Arial"/>
                <a:cs typeface="Arial"/>
              </a:rPr>
              <a:t>Soru: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Rasyonel bir firma hangi bölgede üretim</a:t>
            </a:r>
            <a:r>
              <a:rPr sz="1650" spc="8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650" spc="-4" dirty="0">
                <a:solidFill>
                  <a:srgbClr val="2F2F2F"/>
                </a:solidFill>
                <a:latin typeface="Arial"/>
                <a:cs typeface="Arial"/>
              </a:rPr>
              <a:t>yapmalıdır?</a:t>
            </a:r>
            <a:endParaRPr sz="165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20168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6033" y="1451229"/>
            <a:ext cx="7020878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spc="-4" dirty="0"/>
              <a:t>Uzun Dönem Üretim Fonksiyonu: </a:t>
            </a:r>
            <a:r>
              <a:rPr sz="2400" dirty="0"/>
              <a:t>Ölçeğin</a:t>
            </a:r>
            <a:r>
              <a:rPr sz="2400" spc="-90" dirty="0"/>
              <a:t> </a:t>
            </a:r>
            <a:r>
              <a:rPr sz="2400" spc="-26" dirty="0"/>
              <a:t>Verimi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990790" y="2163128"/>
            <a:ext cx="6944678" cy="2545729"/>
          </a:xfrm>
          <a:prstGeom prst="rect">
            <a:avLst/>
          </a:prstGeom>
        </p:spPr>
        <p:txBody>
          <a:bodyPr vert="horz" wrap="square" lIns="0" tIns="35719" rIns="0" bIns="0" rtlCol="0">
            <a:spAutoFit/>
          </a:bodyPr>
          <a:lstStyle/>
          <a:p>
            <a:pPr marL="243840" marR="41433" indent="-205740" algn="just">
              <a:lnSpc>
                <a:spcPts val="1620"/>
              </a:lnSpc>
              <a:spcBef>
                <a:spcPts val="281"/>
              </a:spcBef>
              <a:buClr>
                <a:srgbClr val="AC0000"/>
              </a:buClr>
              <a:buChar char="•"/>
              <a:tabLst>
                <a:tab pos="243840" algn="l"/>
              </a:tabLst>
            </a:pP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Kısa dönemde değiştirilemeyen </a:t>
            </a:r>
            <a:r>
              <a:rPr sz="1500" spc="-8" dirty="0">
                <a:solidFill>
                  <a:srgbClr val="2F2F2F"/>
                </a:solidFill>
                <a:latin typeface="Arial"/>
                <a:cs typeface="Arial"/>
              </a:rPr>
              <a:t>faktörler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de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dahil üretime katılan tüm 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faktörlerin değiştirilmesinin mümkün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olduğu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döneme </a:t>
            </a:r>
            <a:r>
              <a:rPr sz="1500" b="1" dirty="0">
                <a:solidFill>
                  <a:srgbClr val="2F2F2F"/>
                </a:solidFill>
                <a:latin typeface="Arial"/>
                <a:cs typeface="Arial"/>
              </a:rPr>
              <a:t>uzun dönem</a:t>
            </a:r>
            <a:r>
              <a:rPr sz="1500" b="1" spc="-113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spc="-15" dirty="0">
                <a:solidFill>
                  <a:srgbClr val="2F2F2F"/>
                </a:solidFill>
                <a:latin typeface="Arial"/>
                <a:cs typeface="Arial"/>
              </a:rPr>
              <a:t>denir.</a:t>
            </a:r>
            <a:endParaRPr sz="1500">
              <a:latin typeface="Arial"/>
              <a:cs typeface="Arial"/>
            </a:endParaRPr>
          </a:p>
          <a:p>
            <a:pPr>
              <a:spcBef>
                <a:spcPts val="11"/>
              </a:spcBef>
              <a:buClr>
                <a:srgbClr val="AC0000"/>
              </a:buClr>
              <a:buFont typeface="Arial"/>
              <a:buChar char="•"/>
            </a:pPr>
            <a:endParaRPr sz="2025">
              <a:latin typeface="Times New Roman"/>
              <a:cs typeface="Times New Roman"/>
            </a:endParaRPr>
          </a:p>
          <a:p>
            <a:pPr marL="243840" marR="41433" indent="-205740" algn="just">
              <a:lnSpc>
                <a:spcPts val="1620"/>
              </a:lnSpc>
              <a:buClr>
                <a:srgbClr val="AC0000"/>
              </a:buClr>
              <a:buChar char="•"/>
              <a:tabLst>
                <a:tab pos="243840" algn="l"/>
              </a:tabLst>
            </a:pP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Uzun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dönem üretim fonksiyonu, tüm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girdilerin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miktarının değiştirilebildiği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bir  durumda,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belirli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miktarlardaki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girdilerle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elde edilebilecek maksimum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çıktı  miktarını</a:t>
            </a:r>
            <a:r>
              <a:rPr sz="1500" spc="-30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spc="-11" dirty="0">
                <a:solidFill>
                  <a:srgbClr val="2F2F2F"/>
                </a:solidFill>
                <a:latin typeface="Arial"/>
                <a:cs typeface="Arial"/>
              </a:rPr>
              <a:t>gösterir.</a:t>
            </a:r>
            <a:endParaRPr sz="1500">
              <a:latin typeface="Arial"/>
              <a:cs typeface="Arial"/>
            </a:endParaRPr>
          </a:p>
          <a:p>
            <a:pPr>
              <a:spcBef>
                <a:spcPts val="11"/>
              </a:spcBef>
              <a:buClr>
                <a:srgbClr val="AC0000"/>
              </a:buClr>
              <a:buFont typeface="Arial"/>
              <a:buChar char="•"/>
            </a:pPr>
            <a:endParaRPr sz="2025">
              <a:latin typeface="Times New Roman"/>
              <a:cs typeface="Times New Roman"/>
            </a:endParaRPr>
          </a:p>
          <a:p>
            <a:pPr marL="243840" marR="41910" indent="-205740" algn="just">
              <a:lnSpc>
                <a:spcPts val="1620"/>
              </a:lnSpc>
              <a:buClr>
                <a:srgbClr val="AC0000"/>
              </a:buClr>
              <a:buChar char="•"/>
              <a:tabLst>
                <a:tab pos="243840" algn="l"/>
              </a:tabLst>
            </a:pP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Firmanın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sermaye ve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emek gibi iki girdi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ile üretim </a:t>
            </a:r>
            <a:r>
              <a:rPr sz="1500" spc="-8" dirty="0">
                <a:solidFill>
                  <a:srgbClr val="2F2F2F"/>
                </a:solidFill>
                <a:latin typeface="Arial"/>
                <a:cs typeface="Arial"/>
              </a:rPr>
              <a:t>yaptığı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basitleştirici  varsayımı altında,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X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malının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uzun </a:t>
            </a:r>
            <a:r>
              <a:rPr sz="1500" spc="-4" dirty="0">
                <a:solidFill>
                  <a:srgbClr val="2F2F2F"/>
                </a:solidFill>
                <a:latin typeface="Arial"/>
                <a:cs typeface="Arial"/>
              </a:rPr>
              <a:t>dönem üretim fonksiyonu aşağıdaki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gibi  ifade</a:t>
            </a:r>
            <a:r>
              <a:rPr sz="1500" spc="-1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500" dirty="0">
                <a:solidFill>
                  <a:srgbClr val="2F2F2F"/>
                </a:solidFill>
                <a:latin typeface="Arial"/>
                <a:cs typeface="Arial"/>
              </a:rPr>
              <a:t>edilebilir;</a:t>
            </a:r>
            <a:endParaRPr sz="1500">
              <a:latin typeface="Arial"/>
              <a:cs typeface="Arial"/>
            </a:endParaRPr>
          </a:p>
          <a:p>
            <a:pPr marL="278130">
              <a:spcBef>
                <a:spcPts val="153"/>
              </a:spcBef>
            </a:pPr>
            <a:r>
              <a:rPr sz="1425" dirty="0">
                <a:solidFill>
                  <a:srgbClr val="2F2F2F"/>
                </a:solidFill>
                <a:latin typeface="Arial"/>
                <a:cs typeface="Arial"/>
              </a:rPr>
              <a:t>Q</a:t>
            </a:r>
            <a:r>
              <a:rPr sz="1406" baseline="-20000" dirty="0">
                <a:solidFill>
                  <a:srgbClr val="2F2F2F"/>
                </a:solidFill>
                <a:latin typeface="Arial"/>
                <a:cs typeface="Arial"/>
              </a:rPr>
              <a:t>x </a:t>
            </a:r>
            <a:r>
              <a:rPr sz="1425" spc="-4" dirty="0">
                <a:solidFill>
                  <a:srgbClr val="2F2F2F"/>
                </a:solidFill>
                <a:latin typeface="Arial"/>
                <a:cs typeface="Arial"/>
              </a:rPr>
              <a:t>= f (K,</a:t>
            </a:r>
            <a:r>
              <a:rPr sz="1425" spc="-127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z="1425" spc="-4" dirty="0">
                <a:solidFill>
                  <a:srgbClr val="2F2F2F"/>
                </a:solidFill>
                <a:latin typeface="Arial"/>
                <a:cs typeface="Arial"/>
              </a:rPr>
              <a:t>L)</a:t>
            </a:r>
            <a:endParaRPr sz="1425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3697699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026033" y="1451229"/>
            <a:ext cx="7020878" cy="379431"/>
          </a:xfrm>
          <a:prstGeom prst="rect">
            <a:avLst/>
          </a:prstGeom>
        </p:spPr>
        <p:txBody>
          <a:bodyPr vert="horz" wrap="square" lIns="0" tIns="10001" rIns="0" bIns="0" rtlCol="0">
            <a:spAutoFit/>
          </a:bodyPr>
          <a:lstStyle/>
          <a:p>
            <a:pPr marL="9525">
              <a:lnSpc>
                <a:spcPct val="100000"/>
              </a:lnSpc>
              <a:spcBef>
                <a:spcPts val="79"/>
              </a:spcBef>
            </a:pPr>
            <a:r>
              <a:rPr sz="2400" spc="-4" dirty="0"/>
              <a:t>Uzun Dönem Üretim Fonksiyonu: </a:t>
            </a:r>
            <a:r>
              <a:rPr sz="2400" dirty="0"/>
              <a:t>Ölçeğin</a:t>
            </a:r>
            <a:r>
              <a:rPr sz="2400" spc="-90" dirty="0"/>
              <a:t> </a:t>
            </a:r>
            <a:r>
              <a:rPr sz="2400" spc="-26" dirty="0"/>
              <a:t>Verimi</a:t>
            </a:r>
            <a:endParaRPr sz="2400"/>
          </a:p>
        </p:txBody>
      </p:sp>
      <p:sp>
        <p:nvSpPr>
          <p:cNvPr id="4" name="object 4"/>
          <p:cNvSpPr txBox="1"/>
          <p:nvPr/>
        </p:nvSpPr>
        <p:spPr>
          <a:xfrm>
            <a:off x="1019365" y="2185988"/>
            <a:ext cx="4258151" cy="2305118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>
              <a:spcBef>
                <a:spcPts val="75"/>
              </a:spcBef>
            </a:pP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Ölçeğe </a:t>
            </a:r>
            <a:r>
              <a:rPr b="1" dirty="0">
                <a:solidFill>
                  <a:srgbClr val="2F2F2F"/>
                </a:solidFill>
                <a:latin typeface="Arial"/>
                <a:cs typeface="Arial"/>
              </a:rPr>
              <a:t>Göre Getiri </a:t>
            </a:r>
            <a:r>
              <a:rPr b="1" spc="-11" dirty="0">
                <a:solidFill>
                  <a:srgbClr val="2F2F2F"/>
                </a:solidFill>
                <a:latin typeface="Arial"/>
                <a:cs typeface="Arial"/>
              </a:rPr>
              <a:t>veya </a:t>
            </a:r>
            <a:r>
              <a:rPr b="1" spc="-4" dirty="0">
                <a:solidFill>
                  <a:srgbClr val="2F2F2F"/>
                </a:solidFill>
                <a:latin typeface="Arial"/>
                <a:cs typeface="Arial"/>
              </a:rPr>
              <a:t>Ölçeğin</a:t>
            </a:r>
            <a:r>
              <a:rPr b="1" spc="-26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b="1" spc="-23" dirty="0">
                <a:solidFill>
                  <a:srgbClr val="2F2F2F"/>
                </a:solidFill>
                <a:latin typeface="Arial"/>
                <a:cs typeface="Arial"/>
              </a:rPr>
              <a:t>Verimi</a:t>
            </a:r>
            <a:endParaRPr>
              <a:latin typeface="Arial"/>
              <a:cs typeface="Arial"/>
            </a:endParaRPr>
          </a:p>
          <a:p>
            <a:pPr>
              <a:spcBef>
                <a:spcPts val="4"/>
              </a:spcBef>
            </a:pPr>
            <a:endParaRPr sz="2625">
              <a:latin typeface="Times New Roman"/>
              <a:cs typeface="Times New Roman"/>
            </a:endParaRPr>
          </a:p>
          <a:p>
            <a:pPr marL="9525">
              <a:spcBef>
                <a:spcPts val="4"/>
              </a:spcBef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Üç durum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söz</a:t>
            </a: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 konusudur:</a:t>
            </a:r>
            <a:endParaRPr>
              <a:latin typeface="Arial"/>
              <a:cs typeface="Arial"/>
            </a:endParaRPr>
          </a:p>
          <a:p>
            <a:pPr>
              <a:spcBef>
                <a:spcPts val="4"/>
              </a:spcBef>
            </a:pPr>
            <a:endParaRPr sz="2625">
              <a:latin typeface="Times New Roman"/>
              <a:cs typeface="Times New Roman"/>
            </a:endParaRPr>
          </a:p>
          <a:p>
            <a:pPr marL="352425" indent="-342900">
              <a:buClr>
                <a:srgbClr val="AC0000"/>
              </a:buClr>
              <a:buAutoNum type="arabicPeriod"/>
              <a:tabLst>
                <a:tab pos="351949" algn="l"/>
                <a:tab pos="35242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Ölçeğin Sabit</a:t>
            </a:r>
            <a:r>
              <a:rPr spc="-19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23" dirty="0">
                <a:solidFill>
                  <a:srgbClr val="2F2F2F"/>
                </a:solidFill>
                <a:latin typeface="Arial"/>
                <a:cs typeface="Arial"/>
              </a:rPr>
              <a:t>Verimi</a:t>
            </a:r>
            <a:endParaRPr>
              <a:latin typeface="Arial"/>
              <a:cs typeface="Arial"/>
            </a:endParaRPr>
          </a:p>
          <a:p>
            <a:pPr marL="352425" indent="-342900">
              <a:spcBef>
                <a:spcPts val="431"/>
              </a:spcBef>
              <a:buClr>
                <a:srgbClr val="AC0000"/>
              </a:buClr>
              <a:buAutoNum type="arabicPeriod"/>
              <a:tabLst>
                <a:tab pos="351949" algn="l"/>
                <a:tab pos="35242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Ölçeğin </a:t>
            </a:r>
            <a:r>
              <a:rPr dirty="0">
                <a:solidFill>
                  <a:srgbClr val="2F2F2F"/>
                </a:solidFill>
                <a:latin typeface="Arial"/>
                <a:cs typeface="Arial"/>
              </a:rPr>
              <a:t>Artan</a:t>
            </a:r>
            <a:r>
              <a:rPr spc="-127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23" dirty="0">
                <a:solidFill>
                  <a:srgbClr val="2F2F2F"/>
                </a:solidFill>
                <a:latin typeface="Arial"/>
                <a:cs typeface="Arial"/>
              </a:rPr>
              <a:t>Verimi</a:t>
            </a:r>
            <a:endParaRPr>
              <a:latin typeface="Arial"/>
              <a:cs typeface="Arial"/>
            </a:endParaRPr>
          </a:p>
          <a:p>
            <a:pPr marL="352425" indent="-342900">
              <a:spcBef>
                <a:spcPts val="435"/>
              </a:spcBef>
              <a:buClr>
                <a:srgbClr val="AC0000"/>
              </a:buClr>
              <a:buAutoNum type="arabicPeriod"/>
              <a:tabLst>
                <a:tab pos="351949" algn="l"/>
                <a:tab pos="352425" algn="l"/>
              </a:tabLst>
            </a:pPr>
            <a:r>
              <a:rPr spc="-4" dirty="0">
                <a:solidFill>
                  <a:srgbClr val="2F2F2F"/>
                </a:solidFill>
                <a:latin typeface="Arial"/>
                <a:cs typeface="Arial"/>
              </a:rPr>
              <a:t>Ölçeğin Azalan</a:t>
            </a:r>
            <a:r>
              <a:rPr spc="-75" dirty="0">
                <a:solidFill>
                  <a:srgbClr val="2F2F2F"/>
                </a:solidFill>
                <a:latin typeface="Arial"/>
                <a:cs typeface="Arial"/>
              </a:rPr>
              <a:t> </a:t>
            </a:r>
            <a:r>
              <a:rPr spc="-23" dirty="0">
                <a:solidFill>
                  <a:srgbClr val="2F2F2F"/>
                </a:solidFill>
                <a:latin typeface="Arial"/>
                <a:cs typeface="Arial"/>
              </a:rPr>
              <a:t>Verimi</a:t>
            </a:r>
            <a:endParaRPr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9935973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1598867" y="1405508"/>
            <a:ext cx="5875496" cy="425116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75"/>
              </a:spcBef>
            </a:pPr>
            <a:r>
              <a:rPr sz="2700" dirty="0" smtClean="0"/>
              <a:t>KAYNAKLAR</a:t>
            </a:r>
            <a:endParaRPr sz="2700" dirty="0"/>
          </a:p>
        </p:txBody>
      </p:sp>
      <p:sp>
        <p:nvSpPr>
          <p:cNvPr id="4" name="object 4"/>
          <p:cNvSpPr txBox="1"/>
          <p:nvPr/>
        </p:nvSpPr>
        <p:spPr>
          <a:xfrm>
            <a:off x="434341" y="2218372"/>
            <a:ext cx="7795260" cy="2562112"/>
          </a:xfrm>
          <a:prstGeom prst="rect">
            <a:avLst/>
          </a:prstGeom>
        </p:spPr>
        <p:txBody>
          <a:bodyPr vert="horz" wrap="square" lIns="0" tIns="9525" rIns="0" bIns="0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İktisada Giriş: Prensipler ve Politika, İlker Parasız, Ezgi Kitabevi Yayınları, Bursa, 2003.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İktisadın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ABC’si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, İlker Parasız, Ezgi Kitabevi Yayınları, Bursa, 2004.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Bilimine Giriş, Gülden Ülgen, Der Yayınları, İstanbul, 2002.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 Biliminin Temelleri, Halil Seyidoğlu, </a:t>
            </a:r>
            <a:r>
              <a:rPr lang="tr-TR" sz="1600" dirty="0" err="1">
                <a:latin typeface="Arial" panose="020B0604020202020204" pitchFamily="34" charset="0"/>
                <a:cs typeface="Arial" panose="020B0604020202020204" pitchFamily="34" charset="0"/>
              </a:rPr>
              <a:t>Güzem</a:t>
            </a: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 Can Yayınları, İstanbul, 2006.</a:t>
            </a:r>
          </a:p>
          <a:p>
            <a:pPr algn="just">
              <a:lnSpc>
                <a:spcPct val="150000"/>
              </a:lnSpc>
            </a:pPr>
            <a:r>
              <a:rPr lang="tr-TR" sz="1600" dirty="0">
                <a:latin typeface="Arial" panose="020B0604020202020204" pitchFamily="34" charset="0"/>
                <a:cs typeface="Arial" panose="020B0604020202020204" pitchFamily="34" charset="0"/>
              </a:rPr>
              <a:t>İktisat, Zeynel Dinler, Ekin Kitapevi Yayınları, Bursa, 2007.</a:t>
            </a:r>
          </a:p>
          <a:p>
            <a:pPr marL="9525" algn="just">
              <a:lnSpc>
                <a:spcPct val="150000"/>
              </a:lnSpc>
              <a:spcBef>
                <a:spcPts val="75"/>
              </a:spcBef>
              <a:buClr>
                <a:srgbClr val="AC0000"/>
              </a:buClr>
              <a:tabLst>
                <a:tab pos="215265" algn="l"/>
              </a:tabLst>
            </a:pPr>
            <a:endParaRPr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07204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konomi">
  <a:themeElements>
    <a:clrScheme name="Gazete kağıdı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zete kağıdı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ekonomi" id="{14396F44-94C0-4BF2-8333-266569A57D02}" vid="{03703BF9-DFA0-42C9-89F9-C03DE1C4A071}"/>
    </a:ext>
  </a:extLst>
</a:theme>
</file>

<file path=ppt/theme/theme2.xml><?xml version="1.0" encoding="utf-8"?>
<a:theme xmlns:a="http://schemas.openxmlformats.org/drawingml/2006/main" name="1_Rics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Ofis Klasik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h.t.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.t." id="{413A7544-DC64-4FD9-B67F-E82A6B382656}" vid="{2993C0EF-C761-423D-BA24-A50FC7959470}"/>
    </a:ext>
  </a:extLst>
</a:theme>
</file>

<file path=ppt/theme/theme4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ekonomi</Template>
  <TotalTime>12453</TotalTime>
  <Words>431</Words>
  <Application>Microsoft Office PowerPoint</Application>
  <PresentationFormat>Ekran Gösterisi (4:3)</PresentationFormat>
  <Paragraphs>52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3</vt:i4>
      </vt:variant>
      <vt:variant>
        <vt:lpstr>Slayt Başlıkları</vt:lpstr>
      </vt:variant>
      <vt:variant>
        <vt:i4>8</vt:i4>
      </vt:variant>
    </vt:vector>
  </HeadingPairs>
  <TitlesOfParts>
    <vt:vector size="16" baseType="lpstr">
      <vt:lpstr>ＭＳ Ｐゴシック</vt:lpstr>
      <vt:lpstr>Arial</vt:lpstr>
      <vt:lpstr>Calibri</vt:lpstr>
      <vt:lpstr>Times New Roman</vt:lpstr>
      <vt:lpstr>Wingdings</vt:lpstr>
      <vt:lpstr>ekonomi</vt:lpstr>
      <vt:lpstr>1_Rics</vt:lpstr>
      <vt:lpstr>h.t.</vt:lpstr>
      <vt:lpstr>PowerPoint Sunusu</vt:lpstr>
      <vt:lpstr>Azalan Marjinal Verimler Kanunu</vt:lpstr>
      <vt:lpstr>Azalan Marjinal Verimler Kanunu</vt:lpstr>
      <vt:lpstr>Azalan Marjinal Verimler Kanunu</vt:lpstr>
      <vt:lpstr>Azalan Marjinal Verimler Kanunu</vt:lpstr>
      <vt:lpstr>Uzun Dönem Üretim Fonksiyonu: Ölçeğin Verimi</vt:lpstr>
      <vt:lpstr>Uzun Dönem Üretim Fonksiyonu: Ölçeğin Verimi</vt:lpstr>
      <vt:lpstr>KAYNAKLAR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ANKARA ÜNİVERSİTESİ UYGULAMALI BİLİMLER FAKÜLTESİ GAYRİMENKUL GELİŞTİRME VE YÖNETİMİ BÖLÜMÜ</dc:title>
  <dc:creator>sibel</dc:creator>
  <cp:lastModifiedBy>Taşınmaz</cp:lastModifiedBy>
  <cp:revision>814</cp:revision>
  <cp:lastPrinted>2016-10-24T07:53:35Z</cp:lastPrinted>
  <dcterms:created xsi:type="dcterms:W3CDTF">2016-09-18T09:35:24Z</dcterms:created>
  <dcterms:modified xsi:type="dcterms:W3CDTF">2020-02-24T11:32:05Z</dcterms:modified>
</cp:coreProperties>
</file>