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4B33BE-0219-43DB-A575-15E7AB266635}" type="datetimeFigureOut">
              <a:rPr lang="tr-TR" smtClean="0"/>
              <a:t>25.12.2019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27A1D5-85CF-4A60-AD5D-6037F882318D}" type="slidenum">
              <a:rPr lang="tr-TR" smtClean="0"/>
              <a:t>‹#›</a:t>
            </a:fld>
            <a:endParaRPr lang="tr-TR"/>
          </a:p>
        </p:txBody>
      </p:sp>
    </p:spTree>
    <p:extLst>
      <p:ext uri="{BB962C8B-B14F-4D97-AF65-F5344CB8AC3E}">
        <p14:creationId xmlns:p14="http://schemas.microsoft.com/office/powerpoint/2010/main" val="2762842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Slide Image Placeholder 1"/>
          <p:cNvSpPr>
            <a:spLocks noGrp="1" noRot="1" noChangeAspect="1" noTextEdit="1"/>
          </p:cNvSpPr>
          <p:nvPr>
            <p:ph type="sldImg"/>
          </p:nvPr>
        </p:nvSpPr>
        <p:spPr>
          <a:ln/>
        </p:spPr>
      </p:sp>
      <p:sp>
        <p:nvSpPr>
          <p:cNvPr id="272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72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6DCAA5-851F-4218-A534-CC4575626D39}" type="slidenum">
              <a:rPr lang="en-GB" altLang="tr-TR" smtClean="0">
                <a:solidFill>
                  <a:srgbClr val="000000"/>
                </a:solidFill>
              </a:rPr>
              <a:pPr>
                <a:spcBef>
                  <a:spcPct val="0"/>
                </a:spcBef>
              </a:pPr>
              <a:t>2</a:t>
            </a:fld>
            <a:endParaRPr lang="en-GB" altLang="tr-TR" smtClean="0">
              <a:solidFill>
                <a:srgbClr val="000000"/>
              </a:solidFill>
            </a:endParaRPr>
          </a:p>
        </p:txBody>
      </p:sp>
    </p:spTree>
    <p:extLst>
      <p:ext uri="{BB962C8B-B14F-4D97-AF65-F5344CB8AC3E}">
        <p14:creationId xmlns:p14="http://schemas.microsoft.com/office/powerpoint/2010/main" val="358042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90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B7B7BE2-5C25-4589-9126-ED34198D2D87}" type="slidenum">
              <a:rPr lang="en-GB" altLang="tr-TR" smtClean="0">
                <a:solidFill>
                  <a:srgbClr val="000000"/>
                </a:solidFill>
              </a:rPr>
              <a:pPr>
                <a:spcBef>
                  <a:spcPct val="0"/>
                </a:spcBef>
              </a:pPr>
              <a:t>11</a:t>
            </a:fld>
            <a:endParaRPr lang="en-GB" altLang="tr-TR" smtClean="0">
              <a:solidFill>
                <a:srgbClr val="000000"/>
              </a:solidFill>
            </a:endParaRPr>
          </a:p>
        </p:txBody>
      </p:sp>
    </p:spTree>
    <p:extLst>
      <p:ext uri="{BB962C8B-B14F-4D97-AF65-F5344CB8AC3E}">
        <p14:creationId xmlns:p14="http://schemas.microsoft.com/office/powerpoint/2010/main" val="2133683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a:ln/>
        </p:spPr>
      </p:sp>
      <p:sp>
        <p:nvSpPr>
          <p:cNvPr id="292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92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6763F7-35ED-4B47-B8D0-4824AE41AF85}" type="slidenum">
              <a:rPr lang="en-GB" altLang="tr-TR" smtClean="0">
                <a:solidFill>
                  <a:srgbClr val="000000"/>
                </a:solidFill>
              </a:rPr>
              <a:pPr>
                <a:spcBef>
                  <a:spcPct val="0"/>
                </a:spcBef>
              </a:pPr>
              <a:t>12</a:t>
            </a:fld>
            <a:endParaRPr lang="en-GB" altLang="tr-TR" smtClean="0">
              <a:solidFill>
                <a:srgbClr val="000000"/>
              </a:solidFill>
            </a:endParaRPr>
          </a:p>
        </p:txBody>
      </p:sp>
    </p:spTree>
    <p:extLst>
      <p:ext uri="{BB962C8B-B14F-4D97-AF65-F5344CB8AC3E}">
        <p14:creationId xmlns:p14="http://schemas.microsoft.com/office/powerpoint/2010/main" val="1705823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Slide Image Placeholder 1"/>
          <p:cNvSpPr>
            <a:spLocks noGrp="1" noRot="1" noChangeAspect="1" noTextEdit="1"/>
          </p:cNvSpPr>
          <p:nvPr>
            <p:ph type="sldImg"/>
          </p:nvPr>
        </p:nvSpPr>
        <p:spPr>
          <a:ln/>
        </p:spPr>
      </p:sp>
      <p:sp>
        <p:nvSpPr>
          <p:cNvPr id="294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94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2FC3244-D6F3-4783-AEAB-EFBF377171C6}" type="slidenum">
              <a:rPr lang="en-GB" altLang="tr-TR" smtClean="0">
                <a:solidFill>
                  <a:srgbClr val="000000"/>
                </a:solidFill>
              </a:rPr>
              <a:pPr>
                <a:spcBef>
                  <a:spcPct val="0"/>
                </a:spcBef>
              </a:pPr>
              <a:t>13</a:t>
            </a:fld>
            <a:endParaRPr lang="en-GB" altLang="tr-TR" smtClean="0">
              <a:solidFill>
                <a:srgbClr val="000000"/>
              </a:solidFill>
            </a:endParaRPr>
          </a:p>
        </p:txBody>
      </p:sp>
    </p:spTree>
    <p:extLst>
      <p:ext uri="{BB962C8B-B14F-4D97-AF65-F5344CB8AC3E}">
        <p14:creationId xmlns:p14="http://schemas.microsoft.com/office/powerpoint/2010/main" val="3626113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Slide Image Placeholder 1"/>
          <p:cNvSpPr>
            <a:spLocks noGrp="1" noRot="1" noChangeAspect="1" noTextEdit="1"/>
          </p:cNvSpPr>
          <p:nvPr>
            <p:ph type="sldImg"/>
          </p:nvPr>
        </p:nvSpPr>
        <p:spPr>
          <a:ln/>
        </p:spPr>
      </p:sp>
      <p:sp>
        <p:nvSpPr>
          <p:cNvPr id="296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96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FBF2E6-4EA5-4060-82E0-8C9EB5BCCAB3}" type="slidenum">
              <a:rPr lang="en-GB" altLang="tr-TR" smtClean="0">
                <a:solidFill>
                  <a:srgbClr val="000000"/>
                </a:solidFill>
              </a:rPr>
              <a:pPr>
                <a:spcBef>
                  <a:spcPct val="0"/>
                </a:spcBef>
              </a:pPr>
              <a:t>14</a:t>
            </a:fld>
            <a:endParaRPr lang="en-GB" altLang="tr-TR" smtClean="0">
              <a:solidFill>
                <a:srgbClr val="000000"/>
              </a:solidFill>
            </a:endParaRPr>
          </a:p>
        </p:txBody>
      </p:sp>
    </p:spTree>
    <p:extLst>
      <p:ext uri="{BB962C8B-B14F-4D97-AF65-F5344CB8AC3E}">
        <p14:creationId xmlns:p14="http://schemas.microsoft.com/office/powerpoint/2010/main" val="1465065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Slide Image Placeholder 1"/>
          <p:cNvSpPr>
            <a:spLocks noGrp="1" noRot="1" noChangeAspect="1" noTextEdit="1"/>
          </p:cNvSpPr>
          <p:nvPr>
            <p:ph type="sldImg"/>
          </p:nvPr>
        </p:nvSpPr>
        <p:spPr>
          <a:ln/>
        </p:spPr>
      </p:sp>
      <p:sp>
        <p:nvSpPr>
          <p:cNvPr id="299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99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07AC5DF-14FB-4F6D-BFC6-799B3AAF96F0}" type="slidenum">
              <a:rPr lang="en-GB" altLang="tr-TR" smtClean="0">
                <a:solidFill>
                  <a:srgbClr val="000000"/>
                </a:solidFill>
              </a:rPr>
              <a:pPr>
                <a:spcBef>
                  <a:spcPct val="0"/>
                </a:spcBef>
              </a:pPr>
              <a:t>15</a:t>
            </a:fld>
            <a:endParaRPr lang="en-GB" altLang="tr-TR" smtClean="0">
              <a:solidFill>
                <a:srgbClr val="000000"/>
              </a:solidFill>
            </a:endParaRPr>
          </a:p>
        </p:txBody>
      </p:sp>
    </p:spTree>
    <p:extLst>
      <p:ext uri="{BB962C8B-B14F-4D97-AF65-F5344CB8AC3E}">
        <p14:creationId xmlns:p14="http://schemas.microsoft.com/office/powerpoint/2010/main" val="29738396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Slide Image Placeholder 1"/>
          <p:cNvSpPr>
            <a:spLocks noGrp="1" noRot="1" noChangeAspect="1" noTextEdit="1"/>
          </p:cNvSpPr>
          <p:nvPr>
            <p:ph type="sldImg"/>
          </p:nvPr>
        </p:nvSpPr>
        <p:spPr>
          <a:ln/>
        </p:spPr>
      </p:sp>
      <p:sp>
        <p:nvSpPr>
          <p:cNvPr id="301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1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170A46-5526-4067-8A92-57B37A092105}" type="slidenum">
              <a:rPr lang="en-GB" altLang="tr-TR" smtClean="0">
                <a:solidFill>
                  <a:srgbClr val="000000"/>
                </a:solidFill>
              </a:rPr>
              <a:pPr>
                <a:spcBef>
                  <a:spcPct val="0"/>
                </a:spcBef>
              </a:pPr>
              <a:t>16</a:t>
            </a:fld>
            <a:endParaRPr lang="en-GB" altLang="tr-TR" smtClean="0">
              <a:solidFill>
                <a:srgbClr val="000000"/>
              </a:solidFill>
            </a:endParaRPr>
          </a:p>
        </p:txBody>
      </p:sp>
    </p:spTree>
    <p:extLst>
      <p:ext uri="{BB962C8B-B14F-4D97-AF65-F5344CB8AC3E}">
        <p14:creationId xmlns:p14="http://schemas.microsoft.com/office/powerpoint/2010/main" val="7739933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Slide Image Placeholder 1"/>
          <p:cNvSpPr>
            <a:spLocks noGrp="1" noRot="1" noChangeAspect="1" noTextEdit="1"/>
          </p:cNvSpPr>
          <p:nvPr>
            <p:ph type="sldImg"/>
          </p:nvPr>
        </p:nvSpPr>
        <p:spPr>
          <a:ln/>
        </p:spPr>
      </p:sp>
      <p:sp>
        <p:nvSpPr>
          <p:cNvPr id="303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3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8475127-2B94-475D-9C55-FE5BD4FA1720}" type="slidenum">
              <a:rPr lang="en-GB" altLang="tr-TR" smtClean="0">
                <a:solidFill>
                  <a:srgbClr val="000000"/>
                </a:solidFill>
              </a:rPr>
              <a:pPr>
                <a:spcBef>
                  <a:spcPct val="0"/>
                </a:spcBef>
              </a:pPr>
              <a:t>17</a:t>
            </a:fld>
            <a:endParaRPr lang="en-GB" altLang="tr-TR" smtClean="0">
              <a:solidFill>
                <a:srgbClr val="000000"/>
              </a:solidFill>
            </a:endParaRPr>
          </a:p>
        </p:txBody>
      </p:sp>
    </p:spTree>
    <p:extLst>
      <p:ext uri="{BB962C8B-B14F-4D97-AF65-F5344CB8AC3E}">
        <p14:creationId xmlns:p14="http://schemas.microsoft.com/office/powerpoint/2010/main" val="25818286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Slide Image Placeholder 1"/>
          <p:cNvSpPr>
            <a:spLocks noGrp="1" noRot="1" noChangeAspect="1" noTextEdit="1"/>
          </p:cNvSpPr>
          <p:nvPr>
            <p:ph type="sldImg"/>
          </p:nvPr>
        </p:nvSpPr>
        <p:spPr>
          <a:ln/>
        </p:spPr>
      </p:sp>
      <p:sp>
        <p:nvSpPr>
          <p:cNvPr id="305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5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FBD4AD9-E7F5-4354-B1C5-6E9B19D64CAB}" type="slidenum">
              <a:rPr lang="en-GB" altLang="tr-TR" smtClean="0">
                <a:solidFill>
                  <a:srgbClr val="000000"/>
                </a:solidFill>
              </a:rPr>
              <a:pPr>
                <a:spcBef>
                  <a:spcPct val="0"/>
                </a:spcBef>
              </a:pPr>
              <a:t>18</a:t>
            </a:fld>
            <a:endParaRPr lang="en-GB" altLang="tr-TR" smtClean="0">
              <a:solidFill>
                <a:srgbClr val="000000"/>
              </a:solidFill>
            </a:endParaRPr>
          </a:p>
        </p:txBody>
      </p:sp>
    </p:spTree>
    <p:extLst>
      <p:ext uri="{BB962C8B-B14F-4D97-AF65-F5344CB8AC3E}">
        <p14:creationId xmlns:p14="http://schemas.microsoft.com/office/powerpoint/2010/main" val="3145096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Slide Image Placeholder 1"/>
          <p:cNvSpPr>
            <a:spLocks noGrp="1" noRot="1" noChangeAspect="1" noTextEdit="1"/>
          </p:cNvSpPr>
          <p:nvPr>
            <p:ph type="sldImg"/>
          </p:nvPr>
        </p:nvSpPr>
        <p:spPr>
          <a:ln/>
        </p:spPr>
      </p:sp>
      <p:sp>
        <p:nvSpPr>
          <p:cNvPr id="307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7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B5D157C-A096-4FF6-A2B7-9037CF84DE06}" type="slidenum">
              <a:rPr lang="en-GB" altLang="tr-TR" smtClean="0">
                <a:solidFill>
                  <a:srgbClr val="000000"/>
                </a:solidFill>
              </a:rPr>
              <a:pPr>
                <a:spcBef>
                  <a:spcPct val="0"/>
                </a:spcBef>
              </a:pPr>
              <a:t>19</a:t>
            </a:fld>
            <a:endParaRPr lang="en-GB" altLang="tr-TR" smtClean="0">
              <a:solidFill>
                <a:srgbClr val="000000"/>
              </a:solidFill>
            </a:endParaRPr>
          </a:p>
        </p:txBody>
      </p:sp>
    </p:spTree>
    <p:extLst>
      <p:ext uri="{BB962C8B-B14F-4D97-AF65-F5344CB8AC3E}">
        <p14:creationId xmlns:p14="http://schemas.microsoft.com/office/powerpoint/2010/main" val="20881563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Slide Image Placeholder 1"/>
          <p:cNvSpPr>
            <a:spLocks noGrp="1" noRot="1" noChangeAspect="1" noTextEdit="1"/>
          </p:cNvSpPr>
          <p:nvPr>
            <p:ph type="sldImg"/>
          </p:nvPr>
        </p:nvSpPr>
        <p:spPr>
          <a:ln/>
        </p:spPr>
      </p:sp>
      <p:sp>
        <p:nvSpPr>
          <p:cNvPr id="309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9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3A1096-C8E4-457E-9801-5AFA692A4440}" type="slidenum">
              <a:rPr lang="en-GB" altLang="tr-TR" smtClean="0">
                <a:solidFill>
                  <a:srgbClr val="000000"/>
                </a:solidFill>
              </a:rPr>
              <a:pPr>
                <a:spcBef>
                  <a:spcPct val="0"/>
                </a:spcBef>
              </a:pPr>
              <a:t>20</a:t>
            </a:fld>
            <a:endParaRPr lang="en-GB" altLang="tr-TR" smtClean="0">
              <a:solidFill>
                <a:srgbClr val="000000"/>
              </a:solidFill>
            </a:endParaRPr>
          </a:p>
        </p:txBody>
      </p:sp>
    </p:spTree>
    <p:extLst>
      <p:ext uri="{BB962C8B-B14F-4D97-AF65-F5344CB8AC3E}">
        <p14:creationId xmlns:p14="http://schemas.microsoft.com/office/powerpoint/2010/main" val="3767603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F3992AF-3400-4FD1-AD47-42AAC1E52A0E}" type="slidenum">
              <a:rPr lang="en-GB" altLang="tr-TR" smtClean="0">
                <a:solidFill>
                  <a:srgbClr val="000000"/>
                </a:solidFill>
              </a:rPr>
              <a:pPr>
                <a:spcBef>
                  <a:spcPct val="0"/>
                </a:spcBef>
              </a:pPr>
              <a:t>3</a:t>
            </a:fld>
            <a:endParaRPr lang="en-GB" altLang="tr-TR" smtClean="0">
              <a:solidFill>
                <a:srgbClr val="000000"/>
              </a:solidFill>
            </a:endParaRPr>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xfrm>
            <a:off x="914400" y="4724400"/>
            <a:ext cx="5029200" cy="4476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tr-TR" smtClean="0">
              <a:latin typeface="Arial" panose="020B0604020202020204" pitchFamily="34" charset="0"/>
            </a:endParaRPr>
          </a:p>
        </p:txBody>
      </p:sp>
    </p:spTree>
    <p:extLst>
      <p:ext uri="{BB962C8B-B14F-4D97-AF65-F5344CB8AC3E}">
        <p14:creationId xmlns:p14="http://schemas.microsoft.com/office/powerpoint/2010/main" val="3532777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Slide Image Placeholder 1"/>
          <p:cNvSpPr>
            <a:spLocks noGrp="1" noRot="1" noChangeAspect="1" noTextEdit="1"/>
          </p:cNvSpPr>
          <p:nvPr>
            <p:ph type="sldImg"/>
          </p:nvPr>
        </p:nvSpPr>
        <p:spPr>
          <a:ln/>
        </p:spPr>
      </p:sp>
      <p:sp>
        <p:nvSpPr>
          <p:cNvPr id="311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11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6D75B9-734B-4294-9271-71B83D9B1CBC}" type="slidenum">
              <a:rPr lang="en-GB" altLang="tr-TR" smtClean="0">
                <a:solidFill>
                  <a:srgbClr val="000000"/>
                </a:solidFill>
              </a:rPr>
              <a:pPr>
                <a:spcBef>
                  <a:spcPct val="0"/>
                </a:spcBef>
              </a:pPr>
              <a:t>21</a:t>
            </a:fld>
            <a:endParaRPr lang="en-GB" altLang="tr-TR" smtClean="0">
              <a:solidFill>
                <a:srgbClr val="000000"/>
              </a:solidFill>
            </a:endParaRPr>
          </a:p>
        </p:txBody>
      </p:sp>
    </p:spTree>
    <p:extLst>
      <p:ext uri="{BB962C8B-B14F-4D97-AF65-F5344CB8AC3E}">
        <p14:creationId xmlns:p14="http://schemas.microsoft.com/office/powerpoint/2010/main" val="2248060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Slide Image Placeholder 1"/>
          <p:cNvSpPr>
            <a:spLocks noGrp="1" noRot="1" noChangeAspect="1" noTextEdit="1"/>
          </p:cNvSpPr>
          <p:nvPr>
            <p:ph type="sldImg"/>
          </p:nvPr>
        </p:nvSpPr>
        <p:spPr>
          <a:ln/>
        </p:spPr>
      </p:sp>
      <p:sp>
        <p:nvSpPr>
          <p:cNvPr id="313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13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247CD5-65ED-4625-8DB2-D0F57E6184FC}" type="slidenum">
              <a:rPr lang="en-GB" altLang="tr-TR" smtClean="0">
                <a:solidFill>
                  <a:srgbClr val="000000"/>
                </a:solidFill>
              </a:rPr>
              <a:pPr>
                <a:spcBef>
                  <a:spcPct val="0"/>
                </a:spcBef>
              </a:pPr>
              <a:t>22</a:t>
            </a:fld>
            <a:endParaRPr lang="en-GB" altLang="tr-TR" smtClean="0">
              <a:solidFill>
                <a:srgbClr val="000000"/>
              </a:solidFill>
            </a:endParaRPr>
          </a:p>
        </p:txBody>
      </p:sp>
    </p:spTree>
    <p:extLst>
      <p:ext uri="{BB962C8B-B14F-4D97-AF65-F5344CB8AC3E}">
        <p14:creationId xmlns:p14="http://schemas.microsoft.com/office/powerpoint/2010/main" val="25865607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Slide Image Placeholder 1"/>
          <p:cNvSpPr>
            <a:spLocks noGrp="1" noRot="1" noChangeAspect="1" noTextEdit="1"/>
          </p:cNvSpPr>
          <p:nvPr>
            <p:ph type="sldImg"/>
          </p:nvPr>
        </p:nvSpPr>
        <p:spPr>
          <a:ln/>
        </p:spPr>
      </p:sp>
      <p:sp>
        <p:nvSpPr>
          <p:cNvPr id="315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15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A3AD6E0-71C0-4B18-A68E-A760128923F5}" type="slidenum">
              <a:rPr lang="en-GB" altLang="tr-TR" smtClean="0">
                <a:solidFill>
                  <a:srgbClr val="000000"/>
                </a:solidFill>
              </a:rPr>
              <a:pPr>
                <a:spcBef>
                  <a:spcPct val="0"/>
                </a:spcBef>
              </a:pPr>
              <a:t>23</a:t>
            </a:fld>
            <a:endParaRPr lang="en-GB" altLang="tr-TR" smtClean="0">
              <a:solidFill>
                <a:srgbClr val="000000"/>
              </a:solidFill>
            </a:endParaRPr>
          </a:p>
        </p:txBody>
      </p:sp>
    </p:spTree>
    <p:extLst>
      <p:ext uri="{BB962C8B-B14F-4D97-AF65-F5344CB8AC3E}">
        <p14:creationId xmlns:p14="http://schemas.microsoft.com/office/powerpoint/2010/main" val="1799961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Slide Image Placeholder 1"/>
          <p:cNvSpPr>
            <a:spLocks noGrp="1" noRot="1" noChangeAspect="1" noTextEdit="1"/>
          </p:cNvSpPr>
          <p:nvPr>
            <p:ph type="sldImg"/>
          </p:nvPr>
        </p:nvSpPr>
        <p:spPr>
          <a:ln/>
        </p:spPr>
      </p:sp>
      <p:sp>
        <p:nvSpPr>
          <p:cNvPr id="317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17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FCF850-3E32-45BA-AB69-A8779FAA5F61}" type="slidenum">
              <a:rPr lang="en-GB" altLang="tr-TR" smtClean="0">
                <a:solidFill>
                  <a:srgbClr val="000000"/>
                </a:solidFill>
              </a:rPr>
              <a:pPr>
                <a:spcBef>
                  <a:spcPct val="0"/>
                </a:spcBef>
              </a:pPr>
              <a:t>24</a:t>
            </a:fld>
            <a:endParaRPr lang="en-GB" altLang="tr-TR" smtClean="0">
              <a:solidFill>
                <a:srgbClr val="000000"/>
              </a:solidFill>
            </a:endParaRPr>
          </a:p>
        </p:txBody>
      </p:sp>
    </p:spTree>
    <p:extLst>
      <p:ext uri="{BB962C8B-B14F-4D97-AF65-F5344CB8AC3E}">
        <p14:creationId xmlns:p14="http://schemas.microsoft.com/office/powerpoint/2010/main" val="2427827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Slide Image Placeholder 1"/>
          <p:cNvSpPr>
            <a:spLocks noGrp="1" noRot="1" noChangeAspect="1" noTextEdit="1"/>
          </p:cNvSpPr>
          <p:nvPr>
            <p:ph type="sldImg"/>
          </p:nvPr>
        </p:nvSpPr>
        <p:spPr>
          <a:ln/>
        </p:spPr>
      </p:sp>
      <p:sp>
        <p:nvSpPr>
          <p:cNvPr id="319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19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98DA4B-8061-4B76-9866-9124D226D1A4}" type="slidenum">
              <a:rPr lang="en-GB" altLang="tr-TR" smtClean="0">
                <a:solidFill>
                  <a:srgbClr val="000000"/>
                </a:solidFill>
              </a:rPr>
              <a:pPr>
                <a:spcBef>
                  <a:spcPct val="0"/>
                </a:spcBef>
              </a:pPr>
              <a:t>25</a:t>
            </a:fld>
            <a:endParaRPr lang="en-GB" altLang="tr-TR" smtClean="0">
              <a:solidFill>
                <a:srgbClr val="000000"/>
              </a:solidFill>
            </a:endParaRPr>
          </a:p>
        </p:txBody>
      </p:sp>
    </p:spTree>
    <p:extLst>
      <p:ext uri="{BB962C8B-B14F-4D97-AF65-F5344CB8AC3E}">
        <p14:creationId xmlns:p14="http://schemas.microsoft.com/office/powerpoint/2010/main" val="40689711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Slide Image Placeholder 1"/>
          <p:cNvSpPr>
            <a:spLocks noGrp="1" noRot="1" noChangeAspect="1" noTextEdit="1"/>
          </p:cNvSpPr>
          <p:nvPr>
            <p:ph type="sldImg"/>
          </p:nvPr>
        </p:nvSpPr>
        <p:spPr>
          <a:ln/>
        </p:spPr>
      </p:sp>
      <p:sp>
        <p:nvSpPr>
          <p:cNvPr id="321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1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5CC088-642C-4AF5-8141-D83B654368DC}" type="slidenum">
              <a:rPr lang="en-GB" altLang="tr-TR" smtClean="0">
                <a:solidFill>
                  <a:srgbClr val="000000"/>
                </a:solidFill>
              </a:rPr>
              <a:pPr>
                <a:spcBef>
                  <a:spcPct val="0"/>
                </a:spcBef>
              </a:pPr>
              <a:t>26</a:t>
            </a:fld>
            <a:endParaRPr lang="en-GB" altLang="tr-TR" smtClean="0">
              <a:solidFill>
                <a:srgbClr val="000000"/>
              </a:solidFill>
            </a:endParaRPr>
          </a:p>
        </p:txBody>
      </p:sp>
    </p:spTree>
    <p:extLst>
      <p:ext uri="{BB962C8B-B14F-4D97-AF65-F5344CB8AC3E}">
        <p14:creationId xmlns:p14="http://schemas.microsoft.com/office/powerpoint/2010/main" val="41028620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Image Placeholder 1"/>
          <p:cNvSpPr>
            <a:spLocks noGrp="1" noRot="1" noChangeAspect="1" noTextEdit="1"/>
          </p:cNvSpPr>
          <p:nvPr>
            <p:ph type="sldImg"/>
          </p:nvPr>
        </p:nvSpPr>
        <p:spPr>
          <a:ln/>
        </p:spPr>
      </p:sp>
      <p:sp>
        <p:nvSpPr>
          <p:cNvPr id="323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3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C6391F3-24A2-4440-96AB-D445FBE8658A}" type="slidenum">
              <a:rPr lang="en-GB" altLang="tr-TR" smtClean="0">
                <a:solidFill>
                  <a:srgbClr val="000000"/>
                </a:solidFill>
              </a:rPr>
              <a:pPr>
                <a:spcBef>
                  <a:spcPct val="0"/>
                </a:spcBef>
              </a:pPr>
              <a:t>27</a:t>
            </a:fld>
            <a:endParaRPr lang="en-GB" altLang="tr-TR" smtClean="0">
              <a:solidFill>
                <a:srgbClr val="000000"/>
              </a:solidFill>
            </a:endParaRPr>
          </a:p>
        </p:txBody>
      </p:sp>
    </p:spTree>
    <p:extLst>
      <p:ext uri="{BB962C8B-B14F-4D97-AF65-F5344CB8AC3E}">
        <p14:creationId xmlns:p14="http://schemas.microsoft.com/office/powerpoint/2010/main" val="27456559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Image Placeholder 1"/>
          <p:cNvSpPr>
            <a:spLocks noGrp="1" noRot="1" noChangeAspect="1" noTextEdit="1"/>
          </p:cNvSpPr>
          <p:nvPr>
            <p:ph type="sldImg"/>
          </p:nvPr>
        </p:nvSpPr>
        <p:spPr>
          <a:ln/>
        </p:spPr>
      </p:sp>
      <p:sp>
        <p:nvSpPr>
          <p:cNvPr id="325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5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BCE904-BF7F-4581-BAA7-1D876628AEEE}" type="slidenum">
              <a:rPr lang="en-GB" altLang="tr-TR" smtClean="0">
                <a:solidFill>
                  <a:srgbClr val="000000"/>
                </a:solidFill>
              </a:rPr>
              <a:pPr>
                <a:spcBef>
                  <a:spcPct val="0"/>
                </a:spcBef>
              </a:pPr>
              <a:t>28</a:t>
            </a:fld>
            <a:endParaRPr lang="en-GB" altLang="tr-TR" smtClean="0">
              <a:solidFill>
                <a:srgbClr val="000000"/>
              </a:solidFill>
            </a:endParaRPr>
          </a:p>
        </p:txBody>
      </p:sp>
    </p:spTree>
    <p:extLst>
      <p:ext uri="{BB962C8B-B14F-4D97-AF65-F5344CB8AC3E}">
        <p14:creationId xmlns:p14="http://schemas.microsoft.com/office/powerpoint/2010/main" val="35622575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Slide Image Placeholder 1"/>
          <p:cNvSpPr>
            <a:spLocks noGrp="1" noRot="1" noChangeAspect="1" noTextEdit="1"/>
          </p:cNvSpPr>
          <p:nvPr>
            <p:ph type="sldImg"/>
          </p:nvPr>
        </p:nvSpPr>
        <p:spPr>
          <a:ln/>
        </p:spPr>
      </p:sp>
      <p:sp>
        <p:nvSpPr>
          <p:cNvPr id="327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7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0AACBFE-0260-43FE-95A4-620F03ABE489}" type="slidenum">
              <a:rPr lang="en-GB" altLang="tr-TR" smtClean="0">
                <a:solidFill>
                  <a:srgbClr val="000000"/>
                </a:solidFill>
              </a:rPr>
              <a:pPr>
                <a:spcBef>
                  <a:spcPct val="0"/>
                </a:spcBef>
              </a:pPr>
              <a:t>29</a:t>
            </a:fld>
            <a:endParaRPr lang="en-GB" altLang="tr-TR" smtClean="0">
              <a:solidFill>
                <a:srgbClr val="000000"/>
              </a:solidFill>
            </a:endParaRPr>
          </a:p>
        </p:txBody>
      </p:sp>
    </p:spTree>
    <p:extLst>
      <p:ext uri="{BB962C8B-B14F-4D97-AF65-F5344CB8AC3E}">
        <p14:creationId xmlns:p14="http://schemas.microsoft.com/office/powerpoint/2010/main" val="24248533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Slide Image Placeholder 1"/>
          <p:cNvSpPr>
            <a:spLocks noGrp="1" noRot="1" noChangeAspect="1" noTextEdit="1"/>
          </p:cNvSpPr>
          <p:nvPr>
            <p:ph type="sldImg"/>
          </p:nvPr>
        </p:nvSpPr>
        <p:spPr>
          <a:ln/>
        </p:spPr>
      </p:sp>
      <p:sp>
        <p:nvSpPr>
          <p:cNvPr id="329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9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B86C8A-7E0B-4ACB-B272-3BB2C54DB78C}" type="slidenum">
              <a:rPr lang="en-GB" altLang="tr-TR" smtClean="0">
                <a:solidFill>
                  <a:srgbClr val="000000"/>
                </a:solidFill>
              </a:rPr>
              <a:pPr>
                <a:spcBef>
                  <a:spcPct val="0"/>
                </a:spcBef>
              </a:pPr>
              <a:t>30</a:t>
            </a:fld>
            <a:endParaRPr lang="en-GB" altLang="tr-TR" smtClean="0">
              <a:solidFill>
                <a:srgbClr val="000000"/>
              </a:solidFill>
            </a:endParaRPr>
          </a:p>
        </p:txBody>
      </p:sp>
    </p:spTree>
    <p:extLst>
      <p:ext uri="{BB962C8B-B14F-4D97-AF65-F5344CB8AC3E}">
        <p14:creationId xmlns:p14="http://schemas.microsoft.com/office/powerpoint/2010/main" val="1982803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Slide Image Placeholder 1"/>
          <p:cNvSpPr>
            <a:spLocks noGrp="1" noRot="1" noChangeAspect="1" noTextEdit="1"/>
          </p:cNvSpPr>
          <p:nvPr>
            <p:ph type="sldImg"/>
          </p:nvPr>
        </p:nvSpPr>
        <p:spPr>
          <a:ln/>
        </p:spPr>
      </p:sp>
      <p:sp>
        <p:nvSpPr>
          <p:cNvPr id="276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76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FD9A81C-B365-485D-BD99-F6775BF45E1D}" type="slidenum">
              <a:rPr lang="en-GB" altLang="tr-TR" smtClean="0">
                <a:solidFill>
                  <a:srgbClr val="000000"/>
                </a:solidFill>
              </a:rPr>
              <a:pPr>
                <a:spcBef>
                  <a:spcPct val="0"/>
                </a:spcBef>
              </a:pPr>
              <a:t>4</a:t>
            </a:fld>
            <a:endParaRPr lang="en-GB" altLang="tr-TR" smtClean="0">
              <a:solidFill>
                <a:srgbClr val="000000"/>
              </a:solidFill>
            </a:endParaRPr>
          </a:p>
        </p:txBody>
      </p:sp>
    </p:spTree>
    <p:extLst>
      <p:ext uri="{BB962C8B-B14F-4D97-AF65-F5344CB8AC3E}">
        <p14:creationId xmlns:p14="http://schemas.microsoft.com/office/powerpoint/2010/main" val="9061622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Slide Image Placeholder 1"/>
          <p:cNvSpPr>
            <a:spLocks noGrp="1" noRot="1" noChangeAspect="1" noTextEdit="1"/>
          </p:cNvSpPr>
          <p:nvPr>
            <p:ph type="sldImg"/>
          </p:nvPr>
        </p:nvSpPr>
        <p:spPr>
          <a:ln/>
        </p:spPr>
      </p:sp>
      <p:sp>
        <p:nvSpPr>
          <p:cNvPr id="331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31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7D6B63-8887-4012-B2F3-C27B3CD2C150}" type="slidenum">
              <a:rPr lang="en-GB" altLang="tr-TR" smtClean="0">
                <a:solidFill>
                  <a:srgbClr val="000000"/>
                </a:solidFill>
              </a:rPr>
              <a:pPr>
                <a:spcBef>
                  <a:spcPct val="0"/>
                </a:spcBef>
              </a:pPr>
              <a:t>31</a:t>
            </a:fld>
            <a:endParaRPr lang="en-GB" altLang="tr-TR" smtClean="0">
              <a:solidFill>
                <a:srgbClr val="000000"/>
              </a:solidFill>
            </a:endParaRPr>
          </a:p>
        </p:txBody>
      </p:sp>
    </p:spTree>
    <p:extLst>
      <p:ext uri="{BB962C8B-B14F-4D97-AF65-F5344CB8AC3E}">
        <p14:creationId xmlns:p14="http://schemas.microsoft.com/office/powerpoint/2010/main" val="42882455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Slide Image Placeholder 1"/>
          <p:cNvSpPr>
            <a:spLocks noGrp="1" noRot="1" noChangeAspect="1" noTextEdit="1"/>
          </p:cNvSpPr>
          <p:nvPr>
            <p:ph type="sldImg"/>
          </p:nvPr>
        </p:nvSpPr>
        <p:spPr>
          <a:ln/>
        </p:spPr>
      </p:sp>
      <p:sp>
        <p:nvSpPr>
          <p:cNvPr id="333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33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D82CE0-A469-4458-8DBB-B51ADA4F1C94}" type="slidenum">
              <a:rPr lang="en-GB" altLang="tr-TR" smtClean="0">
                <a:solidFill>
                  <a:srgbClr val="000000"/>
                </a:solidFill>
              </a:rPr>
              <a:pPr>
                <a:spcBef>
                  <a:spcPct val="0"/>
                </a:spcBef>
              </a:pPr>
              <a:t>32</a:t>
            </a:fld>
            <a:endParaRPr lang="en-GB" altLang="tr-TR" smtClean="0">
              <a:solidFill>
                <a:srgbClr val="000000"/>
              </a:solidFill>
            </a:endParaRPr>
          </a:p>
        </p:txBody>
      </p:sp>
    </p:spTree>
    <p:extLst>
      <p:ext uri="{BB962C8B-B14F-4D97-AF65-F5344CB8AC3E}">
        <p14:creationId xmlns:p14="http://schemas.microsoft.com/office/powerpoint/2010/main" val="1837806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Slide Image Placeholder 1"/>
          <p:cNvSpPr>
            <a:spLocks noGrp="1" noRot="1" noChangeAspect="1" noTextEdit="1"/>
          </p:cNvSpPr>
          <p:nvPr>
            <p:ph type="sldImg"/>
          </p:nvPr>
        </p:nvSpPr>
        <p:spPr>
          <a:ln/>
        </p:spPr>
      </p:sp>
      <p:sp>
        <p:nvSpPr>
          <p:cNvPr id="335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35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7A5CA0-AAA1-4DA2-85C1-4677EAB10CF7}" type="slidenum">
              <a:rPr lang="en-GB" altLang="tr-TR" smtClean="0">
                <a:solidFill>
                  <a:srgbClr val="000000"/>
                </a:solidFill>
              </a:rPr>
              <a:pPr>
                <a:spcBef>
                  <a:spcPct val="0"/>
                </a:spcBef>
              </a:pPr>
              <a:t>33</a:t>
            </a:fld>
            <a:endParaRPr lang="en-GB" altLang="tr-TR" smtClean="0">
              <a:solidFill>
                <a:srgbClr val="000000"/>
              </a:solidFill>
            </a:endParaRPr>
          </a:p>
        </p:txBody>
      </p:sp>
    </p:spTree>
    <p:extLst>
      <p:ext uri="{BB962C8B-B14F-4D97-AF65-F5344CB8AC3E}">
        <p14:creationId xmlns:p14="http://schemas.microsoft.com/office/powerpoint/2010/main" val="8211307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Slide Image Placeholder 1"/>
          <p:cNvSpPr>
            <a:spLocks noGrp="1" noRot="1" noChangeAspect="1" noTextEdit="1"/>
          </p:cNvSpPr>
          <p:nvPr>
            <p:ph type="sldImg"/>
          </p:nvPr>
        </p:nvSpPr>
        <p:spPr>
          <a:ln/>
        </p:spPr>
      </p:sp>
      <p:sp>
        <p:nvSpPr>
          <p:cNvPr id="337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37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7BD25E-64D6-4AC5-BE45-E9954603029C}" type="slidenum">
              <a:rPr lang="en-GB" altLang="tr-TR" smtClean="0">
                <a:solidFill>
                  <a:srgbClr val="000000"/>
                </a:solidFill>
              </a:rPr>
              <a:pPr>
                <a:spcBef>
                  <a:spcPct val="0"/>
                </a:spcBef>
              </a:pPr>
              <a:t>34</a:t>
            </a:fld>
            <a:endParaRPr lang="en-GB" altLang="tr-TR" smtClean="0">
              <a:solidFill>
                <a:srgbClr val="000000"/>
              </a:solidFill>
            </a:endParaRPr>
          </a:p>
        </p:txBody>
      </p:sp>
    </p:spTree>
    <p:extLst>
      <p:ext uri="{BB962C8B-B14F-4D97-AF65-F5344CB8AC3E}">
        <p14:creationId xmlns:p14="http://schemas.microsoft.com/office/powerpoint/2010/main" val="15336284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Slide Image Placeholder 1"/>
          <p:cNvSpPr>
            <a:spLocks noGrp="1" noRot="1" noChangeAspect="1" noTextEdit="1"/>
          </p:cNvSpPr>
          <p:nvPr>
            <p:ph type="sldImg"/>
          </p:nvPr>
        </p:nvSpPr>
        <p:spPr>
          <a:ln/>
        </p:spPr>
      </p:sp>
      <p:sp>
        <p:nvSpPr>
          <p:cNvPr id="339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39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358BA4-9774-4F2B-A18F-5A4863A979C2}" type="slidenum">
              <a:rPr lang="en-GB" altLang="tr-TR" smtClean="0">
                <a:solidFill>
                  <a:srgbClr val="000000"/>
                </a:solidFill>
              </a:rPr>
              <a:pPr>
                <a:spcBef>
                  <a:spcPct val="0"/>
                </a:spcBef>
              </a:pPr>
              <a:t>35</a:t>
            </a:fld>
            <a:endParaRPr lang="en-GB" altLang="tr-TR" smtClean="0">
              <a:solidFill>
                <a:srgbClr val="000000"/>
              </a:solidFill>
            </a:endParaRPr>
          </a:p>
        </p:txBody>
      </p:sp>
    </p:spTree>
    <p:extLst>
      <p:ext uri="{BB962C8B-B14F-4D97-AF65-F5344CB8AC3E}">
        <p14:creationId xmlns:p14="http://schemas.microsoft.com/office/powerpoint/2010/main" val="42363599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Slide Image Placeholder 1"/>
          <p:cNvSpPr>
            <a:spLocks noGrp="1" noRot="1" noChangeAspect="1" noTextEdit="1"/>
          </p:cNvSpPr>
          <p:nvPr>
            <p:ph type="sldImg"/>
          </p:nvPr>
        </p:nvSpPr>
        <p:spPr>
          <a:ln/>
        </p:spPr>
      </p:sp>
      <p:sp>
        <p:nvSpPr>
          <p:cNvPr id="342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42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A1D92C8-28E1-4EAC-9F65-72FB8FAF39C5}" type="slidenum">
              <a:rPr lang="en-GB" altLang="tr-TR" smtClean="0">
                <a:solidFill>
                  <a:srgbClr val="000000"/>
                </a:solidFill>
              </a:rPr>
              <a:pPr>
                <a:spcBef>
                  <a:spcPct val="0"/>
                </a:spcBef>
              </a:pPr>
              <a:t>36</a:t>
            </a:fld>
            <a:endParaRPr lang="en-GB" altLang="tr-TR" smtClean="0">
              <a:solidFill>
                <a:srgbClr val="000000"/>
              </a:solidFill>
            </a:endParaRPr>
          </a:p>
        </p:txBody>
      </p:sp>
    </p:spTree>
    <p:extLst>
      <p:ext uri="{BB962C8B-B14F-4D97-AF65-F5344CB8AC3E}">
        <p14:creationId xmlns:p14="http://schemas.microsoft.com/office/powerpoint/2010/main" val="1469646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Slide Image Placeholder 1"/>
          <p:cNvSpPr>
            <a:spLocks noGrp="1" noRot="1" noChangeAspect="1" noTextEdit="1"/>
          </p:cNvSpPr>
          <p:nvPr>
            <p:ph type="sldImg"/>
          </p:nvPr>
        </p:nvSpPr>
        <p:spPr>
          <a:ln/>
        </p:spPr>
      </p:sp>
      <p:sp>
        <p:nvSpPr>
          <p:cNvPr id="278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78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3AD0A95-4683-4AC3-A310-481C3FDFABF5}" type="slidenum">
              <a:rPr lang="en-GB" altLang="tr-TR" smtClean="0">
                <a:solidFill>
                  <a:srgbClr val="000000"/>
                </a:solidFill>
              </a:rPr>
              <a:pPr>
                <a:spcBef>
                  <a:spcPct val="0"/>
                </a:spcBef>
              </a:pPr>
              <a:t>5</a:t>
            </a:fld>
            <a:endParaRPr lang="en-GB" altLang="tr-TR" smtClean="0">
              <a:solidFill>
                <a:srgbClr val="000000"/>
              </a:solidFill>
            </a:endParaRPr>
          </a:p>
        </p:txBody>
      </p:sp>
    </p:spTree>
    <p:extLst>
      <p:ext uri="{BB962C8B-B14F-4D97-AF65-F5344CB8AC3E}">
        <p14:creationId xmlns:p14="http://schemas.microsoft.com/office/powerpoint/2010/main" val="166480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Slide Image Placeholder 1"/>
          <p:cNvSpPr>
            <a:spLocks noGrp="1" noRot="1" noChangeAspect="1" noTextEdit="1"/>
          </p:cNvSpPr>
          <p:nvPr>
            <p:ph type="sldImg"/>
          </p:nvPr>
        </p:nvSpPr>
        <p:spPr>
          <a:ln/>
        </p:spPr>
      </p:sp>
      <p:sp>
        <p:nvSpPr>
          <p:cNvPr id="280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0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F07186E-78C2-4854-ACD1-D2ED823D5DD0}" type="slidenum">
              <a:rPr lang="en-GB" altLang="tr-TR" smtClean="0">
                <a:solidFill>
                  <a:srgbClr val="000000"/>
                </a:solidFill>
              </a:rPr>
              <a:pPr>
                <a:spcBef>
                  <a:spcPct val="0"/>
                </a:spcBef>
              </a:pPr>
              <a:t>6</a:t>
            </a:fld>
            <a:endParaRPr lang="en-GB" altLang="tr-TR" smtClean="0">
              <a:solidFill>
                <a:srgbClr val="000000"/>
              </a:solidFill>
            </a:endParaRPr>
          </a:p>
        </p:txBody>
      </p:sp>
    </p:spTree>
    <p:extLst>
      <p:ext uri="{BB962C8B-B14F-4D97-AF65-F5344CB8AC3E}">
        <p14:creationId xmlns:p14="http://schemas.microsoft.com/office/powerpoint/2010/main" val="885731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a:ln/>
        </p:spPr>
      </p:sp>
      <p:sp>
        <p:nvSpPr>
          <p:cNvPr id="282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2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944A506-D755-4433-A7C4-BEC9575AACFE}" type="slidenum">
              <a:rPr lang="en-GB" altLang="tr-TR" smtClean="0">
                <a:solidFill>
                  <a:srgbClr val="000000"/>
                </a:solidFill>
              </a:rPr>
              <a:pPr>
                <a:spcBef>
                  <a:spcPct val="0"/>
                </a:spcBef>
              </a:pPr>
              <a:t>7</a:t>
            </a:fld>
            <a:endParaRPr lang="en-GB" altLang="tr-TR" smtClean="0">
              <a:solidFill>
                <a:srgbClr val="000000"/>
              </a:solidFill>
            </a:endParaRPr>
          </a:p>
        </p:txBody>
      </p:sp>
    </p:spTree>
    <p:extLst>
      <p:ext uri="{BB962C8B-B14F-4D97-AF65-F5344CB8AC3E}">
        <p14:creationId xmlns:p14="http://schemas.microsoft.com/office/powerpoint/2010/main" val="753169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a:ln/>
        </p:spPr>
      </p:sp>
      <p:sp>
        <p:nvSpPr>
          <p:cNvPr id="284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4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E73EFFF-4A81-4ACF-A9FA-49B7725E6A71}" type="slidenum">
              <a:rPr lang="en-GB" altLang="tr-TR" smtClean="0">
                <a:solidFill>
                  <a:srgbClr val="000000"/>
                </a:solidFill>
              </a:rPr>
              <a:pPr>
                <a:spcBef>
                  <a:spcPct val="0"/>
                </a:spcBef>
              </a:pPr>
              <a:t>8</a:t>
            </a:fld>
            <a:endParaRPr lang="en-GB" altLang="tr-TR" smtClean="0">
              <a:solidFill>
                <a:srgbClr val="000000"/>
              </a:solidFill>
            </a:endParaRPr>
          </a:p>
        </p:txBody>
      </p:sp>
    </p:spTree>
    <p:extLst>
      <p:ext uri="{BB962C8B-B14F-4D97-AF65-F5344CB8AC3E}">
        <p14:creationId xmlns:p14="http://schemas.microsoft.com/office/powerpoint/2010/main" val="688448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a:ln/>
        </p:spPr>
      </p:sp>
      <p:sp>
        <p:nvSpPr>
          <p:cNvPr id="286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6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A782EFF-91EE-4282-B36A-7B0E21CDE322}" type="slidenum">
              <a:rPr lang="en-GB" altLang="tr-TR" smtClean="0">
                <a:solidFill>
                  <a:srgbClr val="000000"/>
                </a:solidFill>
              </a:rPr>
              <a:pPr>
                <a:spcBef>
                  <a:spcPct val="0"/>
                </a:spcBef>
              </a:pPr>
              <a:t>9</a:t>
            </a:fld>
            <a:endParaRPr lang="en-GB" altLang="tr-TR" smtClean="0">
              <a:solidFill>
                <a:srgbClr val="000000"/>
              </a:solidFill>
            </a:endParaRPr>
          </a:p>
        </p:txBody>
      </p:sp>
    </p:spTree>
    <p:extLst>
      <p:ext uri="{BB962C8B-B14F-4D97-AF65-F5344CB8AC3E}">
        <p14:creationId xmlns:p14="http://schemas.microsoft.com/office/powerpoint/2010/main" val="433702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a:ln/>
        </p:spPr>
      </p:sp>
      <p:sp>
        <p:nvSpPr>
          <p:cNvPr id="288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8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B1C39C-6EC7-44D6-95C9-064827D94E98}" type="slidenum">
              <a:rPr lang="en-GB" altLang="tr-TR" smtClean="0">
                <a:solidFill>
                  <a:srgbClr val="000000"/>
                </a:solidFill>
              </a:rPr>
              <a:pPr>
                <a:spcBef>
                  <a:spcPct val="0"/>
                </a:spcBef>
              </a:pPr>
              <a:t>10</a:t>
            </a:fld>
            <a:endParaRPr lang="en-GB" altLang="tr-TR" smtClean="0">
              <a:solidFill>
                <a:srgbClr val="000000"/>
              </a:solidFill>
            </a:endParaRPr>
          </a:p>
        </p:txBody>
      </p:sp>
    </p:spTree>
    <p:extLst>
      <p:ext uri="{BB962C8B-B14F-4D97-AF65-F5344CB8AC3E}">
        <p14:creationId xmlns:p14="http://schemas.microsoft.com/office/powerpoint/2010/main" val="1179620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1DC35A9-2841-48CA-8A57-BD3DA5E8C6B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9217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DC35A9-2841-48CA-8A57-BD3DA5E8C6B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237212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DC35A9-2841-48CA-8A57-BD3DA5E8C6B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3040916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tr-T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Tree>
    <p:extLst>
      <p:ext uri="{BB962C8B-B14F-4D97-AF65-F5344CB8AC3E}">
        <p14:creationId xmlns:p14="http://schemas.microsoft.com/office/powerpoint/2010/main" val="14277359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2431093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35136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1478053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980010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6712" y="1428736"/>
            <a:ext cx="10972800" cy="1143000"/>
          </a:xfrm>
          <a:prstGeom prst="rect">
            <a:avLst/>
          </a:prstGeom>
        </p:spPr>
        <p:txBody>
          <a:bodyPr/>
          <a:lstStyle/>
          <a:p>
            <a:r>
              <a:rPr lang="en-US" dirty="0" smtClean="0"/>
              <a:t>Click to edit Master title style</a:t>
            </a:r>
            <a:endParaRPr lang="tr-TR" dirty="0"/>
          </a:p>
        </p:txBody>
      </p:sp>
    </p:spTree>
    <p:extLst>
      <p:ext uri="{BB962C8B-B14F-4D97-AF65-F5344CB8AC3E}">
        <p14:creationId xmlns:p14="http://schemas.microsoft.com/office/powerpoint/2010/main" val="3155975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70056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2326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DC35A9-2841-48CA-8A57-BD3DA5E8C6B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7185288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7021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1390497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29694748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6197600" y="1600200"/>
            <a:ext cx="53848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6197600" y="3938589"/>
            <a:ext cx="53848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404748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6716493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Özel Düzen">
    <p:spTree>
      <p:nvGrpSpPr>
        <p:cNvPr id="1" name=""/>
        <p:cNvGrpSpPr/>
        <p:nvPr/>
      </p:nvGrpSpPr>
      <p:grpSpPr>
        <a:xfrm>
          <a:off x="0" y="0"/>
          <a:ext cx="0" cy="0"/>
          <a:chOff x="0" y="0"/>
          <a:chExt cx="0" cy="0"/>
        </a:xfrm>
      </p:grpSpPr>
      <p:sp>
        <p:nvSpPr>
          <p:cNvPr id="2" name="Başlık 1"/>
          <p:cNvSpPr>
            <a:spLocks noGrp="1"/>
          </p:cNvSpPr>
          <p:nvPr>
            <p:ph type="title"/>
          </p:nvPr>
        </p:nvSpPr>
        <p:spPr>
          <a:xfrm>
            <a:off x="609622" y="274639"/>
            <a:ext cx="10972799" cy="353344"/>
          </a:xfrm>
          <a:prstGeom prst="rect">
            <a:avLst/>
          </a:prstGeom>
        </p:spPr>
        <p:txBody>
          <a:bodyPr lIns="117784" tIns="58892" rIns="117784" bIns="58892">
            <a:noAutofit/>
          </a:bodyPr>
          <a:lstStyle>
            <a:lvl1pPr>
              <a:defRPr lang="tr-TR" sz="2300" b="1" kern="1200" smtClean="0">
                <a:ln w="17780" cmpd="sng">
                  <a:noFill/>
                  <a:prstDash val="solid"/>
                  <a:miter lim="800000"/>
                </a:ln>
                <a:solidFill>
                  <a:schemeClr val="tx1"/>
                </a:solidFill>
                <a:effectLst>
                  <a:outerShdw blurRad="50800" dist="38100" dir="13500000" algn="br" rotWithShape="0">
                    <a:prstClr val="black">
                      <a:alpha val="40000"/>
                    </a:prstClr>
                  </a:outerShdw>
                </a:effectLst>
                <a:latin typeface="Cambria" pitchFamily="18" charset="0"/>
                <a:ea typeface="+mn-ea"/>
                <a:cs typeface="+mn-cs"/>
              </a:defRPr>
            </a:lvl1pPr>
          </a:lstStyle>
          <a:p>
            <a:r>
              <a:rPr lang="tr-TR" dirty="0" smtClean="0"/>
              <a:t>Asıl başlık stili için tıklatın</a:t>
            </a:r>
            <a:endParaRPr lang="tr-TR" dirty="0"/>
          </a:p>
        </p:txBody>
      </p:sp>
      <p:sp>
        <p:nvSpPr>
          <p:cNvPr id="3" name="4 Altbilgi Yer Tutucusu"/>
          <p:cNvSpPr>
            <a:spLocks noGrp="1"/>
          </p:cNvSpPr>
          <p:nvPr>
            <p:ph type="ftr" sz="quarter" idx="10"/>
          </p:nvPr>
        </p:nvSpPr>
        <p:spPr>
          <a:xfrm>
            <a:off x="4165600" y="6354763"/>
            <a:ext cx="3860800" cy="368300"/>
          </a:xfrm>
          <a:prstGeom prst="rect">
            <a:avLst/>
          </a:prstGeom>
        </p:spPr>
        <p:txBody>
          <a:bodyPr lIns="117784" tIns="58892" rIns="117784" bIns="58892"/>
          <a:lstStyle>
            <a:lvl1pPr eaLnBrk="1" hangingPunct="1">
              <a:defRPr b="1" cap="none" spc="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defRPr>
            </a:lvl1pPr>
          </a:lstStyle>
          <a:p>
            <a:pPr fontAlgn="base">
              <a:spcBef>
                <a:spcPct val="0"/>
              </a:spcBef>
              <a:spcAft>
                <a:spcPct val="0"/>
              </a:spcAft>
              <a:defRPr/>
            </a:pPr>
            <a:endParaRPr lang="tr-TR"/>
          </a:p>
        </p:txBody>
      </p:sp>
      <p:sp>
        <p:nvSpPr>
          <p:cNvPr id="4" name="5 Slayt Numarası Yer Tutucusu"/>
          <p:cNvSpPr>
            <a:spLocks noGrp="1"/>
          </p:cNvSpPr>
          <p:nvPr>
            <p:ph type="sldNum" sz="quarter" idx="11"/>
          </p:nvPr>
        </p:nvSpPr>
        <p:spPr>
          <a:xfrm>
            <a:off x="8737600" y="6354763"/>
            <a:ext cx="2844800" cy="368300"/>
          </a:xfrm>
          <a:prstGeom prst="rect">
            <a:avLst/>
          </a:prstGeom>
        </p:spPr>
        <p:txBody>
          <a:bodyPr vert="horz" wrap="square" lIns="117784" tIns="58892" rIns="117784" bIns="58892" numCol="1" anchor="t" anchorCtr="0" compatLnSpc="1">
            <a:prstTxWarp prst="textNoShape">
              <a:avLst/>
            </a:prstTxWarp>
          </a:bodyPr>
          <a:lstStyle>
            <a:lvl1pPr algn="r" eaLnBrk="1" hangingPunct="1">
              <a:defRPr b="1"/>
            </a:lvl1pPr>
          </a:lstStyle>
          <a:p>
            <a:pPr fontAlgn="base">
              <a:spcBef>
                <a:spcPct val="0"/>
              </a:spcBef>
              <a:spcAft>
                <a:spcPct val="0"/>
              </a:spcAft>
              <a:defRPr/>
            </a:pPr>
            <a:fld id="{2FB61D77-EB1D-4EDA-904C-1A53E868655B}"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643771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1DC35A9-2841-48CA-8A57-BD3DA5E8C6B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140861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1DC35A9-2841-48CA-8A57-BD3DA5E8C6B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324696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1DC35A9-2841-48CA-8A57-BD3DA5E8C6B5}" type="datetimeFigureOut">
              <a:rPr lang="tr-TR" smtClean="0"/>
              <a:t>25.12.2019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2962715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1DC35A9-2841-48CA-8A57-BD3DA5E8C6B5}" type="datetimeFigureOut">
              <a:rPr lang="tr-TR" smtClean="0"/>
              <a:t>25.12.2019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4079053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1DC35A9-2841-48CA-8A57-BD3DA5E8C6B5}" type="datetimeFigureOut">
              <a:rPr lang="tr-TR" smtClean="0"/>
              <a:t>25.12.2019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149121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1DC35A9-2841-48CA-8A57-BD3DA5E8C6B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1715731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1DC35A9-2841-48CA-8A57-BD3DA5E8C6B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5EB0EF-BF04-4357-BF4E-94ED6C4D1031}" type="slidenum">
              <a:rPr lang="tr-TR" smtClean="0"/>
              <a:t>‹#›</a:t>
            </a:fld>
            <a:endParaRPr lang="tr-TR"/>
          </a:p>
        </p:txBody>
      </p:sp>
    </p:spTree>
    <p:extLst>
      <p:ext uri="{BB962C8B-B14F-4D97-AF65-F5344CB8AC3E}">
        <p14:creationId xmlns:p14="http://schemas.microsoft.com/office/powerpoint/2010/main" val="56057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35A9-2841-48CA-8A57-BD3DA5E8C6B5}" type="datetimeFigureOut">
              <a:rPr lang="tr-TR" smtClean="0"/>
              <a:t>25.12.2019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EB0EF-BF04-4357-BF4E-94ED6C4D1031}" type="slidenum">
              <a:rPr lang="tr-TR" smtClean="0"/>
              <a:t>‹#›</a:t>
            </a:fld>
            <a:endParaRPr lang="tr-TR"/>
          </a:p>
        </p:txBody>
      </p:sp>
    </p:spTree>
    <p:extLst>
      <p:ext uri="{BB962C8B-B14F-4D97-AF65-F5344CB8AC3E}">
        <p14:creationId xmlns:p14="http://schemas.microsoft.com/office/powerpoint/2010/main" val="3276924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531284" y="107951"/>
            <a:ext cx="58420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7" name="Rectangle 3"/>
          <p:cNvSpPr>
            <a:spLocks noChangeArrowheads="1"/>
          </p:cNvSpPr>
          <p:nvPr/>
        </p:nvSpPr>
        <p:spPr bwMode="ltGray">
          <a:xfrm>
            <a:off x="1041401" y="107951"/>
            <a:ext cx="438151"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8" name="Rectangle 4"/>
          <p:cNvSpPr>
            <a:spLocks noChangeArrowheads="1"/>
          </p:cNvSpPr>
          <p:nvPr/>
        </p:nvSpPr>
        <p:spPr bwMode="ltGray">
          <a:xfrm>
            <a:off x="696385" y="530226"/>
            <a:ext cx="56303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9" name="Rectangle 5"/>
          <p:cNvSpPr>
            <a:spLocks noChangeArrowheads="1"/>
          </p:cNvSpPr>
          <p:nvPr/>
        </p:nvSpPr>
        <p:spPr bwMode="ltGray">
          <a:xfrm>
            <a:off x="1189567" y="530226"/>
            <a:ext cx="49106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0" name="Rectangle 6"/>
          <p:cNvSpPr>
            <a:spLocks noChangeArrowheads="1"/>
          </p:cNvSpPr>
          <p:nvPr/>
        </p:nvSpPr>
        <p:spPr bwMode="ltGray">
          <a:xfrm>
            <a:off x="143933" y="457201"/>
            <a:ext cx="747184"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1" name="Rectangle 7"/>
          <p:cNvSpPr>
            <a:spLocks noChangeArrowheads="1"/>
          </p:cNvSpPr>
          <p:nvPr/>
        </p:nvSpPr>
        <p:spPr bwMode="gray">
          <a:xfrm>
            <a:off x="990600" y="1"/>
            <a:ext cx="4233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2" name="Rectangle 8"/>
          <p:cNvSpPr>
            <a:spLocks noChangeArrowheads="1"/>
          </p:cNvSpPr>
          <p:nvPr/>
        </p:nvSpPr>
        <p:spPr bwMode="gray">
          <a:xfrm>
            <a:off x="565151" y="790575"/>
            <a:ext cx="1096856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3" name="Text Box 14"/>
          <p:cNvSpPr txBox="1">
            <a:spLocks noChangeArrowheads="1"/>
          </p:cNvSpPr>
          <p:nvPr/>
        </p:nvSpPr>
        <p:spPr bwMode="auto">
          <a:xfrm>
            <a:off x="1488018" y="333375"/>
            <a:ext cx="10272183" cy="457200"/>
          </a:xfrm>
          <a:prstGeom prst="rect">
            <a:avLst/>
          </a:prstGeom>
          <a:noFill/>
          <a:ln>
            <a:noFill/>
          </a:ln>
          <a:effectLst>
            <a:outerShdw dist="28398" dir="1593903"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defRPr/>
            </a:pPr>
            <a:r>
              <a:rPr lang="tr-TR" altLang="tr-TR" sz="2400" b="1" smtClean="0">
                <a:solidFill>
                  <a:srgbClr val="66CCFF"/>
                </a:solidFill>
              </a:rPr>
              <a:t>HAYVANCILIK EKONOMİSİ DERS NOTLARI</a:t>
            </a:r>
          </a:p>
        </p:txBody>
      </p:sp>
      <p:sp>
        <p:nvSpPr>
          <p:cNvPr id="1034" name="Text Box 15"/>
          <p:cNvSpPr txBox="1">
            <a:spLocks noChangeArrowheads="1"/>
          </p:cNvSpPr>
          <p:nvPr/>
        </p:nvSpPr>
        <p:spPr bwMode="auto">
          <a:xfrm>
            <a:off x="1488018" y="765175"/>
            <a:ext cx="10272183" cy="274638"/>
          </a:xfrm>
          <a:prstGeom prst="rect">
            <a:avLst/>
          </a:prstGeom>
          <a:noFill/>
          <a:ln>
            <a:noFill/>
          </a:ln>
          <a:effectLst>
            <a:outerShdw dist="28398" dir="1593903" algn="ctr" rotWithShape="0">
              <a:srgbClr val="969696">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defRPr/>
            </a:pPr>
            <a:r>
              <a:rPr lang="tr-TR" altLang="tr-TR" sz="1200" b="1" dirty="0" smtClean="0">
                <a:solidFill>
                  <a:srgbClr val="FF0000"/>
                </a:solidFill>
              </a:rPr>
              <a:t>Prof. Dr. Yılmaz ARAL</a:t>
            </a:r>
          </a:p>
        </p:txBody>
      </p:sp>
    </p:spTree>
    <p:extLst>
      <p:ext uri="{BB962C8B-B14F-4D97-AF65-F5344CB8AC3E}">
        <p14:creationId xmlns:p14="http://schemas.microsoft.com/office/powerpoint/2010/main" val="469187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8.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8.xml"/><Relationship Id="rId1" Type="http://schemas.openxmlformats.org/officeDocument/2006/relationships/vmlDrawing" Target="../drawings/vmlDrawing4.vml"/><Relationship Id="rId6" Type="http://schemas.openxmlformats.org/officeDocument/2006/relationships/image" Target="../media/image5.emf"/><Relationship Id="rId5" Type="http://schemas.openxmlformats.org/officeDocument/2006/relationships/oleObject" Target="../embeddings/Microsoft_Word_97_-_2003_Belgesi3.doc"/><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13.xml"/><Relationship Id="rId7" Type="http://schemas.openxmlformats.org/officeDocument/2006/relationships/oleObject" Target="../embeddings/Microsoft_Word_97_-_2003_Belgesi4.doc"/><Relationship Id="rId2" Type="http://schemas.openxmlformats.org/officeDocument/2006/relationships/slideLayout" Target="../slideLayouts/slideLayout18.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6.wmf"/><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8.xml"/><Relationship Id="rId1" Type="http://schemas.openxmlformats.org/officeDocument/2006/relationships/vmlDrawing" Target="../drawings/vmlDrawing6.vml"/><Relationship Id="rId5" Type="http://schemas.openxmlformats.org/officeDocument/2006/relationships/image" Target="../media/image8.wmf"/><Relationship Id="rId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8.xml"/><Relationship Id="rId1" Type="http://schemas.openxmlformats.org/officeDocument/2006/relationships/vmlDrawing" Target="../drawings/vmlDrawing7.vml"/><Relationship Id="rId5" Type="http://schemas.openxmlformats.org/officeDocument/2006/relationships/image" Target="../media/image9.w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notesSlide" Target="../notesSlides/notesSlide20.xml"/><Relationship Id="rId7" Type="http://schemas.openxmlformats.org/officeDocument/2006/relationships/oleObject" Target="../embeddings/Microsoft_Word_97_-_2003_Belgesi5.doc"/><Relationship Id="rId2" Type="http://schemas.openxmlformats.org/officeDocument/2006/relationships/slideLayout" Target="../slideLayouts/slideLayout18.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image" Target="../media/image10.wmf"/><Relationship Id="rId4" Type="http://schemas.openxmlformats.org/officeDocument/2006/relationships/oleObject" Target="../embeddings/oleObject10.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8.xml"/><Relationship Id="rId1" Type="http://schemas.openxmlformats.org/officeDocument/2006/relationships/vmlDrawing" Target="../drawings/vmlDrawing9.vml"/><Relationship Id="rId5" Type="http://schemas.openxmlformats.org/officeDocument/2006/relationships/image" Target="../media/image12.wmf"/><Relationship Id="rId4" Type="http://schemas.openxmlformats.org/officeDocument/2006/relationships/oleObject" Target="../embeddings/oleObject12.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8.xml"/><Relationship Id="rId1" Type="http://schemas.openxmlformats.org/officeDocument/2006/relationships/vmlDrawing" Target="../drawings/vmlDrawing10.vml"/><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8.xml"/><Relationship Id="rId1" Type="http://schemas.openxmlformats.org/officeDocument/2006/relationships/vmlDrawing" Target="../drawings/vmlDrawing11.vml"/><Relationship Id="rId5" Type="http://schemas.openxmlformats.org/officeDocument/2006/relationships/image" Target="../media/image14.wmf"/><Relationship Id="rId4" Type="http://schemas.openxmlformats.org/officeDocument/2006/relationships/oleObject" Target="../embeddings/oleObject14.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8.xml"/><Relationship Id="rId1" Type="http://schemas.openxmlformats.org/officeDocument/2006/relationships/vmlDrawing" Target="../drawings/vmlDrawing12.vml"/><Relationship Id="rId5" Type="http://schemas.openxmlformats.org/officeDocument/2006/relationships/image" Target="../media/image15.wmf"/><Relationship Id="rId4" Type="http://schemas.openxmlformats.org/officeDocument/2006/relationships/oleObject" Target="../embeddings/oleObject15.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7.xml"/><Relationship Id="rId1" Type="http://schemas.openxmlformats.org/officeDocument/2006/relationships/vmlDrawing" Target="../drawings/vmlDrawing13.vml"/><Relationship Id="rId5" Type="http://schemas.openxmlformats.org/officeDocument/2006/relationships/image" Target="../media/image16.wmf"/><Relationship Id="rId4" Type="http://schemas.openxmlformats.org/officeDocument/2006/relationships/oleObject" Target="../embeddings/oleObject16.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Microsoft_Word_97_-_2003_Belgesi1.doc"/><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notesSlide" Target="../notesSlides/notesSlide6.xml"/><Relationship Id="rId7" Type="http://schemas.openxmlformats.org/officeDocument/2006/relationships/oleObject" Target="../embeddings/Microsoft_Word_97_-_2003_Belgesi2.doc"/><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CHAPTER 10</a:t>
            </a:r>
            <a:endParaRPr lang="tr-TR" dirty="0"/>
          </a:p>
        </p:txBody>
      </p:sp>
    </p:spTree>
    <p:extLst>
      <p:ext uri="{BB962C8B-B14F-4D97-AF65-F5344CB8AC3E}">
        <p14:creationId xmlns:p14="http://schemas.microsoft.com/office/powerpoint/2010/main" val="4213573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bwMode="auto">
          <a:xfrm>
            <a:off x="1774825" y="1785939"/>
            <a:ext cx="8713788" cy="4429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lnSpc>
                <a:spcPct val="120000"/>
              </a:lnSpc>
            </a:pPr>
            <a:r>
              <a:rPr lang="tr-TR" altLang="tr-TR" sz="3200" dirty="0">
                <a:solidFill>
                  <a:schemeClr val="tx1"/>
                </a:solidFill>
                <a:latin typeface="Arial" panose="020B0604020202020204" pitchFamily="34" charset="0"/>
              </a:rPr>
              <a:t>	</a:t>
            </a:r>
            <a:r>
              <a:rPr lang="en-US" altLang="tr-TR" sz="3200" dirty="0">
                <a:latin typeface="Arial" panose="020B0604020202020204" pitchFamily="34" charset="0"/>
              </a:rPr>
              <a:t>There is a geometric relationship between average and marginal income lines. This relationship is that the marginal income line divides the stitch drawn from the y-axis from any point of the average income line into two equal parts.</a:t>
            </a:r>
            <a:endParaRPr lang="tr-TR" altLang="tr-TR" sz="3200" dirty="0">
              <a:latin typeface="Arial" panose="020B0604020202020204" pitchFamily="34" charset="0"/>
            </a:endParaRPr>
          </a:p>
        </p:txBody>
      </p:sp>
    </p:spTree>
    <p:extLst>
      <p:ext uri="{BB962C8B-B14F-4D97-AF65-F5344CB8AC3E}">
        <p14:creationId xmlns:p14="http://schemas.microsoft.com/office/powerpoint/2010/main" val="22703301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3650"/>
                                        </p:tgtEl>
                                        <p:attrNameLst>
                                          <p:attrName>style.visibility</p:attrName>
                                        </p:attrNameLst>
                                      </p:cBhvr>
                                      <p:to>
                                        <p:strVal val="visible"/>
                                      </p:to>
                                    </p:set>
                                    <p:animEffect transition="in" filter="box(out)">
                                      <p:cBhvr>
                                        <p:cTn id="7" dur="500"/>
                                        <p:tgtEl>
                                          <p:spTgt spid="283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4674" name="Object 2"/>
          <p:cNvGraphicFramePr>
            <a:graphicFrameLocks noChangeAspect="1"/>
          </p:cNvGraphicFramePr>
          <p:nvPr>
            <p:extLst>
              <p:ext uri="{D42A27DB-BD31-4B8C-83A1-F6EECF244321}">
                <p14:modId xmlns:p14="http://schemas.microsoft.com/office/powerpoint/2010/main" val="2966096034"/>
              </p:ext>
            </p:extLst>
          </p:nvPr>
        </p:nvGraphicFramePr>
        <p:xfrm>
          <a:off x="2684123" y="1463212"/>
          <a:ext cx="6934200" cy="4800600"/>
        </p:xfrm>
        <a:graphic>
          <a:graphicData uri="http://schemas.openxmlformats.org/presentationml/2006/ole">
            <mc:AlternateContent xmlns:mc="http://schemas.openxmlformats.org/markup-compatibility/2006">
              <mc:Choice xmlns:v="urn:schemas-microsoft-com:vml" Requires="v">
                <p:oleObj spid="_x0000_s3114" name="Bit Eşlem Resmi" r:id="rId4" imgW="2610000" imgH="2114640" progId="Paint.Picture">
                  <p:embed/>
                </p:oleObj>
              </mc:Choice>
              <mc:Fallback>
                <p:oleObj name="Bit Eşlem Resmi" r:id="rId4" imgW="2610000" imgH="2114640" progId="Paint.Picture">
                  <p:embed/>
                  <p:pic>
                    <p:nvPicPr>
                      <p:cNvPr id="0" name=""/>
                      <p:cNvPicPr>
                        <a:picLocks noChangeAspect="1" noChangeArrowheads="1"/>
                      </p:cNvPicPr>
                      <p:nvPr/>
                    </p:nvPicPr>
                    <p:blipFill>
                      <a:blip r:embed="rId5"/>
                      <a:srcRect/>
                      <a:stretch>
                        <a:fillRect/>
                      </a:stretch>
                    </p:blipFill>
                    <p:spPr bwMode="auto">
                      <a:xfrm>
                        <a:off x="2684123" y="1463212"/>
                        <a:ext cx="6934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0434041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84674"/>
                                        </p:tgtEl>
                                        <p:attrNameLst>
                                          <p:attrName>style.visibility</p:attrName>
                                        </p:attrNameLst>
                                      </p:cBhvr>
                                      <p:to>
                                        <p:strVal val="visible"/>
                                      </p:to>
                                    </p:set>
                                    <p:animEffect transition="in" filter="strips(downRight)">
                                      <p:cBhvr>
                                        <p:cTn id="7" dur="500"/>
                                        <p:tgtEl>
                                          <p:spTgt spid="284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bwMode="auto">
          <a:xfrm>
            <a:off x="1919289" y="1500188"/>
            <a:ext cx="856932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0000"/>
              </a:lnSpc>
            </a:pPr>
            <a:r>
              <a:rPr lang="tr-TR" altLang="tr-TR" sz="3400" b="1" dirty="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The cost of the production of economic goods and services is called </a:t>
            </a:r>
            <a:r>
              <a:rPr lang="en-US" altLang="tr-TR" sz="2800" b="1" dirty="0">
                <a:solidFill>
                  <a:schemeClr val="tx1"/>
                </a:solidFill>
                <a:effectLst>
                  <a:outerShdw blurRad="38100" dist="38100" dir="2700000" algn="tl">
                    <a:srgbClr val="000000">
                      <a:alpha val="43137"/>
                    </a:srgbClr>
                  </a:outerShdw>
                </a:effectLst>
                <a:latin typeface="Arial" panose="020B0604020202020204" pitchFamily="34" charset="0"/>
              </a:rPr>
              <a:t>cost</a:t>
            </a:r>
            <a:r>
              <a:rPr lang="en-US" altLang="tr-TR" sz="2800" dirty="0" smtClean="0">
                <a:solidFill>
                  <a:schemeClr val="tx1"/>
                </a:solidFill>
                <a:latin typeface="Arial" panose="020B0604020202020204" pitchFamily="34" charset="0"/>
              </a:rPr>
              <a:t>.</a:t>
            </a:r>
            <a:r>
              <a:rPr lang="tr-TR" altLang="tr-TR" sz="2800" dirty="0" smtClean="0">
                <a:solidFill>
                  <a:schemeClr val="tx1"/>
                </a:solidFill>
                <a:latin typeface="Arial" panose="020B0604020202020204" pitchFamily="34" charset="0"/>
              </a:rPr>
              <a:t/>
            </a:r>
            <a:br>
              <a:rPr lang="tr-TR" altLang="tr-TR" sz="2800" dirty="0" smtClean="0">
                <a:solidFill>
                  <a:schemeClr val="tx1"/>
                </a:solidFill>
                <a:latin typeface="Arial" panose="020B0604020202020204" pitchFamily="34" charset="0"/>
              </a:rPr>
            </a:br>
            <a:r>
              <a:rPr lang="tr-TR" altLang="tr-TR" sz="2800" dirty="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Expenses will be analyzed in 3 sections, just like Total income</a:t>
            </a:r>
            <a:r>
              <a:rPr lang="en-US" altLang="tr-TR" sz="2800" dirty="0" smtClean="0">
                <a:solidFill>
                  <a:schemeClr val="tx1"/>
                </a:solidFill>
                <a:latin typeface="Arial" panose="020B0604020202020204" pitchFamily="34" charset="0"/>
              </a:rPr>
              <a:t>;</a:t>
            </a:r>
            <a:r>
              <a:rPr lang="tr-TR" altLang="tr-TR" sz="2800" dirty="0" smtClean="0">
                <a:solidFill>
                  <a:schemeClr val="tx1"/>
                </a:solidFill>
                <a:latin typeface="Arial" panose="020B0604020202020204" pitchFamily="34" charset="0"/>
              </a:rPr>
              <a:t/>
            </a:r>
            <a:br>
              <a:rPr lang="tr-TR" altLang="tr-TR" sz="2800" dirty="0" smtClean="0">
                <a:solidFill>
                  <a:schemeClr val="tx1"/>
                </a:solidFill>
                <a:latin typeface="Arial" panose="020B0604020202020204" pitchFamily="34" charset="0"/>
              </a:rPr>
            </a:br>
            <a:r>
              <a:rPr lang="tr-TR" altLang="tr-TR" sz="2800" dirty="0">
                <a:solidFill>
                  <a:schemeClr val="tx1"/>
                </a:solidFill>
                <a:latin typeface="Arial" panose="020B0604020202020204" pitchFamily="34" charset="0"/>
              </a:rPr>
              <a:t>	</a:t>
            </a:r>
            <a:r>
              <a:rPr lang="tr-TR" altLang="tr-TR" sz="2800" dirty="0">
                <a:solidFill>
                  <a:schemeClr val="folHlink"/>
                </a:solidFill>
                <a:latin typeface="Arial" panose="020B0604020202020204" pitchFamily="34" charset="0"/>
              </a:rPr>
              <a:t>- </a:t>
            </a:r>
            <a:r>
              <a:rPr lang="tr-TR" altLang="tr-TR" sz="2800" dirty="0" smtClean="0">
                <a:solidFill>
                  <a:schemeClr val="folHlink"/>
                </a:solidFill>
                <a:latin typeface="Arial" panose="020B0604020202020204" pitchFamily="34" charset="0"/>
              </a:rPr>
              <a:t>Total </a:t>
            </a:r>
            <a:r>
              <a:rPr lang="tr-TR" altLang="tr-TR" sz="2800" dirty="0" err="1" smtClean="0">
                <a:solidFill>
                  <a:schemeClr val="folHlink"/>
                </a:solidFill>
                <a:latin typeface="Arial" panose="020B0604020202020204" pitchFamily="34" charset="0"/>
              </a:rPr>
              <a:t>cost</a:t>
            </a:r>
            <a:r>
              <a:rPr lang="tr-TR" altLang="tr-TR" sz="2800" dirty="0">
                <a:solidFill>
                  <a:schemeClr val="folHlink"/>
                </a:solidFill>
                <a:latin typeface="Arial" panose="020B0604020202020204" pitchFamily="34" charset="0"/>
              </a:rPr>
              <a:t/>
            </a:r>
            <a:br>
              <a:rPr lang="tr-TR" altLang="tr-TR" sz="2800" dirty="0">
                <a:solidFill>
                  <a:schemeClr val="folHlink"/>
                </a:solidFill>
                <a:latin typeface="Arial" panose="020B0604020202020204" pitchFamily="34" charset="0"/>
              </a:rPr>
            </a:br>
            <a:r>
              <a:rPr lang="tr-TR" altLang="tr-TR" sz="2800" dirty="0">
                <a:solidFill>
                  <a:schemeClr val="folHlink"/>
                </a:solidFill>
                <a:latin typeface="Arial" panose="020B0604020202020204" pitchFamily="34" charset="0"/>
              </a:rPr>
              <a:t>	- </a:t>
            </a:r>
            <a:r>
              <a:rPr lang="tr-TR" altLang="tr-TR" sz="2800" dirty="0" err="1" smtClean="0">
                <a:solidFill>
                  <a:schemeClr val="folHlink"/>
                </a:solidFill>
                <a:latin typeface="Arial" panose="020B0604020202020204" pitchFamily="34" charset="0"/>
              </a:rPr>
              <a:t>Average</a:t>
            </a:r>
            <a:r>
              <a:rPr lang="tr-TR" altLang="tr-TR" sz="2800" dirty="0" smtClean="0">
                <a:solidFill>
                  <a:schemeClr val="folHlink"/>
                </a:solidFill>
                <a:latin typeface="Arial" panose="020B0604020202020204" pitchFamily="34" charset="0"/>
              </a:rPr>
              <a:t> </a:t>
            </a:r>
            <a:r>
              <a:rPr lang="tr-TR" altLang="tr-TR" sz="2800" dirty="0" err="1" smtClean="0">
                <a:solidFill>
                  <a:schemeClr val="folHlink"/>
                </a:solidFill>
                <a:latin typeface="Arial" panose="020B0604020202020204" pitchFamily="34" charset="0"/>
              </a:rPr>
              <a:t>cost</a:t>
            </a:r>
            <a:r>
              <a:rPr lang="tr-TR" altLang="tr-TR" sz="2800" dirty="0">
                <a:solidFill>
                  <a:schemeClr val="folHlink"/>
                </a:solidFill>
                <a:latin typeface="Arial" panose="020B0604020202020204" pitchFamily="34" charset="0"/>
              </a:rPr>
              <a:t/>
            </a:r>
            <a:br>
              <a:rPr lang="tr-TR" altLang="tr-TR" sz="2800" dirty="0">
                <a:solidFill>
                  <a:schemeClr val="folHlink"/>
                </a:solidFill>
                <a:latin typeface="Arial" panose="020B0604020202020204" pitchFamily="34" charset="0"/>
              </a:rPr>
            </a:br>
            <a:r>
              <a:rPr lang="tr-TR" altLang="tr-TR" sz="2800" dirty="0">
                <a:solidFill>
                  <a:schemeClr val="folHlink"/>
                </a:solidFill>
                <a:latin typeface="Arial" panose="020B0604020202020204" pitchFamily="34" charset="0"/>
              </a:rPr>
              <a:t>	- </a:t>
            </a:r>
            <a:r>
              <a:rPr lang="tr-TR" altLang="tr-TR" sz="2800" dirty="0" err="1" smtClean="0">
                <a:solidFill>
                  <a:schemeClr val="folHlink"/>
                </a:solidFill>
                <a:latin typeface="Arial" panose="020B0604020202020204" pitchFamily="34" charset="0"/>
              </a:rPr>
              <a:t>Marginal</a:t>
            </a:r>
            <a:r>
              <a:rPr lang="tr-TR" altLang="tr-TR" sz="2800" dirty="0" smtClean="0">
                <a:solidFill>
                  <a:schemeClr val="folHlink"/>
                </a:solidFill>
                <a:latin typeface="Arial" panose="020B0604020202020204" pitchFamily="34" charset="0"/>
              </a:rPr>
              <a:t> </a:t>
            </a:r>
            <a:r>
              <a:rPr lang="tr-TR" altLang="tr-TR" sz="2800" dirty="0" err="1" smtClean="0">
                <a:solidFill>
                  <a:schemeClr val="folHlink"/>
                </a:solidFill>
                <a:latin typeface="Arial" panose="020B0604020202020204" pitchFamily="34" charset="0"/>
              </a:rPr>
              <a:t>cost</a:t>
            </a:r>
            <a:r>
              <a:rPr lang="tr-TR" altLang="tr-TR" sz="2800" dirty="0">
                <a:solidFill>
                  <a:schemeClr val="folHlink"/>
                </a:solidFill>
                <a:latin typeface="Arial" panose="020B0604020202020204" pitchFamily="34" charset="0"/>
              </a:rPr>
              <a:t/>
            </a:r>
            <a:br>
              <a:rPr lang="tr-TR" altLang="tr-TR" sz="2800" dirty="0">
                <a:solidFill>
                  <a:schemeClr val="folHlink"/>
                </a:solidFill>
                <a:latin typeface="Arial" panose="020B0604020202020204" pitchFamily="34" charset="0"/>
              </a:rPr>
            </a:br>
            <a:r>
              <a:rPr lang="tr-TR" altLang="tr-TR" sz="2800" dirty="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Total expenses, average expenses and marginal expenses of dairy cattle holdings are shown in the table below.</a:t>
            </a:r>
            <a:endParaRPr lang="tr-TR" altLang="tr-TR" dirty="0" smtClean="0">
              <a:solidFill>
                <a:schemeClr val="tx1"/>
              </a:solidFill>
              <a:latin typeface="Arial" panose="020B0604020202020204" pitchFamily="34" charset="0"/>
            </a:endParaRPr>
          </a:p>
        </p:txBody>
      </p:sp>
      <p:sp>
        <p:nvSpPr>
          <p:cNvPr id="291843" name="Text Box 3"/>
          <p:cNvSpPr txBox="1">
            <a:spLocks noChangeArrowheads="1"/>
          </p:cNvSpPr>
          <p:nvPr/>
        </p:nvSpPr>
        <p:spPr bwMode="auto">
          <a:xfrm>
            <a:off x="1778928" y="1135348"/>
            <a:ext cx="698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800" b="1" dirty="0" err="1" smtClean="0">
                <a:solidFill>
                  <a:srgbClr val="FF3300"/>
                </a:solidFill>
              </a:rPr>
              <a:t>Costs</a:t>
            </a:r>
            <a:endParaRPr lang="en-GB" altLang="tr-TR" sz="2800" b="1" dirty="0">
              <a:solidFill>
                <a:srgbClr val="FF3300"/>
              </a:solidFill>
            </a:endParaRPr>
          </a:p>
        </p:txBody>
      </p:sp>
    </p:spTree>
    <p:extLst>
      <p:ext uri="{BB962C8B-B14F-4D97-AF65-F5344CB8AC3E}">
        <p14:creationId xmlns:p14="http://schemas.microsoft.com/office/powerpoint/2010/main" val="6404914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5698"/>
                                        </p:tgtEl>
                                        <p:attrNameLst>
                                          <p:attrName>style.visibility</p:attrName>
                                        </p:attrNameLst>
                                      </p:cBhvr>
                                      <p:to>
                                        <p:strVal val="visible"/>
                                      </p:to>
                                    </p:set>
                                    <p:animEffect transition="in" filter="wipe(left)">
                                      <p:cBhvr>
                                        <p:cTn id="7" dur="500"/>
                                        <p:tgtEl>
                                          <p:spTgt spid="285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22" name="Object 2"/>
          <p:cNvGraphicFramePr>
            <a:graphicFrameLocks noChangeAspect="1"/>
          </p:cNvGraphicFramePr>
          <p:nvPr>
            <p:extLst>
              <p:ext uri="{D42A27DB-BD31-4B8C-83A1-F6EECF244321}">
                <p14:modId xmlns:p14="http://schemas.microsoft.com/office/powerpoint/2010/main" val="407646503"/>
              </p:ext>
            </p:extLst>
          </p:nvPr>
        </p:nvGraphicFramePr>
        <p:xfrm>
          <a:off x="1681053" y="1386162"/>
          <a:ext cx="12474575" cy="6784975"/>
        </p:xfrm>
        <a:graphic>
          <a:graphicData uri="http://schemas.openxmlformats.org/presentationml/2006/ole">
            <mc:AlternateContent xmlns:mc="http://schemas.openxmlformats.org/markup-compatibility/2006">
              <mc:Choice xmlns:v="urn:schemas-microsoft-com:vml" Requires="v">
                <p:oleObj spid="_x0000_s4138" name="Document" r:id="rId5" imgW="9231896" imgH="5033828" progId="Word.Document.8">
                  <p:embed/>
                </p:oleObj>
              </mc:Choice>
              <mc:Fallback>
                <p:oleObj name="Document" r:id="rId5" imgW="9231896" imgH="5033828" progId="Word.Document.8">
                  <p:embed/>
                  <p:pic>
                    <p:nvPicPr>
                      <p:cNvPr id="0" name=""/>
                      <p:cNvPicPr>
                        <a:picLocks noChangeAspect="1" noChangeArrowheads="1"/>
                      </p:cNvPicPr>
                      <p:nvPr/>
                    </p:nvPicPr>
                    <p:blipFill>
                      <a:blip r:embed="rId6"/>
                      <a:srcRect/>
                      <a:stretch>
                        <a:fillRect/>
                      </a:stretch>
                    </p:blipFill>
                    <p:spPr bwMode="auto">
                      <a:xfrm>
                        <a:off x="1681053" y="1386162"/>
                        <a:ext cx="12474575" cy="678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1362774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86722"/>
                                        </p:tgtEl>
                                        <p:attrNameLst>
                                          <p:attrName>style.visibility</p:attrName>
                                        </p:attrNameLst>
                                      </p:cBhvr>
                                      <p:to>
                                        <p:strVal val="visible"/>
                                      </p:to>
                                    </p:set>
                                    <p:animEffect transition="in" filter="wipe(left)">
                                      <p:cBhvr>
                                        <p:cTn id="7" dur="500"/>
                                        <p:tgtEl>
                                          <p:spTgt spid="286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idx="4294967295"/>
          </p:nvPr>
        </p:nvSpPr>
        <p:spPr bwMode="auto">
          <a:xfrm>
            <a:off x="1345915" y="1125538"/>
            <a:ext cx="956524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z="2500" dirty="0">
                <a:solidFill>
                  <a:schemeClr val="bg2"/>
                </a:solidFill>
                <a:latin typeface="Arial" panose="020B0604020202020204" pitchFamily="34" charset="0"/>
              </a:rPr>
              <a:t>Total expenditure or total production cost is the sum of the expenditures made in order to produce the economic goods produced in a certain period.</a:t>
            </a:r>
            <a:endParaRPr lang="tr-TR" altLang="tr-TR" dirty="0" smtClean="0">
              <a:solidFill>
                <a:schemeClr val="tx1"/>
              </a:solidFill>
            </a:endParaRPr>
          </a:p>
        </p:txBody>
      </p:sp>
      <p:graphicFrame>
        <p:nvGraphicFramePr>
          <p:cNvPr id="287747" name="Object 2"/>
          <p:cNvGraphicFramePr>
            <a:graphicFrameLocks noChangeAspect="1"/>
          </p:cNvGraphicFramePr>
          <p:nvPr>
            <p:extLst>
              <p:ext uri="{D42A27DB-BD31-4B8C-83A1-F6EECF244321}">
                <p14:modId xmlns:p14="http://schemas.microsoft.com/office/powerpoint/2010/main" val="1096002955"/>
              </p:ext>
            </p:extLst>
          </p:nvPr>
        </p:nvGraphicFramePr>
        <p:xfrm>
          <a:off x="3719513" y="2384425"/>
          <a:ext cx="4392612" cy="2197100"/>
        </p:xfrm>
        <a:graphic>
          <a:graphicData uri="http://schemas.openxmlformats.org/presentationml/2006/ole">
            <mc:AlternateContent xmlns:mc="http://schemas.openxmlformats.org/markup-compatibility/2006">
              <mc:Choice xmlns:v="urn:schemas-microsoft-com:vml" Requires="v">
                <p:oleObj spid="_x0000_s5206" name="Bit Eşlem Resmi" r:id="rId4" imgW="2476440" imgH="2305080" progId="Paint.Picture">
                  <p:embed/>
                </p:oleObj>
              </mc:Choice>
              <mc:Fallback>
                <p:oleObj name="Bit Eşlem Resmi" r:id="rId4" imgW="2476440" imgH="2305080" progId="Paint.Picture">
                  <p:embed/>
                  <p:pic>
                    <p:nvPicPr>
                      <p:cNvPr id="0" name=""/>
                      <p:cNvPicPr>
                        <a:picLocks noChangeAspect="1" noChangeArrowheads="1"/>
                      </p:cNvPicPr>
                      <p:nvPr/>
                    </p:nvPicPr>
                    <p:blipFill>
                      <a:blip r:embed="rId5"/>
                      <a:srcRect/>
                      <a:stretch>
                        <a:fillRect/>
                      </a:stretch>
                    </p:blipFill>
                    <p:spPr bwMode="auto">
                      <a:xfrm>
                        <a:off x="3719513" y="2384425"/>
                        <a:ext cx="4392612" cy="219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7748" name="Object 3"/>
          <p:cNvGraphicFramePr>
            <a:graphicFrameLocks noChangeAspect="1"/>
          </p:cNvGraphicFramePr>
          <p:nvPr>
            <p:extLst>
              <p:ext uri="{D42A27DB-BD31-4B8C-83A1-F6EECF244321}">
                <p14:modId xmlns:p14="http://schemas.microsoft.com/office/powerpoint/2010/main" val="3808933745"/>
              </p:ext>
            </p:extLst>
          </p:nvPr>
        </p:nvGraphicFramePr>
        <p:xfrm>
          <a:off x="1345916" y="4581525"/>
          <a:ext cx="9400854" cy="2433638"/>
        </p:xfrm>
        <a:graphic>
          <a:graphicData uri="http://schemas.openxmlformats.org/presentationml/2006/ole">
            <mc:AlternateContent xmlns:mc="http://schemas.openxmlformats.org/markup-compatibility/2006">
              <mc:Choice xmlns:v="urn:schemas-microsoft-com:vml" Requires="v">
                <p:oleObj spid="_x0000_s5207" name="Document" r:id="rId7" imgW="5972242" imgH="1718253" progId="Word.Document.8">
                  <p:embed/>
                </p:oleObj>
              </mc:Choice>
              <mc:Fallback>
                <p:oleObj name="Document" r:id="rId7" imgW="5972242" imgH="1718253" progId="Word.Document.8">
                  <p:embed/>
                  <p:pic>
                    <p:nvPicPr>
                      <p:cNvPr id="0" name=""/>
                      <p:cNvPicPr>
                        <a:picLocks noChangeAspect="1" noChangeArrowheads="1"/>
                      </p:cNvPicPr>
                      <p:nvPr/>
                    </p:nvPicPr>
                    <p:blipFill>
                      <a:blip r:embed="rId8"/>
                      <a:srcRect/>
                      <a:stretch>
                        <a:fillRect/>
                      </a:stretch>
                    </p:blipFill>
                    <p:spPr bwMode="auto">
                      <a:xfrm>
                        <a:off x="1345916" y="4581525"/>
                        <a:ext cx="9400854" cy="2433638"/>
                      </a:xfrm>
                      <a:prstGeom prst="rect">
                        <a:avLst/>
                      </a:prstGeom>
                      <a:noFill/>
                      <a:ln>
                        <a:noFill/>
                      </a:ln>
                      <a:effectLst/>
                      <a:extLst/>
                    </p:spPr>
                  </p:pic>
                </p:oleObj>
              </mc:Fallback>
            </mc:AlternateContent>
          </a:graphicData>
        </a:graphic>
      </p:graphicFrame>
      <p:sp>
        <p:nvSpPr>
          <p:cNvPr id="295941" name="Rectangle 5"/>
          <p:cNvSpPr>
            <a:spLocks noChangeArrowheads="1"/>
          </p:cNvSpPr>
          <p:nvPr/>
        </p:nvSpPr>
        <p:spPr bwMode="auto">
          <a:xfrm>
            <a:off x="4535489" y="677863"/>
            <a:ext cx="24320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800" b="1" u="sng" dirty="0">
                <a:solidFill>
                  <a:srgbClr val="CC0066"/>
                </a:solidFill>
              </a:rPr>
              <a:t>a. </a:t>
            </a:r>
            <a:r>
              <a:rPr lang="tr-TR" altLang="tr-TR" sz="2800" b="1" u="sng" dirty="0" smtClean="0">
                <a:solidFill>
                  <a:srgbClr val="CC0066"/>
                </a:solidFill>
              </a:rPr>
              <a:t>Total </a:t>
            </a:r>
            <a:r>
              <a:rPr lang="tr-TR" altLang="tr-TR" sz="2800" b="1" u="sng" dirty="0" err="1" smtClean="0">
                <a:solidFill>
                  <a:srgbClr val="CC0066"/>
                </a:solidFill>
              </a:rPr>
              <a:t>Cost</a:t>
            </a:r>
            <a:endParaRPr lang="en-GB" altLang="tr-TR" sz="2800" dirty="0">
              <a:solidFill>
                <a:srgbClr val="CC0066"/>
              </a:solidFill>
            </a:endParaRPr>
          </a:p>
        </p:txBody>
      </p:sp>
    </p:spTree>
    <p:extLst>
      <p:ext uri="{BB962C8B-B14F-4D97-AF65-F5344CB8AC3E}">
        <p14:creationId xmlns:p14="http://schemas.microsoft.com/office/powerpoint/2010/main" val="305961450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7746"/>
                                        </p:tgtEl>
                                        <p:attrNameLst>
                                          <p:attrName>style.visibility</p:attrName>
                                        </p:attrNameLst>
                                      </p:cBhvr>
                                      <p:to>
                                        <p:strVal val="visible"/>
                                      </p:to>
                                    </p:set>
                                    <p:animEffect transition="in" filter="box(out)">
                                      <p:cBhvr>
                                        <p:cTn id="7" dur="500"/>
                                        <p:tgtEl>
                                          <p:spTgt spid="287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87747"/>
                                        </p:tgtEl>
                                        <p:attrNameLst>
                                          <p:attrName>style.visibility</p:attrName>
                                        </p:attrNameLst>
                                      </p:cBhvr>
                                      <p:to>
                                        <p:strVal val="visible"/>
                                      </p:to>
                                    </p:set>
                                    <p:animEffect transition="in" filter="wipe(left)">
                                      <p:cBhvr>
                                        <p:cTn id="12" dur="500"/>
                                        <p:tgtEl>
                                          <p:spTgt spid="2877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287748"/>
                                        </p:tgtEl>
                                        <p:attrNameLst>
                                          <p:attrName>style.visibility</p:attrName>
                                        </p:attrNameLst>
                                      </p:cBhvr>
                                      <p:to>
                                        <p:strVal val="visible"/>
                                      </p:to>
                                    </p:set>
                                    <p:animEffect transition="in" filter="box(out)">
                                      <p:cBhvr>
                                        <p:cTn id="17" dur="500"/>
                                        <p:tgtEl>
                                          <p:spTgt spid="2877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8770" name="Rectangle 2"/>
          <p:cNvSpPr>
            <a:spLocks noGrp="1" noChangeArrowheads="1"/>
          </p:cNvSpPr>
          <p:nvPr>
            <p:ph type="title" idx="4294967295"/>
          </p:nvPr>
        </p:nvSpPr>
        <p:spPr bwMode="auto">
          <a:xfrm>
            <a:off x="1703388" y="1422400"/>
            <a:ext cx="86407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tr-TR" sz="2000" b="1" dirty="0">
                <a:solidFill>
                  <a:schemeClr val="tx1"/>
                </a:solidFill>
                <a:latin typeface="Arial" panose="020B0604020202020204" pitchFamily="34" charset="0"/>
              </a:rPr>
              <a:t>	</a:t>
            </a:r>
            <a:r>
              <a:rPr lang="en-US" altLang="tr-TR" sz="2000" dirty="0">
                <a:solidFill>
                  <a:schemeClr val="bg2"/>
                </a:solidFill>
                <a:latin typeface="Arial" panose="020B0604020202020204" pitchFamily="34" charset="0"/>
              </a:rPr>
              <a:t>Total expense or cost divided by the amount of goods produced.</a:t>
            </a:r>
            <a:r>
              <a:rPr lang="tr-TR" altLang="tr-TR" sz="2000" dirty="0">
                <a:solidFill>
                  <a:schemeClr val="bg2"/>
                </a:solidFill>
                <a:latin typeface="Arial" panose="020B0604020202020204" pitchFamily="34" charset="0"/>
              </a:rPr>
              <a:t>	</a:t>
            </a:r>
            <a:r>
              <a:rPr lang="tr-TR" altLang="tr-TR" sz="2000" dirty="0">
                <a:solidFill>
                  <a:schemeClr val="tx1"/>
                </a:solidFill>
                <a:latin typeface="Arial" panose="020B0604020202020204" pitchFamily="34" charset="0"/>
              </a:rPr>
              <a:t>	</a:t>
            </a:r>
            <a:r>
              <a:rPr lang="tr-TR" altLang="tr-TR" sz="2000" b="1" dirty="0" smtClean="0">
                <a:solidFill>
                  <a:srgbClr val="CC0066"/>
                </a:solidFill>
                <a:latin typeface="Arial" panose="020B0604020202020204" pitchFamily="34" charset="0"/>
              </a:rPr>
              <a:t>AC </a:t>
            </a:r>
            <a:r>
              <a:rPr lang="tr-TR" altLang="tr-TR" sz="2000" b="1" dirty="0">
                <a:solidFill>
                  <a:srgbClr val="CC0066"/>
                </a:solidFill>
                <a:latin typeface="Arial" panose="020B0604020202020204" pitchFamily="34" charset="0"/>
              </a:rPr>
              <a:t>= </a:t>
            </a:r>
            <a:r>
              <a:rPr lang="tr-TR" altLang="tr-TR" sz="2000" b="1" dirty="0" smtClean="0">
                <a:solidFill>
                  <a:srgbClr val="CC0066"/>
                </a:solidFill>
                <a:latin typeface="Arial" panose="020B0604020202020204" pitchFamily="34" charset="0"/>
              </a:rPr>
              <a:t>TC </a:t>
            </a:r>
            <a:r>
              <a:rPr lang="tr-TR" altLang="tr-TR" sz="2000" b="1" dirty="0">
                <a:solidFill>
                  <a:srgbClr val="CC0066"/>
                </a:solidFill>
                <a:latin typeface="Arial" panose="020B0604020202020204" pitchFamily="34" charset="0"/>
              </a:rPr>
              <a:t>/ </a:t>
            </a:r>
            <a:r>
              <a:rPr lang="tr-TR" altLang="tr-TR" sz="2000" b="1" dirty="0" smtClean="0">
                <a:solidFill>
                  <a:srgbClr val="CC0066"/>
                </a:solidFill>
                <a:latin typeface="Arial" panose="020B0604020202020204" pitchFamily="34" charset="0"/>
              </a:rPr>
              <a:t>TP</a:t>
            </a:r>
            <a:r>
              <a:rPr lang="tr-TR" altLang="tr-TR" sz="2000" b="1" dirty="0">
                <a:solidFill>
                  <a:srgbClr val="CC0066"/>
                </a:solidFill>
                <a:latin typeface="Arial" panose="020B0604020202020204" pitchFamily="34" charset="0"/>
              </a:rPr>
              <a:t/>
            </a:r>
            <a:br>
              <a:rPr lang="tr-TR" altLang="tr-TR" sz="2000" b="1" dirty="0">
                <a:solidFill>
                  <a:srgbClr val="CC0066"/>
                </a:solidFill>
                <a:latin typeface="Arial" panose="020B0604020202020204" pitchFamily="34" charset="0"/>
              </a:rPr>
            </a:br>
            <a:r>
              <a:rPr lang="tr-TR" altLang="tr-TR" sz="2000" dirty="0">
                <a:solidFill>
                  <a:srgbClr val="F6F000"/>
                </a:solidFill>
                <a:latin typeface="Arial" panose="020B0604020202020204" pitchFamily="34" charset="0"/>
              </a:rPr>
              <a:t>	</a:t>
            </a:r>
            <a:r>
              <a:rPr lang="en-US" altLang="tr-TR" sz="2000" dirty="0">
                <a:solidFill>
                  <a:schemeClr val="bg2"/>
                </a:solidFill>
                <a:latin typeface="Arial" panose="020B0604020202020204" pitchFamily="34" charset="0"/>
              </a:rPr>
              <a:t>As shown in the diagram, as the amount of production increases, the average cost decreases to a certain point, and then the average cost increases despite the increase in production.</a:t>
            </a:r>
            <a:endParaRPr lang="tr-TR" altLang="tr-TR" sz="2000" dirty="0">
              <a:solidFill>
                <a:schemeClr val="tx1"/>
              </a:solidFill>
              <a:latin typeface="Arial" panose="020B0604020202020204" pitchFamily="34" charset="0"/>
            </a:endParaRPr>
          </a:p>
        </p:txBody>
      </p:sp>
      <p:graphicFrame>
        <p:nvGraphicFramePr>
          <p:cNvPr id="288771" name="Object 2"/>
          <p:cNvGraphicFramePr>
            <a:graphicFrameLocks noChangeAspect="1"/>
          </p:cNvGraphicFramePr>
          <p:nvPr>
            <p:extLst>
              <p:ext uri="{D42A27DB-BD31-4B8C-83A1-F6EECF244321}">
                <p14:modId xmlns:p14="http://schemas.microsoft.com/office/powerpoint/2010/main" val="568692288"/>
              </p:ext>
            </p:extLst>
          </p:nvPr>
        </p:nvGraphicFramePr>
        <p:xfrm>
          <a:off x="3287713" y="3573464"/>
          <a:ext cx="5689600" cy="3089275"/>
        </p:xfrm>
        <a:graphic>
          <a:graphicData uri="http://schemas.openxmlformats.org/presentationml/2006/ole">
            <mc:AlternateContent xmlns:mc="http://schemas.openxmlformats.org/markup-compatibility/2006">
              <mc:Choice xmlns:v="urn:schemas-microsoft-com:vml" Requires="v">
                <p:oleObj spid="_x0000_s6188" name="Bit Eşlem Resmi" r:id="rId4" imgW="3171960" imgH="2714760" progId="Paint.Picture">
                  <p:embed/>
                </p:oleObj>
              </mc:Choice>
              <mc:Fallback>
                <p:oleObj name="Bit Eşlem Resmi" r:id="rId4" imgW="3171960" imgH="2714760" progId="Paint.Picture">
                  <p:embed/>
                  <p:pic>
                    <p:nvPicPr>
                      <p:cNvPr id="0" name=""/>
                      <p:cNvPicPr>
                        <a:picLocks noChangeAspect="1" noChangeArrowheads="1"/>
                      </p:cNvPicPr>
                      <p:nvPr/>
                    </p:nvPicPr>
                    <p:blipFill>
                      <a:blip r:embed="rId5"/>
                      <a:srcRect/>
                      <a:stretch>
                        <a:fillRect/>
                      </a:stretch>
                    </p:blipFill>
                    <p:spPr bwMode="auto">
                      <a:xfrm>
                        <a:off x="3287713" y="3573464"/>
                        <a:ext cx="5689600" cy="308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988" name="Rectangle 4"/>
          <p:cNvSpPr>
            <a:spLocks noChangeArrowheads="1"/>
          </p:cNvSpPr>
          <p:nvPr/>
        </p:nvSpPr>
        <p:spPr bwMode="auto">
          <a:xfrm>
            <a:off x="1847850" y="1038226"/>
            <a:ext cx="271420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400" b="1" u="sng" dirty="0">
                <a:solidFill>
                  <a:srgbClr val="CC0066"/>
                </a:solidFill>
              </a:rPr>
              <a:t>b. </a:t>
            </a:r>
            <a:r>
              <a:rPr lang="tr-TR" altLang="tr-TR" sz="2400" b="1" u="sng" dirty="0" err="1" smtClean="0">
                <a:solidFill>
                  <a:srgbClr val="CC0066"/>
                </a:solidFill>
              </a:rPr>
              <a:t>Average</a:t>
            </a:r>
            <a:r>
              <a:rPr lang="tr-TR" altLang="tr-TR" sz="2400" b="1" u="sng" dirty="0" smtClean="0">
                <a:solidFill>
                  <a:srgbClr val="CC0066"/>
                </a:solidFill>
              </a:rPr>
              <a:t> </a:t>
            </a:r>
            <a:r>
              <a:rPr lang="tr-TR" altLang="tr-TR" sz="2400" b="1" u="sng" dirty="0" err="1" smtClean="0">
                <a:solidFill>
                  <a:srgbClr val="CC0066"/>
                </a:solidFill>
              </a:rPr>
              <a:t>Cost</a:t>
            </a:r>
            <a:r>
              <a:rPr lang="tr-TR" altLang="tr-TR" sz="2400" b="1" u="sng" dirty="0" smtClean="0">
                <a:solidFill>
                  <a:srgbClr val="CC0066"/>
                </a:solidFill>
              </a:rPr>
              <a:t>:</a:t>
            </a:r>
            <a:endParaRPr lang="en-GB" altLang="tr-TR" sz="2400" b="1" i="1" dirty="0">
              <a:solidFill>
                <a:srgbClr val="CC0066"/>
              </a:solidFill>
            </a:endParaRPr>
          </a:p>
        </p:txBody>
      </p:sp>
    </p:spTree>
    <p:extLst>
      <p:ext uri="{BB962C8B-B14F-4D97-AF65-F5344CB8AC3E}">
        <p14:creationId xmlns:p14="http://schemas.microsoft.com/office/powerpoint/2010/main" val="14042947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88770"/>
                                        </p:tgtEl>
                                        <p:attrNameLst>
                                          <p:attrName>style.visibility</p:attrName>
                                        </p:attrNameLst>
                                      </p:cBhvr>
                                      <p:to>
                                        <p:strVal val="visible"/>
                                      </p:to>
                                    </p:set>
                                    <p:animEffect transition="in" filter="strips(downRight)">
                                      <p:cBhvr>
                                        <p:cTn id="7" dur="500"/>
                                        <p:tgtEl>
                                          <p:spTgt spid="288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88771"/>
                                        </p:tgtEl>
                                        <p:attrNameLst>
                                          <p:attrName>style.visibility</p:attrName>
                                        </p:attrNameLst>
                                      </p:cBhvr>
                                      <p:to>
                                        <p:strVal val="visible"/>
                                      </p:to>
                                    </p:set>
                                    <p:animEffect transition="in" filter="strips(downRight)">
                                      <p:cBhvr>
                                        <p:cTn id="12" dur="500"/>
                                        <p:tgtEl>
                                          <p:spTgt spid="288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9794" name="Rectangle 2"/>
          <p:cNvSpPr>
            <a:spLocks noGrp="1" noChangeArrowheads="1"/>
          </p:cNvSpPr>
          <p:nvPr>
            <p:ph type="title" idx="4294967295"/>
          </p:nvPr>
        </p:nvSpPr>
        <p:spPr bwMode="auto">
          <a:xfrm>
            <a:off x="1752600" y="1349375"/>
            <a:ext cx="89154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tr-TR" sz="2200" b="1" dirty="0">
                <a:solidFill>
                  <a:schemeClr val="tx1"/>
                </a:solidFill>
                <a:latin typeface="Arial" panose="020B0604020202020204" pitchFamily="34" charset="0"/>
              </a:rPr>
              <a:t>	</a:t>
            </a:r>
            <a:r>
              <a:rPr lang="en-US" altLang="tr-TR" sz="2000" dirty="0">
                <a:solidFill>
                  <a:schemeClr val="bg2"/>
                </a:solidFill>
                <a:latin typeface="Arial" panose="020B0604020202020204" pitchFamily="34" charset="0"/>
              </a:rPr>
              <a:t>Marginal cost is defined as the cost of the last unit product produced in the enterprise or an additional increase in the total cost of a unit increase in the production of the </a:t>
            </a:r>
            <a:r>
              <a:rPr lang="tr-TR" altLang="tr-TR" sz="2000" dirty="0" err="1" smtClean="0">
                <a:solidFill>
                  <a:schemeClr val="bg2"/>
                </a:solidFill>
                <a:latin typeface="Arial" panose="020B0604020202020204" pitchFamily="34" charset="0"/>
              </a:rPr>
              <a:t>enterprise</a:t>
            </a:r>
            <a:r>
              <a:rPr lang="en-US" altLang="tr-TR" sz="2000" dirty="0" smtClean="0">
                <a:solidFill>
                  <a:schemeClr val="bg2"/>
                </a:solidFill>
                <a:latin typeface="Arial" panose="020B0604020202020204" pitchFamily="34" charset="0"/>
              </a:rPr>
              <a:t>.</a:t>
            </a:r>
            <a:endParaRPr lang="tr-TR" altLang="tr-TR" sz="2000" dirty="0">
              <a:solidFill>
                <a:schemeClr val="tx1"/>
              </a:solidFill>
              <a:latin typeface="Arial" panose="020B0604020202020204" pitchFamily="34" charset="0"/>
            </a:endParaRPr>
          </a:p>
        </p:txBody>
      </p:sp>
      <p:graphicFrame>
        <p:nvGraphicFramePr>
          <p:cNvPr id="289795" name="Object 2"/>
          <p:cNvGraphicFramePr>
            <a:graphicFrameLocks noChangeAspect="1"/>
          </p:cNvGraphicFramePr>
          <p:nvPr>
            <p:extLst>
              <p:ext uri="{D42A27DB-BD31-4B8C-83A1-F6EECF244321}">
                <p14:modId xmlns:p14="http://schemas.microsoft.com/office/powerpoint/2010/main" val="3998828608"/>
              </p:ext>
            </p:extLst>
          </p:nvPr>
        </p:nvGraphicFramePr>
        <p:xfrm>
          <a:off x="3143250" y="2492376"/>
          <a:ext cx="4897438" cy="2481263"/>
        </p:xfrm>
        <a:graphic>
          <a:graphicData uri="http://schemas.openxmlformats.org/presentationml/2006/ole">
            <mc:AlternateContent xmlns:mc="http://schemas.openxmlformats.org/markup-compatibility/2006">
              <mc:Choice xmlns:v="urn:schemas-microsoft-com:vml" Requires="v">
                <p:oleObj spid="_x0000_s7211" name="Bit Eşlem Resmi" r:id="rId4" imgW="3828960" imgH="3143160" progId="Paint.Picture">
                  <p:embed/>
                </p:oleObj>
              </mc:Choice>
              <mc:Fallback>
                <p:oleObj name="Bit Eşlem Resmi" r:id="rId4" imgW="3828960" imgH="3143160" progId="Paint.Picture">
                  <p:embed/>
                  <p:pic>
                    <p:nvPicPr>
                      <p:cNvPr id="0" name=""/>
                      <p:cNvPicPr>
                        <a:picLocks noChangeAspect="1" noChangeArrowheads="1"/>
                      </p:cNvPicPr>
                      <p:nvPr/>
                    </p:nvPicPr>
                    <p:blipFill>
                      <a:blip r:embed="rId5"/>
                      <a:srcRect/>
                      <a:stretch>
                        <a:fillRect/>
                      </a:stretch>
                    </p:blipFill>
                    <p:spPr bwMode="auto">
                      <a:xfrm>
                        <a:off x="3143250" y="2492376"/>
                        <a:ext cx="4897438" cy="248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0036" name="Rectangle 4"/>
          <p:cNvSpPr>
            <a:spLocks noChangeArrowheads="1"/>
          </p:cNvSpPr>
          <p:nvPr/>
        </p:nvSpPr>
        <p:spPr bwMode="auto">
          <a:xfrm>
            <a:off x="1847851" y="879476"/>
            <a:ext cx="3763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400" b="1" u="sng" dirty="0">
                <a:solidFill>
                  <a:srgbClr val="CC0066"/>
                </a:solidFill>
              </a:rPr>
              <a:t>c. </a:t>
            </a:r>
            <a:r>
              <a:rPr lang="tr-TR" altLang="tr-TR" sz="2400" b="1" u="sng" dirty="0" err="1" smtClean="0">
                <a:solidFill>
                  <a:srgbClr val="CC0066"/>
                </a:solidFill>
              </a:rPr>
              <a:t>Marginal</a:t>
            </a:r>
            <a:r>
              <a:rPr lang="tr-TR" altLang="tr-TR" sz="2400" b="1" u="sng" dirty="0" smtClean="0">
                <a:solidFill>
                  <a:srgbClr val="CC0066"/>
                </a:solidFill>
              </a:rPr>
              <a:t> </a:t>
            </a:r>
            <a:r>
              <a:rPr lang="tr-TR" altLang="tr-TR" sz="2400" b="1" u="sng" dirty="0" err="1" smtClean="0">
                <a:solidFill>
                  <a:srgbClr val="CC0066"/>
                </a:solidFill>
              </a:rPr>
              <a:t>Cost</a:t>
            </a:r>
            <a:r>
              <a:rPr lang="tr-TR" altLang="tr-TR" sz="2400" b="1" u="sng" dirty="0" smtClean="0">
                <a:solidFill>
                  <a:srgbClr val="CC0066"/>
                </a:solidFill>
              </a:rPr>
              <a:t>:</a:t>
            </a:r>
            <a:endParaRPr lang="en-GB" altLang="tr-TR" sz="2400" b="1" dirty="0">
              <a:solidFill>
                <a:srgbClr val="CC0066"/>
              </a:solidFill>
            </a:endParaRPr>
          </a:p>
        </p:txBody>
      </p:sp>
      <p:sp>
        <p:nvSpPr>
          <p:cNvPr id="300037" name="Text Box 5"/>
          <p:cNvSpPr txBox="1">
            <a:spLocks noChangeArrowheads="1"/>
          </p:cNvSpPr>
          <p:nvPr/>
        </p:nvSpPr>
        <p:spPr bwMode="auto">
          <a:xfrm>
            <a:off x="1847850" y="5013325"/>
            <a:ext cx="882015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000">
                <a:solidFill>
                  <a:srgbClr val="1C1C1C"/>
                </a:solidFill>
              </a:rPr>
              <a:t>Diyagramda görüldüğü gibi marjinal maliyet eğrisi, ortalama maliyet eğrisini en düşük olduğu noktada kesmektedir. Bu, ortalama maliyetin en düşük olduğu noktada, marjinal maliyete eşit olduğunu ifade  etmektedir. Aynı zamanda  bu nokta, işletmenin en düşük maliyetle üretim yapabileceği kapasitesini de göstermektedir</a:t>
            </a:r>
            <a:r>
              <a:rPr lang="tr-TR" altLang="tr-TR" sz="2000">
                <a:solidFill>
                  <a:srgbClr val="000000"/>
                </a:solidFill>
              </a:rPr>
              <a:t>.</a:t>
            </a:r>
            <a:endParaRPr lang="en-GB" altLang="tr-TR" sz="2000">
              <a:solidFill>
                <a:srgbClr val="000000"/>
              </a:solidFill>
            </a:endParaRPr>
          </a:p>
        </p:txBody>
      </p:sp>
    </p:spTree>
    <p:extLst>
      <p:ext uri="{BB962C8B-B14F-4D97-AF65-F5344CB8AC3E}">
        <p14:creationId xmlns:p14="http://schemas.microsoft.com/office/powerpoint/2010/main" val="28464584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9794"/>
                                        </p:tgtEl>
                                        <p:attrNameLst>
                                          <p:attrName>style.visibility</p:attrName>
                                        </p:attrNameLst>
                                      </p:cBhvr>
                                      <p:to>
                                        <p:strVal val="visible"/>
                                      </p:to>
                                    </p:set>
                                    <p:animEffect transition="in" filter="box(out)">
                                      <p:cBhvr>
                                        <p:cTn id="7" dur="500"/>
                                        <p:tgtEl>
                                          <p:spTgt spid="289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89795"/>
                                        </p:tgtEl>
                                        <p:attrNameLst>
                                          <p:attrName>style.visibility</p:attrName>
                                        </p:attrNameLst>
                                      </p:cBhvr>
                                      <p:to>
                                        <p:strVal val="visible"/>
                                      </p:to>
                                    </p:set>
                                    <p:animEffect transition="in" filter="wipe(left)">
                                      <p:cBhvr>
                                        <p:cTn id="12" dur="500"/>
                                        <p:tgtEl>
                                          <p:spTgt spid="289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Text Box 2"/>
          <p:cNvSpPr txBox="1">
            <a:spLocks noChangeArrowheads="1"/>
          </p:cNvSpPr>
          <p:nvPr/>
        </p:nvSpPr>
        <p:spPr bwMode="auto">
          <a:xfrm>
            <a:off x="1847850" y="1404938"/>
            <a:ext cx="84963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lnSpc>
                <a:spcPct val="140000"/>
              </a:lnSpc>
              <a:spcBef>
                <a:spcPct val="0"/>
              </a:spcBef>
              <a:spcAft>
                <a:spcPct val="0"/>
              </a:spcAft>
            </a:pPr>
            <a:r>
              <a:rPr lang="tr-TR" altLang="tr-TR" sz="2200" dirty="0">
                <a:solidFill>
                  <a:srgbClr val="000000"/>
                </a:solidFill>
              </a:rPr>
              <a:t>	</a:t>
            </a:r>
            <a:r>
              <a:rPr lang="en-US" altLang="tr-TR" sz="2200" dirty="0">
                <a:solidFill>
                  <a:srgbClr val="000000"/>
                </a:solidFill>
              </a:rPr>
              <a:t> The marginal cost curve first decreases more rapidly than the average cost curve and rises faster after the intersection.</a:t>
            </a:r>
            <a:r>
              <a:rPr lang="tr-TR" altLang="tr-TR" sz="2200" dirty="0" smtClean="0">
                <a:solidFill>
                  <a:srgbClr val="000000"/>
                </a:solidFill>
              </a:rPr>
              <a:t> </a:t>
            </a:r>
            <a:r>
              <a:rPr lang="en-US" altLang="tr-TR" sz="2200" dirty="0">
                <a:solidFill>
                  <a:srgbClr val="000000"/>
                </a:solidFill>
              </a:rPr>
              <a:t>In the first ranks of production, the marginal cost starts to decrease when the marginal cost is high, and the marginal cost of each new unit added to the production after the turning point at which the marginal cost is the lowest increases gradually and therefore the curve rises upward.</a:t>
            </a:r>
            <a:endParaRPr lang="tr-TR" altLang="tr-TR" sz="2200" dirty="0">
              <a:solidFill>
                <a:srgbClr val="000000"/>
              </a:solidFill>
            </a:endParaRPr>
          </a:p>
          <a:p>
            <a:pPr algn="just" fontAlgn="base">
              <a:lnSpc>
                <a:spcPct val="140000"/>
              </a:lnSpc>
              <a:spcBef>
                <a:spcPct val="0"/>
              </a:spcBef>
              <a:spcAft>
                <a:spcPct val="0"/>
              </a:spcAft>
            </a:pPr>
            <a:r>
              <a:rPr lang="en-US" altLang="tr-TR" sz="2200" dirty="0">
                <a:solidFill>
                  <a:srgbClr val="000000"/>
                </a:solidFill>
              </a:rPr>
              <a:t>As the number of cows produced increases, marginal cost decreases more quickly than average cost and rises faster than average cost after a certain level of production.</a:t>
            </a:r>
            <a:endParaRPr lang="en-GB" altLang="tr-TR" sz="2200" dirty="0">
              <a:solidFill>
                <a:srgbClr val="000000"/>
              </a:solidFill>
            </a:endParaRPr>
          </a:p>
        </p:txBody>
      </p:sp>
    </p:spTree>
    <p:extLst>
      <p:ext uri="{BB962C8B-B14F-4D97-AF65-F5344CB8AC3E}">
        <p14:creationId xmlns:p14="http://schemas.microsoft.com/office/powerpoint/2010/main" val="6001583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ext Box 4"/>
          <p:cNvSpPr txBox="1">
            <a:spLocks noChangeArrowheads="1"/>
          </p:cNvSpPr>
          <p:nvPr/>
        </p:nvSpPr>
        <p:spPr bwMode="auto">
          <a:xfrm>
            <a:off x="1919289" y="1557339"/>
            <a:ext cx="8497887"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lnSpc>
                <a:spcPct val="150000"/>
              </a:lnSpc>
              <a:spcBef>
                <a:spcPct val="0"/>
              </a:spcBef>
              <a:spcAft>
                <a:spcPct val="0"/>
              </a:spcAft>
            </a:pPr>
            <a:r>
              <a:rPr lang="tr-TR" altLang="tr-TR" sz="2200" dirty="0">
                <a:solidFill>
                  <a:srgbClr val="000000"/>
                </a:solidFill>
              </a:rPr>
              <a:t>	</a:t>
            </a:r>
            <a:r>
              <a:rPr lang="en-US" altLang="tr-TR" sz="2200" dirty="0">
                <a:solidFill>
                  <a:srgbClr val="000000"/>
                </a:solidFill>
              </a:rPr>
              <a:t> In terms of business economics, the issue of cost is extremely important. By controlling the costs in the enterprise, a cheaper price determination and release policy can be provided.</a:t>
            </a:r>
            <a:r>
              <a:rPr lang="tr-TR" altLang="tr-TR" sz="2200" dirty="0" smtClean="0">
                <a:solidFill>
                  <a:srgbClr val="000000"/>
                </a:solidFill>
              </a:rPr>
              <a:t> </a:t>
            </a:r>
            <a:r>
              <a:rPr lang="en-US" altLang="tr-TR" sz="2200" dirty="0">
                <a:solidFill>
                  <a:srgbClr val="000000"/>
                </a:solidFill>
              </a:rPr>
              <a:t>A production unit dominating operating costs has the ability to better compete with competing </a:t>
            </a:r>
            <a:r>
              <a:rPr lang="tr-TR" altLang="tr-TR" sz="2200" dirty="0" err="1" smtClean="0">
                <a:solidFill>
                  <a:srgbClr val="000000"/>
                </a:solidFill>
              </a:rPr>
              <a:t>enterprises</a:t>
            </a:r>
            <a:r>
              <a:rPr lang="tr-TR" altLang="tr-TR" sz="2200" dirty="0" smtClean="0">
                <a:solidFill>
                  <a:srgbClr val="000000"/>
                </a:solidFill>
              </a:rPr>
              <a:t> </a:t>
            </a:r>
            <a:r>
              <a:rPr lang="en-US" altLang="tr-TR" sz="2200" dirty="0" smtClean="0">
                <a:solidFill>
                  <a:srgbClr val="000000"/>
                </a:solidFill>
              </a:rPr>
              <a:t>and </a:t>
            </a:r>
            <a:r>
              <a:rPr lang="en-US" altLang="tr-TR" sz="2200" dirty="0">
                <a:solidFill>
                  <a:srgbClr val="000000"/>
                </a:solidFill>
              </a:rPr>
              <a:t>thus increase profits.</a:t>
            </a:r>
            <a:endParaRPr lang="tr-TR" altLang="tr-TR" sz="2200" dirty="0">
              <a:solidFill>
                <a:srgbClr val="000000"/>
              </a:solidFill>
            </a:endParaRPr>
          </a:p>
        </p:txBody>
      </p:sp>
    </p:spTree>
    <p:extLst>
      <p:ext uri="{BB962C8B-B14F-4D97-AF65-F5344CB8AC3E}">
        <p14:creationId xmlns:p14="http://schemas.microsoft.com/office/powerpoint/2010/main" val="3893554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Text Box 4"/>
          <p:cNvSpPr txBox="1">
            <a:spLocks noChangeArrowheads="1"/>
          </p:cNvSpPr>
          <p:nvPr/>
        </p:nvSpPr>
        <p:spPr bwMode="auto">
          <a:xfrm>
            <a:off x="1992314" y="1341439"/>
            <a:ext cx="8351837"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lnSpc>
                <a:spcPct val="140000"/>
              </a:lnSpc>
              <a:spcBef>
                <a:spcPct val="0"/>
              </a:spcBef>
              <a:spcAft>
                <a:spcPct val="0"/>
              </a:spcAft>
            </a:pPr>
            <a:r>
              <a:rPr lang="tr-TR" altLang="tr-TR" sz="2400" dirty="0">
                <a:solidFill>
                  <a:srgbClr val="000000"/>
                </a:solidFill>
              </a:rPr>
              <a:t>	</a:t>
            </a:r>
            <a:r>
              <a:rPr lang="en-US" altLang="tr-TR" sz="2200" dirty="0">
                <a:solidFill>
                  <a:srgbClr val="000000"/>
                </a:solidFill>
              </a:rPr>
              <a:t> As mentioned before, the enterprise producing a certain economic good cannot control the prices in itself even under incomplete competition.</a:t>
            </a:r>
            <a:r>
              <a:rPr lang="tr-TR" altLang="tr-TR" sz="2200" dirty="0" smtClean="0">
                <a:solidFill>
                  <a:srgbClr val="000000"/>
                </a:solidFill>
              </a:rPr>
              <a:t> </a:t>
            </a:r>
            <a:r>
              <a:rPr lang="en-US" altLang="tr-TR" sz="2200" dirty="0">
                <a:solidFill>
                  <a:srgbClr val="000000"/>
                </a:solidFill>
              </a:rPr>
              <a:t>In other words, price is a factor that occurs outside the enterprise, but it affects the profitability of the business significantly. Therefore, the entity should follow a better price and sales policy by mastering the cost elements on its own initiative.</a:t>
            </a:r>
            <a:r>
              <a:rPr lang="tr-TR" altLang="tr-TR" sz="2200" dirty="0" smtClean="0">
                <a:solidFill>
                  <a:srgbClr val="000000"/>
                </a:solidFill>
              </a:rPr>
              <a:t> </a:t>
            </a:r>
            <a:r>
              <a:rPr lang="en-US" altLang="tr-TR" sz="2200" dirty="0">
                <a:solidFill>
                  <a:srgbClr val="000000"/>
                </a:solidFill>
              </a:rPr>
              <a:t>In this way, </a:t>
            </a:r>
            <a:r>
              <a:rPr lang="en-US" altLang="tr-TR" sz="2200" dirty="0" smtClean="0">
                <a:solidFill>
                  <a:srgbClr val="000000"/>
                </a:solidFill>
              </a:rPr>
              <a:t>a</a:t>
            </a:r>
            <a:r>
              <a:rPr lang="tr-TR" altLang="tr-TR" sz="2200" dirty="0" smtClean="0">
                <a:solidFill>
                  <a:srgbClr val="000000"/>
                </a:solidFill>
              </a:rPr>
              <a:t>n </a:t>
            </a:r>
            <a:r>
              <a:rPr lang="tr-TR" altLang="tr-TR" sz="2200" dirty="0" err="1" smtClean="0">
                <a:solidFill>
                  <a:srgbClr val="000000"/>
                </a:solidFill>
              </a:rPr>
              <a:t>enterprise</a:t>
            </a:r>
            <a:r>
              <a:rPr lang="tr-TR" altLang="tr-TR" sz="2200" dirty="0" smtClean="0">
                <a:solidFill>
                  <a:srgbClr val="000000"/>
                </a:solidFill>
              </a:rPr>
              <a:t> </a:t>
            </a:r>
            <a:r>
              <a:rPr lang="en-US" altLang="tr-TR" sz="2200" dirty="0" smtClean="0">
                <a:solidFill>
                  <a:srgbClr val="000000"/>
                </a:solidFill>
              </a:rPr>
              <a:t>that </a:t>
            </a:r>
            <a:r>
              <a:rPr lang="en-US" altLang="tr-TR" sz="2200" dirty="0">
                <a:solidFill>
                  <a:srgbClr val="000000"/>
                </a:solidFill>
              </a:rPr>
              <a:t>controls its costs can compete with other </a:t>
            </a:r>
            <a:r>
              <a:rPr lang="tr-TR" altLang="tr-TR" sz="2200" dirty="0" err="1" smtClean="0">
                <a:solidFill>
                  <a:srgbClr val="000000"/>
                </a:solidFill>
              </a:rPr>
              <a:t>enterprises</a:t>
            </a:r>
            <a:r>
              <a:rPr lang="en-US" altLang="tr-TR" sz="2200" dirty="0" smtClean="0">
                <a:solidFill>
                  <a:srgbClr val="000000"/>
                </a:solidFill>
              </a:rPr>
              <a:t> </a:t>
            </a:r>
            <a:r>
              <a:rPr lang="en-US" altLang="tr-TR" sz="2200" dirty="0">
                <a:solidFill>
                  <a:srgbClr val="000000"/>
                </a:solidFill>
              </a:rPr>
              <a:t>and thus has the opportunity to increase its profit.</a:t>
            </a:r>
            <a:endParaRPr lang="en-GB" altLang="tr-TR" sz="2200" dirty="0">
              <a:solidFill>
                <a:srgbClr val="000000"/>
              </a:solidFill>
            </a:endParaRPr>
          </a:p>
        </p:txBody>
      </p:sp>
    </p:spTree>
    <p:extLst>
      <p:ext uri="{BB962C8B-B14F-4D97-AF65-F5344CB8AC3E}">
        <p14:creationId xmlns:p14="http://schemas.microsoft.com/office/powerpoint/2010/main" val="30105087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4"/>
          <p:cNvSpPr>
            <a:spLocks noChangeArrowheads="1"/>
          </p:cNvSpPr>
          <p:nvPr/>
        </p:nvSpPr>
        <p:spPr bwMode="auto">
          <a:xfrm>
            <a:off x="2782889" y="1557338"/>
            <a:ext cx="6624637" cy="521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lnSpc>
                <a:spcPct val="180000"/>
              </a:lnSpc>
              <a:spcBef>
                <a:spcPct val="0"/>
              </a:spcBef>
              <a:spcAft>
                <a:spcPct val="0"/>
              </a:spcAft>
            </a:pPr>
            <a:r>
              <a:rPr lang="tr-TR" altLang="tr-TR" sz="4800" b="1" dirty="0" smtClean="0">
                <a:solidFill>
                  <a:srgbClr val="CC0066"/>
                </a:solidFill>
                <a:latin typeface="Arial" panose="020B0604020202020204" pitchFamily="34" charset="0"/>
              </a:rPr>
              <a:t>PRODUCTION PLANNING IN </a:t>
            </a:r>
            <a:r>
              <a:rPr lang="tr-TR" altLang="tr-TR" sz="4800" b="1" dirty="0">
                <a:solidFill>
                  <a:srgbClr val="CC0066"/>
                </a:solidFill>
                <a:latin typeface="Arial" panose="020B0604020202020204" pitchFamily="34" charset="0"/>
              </a:rPr>
              <a:t>BUSINESS</a:t>
            </a:r>
          </a:p>
          <a:p>
            <a:pPr algn="ctr" fontAlgn="base">
              <a:lnSpc>
                <a:spcPct val="180000"/>
              </a:lnSpc>
              <a:spcBef>
                <a:spcPct val="0"/>
              </a:spcBef>
              <a:spcAft>
                <a:spcPct val="0"/>
              </a:spcAft>
            </a:pPr>
            <a:endParaRPr lang="en-GB" altLang="tr-TR" sz="4800" b="1" dirty="0">
              <a:solidFill>
                <a:srgbClr val="333399"/>
              </a:solidFill>
              <a:latin typeface="Arial" panose="020B0604020202020204" pitchFamily="34" charset="0"/>
            </a:endParaRPr>
          </a:p>
        </p:txBody>
      </p:sp>
    </p:spTree>
    <p:extLst>
      <p:ext uri="{BB962C8B-B14F-4D97-AF65-F5344CB8AC3E}">
        <p14:creationId xmlns:p14="http://schemas.microsoft.com/office/powerpoint/2010/main" val="24074320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bwMode="auto">
          <a:xfrm>
            <a:off x="1905000" y="1412876"/>
            <a:ext cx="8458200" cy="5256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400" b="1" dirty="0">
                <a:solidFill>
                  <a:srgbClr val="FF0066"/>
                </a:solidFill>
                <a:latin typeface="Arial" panose="020B0604020202020204" pitchFamily="34" charset="0"/>
              </a:rPr>
              <a:t>	</a:t>
            </a:r>
            <a:r>
              <a:rPr lang="en-US" altLang="tr-TR" sz="2400" dirty="0">
                <a:solidFill>
                  <a:schemeClr val="bg2"/>
                </a:solidFill>
                <a:latin typeface="Arial" panose="020B0604020202020204" pitchFamily="34" charset="0"/>
              </a:rPr>
              <a:t>As in other enterprises, the cost elements that constitute the cost of livestock enterprises are grouped in two groups</a:t>
            </a:r>
            <a:r>
              <a:rPr lang="en-US" altLang="tr-TR" sz="2400" dirty="0" smtClean="0">
                <a:solidFill>
                  <a:schemeClr val="bg2"/>
                </a:solidFill>
                <a:latin typeface="Arial" panose="020B0604020202020204" pitchFamily="34" charset="0"/>
              </a:rPr>
              <a:t>.</a:t>
            </a:r>
            <a:r>
              <a:rPr lang="tr-TR" altLang="tr-TR" sz="2400" dirty="0" smtClean="0">
                <a:solidFill>
                  <a:schemeClr val="bg2"/>
                </a:solidFill>
                <a:latin typeface="Arial" panose="020B0604020202020204" pitchFamily="34" charset="0"/>
              </a:rPr>
              <a:t/>
            </a:r>
            <a:br>
              <a:rPr lang="tr-TR" altLang="tr-TR" sz="2400" dirty="0" smtClean="0">
                <a:solidFill>
                  <a:schemeClr val="bg2"/>
                </a:solidFill>
                <a:latin typeface="Arial" panose="020B0604020202020204" pitchFamily="34" charset="0"/>
              </a:rPr>
            </a:br>
            <a:r>
              <a:rPr lang="tr-TR" altLang="tr-TR" sz="2400" dirty="0">
                <a:solidFill>
                  <a:schemeClr val="tx1"/>
                </a:solidFill>
                <a:latin typeface="Arial" panose="020B0604020202020204" pitchFamily="34" charset="0"/>
              </a:rPr>
              <a:t>	</a:t>
            </a:r>
            <a:r>
              <a:rPr lang="tr-TR" altLang="tr-TR" sz="2400" dirty="0">
                <a:solidFill>
                  <a:srgbClr val="FF0066"/>
                </a:solidFill>
                <a:latin typeface="Arial" panose="020B0604020202020204" pitchFamily="34" charset="0"/>
              </a:rPr>
              <a:t>a. </a:t>
            </a:r>
            <a:r>
              <a:rPr lang="tr-TR" altLang="tr-TR" sz="2400" dirty="0" err="1" smtClean="0">
                <a:solidFill>
                  <a:srgbClr val="FF0066"/>
                </a:solidFill>
                <a:latin typeface="Arial" panose="020B0604020202020204" pitchFamily="34" charset="0"/>
              </a:rPr>
              <a:t>Fixed</a:t>
            </a:r>
            <a:r>
              <a:rPr lang="tr-TR" altLang="tr-TR" sz="2400" dirty="0" smtClean="0">
                <a:solidFill>
                  <a:srgbClr val="FF0066"/>
                </a:solidFill>
                <a:latin typeface="Arial" panose="020B0604020202020204" pitchFamily="34" charset="0"/>
              </a:rPr>
              <a:t> </a:t>
            </a:r>
            <a:r>
              <a:rPr lang="tr-TR" altLang="tr-TR" sz="2400" dirty="0" err="1" smtClean="0">
                <a:solidFill>
                  <a:srgbClr val="FF0066"/>
                </a:solidFill>
                <a:latin typeface="Arial" panose="020B0604020202020204" pitchFamily="34" charset="0"/>
              </a:rPr>
              <a:t>Costs</a:t>
            </a:r>
            <a:r>
              <a:rPr lang="tr-TR" altLang="tr-TR" sz="2400" dirty="0">
                <a:solidFill>
                  <a:srgbClr val="FF0066"/>
                </a:solidFill>
                <a:latin typeface="Arial" panose="020B0604020202020204" pitchFamily="34" charset="0"/>
              </a:rPr>
              <a:t/>
            </a:r>
            <a:br>
              <a:rPr lang="tr-TR" altLang="tr-TR" sz="2400" dirty="0">
                <a:solidFill>
                  <a:srgbClr val="FF0066"/>
                </a:solidFill>
                <a:latin typeface="Arial" panose="020B0604020202020204" pitchFamily="34" charset="0"/>
              </a:rPr>
            </a:br>
            <a:r>
              <a:rPr lang="tr-TR" altLang="tr-TR" sz="2400" dirty="0">
                <a:solidFill>
                  <a:srgbClr val="FF0066"/>
                </a:solidFill>
                <a:latin typeface="Arial" panose="020B0604020202020204" pitchFamily="34" charset="0"/>
              </a:rPr>
              <a:t>	b. </a:t>
            </a:r>
            <a:r>
              <a:rPr lang="tr-TR" altLang="tr-TR" sz="2400" dirty="0" err="1" smtClean="0">
                <a:solidFill>
                  <a:srgbClr val="FF0066"/>
                </a:solidFill>
                <a:latin typeface="Arial" panose="020B0604020202020204" pitchFamily="34" charset="0"/>
              </a:rPr>
              <a:t>Variable</a:t>
            </a:r>
            <a:r>
              <a:rPr lang="tr-TR" altLang="tr-TR" sz="2400" dirty="0" smtClean="0">
                <a:solidFill>
                  <a:srgbClr val="FF0066"/>
                </a:solidFill>
                <a:latin typeface="Arial" panose="020B0604020202020204" pitchFamily="34" charset="0"/>
              </a:rPr>
              <a:t> </a:t>
            </a:r>
            <a:r>
              <a:rPr lang="tr-TR" altLang="tr-TR" sz="2400" dirty="0" err="1" smtClean="0">
                <a:solidFill>
                  <a:srgbClr val="FF0066"/>
                </a:solidFill>
                <a:latin typeface="Arial" panose="020B0604020202020204" pitchFamily="34" charset="0"/>
              </a:rPr>
              <a:t>Costs</a:t>
            </a:r>
            <a:r>
              <a:rPr lang="tr-TR" altLang="tr-TR" sz="2400" dirty="0">
                <a:solidFill>
                  <a:srgbClr val="FF0066"/>
                </a:solidFill>
                <a:latin typeface="Arial" panose="020B0604020202020204" pitchFamily="34" charset="0"/>
              </a:rPr>
              <a:t/>
            </a:r>
            <a:br>
              <a:rPr lang="tr-TR" altLang="tr-TR" sz="2400" dirty="0">
                <a:solidFill>
                  <a:srgbClr val="FF0066"/>
                </a:solidFill>
                <a:latin typeface="Arial" panose="020B0604020202020204" pitchFamily="34" charset="0"/>
              </a:rPr>
            </a:br>
            <a:r>
              <a:rPr lang="tr-TR" altLang="tr-TR" sz="2400" dirty="0">
                <a:solidFill>
                  <a:schemeClr val="tx1"/>
                </a:solidFill>
                <a:latin typeface="Arial" panose="020B0604020202020204" pitchFamily="34" charset="0"/>
              </a:rPr>
              <a:t/>
            </a:r>
            <a:br>
              <a:rPr lang="tr-TR" altLang="tr-TR" sz="2400" dirty="0">
                <a:solidFill>
                  <a:schemeClr val="tx1"/>
                </a:solidFill>
                <a:latin typeface="Arial" panose="020B0604020202020204" pitchFamily="34" charset="0"/>
              </a:rPr>
            </a:br>
            <a:r>
              <a:rPr lang="tr-TR" altLang="tr-TR" sz="2400" b="1" u="sng" dirty="0" err="1" smtClean="0">
                <a:solidFill>
                  <a:srgbClr val="FF0066"/>
                </a:solidFill>
                <a:latin typeface="Arial" panose="020B0604020202020204" pitchFamily="34" charset="0"/>
              </a:rPr>
              <a:t>a.Fixed</a:t>
            </a:r>
            <a:r>
              <a:rPr lang="tr-TR" altLang="tr-TR" sz="2400" b="1" u="sng" dirty="0" smtClean="0">
                <a:solidFill>
                  <a:srgbClr val="FF0066"/>
                </a:solidFill>
                <a:latin typeface="Arial" panose="020B0604020202020204" pitchFamily="34" charset="0"/>
              </a:rPr>
              <a:t> </a:t>
            </a:r>
            <a:r>
              <a:rPr lang="tr-TR" altLang="tr-TR" sz="2400" b="1" u="sng" dirty="0" err="1" smtClean="0">
                <a:solidFill>
                  <a:srgbClr val="FF0066"/>
                </a:solidFill>
                <a:latin typeface="Arial" panose="020B0604020202020204" pitchFamily="34" charset="0"/>
              </a:rPr>
              <a:t>Costs</a:t>
            </a:r>
            <a:r>
              <a:rPr lang="tr-TR" altLang="tr-TR" sz="2400" b="1" u="sng" dirty="0" smtClean="0">
                <a:solidFill>
                  <a:srgbClr val="FF0066"/>
                </a:solidFill>
                <a:latin typeface="Arial" panose="020B0604020202020204" pitchFamily="34" charset="0"/>
              </a:rPr>
              <a:t>:</a:t>
            </a:r>
            <a:r>
              <a:rPr lang="tr-TR" altLang="tr-TR" sz="2400" b="1" u="sng" dirty="0">
                <a:solidFill>
                  <a:srgbClr val="FF0066"/>
                </a:solidFill>
                <a:latin typeface="Arial" panose="020B0604020202020204" pitchFamily="34" charset="0"/>
              </a:rPr>
              <a:t/>
            </a:r>
            <a:br>
              <a:rPr lang="tr-TR" altLang="tr-TR" sz="2400" b="1" u="sng" dirty="0">
                <a:solidFill>
                  <a:srgbClr val="FF0066"/>
                </a:solidFill>
                <a:latin typeface="Arial" panose="020B0604020202020204" pitchFamily="34" charset="0"/>
              </a:rPr>
            </a:br>
            <a:r>
              <a:rPr lang="tr-TR" altLang="tr-TR" sz="2400" b="1" dirty="0">
                <a:solidFill>
                  <a:srgbClr val="F6F000"/>
                </a:solidFill>
                <a:latin typeface="Arial" panose="020B0604020202020204" pitchFamily="34" charset="0"/>
              </a:rPr>
              <a:t>	</a:t>
            </a:r>
            <a:r>
              <a:rPr lang="en-US" altLang="tr-TR" sz="2400" dirty="0">
                <a:solidFill>
                  <a:schemeClr val="bg2"/>
                </a:solidFill>
                <a:latin typeface="Arial" panose="020B0604020202020204" pitchFamily="34" charset="0"/>
              </a:rPr>
              <a:t> The fixed costs are the expenses that do not change regardless of the production amount in the enterprise until it reaches a certain capacity.</a:t>
            </a:r>
            <a:r>
              <a:rPr lang="tr-TR"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Building, land rents, building-tools and machinery depreciation, such as permanent staff wages</a:t>
            </a:r>
            <a:r>
              <a:rPr lang="en-US" altLang="tr-TR" sz="2400" dirty="0" smtClean="0">
                <a:solidFill>
                  <a:schemeClr val="bg2"/>
                </a:solidFill>
                <a:latin typeface="Arial" panose="020B0604020202020204" pitchFamily="34" charset="0"/>
              </a:rPr>
              <a:t>.</a:t>
            </a:r>
            <a:r>
              <a:rPr lang="tr-TR" altLang="tr-TR" sz="2400" dirty="0" smtClean="0">
                <a:solidFill>
                  <a:schemeClr val="bg2"/>
                </a:solidFill>
                <a:latin typeface="Arial" panose="020B0604020202020204" pitchFamily="34" charset="0"/>
              </a:rPr>
              <a:t/>
            </a:r>
            <a:br>
              <a:rPr lang="tr-TR" altLang="tr-TR" sz="2400" dirty="0" smtClean="0">
                <a:solidFill>
                  <a:schemeClr val="bg2"/>
                </a:solidFill>
                <a:latin typeface="Arial" panose="020B0604020202020204" pitchFamily="34" charset="0"/>
              </a:rPr>
            </a:br>
            <a:r>
              <a:rPr lang="tr-TR" altLang="tr-TR" sz="2400" dirty="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Fixed costs are divided into total fixed costs and fixed costs per unit.</a:t>
            </a:r>
            <a:endParaRPr lang="tr-TR" altLang="tr-TR" sz="2400" dirty="0">
              <a:solidFill>
                <a:schemeClr val="tx1"/>
              </a:solidFill>
              <a:latin typeface="Arial" panose="020B0604020202020204" pitchFamily="34" charset="0"/>
            </a:endParaRPr>
          </a:p>
        </p:txBody>
      </p:sp>
      <p:sp>
        <p:nvSpPr>
          <p:cNvPr id="308227" name="Text Box 3"/>
          <p:cNvSpPr txBox="1">
            <a:spLocks noChangeArrowheads="1"/>
          </p:cNvSpPr>
          <p:nvPr/>
        </p:nvSpPr>
        <p:spPr bwMode="auto">
          <a:xfrm>
            <a:off x="1847850" y="1027113"/>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400" b="1" dirty="0" err="1">
                <a:solidFill>
                  <a:srgbClr val="FF0066"/>
                </a:solidFill>
              </a:rPr>
              <a:t>Cost</a:t>
            </a:r>
            <a:r>
              <a:rPr lang="tr-TR" altLang="tr-TR" sz="2400" b="1" dirty="0">
                <a:solidFill>
                  <a:srgbClr val="FF0066"/>
                </a:solidFill>
              </a:rPr>
              <a:t> </a:t>
            </a:r>
            <a:r>
              <a:rPr lang="tr-TR" altLang="tr-TR" sz="2400" b="1" dirty="0" err="1">
                <a:solidFill>
                  <a:srgbClr val="FF0066"/>
                </a:solidFill>
              </a:rPr>
              <a:t>Elements</a:t>
            </a:r>
            <a:r>
              <a:rPr lang="tr-TR" altLang="tr-TR" sz="2400" b="1" dirty="0">
                <a:solidFill>
                  <a:srgbClr val="FF0066"/>
                </a:solidFill>
              </a:rPr>
              <a:t> in </a:t>
            </a:r>
            <a:r>
              <a:rPr lang="tr-TR" altLang="tr-TR" sz="2400" b="1" dirty="0" smtClean="0">
                <a:solidFill>
                  <a:srgbClr val="FF0066"/>
                </a:solidFill>
              </a:rPr>
              <a:t>Enterprises</a:t>
            </a:r>
            <a:endParaRPr lang="en-GB" altLang="tr-TR" sz="2400" b="1" dirty="0">
              <a:solidFill>
                <a:srgbClr val="FF0066"/>
              </a:solidFill>
            </a:endParaRPr>
          </a:p>
        </p:txBody>
      </p:sp>
    </p:spTree>
    <p:extLst>
      <p:ext uri="{BB962C8B-B14F-4D97-AF65-F5344CB8AC3E}">
        <p14:creationId xmlns:p14="http://schemas.microsoft.com/office/powerpoint/2010/main" val="9719249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90818"/>
                                        </p:tgtEl>
                                        <p:attrNameLst>
                                          <p:attrName>style.visibility</p:attrName>
                                        </p:attrNameLst>
                                      </p:cBhvr>
                                      <p:to>
                                        <p:strVal val="visible"/>
                                      </p:to>
                                    </p:set>
                                    <p:animEffect transition="in" filter="box(out)">
                                      <p:cBhvr>
                                        <p:cTn id="7" dur="500"/>
                                        <p:tgtEl>
                                          <p:spTgt spid="290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8"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1842" name="Object 2"/>
          <p:cNvGraphicFramePr>
            <a:graphicFrameLocks noChangeAspect="1"/>
          </p:cNvGraphicFramePr>
          <p:nvPr>
            <p:extLst>
              <p:ext uri="{D42A27DB-BD31-4B8C-83A1-F6EECF244321}">
                <p14:modId xmlns:p14="http://schemas.microsoft.com/office/powerpoint/2010/main" val="3245691008"/>
              </p:ext>
            </p:extLst>
          </p:nvPr>
        </p:nvGraphicFramePr>
        <p:xfrm>
          <a:off x="2667000" y="1412875"/>
          <a:ext cx="6858000" cy="3235325"/>
        </p:xfrm>
        <a:graphic>
          <a:graphicData uri="http://schemas.openxmlformats.org/presentationml/2006/ole">
            <mc:AlternateContent xmlns:mc="http://schemas.openxmlformats.org/markup-compatibility/2006">
              <mc:Choice xmlns:v="urn:schemas-microsoft-com:vml" Requires="v">
                <p:oleObj spid="_x0000_s8276" name="Bit Eşlem Resmi" r:id="rId4" imgW="4905360" imgH="2228760" progId="Paint.Picture">
                  <p:embed/>
                </p:oleObj>
              </mc:Choice>
              <mc:Fallback>
                <p:oleObj name="Bit Eşlem Resmi" r:id="rId4" imgW="4905360" imgH="2228760" progId="Paint.Picture">
                  <p:embed/>
                  <p:pic>
                    <p:nvPicPr>
                      <p:cNvPr id="0" name=""/>
                      <p:cNvPicPr>
                        <a:picLocks noChangeAspect="1" noChangeArrowheads="1"/>
                      </p:cNvPicPr>
                      <p:nvPr/>
                    </p:nvPicPr>
                    <p:blipFill>
                      <a:blip r:embed="rId5"/>
                      <a:srcRect/>
                      <a:stretch>
                        <a:fillRect/>
                      </a:stretch>
                    </p:blipFill>
                    <p:spPr bwMode="auto">
                      <a:xfrm>
                        <a:off x="2667000" y="1412875"/>
                        <a:ext cx="6858000" cy="323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3" name="Object 3"/>
          <p:cNvGraphicFramePr>
            <a:graphicFrameLocks noChangeAspect="1"/>
          </p:cNvGraphicFramePr>
          <p:nvPr>
            <p:extLst>
              <p:ext uri="{D42A27DB-BD31-4B8C-83A1-F6EECF244321}">
                <p14:modId xmlns:p14="http://schemas.microsoft.com/office/powerpoint/2010/main" val="1263848134"/>
              </p:ext>
            </p:extLst>
          </p:nvPr>
        </p:nvGraphicFramePr>
        <p:xfrm>
          <a:off x="2146300" y="4924176"/>
          <a:ext cx="7899400" cy="1277938"/>
        </p:xfrm>
        <a:graphic>
          <a:graphicData uri="http://schemas.openxmlformats.org/presentationml/2006/ole">
            <mc:AlternateContent xmlns:mc="http://schemas.openxmlformats.org/markup-compatibility/2006">
              <mc:Choice xmlns:v="urn:schemas-microsoft-com:vml" Requires="v">
                <p:oleObj spid="_x0000_s8277" name="Document" r:id="rId7" imgW="5793338" imgH="943707" progId="Word.Document.8">
                  <p:embed/>
                </p:oleObj>
              </mc:Choice>
              <mc:Fallback>
                <p:oleObj name="Document" r:id="rId7" imgW="5793338" imgH="943707" progId="Word.Document.8">
                  <p:embed/>
                  <p:pic>
                    <p:nvPicPr>
                      <p:cNvPr id="0" name=""/>
                      <p:cNvPicPr>
                        <a:picLocks noChangeAspect="1" noChangeArrowheads="1"/>
                      </p:cNvPicPr>
                      <p:nvPr/>
                    </p:nvPicPr>
                    <p:blipFill>
                      <a:blip r:embed="rId8"/>
                      <a:srcRect/>
                      <a:stretch>
                        <a:fillRect/>
                      </a:stretch>
                    </p:blipFill>
                    <p:spPr bwMode="auto">
                      <a:xfrm>
                        <a:off x="2146300" y="4924176"/>
                        <a:ext cx="7899400" cy="127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54988335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91842"/>
                                        </p:tgtEl>
                                        <p:attrNameLst>
                                          <p:attrName>style.visibility</p:attrName>
                                        </p:attrNameLst>
                                      </p:cBhvr>
                                      <p:to>
                                        <p:strVal val="visible"/>
                                      </p:to>
                                    </p:set>
                                    <p:animEffect transition="in" filter="strips(downRight)">
                                      <p:cBhvr>
                                        <p:cTn id="7" dur="500"/>
                                        <p:tgtEl>
                                          <p:spTgt spid="2918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91843"/>
                                        </p:tgtEl>
                                        <p:attrNameLst>
                                          <p:attrName>style.visibility</p:attrName>
                                        </p:attrNameLst>
                                      </p:cBhvr>
                                      <p:to>
                                        <p:strVal val="visible"/>
                                      </p:to>
                                    </p:set>
                                    <p:animEffect transition="in" filter="strips(downRight)">
                                      <p:cBhvr>
                                        <p:cTn id="12" dur="500"/>
                                        <p:tgtEl>
                                          <p:spTgt spid="291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bwMode="auto">
          <a:xfrm>
            <a:off x="1774826" y="1700214"/>
            <a:ext cx="8435975" cy="48974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20000"/>
              </a:lnSpc>
            </a:pPr>
            <a:r>
              <a:rPr lang="tr-TR" altLang="tr-TR" sz="2200" dirty="0">
                <a:solidFill>
                  <a:schemeClr val="tx1"/>
                </a:solidFill>
                <a:latin typeface="Arial" panose="020B0604020202020204" pitchFamily="34" charset="0"/>
              </a:rPr>
              <a:t>	</a:t>
            </a:r>
            <a:r>
              <a:rPr lang="en-US" altLang="tr-TR" sz="2200" dirty="0">
                <a:solidFill>
                  <a:schemeClr val="bg2"/>
                </a:solidFill>
                <a:latin typeface="Arial" panose="020B0604020202020204" pitchFamily="34" charset="0"/>
              </a:rPr>
              <a:t> Increasing or decreasing costs depending on the amount of production in enterprises is called variable costs. For example, raw materials, auxiliary materials, energy, fuel, feed, medicine, labor, packaging costs are examples of variable costs.</a:t>
            </a:r>
            <a:r>
              <a:rPr lang="tr-TR" altLang="tr-TR" sz="2200" dirty="0">
                <a:solidFill>
                  <a:schemeClr val="bg2"/>
                </a:solidFill>
                <a:latin typeface="Arial" panose="020B0604020202020204" pitchFamily="34" charset="0"/>
              </a:rPr>
              <a:t/>
            </a:r>
            <a:br>
              <a:rPr lang="tr-TR" altLang="tr-TR" sz="2200" dirty="0">
                <a:solidFill>
                  <a:schemeClr val="bg2"/>
                </a:solidFill>
                <a:latin typeface="Arial" panose="020B0604020202020204" pitchFamily="34" charset="0"/>
              </a:rPr>
            </a:br>
            <a:r>
              <a:rPr lang="tr-TR" altLang="tr-TR" sz="2200" dirty="0">
                <a:solidFill>
                  <a:schemeClr val="bg2"/>
                </a:solidFill>
                <a:latin typeface="Arial" panose="020B0604020202020204" pitchFamily="34" charset="0"/>
              </a:rPr>
              <a:t>	</a:t>
            </a:r>
            <a:r>
              <a:rPr lang="en-US" altLang="tr-TR" sz="2200" dirty="0">
                <a:solidFill>
                  <a:schemeClr val="bg2"/>
                </a:solidFill>
                <a:latin typeface="Arial" panose="020B0604020202020204" pitchFamily="34" charset="0"/>
              </a:rPr>
              <a:t> The variable costs are divided into total and variable costs per unit. Total variable costs first increase with production, then increase with decreasing and continue to increase again after a </a:t>
            </a:r>
            <a:r>
              <a:rPr lang="en-US" altLang="tr-TR" sz="2200" dirty="0" smtClean="0">
                <a:solidFill>
                  <a:schemeClr val="bg2"/>
                </a:solidFill>
                <a:latin typeface="Arial" panose="020B0604020202020204" pitchFamily="34" charset="0"/>
              </a:rPr>
              <a:t>certain</a:t>
            </a:r>
            <a:r>
              <a:rPr lang="tr-TR" altLang="tr-TR" sz="2200" dirty="0" smtClean="0">
                <a:solidFill>
                  <a:schemeClr val="bg2"/>
                </a:solidFill>
                <a:latin typeface="Arial" panose="020B0604020202020204" pitchFamily="34" charset="0"/>
              </a:rPr>
              <a:t> </a:t>
            </a:r>
            <a:r>
              <a:rPr lang="en-US" altLang="tr-TR" sz="2200" dirty="0" smtClean="0">
                <a:solidFill>
                  <a:schemeClr val="bg2"/>
                </a:solidFill>
                <a:latin typeface="Arial" panose="020B0604020202020204" pitchFamily="34" charset="0"/>
              </a:rPr>
              <a:t>point</a:t>
            </a:r>
            <a:r>
              <a:rPr lang="en-US" altLang="tr-TR" sz="2200" dirty="0">
                <a:solidFill>
                  <a:schemeClr val="bg2"/>
                </a:solidFill>
                <a:latin typeface="Arial" panose="020B0604020202020204" pitchFamily="34" charset="0"/>
              </a:rPr>
              <a:t>.</a:t>
            </a:r>
            <a:r>
              <a:rPr lang="tr-TR" altLang="tr-TR" sz="2200" dirty="0">
                <a:solidFill>
                  <a:schemeClr val="bg2"/>
                </a:solidFill>
                <a:latin typeface="Arial" panose="020B0604020202020204" pitchFamily="34" charset="0"/>
              </a:rPr>
              <a:t/>
            </a:r>
            <a:br>
              <a:rPr lang="tr-TR" altLang="tr-TR" sz="2200" dirty="0">
                <a:solidFill>
                  <a:schemeClr val="bg2"/>
                </a:solidFill>
                <a:latin typeface="Arial" panose="020B0604020202020204" pitchFamily="34" charset="0"/>
              </a:rPr>
            </a:br>
            <a:r>
              <a:rPr lang="tr-TR" altLang="tr-TR" sz="2200" dirty="0">
                <a:solidFill>
                  <a:schemeClr val="bg2"/>
                </a:solidFill>
                <a:latin typeface="Arial" panose="020B0604020202020204" pitchFamily="34" charset="0"/>
              </a:rPr>
              <a:t>	</a:t>
            </a:r>
            <a:r>
              <a:rPr lang="en-US" altLang="tr-TR" sz="2200" dirty="0">
                <a:solidFill>
                  <a:schemeClr val="bg2"/>
                </a:solidFill>
                <a:latin typeface="Arial" panose="020B0604020202020204" pitchFamily="34" charset="0"/>
              </a:rPr>
              <a:t>Variable costs per unit, on the other hand, decrease to a certain amount of </a:t>
            </a:r>
            <a:r>
              <a:rPr lang="en-US" altLang="tr-TR" sz="2200" dirty="0" smtClean="0">
                <a:solidFill>
                  <a:schemeClr val="bg2"/>
                </a:solidFill>
                <a:latin typeface="Arial" panose="020B0604020202020204" pitchFamily="34" charset="0"/>
              </a:rPr>
              <a:t>production</a:t>
            </a:r>
            <a:r>
              <a:rPr lang="tr-TR" altLang="tr-TR" sz="2200" dirty="0" smtClean="0">
                <a:solidFill>
                  <a:schemeClr val="bg2"/>
                </a:solidFill>
                <a:latin typeface="Arial" panose="020B0604020202020204" pitchFamily="34" charset="0"/>
              </a:rPr>
              <a:t> </a:t>
            </a:r>
            <a:r>
              <a:rPr lang="en-US" altLang="tr-TR" sz="2200" dirty="0">
                <a:solidFill>
                  <a:schemeClr val="bg2"/>
                </a:solidFill>
                <a:latin typeface="Arial" panose="020B0604020202020204" pitchFamily="34" charset="0"/>
              </a:rPr>
              <a:t>after reaching the lowest point at a certain level of production, it goes up again.</a:t>
            </a:r>
            <a:endParaRPr lang="tr-TR" altLang="tr-TR" sz="2200" dirty="0">
              <a:solidFill>
                <a:schemeClr val="tx1"/>
              </a:solidFill>
              <a:latin typeface="Arial" panose="020B0604020202020204" pitchFamily="34" charset="0"/>
            </a:endParaRPr>
          </a:p>
        </p:txBody>
      </p:sp>
      <p:sp>
        <p:nvSpPr>
          <p:cNvPr id="292867" name="Text Box 3"/>
          <p:cNvSpPr txBox="1">
            <a:spLocks noChangeArrowheads="1"/>
          </p:cNvSpPr>
          <p:nvPr/>
        </p:nvSpPr>
        <p:spPr bwMode="auto">
          <a:xfrm>
            <a:off x="1919289" y="1157288"/>
            <a:ext cx="51831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spcBef>
                <a:spcPct val="50000"/>
              </a:spcBef>
              <a:spcAft>
                <a:spcPct val="0"/>
              </a:spcAft>
            </a:pPr>
            <a:r>
              <a:rPr lang="tr-TR" altLang="tr-TR" sz="2400" b="1" u="sng" dirty="0">
                <a:solidFill>
                  <a:srgbClr val="FF0066"/>
                </a:solidFill>
                <a:latin typeface="Arial" panose="020B0604020202020204" pitchFamily="34" charset="0"/>
              </a:rPr>
              <a:t>b. </a:t>
            </a:r>
            <a:r>
              <a:rPr lang="tr-TR" altLang="tr-TR" sz="2400" b="1" u="sng" dirty="0" err="1" smtClean="0">
                <a:solidFill>
                  <a:srgbClr val="FF0066"/>
                </a:solidFill>
                <a:latin typeface="Arial" panose="020B0604020202020204" pitchFamily="34" charset="0"/>
              </a:rPr>
              <a:t>Variable</a:t>
            </a:r>
            <a:r>
              <a:rPr lang="tr-TR" altLang="tr-TR" sz="2400" b="1" u="sng" dirty="0" smtClean="0">
                <a:solidFill>
                  <a:srgbClr val="FF0066"/>
                </a:solidFill>
                <a:latin typeface="Arial" panose="020B0604020202020204" pitchFamily="34" charset="0"/>
              </a:rPr>
              <a:t> </a:t>
            </a:r>
            <a:r>
              <a:rPr lang="tr-TR" altLang="tr-TR" sz="2400" b="1" u="sng" dirty="0" err="1" smtClean="0">
                <a:solidFill>
                  <a:srgbClr val="FF0066"/>
                </a:solidFill>
                <a:latin typeface="Arial" panose="020B0604020202020204" pitchFamily="34" charset="0"/>
              </a:rPr>
              <a:t>Costs</a:t>
            </a:r>
            <a:r>
              <a:rPr lang="tr-TR" altLang="tr-TR" sz="2400" b="1" u="sng" dirty="0" smtClean="0">
                <a:solidFill>
                  <a:srgbClr val="FF0066"/>
                </a:solidFill>
                <a:latin typeface="Arial" panose="020B0604020202020204" pitchFamily="34" charset="0"/>
              </a:rPr>
              <a:t>:</a:t>
            </a:r>
            <a:r>
              <a:rPr lang="tr-TR" altLang="tr-TR" sz="2400" b="1" u="sng" dirty="0">
                <a:solidFill>
                  <a:srgbClr val="FF0066"/>
                </a:solidFill>
                <a:latin typeface="Arial" panose="020B0604020202020204" pitchFamily="34" charset="0"/>
              </a:rPr>
              <a:t/>
            </a:r>
            <a:br>
              <a:rPr lang="tr-TR" altLang="tr-TR" sz="2400" b="1" u="sng" dirty="0">
                <a:solidFill>
                  <a:srgbClr val="FF0066"/>
                </a:solidFill>
                <a:latin typeface="Arial" panose="020B0604020202020204" pitchFamily="34" charset="0"/>
              </a:rPr>
            </a:br>
            <a:endParaRPr lang="tr-TR" altLang="tr-TR" sz="2400" b="1" dirty="0">
              <a:solidFill>
                <a:srgbClr val="FF0066"/>
              </a:solidFill>
              <a:latin typeface="Arial" panose="020B0604020202020204" pitchFamily="34" charset="0"/>
            </a:endParaRPr>
          </a:p>
        </p:txBody>
      </p:sp>
    </p:spTree>
    <p:extLst>
      <p:ext uri="{BB962C8B-B14F-4D97-AF65-F5344CB8AC3E}">
        <p14:creationId xmlns:p14="http://schemas.microsoft.com/office/powerpoint/2010/main" val="200137136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2867"/>
                                        </p:tgtEl>
                                        <p:attrNameLst>
                                          <p:attrName>style.visibility</p:attrName>
                                        </p:attrNameLst>
                                      </p:cBhvr>
                                      <p:to>
                                        <p:strVal val="visible"/>
                                      </p:to>
                                    </p:set>
                                    <p:animEffect transition="in" filter="wipe(left)">
                                      <p:cBhvr>
                                        <p:cTn id="7" dur="500"/>
                                        <p:tgtEl>
                                          <p:spTgt spid="2928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92866"/>
                                        </p:tgtEl>
                                        <p:attrNameLst>
                                          <p:attrName>style.visibility</p:attrName>
                                        </p:attrNameLst>
                                      </p:cBhvr>
                                      <p:to>
                                        <p:strVal val="visible"/>
                                      </p:to>
                                    </p:set>
                                    <p:animEffect transition="in" filter="box(out)">
                                      <p:cBhvr>
                                        <p:cTn id="12" dur="500"/>
                                        <p:tgtEl>
                                          <p:spTgt spid="292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6" grpId="0" autoUpdateAnimBg="0"/>
      <p:bldP spid="29286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3890" name="Object 2"/>
          <p:cNvGraphicFramePr>
            <a:graphicFrameLocks noChangeAspect="1"/>
          </p:cNvGraphicFramePr>
          <p:nvPr>
            <p:extLst>
              <p:ext uri="{D42A27DB-BD31-4B8C-83A1-F6EECF244321}">
                <p14:modId xmlns:p14="http://schemas.microsoft.com/office/powerpoint/2010/main" val="2630622256"/>
              </p:ext>
            </p:extLst>
          </p:nvPr>
        </p:nvGraphicFramePr>
        <p:xfrm>
          <a:off x="2438400" y="1255713"/>
          <a:ext cx="7467600" cy="2749550"/>
        </p:xfrm>
        <a:graphic>
          <a:graphicData uri="http://schemas.openxmlformats.org/presentationml/2006/ole">
            <mc:AlternateContent xmlns:mc="http://schemas.openxmlformats.org/markup-compatibility/2006">
              <mc:Choice xmlns:v="urn:schemas-microsoft-com:vml" Requires="v">
                <p:oleObj spid="_x0000_s9259" name="Bit Eşlem Resmi" r:id="rId4" imgW="5210280" imgH="2343240" progId="Paint.Picture">
                  <p:embed/>
                </p:oleObj>
              </mc:Choice>
              <mc:Fallback>
                <p:oleObj name="Bit Eşlem Resmi" r:id="rId4" imgW="5210280" imgH="2343240" progId="Paint.Picture">
                  <p:embed/>
                  <p:pic>
                    <p:nvPicPr>
                      <p:cNvPr id="0" name=""/>
                      <p:cNvPicPr>
                        <a:picLocks noChangeAspect="1" noChangeArrowheads="1"/>
                      </p:cNvPicPr>
                      <p:nvPr/>
                    </p:nvPicPr>
                    <p:blipFill>
                      <a:blip r:embed="rId5"/>
                      <a:srcRect/>
                      <a:stretch>
                        <a:fillRect/>
                      </a:stretch>
                    </p:blipFill>
                    <p:spPr bwMode="auto">
                      <a:xfrm>
                        <a:off x="2438400" y="1255713"/>
                        <a:ext cx="7467600" cy="274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3891" name="Text Box 3"/>
          <p:cNvSpPr txBox="1">
            <a:spLocks noChangeArrowheads="1"/>
          </p:cNvSpPr>
          <p:nvPr/>
        </p:nvSpPr>
        <p:spPr bwMode="auto">
          <a:xfrm>
            <a:off x="1243173" y="4329114"/>
            <a:ext cx="10202237" cy="186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spcBef>
                <a:spcPts val="600"/>
              </a:spcBef>
              <a:spcAft>
                <a:spcPct val="0"/>
              </a:spcAft>
            </a:pPr>
            <a:r>
              <a:rPr lang="tr-TR" altLang="tr-TR" sz="2200" dirty="0">
                <a:solidFill>
                  <a:srgbClr val="000000"/>
                </a:solidFill>
                <a:latin typeface="Arial" panose="020B0604020202020204" pitchFamily="34" charset="0"/>
              </a:rPr>
              <a:t>	</a:t>
            </a:r>
            <a:r>
              <a:rPr lang="en-US" altLang="tr-TR" sz="2200" dirty="0">
                <a:solidFill>
                  <a:srgbClr val="1C1C1C"/>
                </a:solidFill>
                <a:latin typeface="Arial" panose="020B0604020202020204" pitchFamily="34" charset="0"/>
              </a:rPr>
              <a:t> As shown in the diagram, the enterprise has to make a total fixed cost of KL and total variable cost of LM for its production at the OK level. At this production level, the total expense (cost) of the enterprise is equal to MK</a:t>
            </a:r>
            <a:r>
              <a:rPr lang="en-US" altLang="tr-TR" sz="2200" dirty="0" smtClean="0">
                <a:solidFill>
                  <a:srgbClr val="1C1C1C"/>
                </a:solidFill>
                <a:latin typeface="Arial" panose="020B0604020202020204" pitchFamily="34" charset="0"/>
              </a:rPr>
              <a:t>.</a:t>
            </a:r>
            <a:endParaRPr lang="tr-TR" altLang="tr-TR" sz="2200" dirty="0" smtClean="0">
              <a:solidFill>
                <a:srgbClr val="1C1C1C"/>
              </a:solidFill>
              <a:latin typeface="Arial" panose="020B0604020202020204" pitchFamily="34" charset="0"/>
            </a:endParaRPr>
          </a:p>
          <a:p>
            <a:pPr algn="just" eaLnBrk="0" fontAlgn="base" hangingPunct="0">
              <a:spcBef>
                <a:spcPts val="600"/>
              </a:spcBef>
              <a:spcAft>
                <a:spcPct val="0"/>
              </a:spcAft>
            </a:pPr>
            <a:r>
              <a:rPr lang="tr-TR" altLang="tr-TR" sz="2200" dirty="0">
                <a:solidFill>
                  <a:srgbClr val="1C1C1C"/>
                </a:solidFill>
                <a:latin typeface="Arial" panose="020B0604020202020204" pitchFamily="34" charset="0"/>
              </a:rPr>
              <a:t>	</a:t>
            </a:r>
            <a:r>
              <a:rPr lang="en-US" altLang="tr-TR" sz="2200" dirty="0">
                <a:solidFill>
                  <a:srgbClr val="1C1C1C"/>
                </a:solidFill>
                <a:latin typeface="Arial" panose="020B0604020202020204" pitchFamily="34" charset="0"/>
              </a:rPr>
              <a:t>The fact that unit variable costs are U-shaped in the enterprise is generally explained for internal and external economic reasons.</a:t>
            </a:r>
            <a:endParaRPr lang="tr-TR" altLang="tr-TR" sz="2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33167693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93890"/>
                                        </p:tgtEl>
                                        <p:attrNameLst>
                                          <p:attrName>style.visibility</p:attrName>
                                        </p:attrNameLst>
                                      </p:cBhvr>
                                      <p:to>
                                        <p:strVal val="visible"/>
                                      </p:to>
                                    </p:set>
                                    <p:animEffect transition="in" filter="strips(downRight)">
                                      <p:cBhvr>
                                        <p:cTn id="7" dur="500"/>
                                        <p:tgtEl>
                                          <p:spTgt spid="2938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93891"/>
                                        </p:tgtEl>
                                        <p:attrNameLst>
                                          <p:attrName>style.visibility</p:attrName>
                                        </p:attrNameLst>
                                      </p:cBhvr>
                                      <p:to>
                                        <p:strVal val="visible"/>
                                      </p:to>
                                    </p:set>
                                    <p:animEffect transition="in" filter="strips(downRight)">
                                      <p:cBhvr>
                                        <p:cTn id="12" dur="500"/>
                                        <p:tgtEl>
                                          <p:spTgt spid="293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bwMode="auto">
          <a:xfrm>
            <a:off x="1774825" y="1341438"/>
            <a:ext cx="8642350" cy="5111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20000"/>
              </a:lnSpc>
            </a:pPr>
            <a:r>
              <a:rPr lang="tr-TR" altLang="tr-TR" sz="2400" dirty="0">
                <a:solidFill>
                  <a:schemeClr val="tx1"/>
                </a:solidFill>
                <a:latin typeface="Arial" panose="020B0604020202020204" pitchFamily="34" charset="0"/>
              </a:rPr>
              <a:t>	</a:t>
            </a:r>
            <a:r>
              <a:rPr lang="en-US" altLang="tr-TR" sz="2200" b="1" u="sng" dirty="0">
                <a:solidFill>
                  <a:srgbClr val="FF0066"/>
                </a:solidFill>
                <a:latin typeface="Arial" panose="020B0604020202020204" pitchFamily="34" charset="0"/>
              </a:rPr>
              <a:t> Internal economies </a:t>
            </a:r>
            <a:r>
              <a:rPr lang="en-US" altLang="tr-TR" sz="2200" dirty="0">
                <a:solidFill>
                  <a:schemeClr val="tx1"/>
                </a:solidFill>
                <a:latin typeface="Arial" panose="020B0604020202020204" pitchFamily="34" charset="0"/>
              </a:rPr>
              <a:t>are in-house savings. </a:t>
            </a:r>
            <a:r>
              <a:rPr lang="en-US" altLang="tr-TR" sz="2200" dirty="0">
                <a:solidFill>
                  <a:schemeClr val="bg2"/>
                </a:solidFill>
                <a:latin typeface="Arial" panose="020B0604020202020204" pitchFamily="34" charset="0"/>
              </a:rPr>
              <a:t>Generally, as the amount of production increases, variable costs per unit decrease. Reasons for this include workers' specialization, good use of machinery, a small increase in sales costs, such as advertising costs, and a greater increase in versioning, as well as reduced management and inspection costs.</a:t>
            </a:r>
            <a:r>
              <a:rPr lang="tr-TR" altLang="tr-TR" sz="2200" dirty="0">
                <a:solidFill>
                  <a:schemeClr val="tx1"/>
                </a:solidFill>
                <a:latin typeface="Arial" panose="020B0604020202020204" pitchFamily="34" charset="0"/>
              </a:rPr>
              <a:t/>
            </a:r>
            <a:br>
              <a:rPr lang="tr-TR" altLang="tr-TR" sz="2200" dirty="0">
                <a:solidFill>
                  <a:schemeClr val="tx1"/>
                </a:solidFill>
                <a:latin typeface="Arial" panose="020B0604020202020204" pitchFamily="34" charset="0"/>
              </a:rPr>
            </a:br>
            <a:r>
              <a:rPr lang="tr-TR" altLang="tr-TR" sz="2200" dirty="0">
                <a:solidFill>
                  <a:schemeClr val="tx1"/>
                </a:solidFill>
                <a:latin typeface="Arial" panose="020B0604020202020204" pitchFamily="34" charset="0"/>
              </a:rPr>
              <a:t>	</a:t>
            </a:r>
            <a:r>
              <a:rPr lang="en-US" altLang="tr-TR" sz="2200" b="1" u="sng" dirty="0">
                <a:solidFill>
                  <a:srgbClr val="FF0066"/>
                </a:solidFill>
                <a:latin typeface="Arial" panose="020B0604020202020204" pitchFamily="34" charset="0"/>
              </a:rPr>
              <a:t> External economic </a:t>
            </a:r>
            <a:r>
              <a:rPr lang="en-US" altLang="tr-TR" sz="2200" dirty="0">
                <a:solidFill>
                  <a:schemeClr val="tx1"/>
                </a:solidFill>
                <a:latin typeface="Arial" panose="020B0604020202020204" pitchFamily="34" charset="0"/>
              </a:rPr>
              <a:t>reasons ensure some savings in average variable costs as production increases in the enterprise.</a:t>
            </a:r>
            <a:r>
              <a:rPr lang="tr-TR" altLang="tr-TR" sz="2200" dirty="0" smtClean="0">
                <a:solidFill>
                  <a:schemeClr val="tx1"/>
                </a:solidFill>
                <a:latin typeface="Arial" panose="020B0604020202020204" pitchFamily="34" charset="0"/>
              </a:rPr>
              <a:t> </a:t>
            </a:r>
            <a:r>
              <a:rPr lang="en-US" altLang="tr-TR" sz="2200" dirty="0">
                <a:solidFill>
                  <a:schemeClr val="bg2"/>
                </a:solidFill>
                <a:latin typeface="Arial" panose="020B0604020202020204" pitchFamily="34" charset="0"/>
              </a:rPr>
              <a:t>For example, savings in capacity size often reduce costs in large enterprises.</a:t>
            </a:r>
            <a:endParaRPr lang="tr-TR" altLang="tr-TR" sz="2200" dirty="0">
              <a:solidFill>
                <a:schemeClr val="tx1"/>
              </a:solidFill>
              <a:latin typeface="Arial" panose="020B0604020202020204" pitchFamily="34" charset="0"/>
            </a:endParaRPr>
          </a:p>
        </p:txBody>
      </p:sp>
    </p:spTree>
    <p:extLst>
      <p:ext uri="{BB962C8B-B14F-4D97-AF65-F5344CB8AC3E}">
        <p14:creationId xmlns:p14="http://schemas.microsoft.com/office/powerpoint/2010/main" val="26778232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94914"/>
                                        </p:tgtEl>
                                        <p:attrNameLst>
                                          <p:attrName>style.visibility</p:attrName>
                                        </p:attrNameLst>
                                      </p:cBhvr>
                                      <p:to>
                                        <p:strVal val="visible"/>
                                      </p:to>
                                    </p:set>
                                    <p:animEffect transition="in" filter="box(out)">
                                      <p:cBhvr>
                                        <p:cTn id="7" dur="500"/>
                                        <p:tgtEl>
                                          <p:spTgt spid="2949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Text Box 2"/>
          <p:cNvSpPr txBox="1">
            <a:spLocks noChangeArrowheads="1"/>
          </p:cNvSpPr>
          <p:nvPr/>
        </p:nvSpPr>
        <p:spPr bwMode="auto">
          <a:xfrm>
            <a:off x="1774825" y="1125538"/>
            <a:ext cx="864235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spcBef>
                <a:spcPts val="600"/>
              </a:spcBef>
              <a:spcAft>
                <a:spcPct val="0"/>
              </a:spcAft>
            </a:pPr>
            <a:r>
              <a:rPr lang="tr-TR" altLang="tr-TR" sz="2200" dirty="0">
                <a:solidFill>
                  <a:srgbClr val="000000"/>
                </a:solidFill>
                <a:latin typeface="Arial" panose="020B0604020202020204" pitchFamily="34" charset="0"/>
              </a:rPr>
              <a:t>	</a:t>
            </a:r>
            <a:r>
              <a:rPr lang="en-US" altLang="tr-TR" sz="2200" dirty="0">
                <a:solidFill>
                  <a:srgbClr val="1C1C1C"/>
                </a:solidFill>
                <a:latin typeface="Arial" panose="020B0604020202020204" pitchFamily="34" charset="0"/>
              </a:rPr>
              <a:t>The following figure is obtained if we show all of the above mentioned elements in a single diagram in terms of determining unit costs in an enterprise.</a:t>
            </a:r>
            <a:endParaRPr lang="tr-TR" altLang="tr-TR" sz="2200" u="sng" dirty="0">
              <a:solidFill>
                <a:srgbClr val="1C1C1C"/>
              </a:solidFill>
              <a:latin typeface="Times New Roman" panose="02020603050405020304" pitchFamily="18" charset="0"/>
            </a:endParaRPr>
          </a:p>
        </p:txBody>
      </p:sp>
      <p:graphicFrame>
        <p:nvGraphicFramePr>
          <p:cNvPr id="295939" name="Object 2"/>
          <p:cNvGraphicFramePr>
            <a:graphicFrameLocks noChangeAspect="1"/>
          </p:cNvGraphicFramePr>
          <p:nvPr>
            <p:extLst>
              <p:ext uri="{D42A27DB-BD31-4B8C-83A1-F6EECF244321}">
                <p14:modId xmlns:p14="http://schemas.microsoft.com/office/powerpoint/2010/main" val="804537165"/>
              </p:ext>
            </p:extLst>
          </p:nvPr>
        </p:nvGraphicFramePr>
        <p:xfrm>
          <a:off x="2927350" y="2392363"/>
          <a:ext cx="6121400" cy="4132262"/>
        </p:xfrm>
        <a:graphic>
          <a:graphicData uri="http://schemas.openxmlformats.org/presentationml/2006/ole">
            <mc:AlternateContent xmlns:mc="http://schemas.openxmlformats.org/markup-compatibility/2006">
              <mc:Choice xmlns:v="urn:schemas-microsoft-com:vml" Requires="v">
                <p:oleObj spid="_x0000_s10282" name="Bit Eşlem Resmi" r:id="rId4" imgW="3343320" imgH="3057480" progId="Paint.Picture">
                  <p:embed/>
                </p:oleObj>
              </mc:Choice>
              <mc:Fallback>
                <p:oleObj name="Bit Eşlem Resmi" r:id="rId4" imgW="3343320" imgH="3057480" progId="Paint.Picture">
                  <p:embed/>
                  <p:pic>
                    <p:nvPicPr>
                      <p:cNvPr id="0" name=""/>
                      <p:cNvPicPr>
                        <a:picLocks noChangeAspect="1" noChangeArrowheads="1"/>
                      </p:cNvPicPr>
                      <p:nvPr/>
                    </p:nvPicPr>
                    <p:blipFill>
                      <a:blip r:embed="rId5"/>
                      <a:srcRect/>
                      <a:stretch>
                        <a:fillRect/>
                      </a:stretch>
                    </p:blipFill>
                    <p:spPr bwMode="auto">
                      <a:xfrm>
                        <a:off x="2927350" y="2392363"/>
                        <a:ext cx="6121400" cy="413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4512415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95938"/>
                                        </p:tgtEl>
                                        <p:attrNameLst>
                                          <p:attrName>style.visibility</p:attrName>
                                        </p:attrNameLst>
                                      </p:cBhvr>
                                      <p:to>
                                        <p:strVal val="visible"/>
                                      </p:to>
                                    </p:set>
                                    <p:animEffect transition="in" filter="strips(downRight)">
                                      <p:cBhvr>
                                        <p:cTn id="7" dur="500"/>
                                        <p:tgtEl>
                                          <p:spTgt spid="2959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95939"/>
                                        </p:tgtEl>
                                        <p:attrNameLst>
                                          <p:attrName>style.visibility</p:attrName>
                                        </p:attrNameLst>
                                      </p:cBhvr>
                                      <p:to>
                                        <p:strVal val="visible"/>
                                      </p:to>
                                    </p:set>
                                    <p:animEffect transition="in" filter="strips(downRight)">
                                      <p:cBhvr>
                                        <p:cTn id="12" dur="500"/>
                                        <p:tgtEl>
                                          <p:spTgt spid="295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8"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bwMode="auto">
          <a:xfrm>
            <a:off x="2133600" y="1196975"/>
            <a:ext cx="8153400" cy="4895850"/>
          </a:xfrm>
          <a:ln>
            <a:miter lim="800000"/>
            <a:headEnd/>
            <a:tailEnd/>
          </a:ln>
        </p:spPr>
        <p:txBody>
          <a:bodyPr vert="horz" wrap="square" lIns="91440" tIns="45720" rIns="91440" bIns="45720" numCol="1" anchor="t" anchorCtr="0" compatLnSpc="1">
            <a:prstTxWarp prst="textNoShape">
              <a:avLst/>
            </a:prstTxWarp>
          </a:bodyPr>
          <a:lstStyle/>
          <a:p>
            <a:pPr>
              <a:defRPr/>
            </a:pPr>
            <a:r>
              <a:rPr lang="tr-TR" sz="2400" dirty="0">
                <a:solidFill>
                  <a:schemeClr val="tx1"/>
                </a:solidFill>
              </a:rPr>
              <a:t>	</a:t>
            </a:r>
            <a:r>
              <a:rPr lang="tr-TR" sz="2400" dirty="0">
                <a:solidFill>
                  <a:schemeClr val="bg2"/>
                </a:solidFill>
                <a:latin typeface="+mn-lt"/>
              </a:rPr>
              <a:t>*</a:t>
            </a:r>
            <a:r>
              <a:rPr lang="tr-TR" sz="2400" dirty="0">
                <a:solidFill>
                  <a:schemeClr val="tx1"/>
                </a:solidFill>
                <a:latin typeface="+mn-lt"/>
              </a:rPr>
              <a:t> </a:t>
            </a:r>
            <a:r>
              <a:rPr lang="en-US" sz="2400" dirty="0">
                <a:solidFill>
                  <a:schemeClr val="bg2"/>
                </a:solidFill>
                <a:latin typeface="+mn-lt"/>
              </a:rPr>
              <a:t>The sum of fixed and variable costs per unit gives either unit cost or average cost.</a:t>
            </a:r>
            <a:r>
              <a:rPr lang="tr-TR" sz="2400" dirty="0">
                <a:solidFill>
                  <a:schemeClr val="bg2"/>
                </a:solidFill>
                <a:latin typeface="+mn-lt"/>
              </a:rPr>
              <a:t/>
            </a:r>
            <a:br>
              <a:rPr lang="tr-TR" sz="2400" dirty="0">
                <a:solidFill>
                  <a:schemeClr val="bg2"/>
                </a:solidFill>
                <a:latin typeface="+mn-lt"/>
              </a:rPr>
            </a:br>
            <a:r>
              <a:rPr lang="en-US" sz="2400" dirty="0">
                <a:solidFill>
                  <a:schemeClr val="bg2"/>
                </a:solidFill>
                <a:latin typeface="+mn-lt"/>
              </a:rPr>
              <a:t>For example, if we show the unit costs on a line at OE production level, AE marginal cost; BE is the average cost, CD is the variable costs, and DE is the fixed costs per unit.</a:t>
            </a:r>
            <a:r>
              <a:rPr lang="tr-TR" sz="2400" dirty="0">
                <a:solidFill>
                  <a:schemeClr val="bg2"/>
                </a:solidFill>
                <a:latin typeface="+mn-lt"/>
              </a:rPr>
              <a:t>	</a:t>
            </a:r>
            <a:br>
              <a:rPr lang="tr-TR" sz="2400" dirty="0">
                <a:solidFill>
                  <a:schemeClr val="bg2"/>
                </a:solidFill>
                <a:latin typeface="+mn-lt"/>
              </a:rPr>
            </a:br>
            <a:r>
              <a:rPr lang="tr-TR" sz="2400" dirty="0">
                <a:solidFill>
                  <a:schemeClr val="bg2"/>
                </a:solidFill>
                <a:latin typeface="+mn-lt"/>
              </a:rPr>
              <a:t>	* </a:t>
            </a:r>
            <a:r>
              <a:rPr lang="en-US" sz="2400" dirty="0">
                <a:solidFill>
                  <a:schemeClr val="bg2"/>
                </a:solidFill>
                <a:latin typeface="+mn-lt"/>
              </a:rPr>
              <a:t>Variable costs play a major role in maintaining </a:t>
            </a:r>
            <a:r>
              <a:rPr lang="tr-TR" sz="2400" dirty="0" err="1" smtClean="0">
                <a:solidFill>
                  <a:schemeClr val="bg2"/>
                </a:solidFill>
                <a:latin typeface="+mn-lt"/>
              </a:rPr>
              <a:t>enterprise</a:t>
            </a:r>
            <a:r>
              <a:rPr lang="en-US" sz="2400" dirty="0" smtClean="0">
                <a:solidFill>
                  <a:schemeClr val="bg2"/>
                </a:solidFill>
                <a:latin typeface="+mn-lt"/>
              </a:rPr>
              <a:t> </a:t>
            </a:r>
            <a:r>
              <a:rPr lang="en-US" sz="2400" dirty="0">
                <a:solidFill>
                  <a:schemeClr val="bg2"/>
                </a:solidFill>
                <a:latin typeface="+mn-lt"/>
              </a:rPr>
              <a:t>continuity. </a:t>
            </a:r>
            <a:r>
              <a:rPr lang="en-US" sz="2400" b="1" dirty="0">
                <a:solidFill>
                  <a:schemeClr val="bg2"/>
                </a:solidFill>
                <a:latin typeface="+mn-lt"/>
              </a:rPr>
              <a:t>The fact that the sales </a:t>
            </a:r>
            <a:r>
              <a:rPr lang="tr-TR" sz="2400" b="1" dirty="0" err="1" smtClean="0">
                <a:solidFill>
                  <a:schemeClr val="bg2"/>
                </a:solidFill>
                <a:latin typeface="+mn-lt"/>
              </a:rPr>
              <a:t>income</a:t>
            </a:r>
            <a:r>
              <a:rPr lang="tr-TR" sz="2400" b="1" dirty="0" smtClean="0">
                <a:solidFill>
                  <a:schemeClr val="bg2"/>
                </a:solidFill>
                <a:latin typeface="+mn-lt"/>
              </a:rPr>
              <a:t> </a:t>
            </a:r>
            <a:r>
              <a:rPr lang="en-US" sz="2400" b="1" dirty="0" smtClean="0">
                <a:solidFill>
                  <a:schemeClr val="bg2"/>
                </a:solidFill>
                <a:latin typeface="+mn-lt"/>
              </a:rPr>
              <a:t>of </a:t>
            </a:r>
            <a:r>
              <a:rPr lang="en-US" sz="2400" b="1" dirty="0">
                <a:solidFill>
                  <a:schemeClr val="bg2"/>
                </a:solidFill>
                <a:latin typeface="+mn-lt"/>
              </a:rPr>
              <a:t>the entity cannot meet the variable costs requires the entity to temporarily or completely cease operations.</a:t>
            </a:r>
            <a:endParaRPr lang="tr-TR" sz="2400" b="1" dirty="0">
              <a:solidFill>
                <a:schemeClr val="tx1"/>
              </a:solidFill>
              <a:latin typeface="+mn-lt"/>
            </a:endParaRPr>
          </a:p>
        </p:txBody>
      </p:sp>
    </p:spTree>
    <p:extLst>
      <p:ext uri="{BB962C8B-B14F-4D97-AF65-F5344CB8AC3E}">
        <p14:creationId xmlns:p14="http://schemas.microsoft.com/office/powerpoint/2010/main" val="323240131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bwMode="auto">
          <a:xfrm>
            <a:off x="1847851" y="1557338"/>
            <a:ext cx="8569325" cy="4679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20000"/>
              </a:lnSpc>
            </a:pPr>
            <a:r>
              <a:rPr lang="tr-TR" altLang="tr-TR" sz="2200" b="1" dirty="0"/>
              <a:t>	</a:t>
            </a:r>
            <a:r>
              <a:rPr lang="en-US" altLang="tr-TR" sz="2200" dirty="0">
                <a:solidFill>
                  <a:schemeClr val="bg2"/>
                </a:solidFill>
              </a:rPr>
              <a:t>The purpose of production planning in the enterprise is to estimate the amount of production that will provide the highest profit.</a:t>
            </a:r>
            <a:r>
              <a:rPr lang="tr-TR" altLang="tr-TR" sz="2200" dirty="0">
                <a:solidFill>
                  <a:schemeClr val="bg2"/>
                </a:solidFill>
              </a:rPr>
              <a:t>	</a:t>
            </a:r>
            <a:r>
              <a:rPr lang="en-US" altLang="tr-TR" sz="2200" dirty="0" smtClean="0">
                <a:solidFill>
                  <a:schemeClr val="bg2"/>
                </a:solidFill>
              </a:rPr>
              <a:t>A</a:t>
            </a:r>
            <a:r>
              <a:rPr lang="tr-TR" altLang="tr-TR" sz="2200" dirty="0" smtClean="0">
                <a:solidFill>
                  <a:schemeClr val="bg2"/>
                </a:solidFill>
              </a:rPr>
              <a:t>n </a:t>
            </a:r>
            <a:r>
              <a:rPr lang="tr-TR" altLang="tr-TR" sz="2200" dirty="0" err="1" smtClean="0">
                <a:solidFill>
                  <a:schemeClr val="bg2"/>
                </a:solidFill>
              </a:rPr>
              <a:t>enterprise</a:t>
            </a:r>
            <a:r>
              <a:rPr lang="tr-TR" altLang="tr-TR" sz="2200" dirty="0" smtClean="0">
                <a:solidFill>
                  <a:schemeClr val="bg2"/>
                </a:solidFill>
              </a:rPr>
              <a:t> can </a:t>
            </a:r>
            <a:r>
              <a:rPr lang="en-US" altLang="tr-TR" sz="2200" dirty="0" err="1" smtClean="0">
                <a:solidFill>
                  <a:schemeClr val="bg2"/>
                </a:solidFill>
              </a:rPr>
              <a:t>mov</a:t>
            </a:r>
            <a:r>
              <a:rPr lang="tr-TR" altLang="tr-TR" sz="2200" dirty="0" smtClean="0">
                <a:solidFill>
                  <a:schemeClr val="bg2"/>
                </a:solidFill>
              </a:rPr>
              <a:t>e</a:t>
            </a:r>
            <a:r>
              <a:rPr lang="en-US" altLang="tr-TR" sz="2200" dirty="0" smtClean="0">
                <a:solidFill>
                  <a:schemeClr val="bg2"/>
                </a:solidFill>
              </a:rPr>
              <a:t> </a:t>
            </a:r>
            <a:r>
              <a:rPr lang="en-US" altLang="tr-TR" sz="2200" dirty="0">
                <a:solidFill>
                  <a:schemeClr val="bg2"/>
                </a:solidFill>
              </a:rPr>
              <a:t>in order to obtain the highest possible profit can take two ways to determine the amount of production.</a:t>
            </a:r>
            <a:r>
              <a:rPr lang="tr-TR" altLang="tr-TR" sz="2200" dirty="0" smtClean="0">
                <a:solidFill>
                  <a:schemeClr val="tx1"/>
                </a:solidFill>
              </a:rPr>
              <a:t> </a:t>
            </a:r>
            <a:r>
              <a:rPr lang="tr-TR" altLang="tr-TR" sz="2200" dirty="0">
                <a:solidFill>
                  <a:schemeClr val="tx1"/>
                </a:solidFill>
              </a:rPr>
              <a:t/>
            </a:r>
            <a:br>
              <a:rPr lang="tr-TR" altLang="tr-TR" sz="2200" dirty="0">
                <a:solidFill>
                  <a:schemeClr val="tx1"/>
                </a:solidFill>
              </a:rPr>
            </a:br>
            <a:r>
              <a:rPr lang="tr-TR" altLang="tr-TR" sz="2200" dirty="0">
                <a:solidFill>
                  <a:schemeClr val="tx1"/>
                </a:solidFill>
              </a:rPr>
              <a:t>	</a:t>
            </a:r>
            <a:r>
              <a:rPr lang="tr-TR" altLang="tr-TR" sz="2200" b="1" dirty="0">
                <a:solidFill>
                  <a:srgbClr val="FF0066"/>
                </a:solidFill>
              </a:rPr>
              <a:t>1*</a:t>
            </a:r>
            <a:r>
              <a:rPr lang="tr-TR" altLang="tr-TR" sz="2200" dirty="0">
                <a:solidFill>
                  <a:schemeClr val="tx1"/>
                </a:solidFill>
              </a:rPr>
              <a:t> </a:t>
            </a:r>
            <a:r>
              <a:rPr lang="en-US" altLang="tr-TR" sz="2200" dirty="0">
                <a:solidFill>
                  <a:schemeClr val="bg2"/>
                </a:solidFill>
              </a:rPr>
              <a:t>To compare the total income and total expenditure series to determine the amount of production with the highest total profitability,</a:t>
            </a:r>
            <a:r>
              <a:rPr lang="tr-TR" altLang="tr-TR" sz="2200" dirty="0">
                <a:solidFill>
                  <a:schemeClr val="tx1"/>
                </a:solidFill>
              </a:rPr>
              <a:t/>
            </a:r>
            <a:br>
              <a:rPr lang="tr-TR" altLang="tr-TR" sz="2200" dirty="0">
                <a:solidFill>
                  <a:schemeClr val="tx1"/>
                </a:solidFill>
              </a:rPr>
            </a:br>
            <a:r>
              <a:rPr lang="tr-TR" altLang="tr-TR" sz="2200" dirty="0">
                <a:solidFill>
                  <a:schemeClr val="tx1"/>
                </a:solidFill>
              </a:rPr>
              <a:t>	</a:t>
            </a:r>
            <a:r>
              <a:rPr lang="tr-TR" altLang="tr-TR" sz="2200" b="1" dirty="0">
                <a:solidFill>
                  <a:srgbClr val="FF0066"/>
                </a:solidFill>
              </a:rPr>
              <a:t>2*</a:t>
            </a:r>
            <a:r>
              <a:rPr lang="tr-TR" altLang="tr-TR" sz="2200" dirty="0">
                <a:solidFill>
                  <a:schemeClr val="tx1"/>
                </a:solidFill>
              </a:rPr>
              <a:t> </a:t>
            </a:r>
            <a:r>
              <a:rPr lang="en-US" altLang="tr-TR" sz="2200" dirty="0">
                <a:solidFill>
                  <a:schemeClr val="bg2"/>
                </a:solidFill>
              </a:rPr>
              <a:t>To try to find the amount of production where marginal income and marginal expense are equal.</a:t>
            </a:r>
            <a:endParaRPr lang="tr-TR" altLang="tr-TR" sz="2200" dirty="0">
              <a:solidFill>
                <a:schemeClr val="tx1"/>
              </a:solidFill>
            </a:endParaRPr>
          </a:p>
        </p:txBody>
      </p:sp>
      <p:sp>
        <p:nvSpPr>
          <p:cNvPr id="322563" name="Rectangle 3"/>
          <p:cNvSpPr>
            <a:spLocks noChangeArrowheads="1"/>
          </p:cNvSpPr>
          <p:nvPr/>
        </p:nvSpPr>
        <p:spPr bwMode="auto">
          <a:xfrm>
            <a:off x="2135188" y="1038226"/>
            <a:ext cx="63385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en-US" altLang="tr-TR" sz="2800" b="1" dirty="0">
                <a:solidFill>
                  <a:srgbClr val="FF0066"/>
                </a:solidFill>
              </a:rPr>
              <a:t>Profit Planning in Livestock Farms</a:t>
            </a:r>
            <a:endParaRPr lang="en-GB" altLang="tr-TR" sz="2800" b="1" dirty="0">
              <a:solidFill>
                <a:srgbClr val="FF0066"/>
              </a:solidFill>
            </a:endParaRPr>
          </a:p>
        </p:txBody>
      </p:sp>
    </p:spTree>
    <p:extLst>
      <p:ext uri="{BB962C8B-B14F-4D97-AF65-F5344CB8AC3E}">
        <p14:creationId xmlns:p14="http://schemas.microsoft.com/office/powerpoint/2010/main" val="111394655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97986"/>
                                        </p:tgtEl>
                                        <p:attrNameLst>
                                          <p:attrName>style.visibility</p:attrName>
                                        </p:attrNameLst>
                                      </p:cBhvr>
                                      <p:to>
                                        <p:strVal val="visible"/>
                                      </p:to>
                                    </p:set>
                                    <p:animEffect transition="in" filter="box(out)">
                                      <p:cBhvr>
                                        <p:cTn id="7" dur="500"/>
                                        <p:tgtEl>
                                          <p:spTgt spid="2979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0" name="Rectangle 2"/>
          <p:cNvSpPr>
            <a:spLocks noGrp="1" noChangeArrowheads="1"/>
          </p:cNvSpPr>
          <p:nvPr>
            <p:ph type="title" idx="4294967295"/>
          </p:nvPr>
        </p:nvSpPr>
        <p:spPr bwMode="auto">
          <a:xfrm>
            <a:off x="1703388" y="1484314"/>
            <a:ext cx="8839200" cy="2016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tr-TR" sz="2000" b="1" dirty="0">
                <a:solidFill>
                  <a:srgbClr val="F6F000"/>
                </a:solidFill>
              </a:rPr>
              <a:t>	</a:t>
            </a:r>
            <a:r>
              <a:rPr lang="en-US" altLang="tr-TR" sz="2000" dirty="0">
                <a:solidFill>
                  <a:schemeClr val="bg2"/>
                </a:solidFill>
                <a:latin typeface="Arial" panose="020B0604020202020204" pitchFamily="34" charset="0"/>
              </a:rPr>
              <a:t>When this criterion is used to determine the quantity in production planning, it is necessary to determine the production amount in which the difference between total income and total expenditure is the greatest.</a:t>
            </a:r>
            <a:r>
              <a:rPr lang="tr-TR" altLang="tr-TR" sz="2000" dirty="0" smtClean="0">
                <a:solidFill>
                  <a:schemeClr val="bg2"/>
                </a:solidFill>
              </a:rPr>
              <a:t> </a:t>
            </a:r>
            <a:r>
              <a:rPr lang="tr-TR" altLang="tr-TR" sz="2000" dirty="0">
                <a:solidFill>
                  <a:schemeClr val="bg2"/>
                </a:solidFill>
              </a:rPr>
              <a:t/>
            </a:r>
            <a:br>
              <a:rPr lang="tr-TR" altLang="tr-TR" sz="2000" dirty="0">
                <a:solidFill>
                  <a:schemeClr val="bg2"/>
                </a:solidFill>
              </a:rPr>
            </a:br>
            <a:r>
              <a:rPr lang="tr-TR" altLang="tr-TR" sz="2000" dirty="0">
                <a:solidFill>
                  <a:schemeClr val="bg2"/>
                </a:solidFill>
              </a:rPr>
              <a:t>	</a:t>
            </a:r>
            <a:r>
              <a:rPr lang="en-US" altLang="tr-TR" sz="2000" dirty="0">
                <a:solidFill>
                  <a:schemeClr val="bg2"/>
                </a:solidFill>
                <a:latin typeface="Arial" panose="020B0604020202020204" pitchFamily="34" charset="0"/>
              </a:rPr>
              <a:t>If we explain the production planning in theory by using the data of the breeding dairy cattle enterprise given as an example, the production level of 6 units is the amount that allows the profit to be maximized as shown in the table.</a:t>
            </a:r>
            <a:endParaRPr lang="tr-TR" altLang="tr-TR" sz="2000" dirty="0">
              <a:solidFill>
                <a:schemeClr val="tx1"/>
              </a:solidFill>
              <a:latin typeface="Arial" panose="020B0604020202020204" pitchFamily="34" charset="0"/>
            </a:endParaRPr>
          </a:p>
        </p:txBody>
      </p:sp>
      <p:graphicFrame>
        <p:nvGraphicFramePr>
          <p:cNvPr id="299011" name="Object 2"/>
          <p:cNvGraphicFramePr>
            <a:graphicFrameLocks noChangeAspect="1"/>
          </p:cNvGraphicFramePr>
          <p:nvPr>
            <p:extLst>
              <p:ext uri="{D42A27DB-BD31-4B8C-83A1-F6EECF244321}">
                <p14:modId xmlns:p14="http://schemas.microsoft.com/office/powerpoint/2010/main" val="2636447187"/>
              </p:ext>
            </p:extLst>
          </p:nvPr>
        </p:nvGraphicFramePr>
        <p:xfrm>
          <a:off x="3143250" y="4005264"/>
          <a:ext cx="5322888" cy="2708275"/>
        </p:xfrm>
        <a:graphic>
          <a:graphicData uri="http://schemas.openxmlformats.org/presentationml/2006/ole">
            <mc:AlternateContent xmlns:mc="http://schemas.openxmlformats.org/markup-compatibility/2006">
              <mc:Choice xmlns:v="urn:schemas-microsoft-com:vml" Requires="v">
                <p:oleObj spid="_x0000_s11306" name="Bit Eşlem Resmi" r:id="rId4" imgW="3257640" imgH="3171960" progId="Paint.Picture">
                  <p:embed/>
                </p:oleObj>
              </mc:Choice>
              <mc:Fallback>
                <p:oleObj name="Bit Eşlem Resmi" r:id="rId4" imgW="3257640" imgH="3171960" progId="Paint.Picture">
                  <p:embed/>
                  <p:pic>
                    <p:nvPicPr>
                      <p:cNvPr id="0" name=""/>
                      <p:cNvPicPr>
                        <a:picLocks noChangeAspect="1" noChangeArrowheads="1"/>
                      </p:cNvPicPr>
                      <p:nvPr/>
                    </p:nvPicPr>
                    <p:blipFill>
                      <a:blip r:embed="rId5"/>
                      <a:srcRect/>
                      <a:stretch>
                        <a:fillRect/>
                      </a:stretch>
                    </p:blipFill>
                    <p:spPr bwMode="auto">
                      <a:xfrm>
                        <a:off x="3143250" y="4005264"/>
                        <a:ext cx="5322888" cy="270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4612" name="Text Box 4"/>
          <p:cNvSpPr txBox="1">
            <a:spLocks noChangeArrowheads="1"/>
          </p:cNvSpPr>
          <p:nvPr/>
        </p:nvSpPr>
        <p:spPr bwMode="auto">
          <a:xfrm>
            <a:off x="1703389" y="1052514"/>
            <a:ext cx="87852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600" b="1" dirty="0">
                <a:solidFill>
                  <a:srgbClr val="FF0066"/>
                </a:solidFill>
              </a:rPr>
              <a:t>1</a:t>
            </a:r>
            <a:r>
              <a:rPr lang="tr-TR" altLang="tr-TR" sz="2600" b="1" dirty="0" smtClean="0">
                <a:solidFill>
                  <a:srgbClr val="FF0066"/>
                </a:solidFill>
              </a:rPr>
              <a:t>.</a:t>
            </a:r>
            <a:r>
              <a:rPr lang="en-US" altLang="tr-TR" sz="2600" b="1" dirty="0">
                <a:solidFill>
                  <a:srgbClr val="FF0066"/>
                </a:solidFill>
              </a:rPr>
              <a:t> Comparison of Total Income and Expense Series</a:t>
            </a:r>
            <a:endParaRPr lang="en-GB" altLang="tr-TR" sz="2600" b="1" dirty="0">
              <a:solidFill>
                <a:srgbClr val="FF0066"/>
              </a:solidFill>
            </a:endParaRPr>
          </a:p>
        </p:txBody>
      </p:sp>
    </p:spTree>
    <p:extLst>
      <p:ext uri="{BB962C8B-B14F-4D97-AF65-F5344CB8AC3E}">
        <p14:creationId xmlns:p14="http://schemas.microsoft.com/office/powerpoint/2010/main" val="11944596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9010"/>
                                        </p:tgtEl>
                                        <p:attrNameLst>
                                          <p:attrName>style.visibility</p:attrName>
                                        </p:attrNameLst>
                                      </p:cBhvr>
                                      <p:to>
                                        <p:strVal val="visible"/>
                                      </p:to>
                                    </p:set>
                                    <p:animEffect transition="in" filter="wipe(left)">
                                      <p:cBhvr>
                                        <p:cTn id="7" dur="500"/>
                                        <p:tgtEl>
                                          <p:spTgt spid="2990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99011"/>
                                        </p:tgtEl>
                                        <p:attrNameLst>
                                          <p:attrName>style.visibility</p:attrName>
                                        </p:attrNameLst>
                                      </p:cBhvr>
                                      <p:to>
                                        <p:strVal val="visible"/>
                                      </p:to>
                                    </p:set>
                                    <p:animEffect transition="in" filter="wipe(left)">
                                      <p:cBhvr>
                                        <p:cTn id="12" dur="500"/>
                                        <p:tgtEl>
                                          <p:spTgt spid="299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0"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idx="4294967295"/>
          </p:nvPr>
        </p:nvSpPr>
        <p:spPr bwMode="auto">
          <a:xfrm>
            <a:off x="1992313" y="1700214"/>
            <a:ext cx="8229600" cy="12969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tr-TR" altLang="tr-TR" sz="2000" b="1" dirty="0">
                <a:solidFill>
                  <a:srgbClr val="F6F000"/>
                </a:solidFill>
                <a:latin typeface="Arial" panose="020B0604020202020204" pitchFamily="34" charset="0"/>
              </a:rPr>
              <a:t>	</a:t>
            </a:r>
            <a:r>
              <a:rPr lang="en-US" altLang="tr-TR" sz="2000" dirty="0">
                <a:solidFill>
                  <a:schemeClr val="bg2"/>
                </a:solidFill>
                <a:latin typeface="Arial" panose="020B0604020202020204" pitchFamily="34" charset="0"/>
              </a:rPr>
              <a:t>It is necessary to find the point where the marginal income and expense curves intersect in order to determine the amount of production that provides the maximum profit. This allows both the production quantity and the optimum sales price to be determined.</a:t>
            </a:r>
            <a:endParaRPr lang="tr-TR" altLang="tr-TR" sz="2000" dirty="0">
              <a:solidFill>
                <a:schemeClr val="tx1"/>
              </a:solidFill>
              <a:latin typeface="Arial" panose="020B0604020202020204" pitchFamily="34" charset="0"/>
            </a:endParaRPr>
          </a:p>
        </p:txBody>
      </p:sp>
      <p:graphicFrame>
        <p:nvGraphicFramePr>
          <p:cNvPr id="300035" name="Object 2"/>
          <p:cNvGraphicFramePr>
            <a:graphicFrameLocks noChangeAspect="1"/>
          </p:cNvGraphicFramePr>
          <p:nvPr>
            <p:extLst>
              <p:ext uri="{D42A27DB-BD31-4B8C-83A1-F6EECF244321}">
                <p14:modId xmlns:p14="http://schemas.microsoft.com/office/powerpoint/2010/main" val="183356393"/>
              </p:ext>
            </p:extLst>
          </p:nvPr>
        </p:nvGraphicFramePr>
        <p:xfrm>
          <a:off x="2927350" y="3097214"/>
          <a:ext cx="6629400" cy="3068637"/>
        </p:xfrm>
        <a:graphic>
          <a:graphicData uri="http://schemas.openxmlformats.org/presentationml/2006/ole">
            <mc:AlternateContent xmlns:mc="http://schemas.openxmlformats.org/markup-compatibility/2006">
              <mc:Choice xmlns:v="urn:schemas-microsoft-com:vml" Requires="v">
                <p:oleObj spid="_x0000_s12330" name="Bit Eşlem Resmi" r:id="rId4" imgW="3171960" imgH="2771640" progId="Paint.Picture">
                  <p:embed/>
                </p:oleObj>
              </mc:Choice>
              <mc:Fallback>
                <p:oleObj name="Bit Eşlem Resmi" r:id="rId4" imgW="3171960" imgH="2771640" progId="Paint.Picture">
                  <p:embed/>
                  <p:pic>
                    <p:nvPicPr>
                      <p:cNvPr id="0" name=""/>
                      <p:cNvPicPr>
                        <a:picLocks noChangeAspect="1" noChangeArrowheads="1"/>
                      </p:cNvPicPr>
                      <p:nvPr/>
                    </p:nvPicPr>
                    <p:blipFill>
                      <a:blip r:embed="rId5"/>
                      <a:srcRect/>
                      <a:stretch>
                        <a:fillRect/>
                      </a:stretch>
                    </p:blipFill>
                    <p:spPr bwMode="auto">
                      <a:xfrm>
                        <a:off x="2927350" y="3097214"/>
                        <a:ext cx="6629400" cy="3068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6660" name="Rectangle 4"/>
          <p:cNvSpPr>
            <a:spLocks noChangeArrowheads="1"/>
          </p:cNvSpPr>
          <p:nvPr/>
        </p:nvSpPr>
        <p:spPr bwMode="auto">
          <a:xfrm>
            <a:off x="1847851" y="981075"/>
            <a:ext cx="85693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200" b="1" dirty="0">
                <a:solidFill>
                  <a:srgbClr val="FF0066"/>
                </a:solidFill>
              </a:rPr>
              <a:t>2. </a:t>
            </a:r>
            <a:r>
              <a:rPr lang="en-US" altLang="tr-TR" sz="2200" b="1" dirty="0">
                <a:solidFill>
                  <a:srgbClr val="FF0066"/>
                </a:solidFill>
              </a:rPr>
              <a:t>Production at the point where marginal </a:t>
            </a:r>
            <a:r>
              <a:rPr lang="tr-TR" altLang="tr-TR" sz="2200" b="1" dirty="0" err="1" smtClean="0">
                <a:solidFill>
                  <a:srgbClr val="FF0066"/>
                </a:solidFill>
              </a:rPr>
              <a:t>income</a:t>
            </a:r>
            <a:r>
              <a:rPr lang="en-US" altLang="tr-TR" sz="2200" b="1" dirty="0" smtClean="0">
                <a:solidFill>
                  <a:srgbClr val="FF0066"/>
                </a:solidFill>
              </a:rPr>
              <a:t> </a:t>
            </a:r>
            <a:r>
              <a:rPr lang="en-US" altLang="tr-TR" sz="2200" b="1" dirty="0">
                <a:solidFill>
                  <a:srgbClr val="FF0066"/>
                </a:solidFill>
              </a:rPr>
              <a:t>equals marginal expense:</a:t>
            </a:r>
            <a:endParaRPr lang="en-GB" altLang="tr-TR" sz="2200" b="1" dirty="0">
              <a:solidFill>
                <a:srgbClr val="FF0066"/>
              </a:solidFill>
            </a:endParaRPr>
          </a:p>
        </p:txBody>
      </p:sp>
    </p:spTree>
    <p:extLst>
      <p:ext uri="{BB962C8B-B14F-4D97-AF65-F5344CB8AC3E}">
        <p14:creationId xmlns:p14="http://schemas.microsoft.com/office/powerpoint/2010/main" val="159894477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0034"/>
                                        </p:tgtEl>
                                        <p:attrNameLst>
                                          <p:attrName>style.visibility</p:attrName>
                                        </p:attrNameLst>
                                      </p:cBhvr>
                                      <p:to>
                                        <p:strVal val="visible"/>
                                      </p:to>
                                    </p:set>
                                    <p:animEffect transition="in" filter="strips(downRight)">
                                      <p:cBhvr>
                                        <p:cTn id="7" dur="500"/>
                                        <p:tgtEl>
                                          <p:spTgt spid="3000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300035"/>
                                        </p:tgtEl>
                                        <p:attrNameLst>
                                          <p:attrName>style.visibility</p:attrName>
                                        </p:attrNameLst>
                                      </p:cBhvr>
                                      <p:to>
                                        <p:strVal val="visible"/>
                                      </p:to>
                                    </p:set>
                                    <p:animEffect transition="in" filter="strips(downRight)">
                                      <p:cBhvr>
                                        <p:cTn id="12" dur="500"/>
                                        <p:tgtEl>
                                          <p:spTgt spid="300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34"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bwMode="auto">
          <a:xfrm>
            <a:off x="575354" y="1575733"/>
            <a:ext cx="11239928" cy="52149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30000"/>
              </a:lnSpc>
            </a:pPr>
            <a:r>
              <a:rPr lang="en-US" altLang="tr-TR" sz="2400" b="1" dirty="0">
                <a:solidFill>
                  <a:schemeClr val="folHlink"/>
                </a:solidFill>
                <a:latin typeface="Arial" panose="020B0604020202020204" pitchFamily="34" charset="0"/>
              </a:rPr>
              <a:t>The main purpose of production planning in enterprises is to determine the amount of production that will provide maximum profit.</a:t>
            </a:r>
            <a:r>
              <a:rPr lang="tr-TR" altLang="tr-TR" sz="2400" b="1" dirty="0">
                <a:solidFill>
                  <a:schemeClr val="tx1"/>
                </a:solidFill>
                <a:latin typeface="Arial" panose="020B0604020202020204" pitchFamily="34" charset="0"/>
              </a:rPr>
              <a:t/>
            </a:r>
            <a:br>
              <a:rPr lang="tr-TR" altLang="tr-TR" sz="2400" b="1" dirty="0">
                <a:solidFill>
                  <a:schemeClr val="tx1"/>
                </a:solidFill>
                <a:latin typeface="Arial" panose="020B0604020202020204" pitchFamily="34" charset="0"/>
              </a:rPr>
            </a:br>
            <a:r>
              <a:rPr lang="en-US" altLang="tr-TR" sz="2400" b="1" dirty="0">
                <a:solidFill>
                  <a:schemeClr val="tx1"/>
                </a:solidFill>
                <a:latin typeface="Arial" panose="020B0604020202020204" pitchFamily="34" charset="0"/>
              </a:rPr>
              <a:t>There are two factors that affect production planning in enterprises. These:</a:t>
            </a:r>
            <a:r>
              <a:rPr lang="tr-TR" altLang="tr-TR" sz="2400" b="1" dirty="0">
                <a:solidFill>
                  <a:schemeClr val="tx1"/>
                </a:solidFill>
                <a:latin typeface="Arial" panose="020B0604020202020204" pitchFamily="34" charset="0"/>
              </a:rPr>
              <a:t/>
            </a:r>
            <a:br>
              <a:rPr lang="tr-TR" altLang="tr-TR" sz="2400" b="1" dirty="0">
                <a:solidFill>
                  <a:schemeClr val="tx1"/>
                </a:solidFill>
                <a:latin typeface="Arial" panose="020B0604020202020204" pitchFamily="34" charset="0"/>
              </a:rPr>
            </a:br>
            <a:r>
              <a:rPr lang="tr-TR" altLang="tr-TR" sz="2400" b="1" dirty="0">
                <a:solidFill>
                  <a:schemeClr val="tx1"/>
                </a:solidFill>
                <a:latin typeface="Arial" panose="020B0604020202020204" pitchFamily="34" charset="0"/>
              </a:rPr>
              <a:t>	</a:t>
            </a:r>
            <a:r>
              <a:rPr lang="tr-TR" altLang="tr-TR" sz="2400" b="1" dirty="0">
                <a:solidFill>
                  <a:srgbClr val="CC0066"/>
                </a:solidFill>
                <a:latin typeface="Arial" panose="020B0604020202020204" pitchFamily="34" charset="0"/>
              </a:rPr>
              <a:t>*</a:t>
            </a:r>
            <a:r>
              <a:rPr lang="tr-TR" altLang="tr-TR" sz="2400" b="1" dirty="0">
                <a:solidFill>
                  <a:schemeClr val="tx1"/>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Incomes</a:t>
            </a:r>
            <a:r>
              <a:rPr lang="tr-TR" altLang="tr-TR" sz="2400" b="1" dirty="0" smtClean="0">
                <a:solidFill>
                  <a:schemeClr val="folHlink"/>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or</a:t>
            </a:r>
            <a:r>
              <a:rPr lang="tr-TR" altLang="tr-TR" sz="2400" b="1" dirty="0" smtClean="0">
                <a:solidFill>
                  <a:schemeClr val="folHlink"/>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demand</a:t>
            </a:r>
            <a:r>
              <a:rPr lang="tr-TR" altLang="tr-TR" sz="2400" b="1" dirty="0">
                <a:solidFill>
                  <a:schemeClr val="tx1"/>
                </a:solidFill>
                <a:latin typeface="Arial" panose="020B0604020202020204" pitchFamily="34" charset="0"/>
              </a:rPr>
              <a:t/>
            </a:r>
            <a:br>
              <a:rPr lang="tr-TR" altLang="tr-TR" sz="2400" b="1" dirty="0">
                <a:solidFill>
                  <a:schemeClr val="tx1"/>
                </a:solidFill>
                <a:latin typeface="Arial" panose="020B0604020202020204" pitchFamily="34" charset="0"/>
              </a:rPr>
            </a:br>
            <a:r>
              <a:rPr lang="tr-TR" altLang="tr-TR" sz="2400" b="1" dirty="0">
                <a:solidFill>
                  <a:schemeClr val="tx1"/>
                </a:solidFill>
                <a:latin typeface="Arial" panose="020B0604020202020204" pitchFamily="34" charset="0"/>
              </a:rPr>
              <a:t>	</a:t>
            </a:r>
            <a:r>
              <a:rPr lang="tr-TR" altLang="tr-TR" sz="2400" b="1" dirty="0">
                <a:solidFill>
                  <a:srgbClr val="CC0066"/>
                </a:solidFill>
                <a:latin typeface="Arial" panose="020B0604020202020204" pitchFamily="34" charset="0"/>
              </a:rPr>
              <a:t>*</a:t>
            </a:r>
            <a:r>
              <a:rPr lang="tr-TR" altLang="tr-TR" sz="2400" b="1" dirty="0">
                <a:solidFill>
                  <a:schemeClr val="tx1"/>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Inputs</a:t>
            </a:r>
            <a:r>
              <a:rPr lang="tr-TR" altLang="tr-TR" sz="2400" b="1" dirty="0" smtClean="0">
                <a:solidFill>
                  <a:schemeClr val="folHlink"/>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or</a:t>
            </a:r>
            <a:r>
              <a:rPr lang="tr-TR" altLang="tr-TR" sz="2400" b="1" dirty="0" smtClean="0">
                <a:solidFill>
                  <a:schemeClr val="folHlink"/>
                </a:solidFill>
                <a:latin typeface="Arial" panose="020B0604020202020204" pitchFamily="34" charset="0"/>
              </a:rPr>
              <a:t> </a:t>
            </a:r>
            <a:r>
              <a:rPr lang="tr-TR" altLang="tr-TR" sz="2400" b="1" dirty="0" err="1" smtClean="0">
                <a:solidFill>
                  <a:schemeClr val="folHlink"/>
                </a:solidFill>
                <a:latin typeface="Arial" panose="020B0604020202020204" pitchFamily="34" charset="0"/>
              </a:rPr>
              <a:t>costs</a:t>
            </a:r>
            <a:r>
              <a:rPr lang="tr-TR" altLang="tr-TR" sz="2400" b="1" dirty="0" smtClean="0">
                <a:solidFill>
                  <a:schemeClr val="folHlink"/>
                </a:solidFill>
                <a:latin typeface="Arial" panose="020B0604020202020204" pitchFamily="34" charset="0"/>
              </a:rPr>
              <a:t> of </a:t>
            </a:r>
            <a:r>
              <a:rPr lang="tr-TR" altLang="tr-TR" sz="2400" b="1" dirty="0" err="1" smtClean="0">
                <a:solidFill>
                  <a:schemeClr val="folHlink"/>
                </a:solidFill>
                <a:latin typeface="Arial" panose="020B0604020202020204" pitchFamily="34" charset="0"/>
              </a:rPr>
              <a:t>production</a:t>
            </a:r>
            <a:r>
              <a:rPr lang="tr-TR" altLang="tr-TR" sz="2400" b="1" dirty="0">
                <a:solidFill>
                  <a:schemeClr val="tx1"/>
                </a:solidFill>
                <a:latin typeface="Arial" panose="020B0604020202020204" pitchFamily="34" charset="0"/>
              </a:rPr>
              <a:t/>
            </a:r>
            <a:br>
              <a:rPr lang="tr-TR" altLang="tr-TR" sz="2400" b="1" dirty="0">
                <a:solidFill>
                  <a:schemeClr val="tx1"/>
                </a:solidFill>
                <a:latin typeface="Arial" panose="020B0604020202020204" pitchFamily="34" charset="0"/>
              </a:rPr>
            </a:br>
            <a:r>
              <a:rPr lang="tr-TR" altLang="tr-TR" sz="2400" b="1" dirty="0">
                <a:solidFill>
                  <a:schemeClr val="tx1"/>
                </a:solidFill>
                <a:latin typeface="Arial" panose="020B0604020202020204" pitchFamily="34" charset="0"/>
              </a:rPr>
              <a:t>	</a:t>
            </a:r>
            <a:br>
              <a:rPr lang="tr-TR" altLang="tr-TR" sz="2400" b="1" dirty="0">
                <a:solidFill>
                  <a:schemeClr val="tx1"/>
                </a:solidFill>
                <a:latin typeface="Arial" panose="020B0604020202020204" pitchFamily="34" charset="0"/>
              </a:rPr>
            </a:br>
            <a:r>
              <a:rPr lang="en-US" altLang="tr-TR" sz="2400" b="1" dirty="0">
                <a:solidFill>
                  <a:schemeClr val="tx1"/>
                </a:solidFill>
                <a:latin typeface="Arial" panose="020B0604020202020204" pitchFamily="34" charset="0"/>
              </a:rPr>
              <a:t>The enterprise cannot start its production activity in a </a:t>
            </a:r>
            <a:r>
              <a:rPr lang="tr-TR" altLang="tr-TR" sz="2400" b="1" dirty="0" err="1" smtClean="0">
                <a:solidFill>
                  <a:schemeClr val="tx1"/>
                </a:solidFill>
                <a:latin typeface="Arial" panose="020B0604020202020204" pitchFamily="34" charset="0"/>
              </a:rPr>
              <a:t>random</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way. Therefore, it is necessary to determine carefully how much it can produce, at what price it can be sold, where it will </a:t>
            </a:r>
            <a:r>
              <a:rPr lang="tr-TR" altLang="tr-TR" sz="2400" b="1" dirty="0" smtClean="0">
                <a:solidFill>
                  <a:schemeClr val="tx1"/>
                </a:solidFill>
                <a:latin typeface="Arial" panose="020B0604020202020204" pitchFamily="34" charset="0"/>
              </a:rPr>
              <a:t>be </a:t>
            </a:r>
            <a:r>
              <a:rPr lang="en-US" altLang="tr-TR" sz="2400" b="1" dirty="0" smtClean="0">
                <a:solidFill>
                  <a:schemeClr val="tx1"/>
                </a:solidFill>
                <a:latin typeface="Arial" panose="020B0604020202020204" pitchFamily="34" charset="0"/>
              </a:rPr>
              <a:t>s</a:t>
            </a:r>
            <a:r>
              <a:rPr lang="tr-TR" altLang="tr-TR" sz="2400" b="1" dirty="0" err="1" smtClean="0">
                <a:solidFill>
                  <a:schemeClr val="tx1"/>
                </a:solidFill>
                <a:latin typeface="Arial" panose="020B0604020202020204" pitchFamily="34" charset="0"/>
              </a:rPr>
              <a:t>old</a:t>
            </a:r>
            <a:r>
              <a:rPr lang="tr-TR" altLang="tr-TR" sz="2400" b="1" dirty="0" smtClean="0">
                <a:solidFill>
                  <a:schemeClr val="tx1"/>
                </a:solidFill>
                <a:latin typeface="Arial" panose="020B0604020202020204" pitchFamily="34" charset="0"/>
              </a:rPr>
              <a:t> </a:t>
            </a:r>
            <a:r>
              <a:rPr lang="en-US" altLang="tr-TR" sz="2400" b="1" dirty="0" smtClean="0">
                <a:solidFill>
                  <a:schemeClr val="tx1"/>
                </a:solidFill>
                <a:latin typeface="Arial" panose="020B0604020202020204" pitchFamily="34" charset="0"/>
              </a:rPr>
              <a:t>and </a:t>
            </a:r>
            <a:r>
              <a:rPr lang="en-US" altLang="tr-TR" sz="2400" b="1" dirty="0">
                <a:solidFill>
                  <a:schemeClr val="tx1"/>
                </a:solidFill>
                <a:latin typeface="Arial" panose="020B0604020202020204" pitchFamily="34" charset="0"/>
              </a:rPr>
              <a:t>how much profit it can make.</a:t>
            </a:r>
            <a:endParaRPr lang="tr-TR" altLang="tr-TR" dirty="0" smtClean="0">
              <a:latin typeface="Arial" panose="020B0604020202020204" pitchFamily="34" charset="0"/>
            </a:endParaRPr>
          </a:p>
        </p:txBody>
      </p:sp>
      <p:sp>
        <p:nvSpPr>
          <p:cNvPr id="273411" name="Rectangle 3"/>
          <p:cNvSpPr>
            <a:spLocks noChangeArrowheads="1"/>
          </p:cNvSpPr>
          <p:nvPr/>
        </p:nvSpPr>
        <p:spPr bwMode="auto">
          <a:xfrm>
            <a:off x="2835275" y="1052513"/>
            <a:ext cx="69653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800" b="1" dirty="0" smtClean="0">
                <a:solidFill>
                  <a:srgbClr val="CC0066"/>
                </a:solidFill>
                <a:latin typeface="Arial" panose="020B0604020202020204" pitchFamily="34" charset="0"/>
              </a:rPr>
              <a:t>PRODUCTION PLANNING IN BUSINESS</a:t>
            </a:r>
            <a:endParaRPr lang="en-GB" altLang="tr-TR" sz="2800" b="1" dirty="0">
              <a:solidFill>
                <a:srgbClr val="333399"/>
              </a:solidFill>
              <a:latin typeface="Arial" panose="020B0604020202020204" pitchFamily="34" charset="0"/>
            </a:endParaRPr>
          </a:p>
        </p:txBody>
      </p:sp>
    </p:spTree>
    <p:extLst>
      <p:ext uri="{BB962C8B-B14F-4D97-AF65-F5344CB8AC3E}">
        <p14:creationId xmlns:p14="http://schemas.microsoft.com/office/powerpoint/2010/main" val="19602334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4434"/>
                                        </p:tgtEl>
                                        <p:attrNameLst>
                                          <p:attrName>style.visibility</p:attrName>
                                        </p:attrNameLst>
                                      </p:cBhvr>
                                      <p:to>
                                        <p:strVal val="visible"/>
                                      </p:to>
                                    </p:set>
                                    <p:animEffect transition="in" filter="box(out)">
                                      <p:cBhvr>
                                        <p:cTn id="7" dur="500"/>
                                        <p:tgtEl>
                                          <p:spTgt spid="274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bwMode="auto">
          <a:xfrm>
            <a:off x="1774826" y="1628775"/>
            <a:ext cx="8569325" cy="36718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400" dirty="0">
                <a:solidFill>
                  <a:schemeClr val="tx1"/>
                </a:solidFill>
                <a:latin typeface="Arial" panose="020B0604020202020204" pitchFamily="34" charset="0"/>
              </a:rPr>
              <a:t>	</a:t>
            </a:r>
            <a:r>
              <a:rPr lang="tr-TR" altLang="tr-TR" sz="2400" dirty="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As seen from the diagram; OM distance from the L point (Q) where the marginal </a:t>
            </a:r>
            <a:r>
              <a:rPr lang="tr-TR" altLang="tr-TR" sz="2400" dirty="0" err="1" smtClean="0">
                <a:solidFill>
                  <a:schemeClr val="bg2"/>
                </a:solidFill>
                <a:latin typeface="Arial" panose="020B0604020202020204" pitchFamily="34" charset="0"/>
              </a:rPr>
              <a:t>income</a:t>
            </a:r>
            <a:r>
              <a:rPr lang="en-US"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cuts the marginal expense, from the M point at which the vertical is cut to the axis of production (Q) will yield the production amount that provides the maximum profit.</a:t>
            </a:r>
            <a:r>
              <a:rPr lang="tr-TR" altLang="tr-TR" sz="2400" dirty="0" smtClean="0">
                <a:solidFill>
                  <a:schemeClr val="bg2"/>
                </a:solidFill>
                <a:latin typeface="Arial" panose="020B0604020202020204" pitchFamily="34" charset="0"/>
              </a:rPr>
              <a:t> </a:t>
            </a:r>
            <a:r>
              <a:rPr lang="tr-TR" altLang="tr-TR" sz="2400" dirty="0">
                <a:solidFill>
                  <a:schemeClr val="bg2"/>
                </a:solidFill>
                <a:latin typeface="Arial" panose="020B0604020202020204" pitchFamily="34" charset="0"/>
              </a:rPr>
              <a:t/>
            </a:r>
            <a:br>
              <a:rPr lang="tr-TR" altLang="tr-TR" sz="2400" dirty="0">
                <a:solidFill>
                  <a:schemeClr val="bg2"/>
                </a:solidFill>
                <a:latin typeface="Arial" panose="020B0604020202020204" pitchFamily="34" charset="0"/>
              </a:rPr>
            </a:br>
            <a:r>
              <a:rPr lang="tr-TR" altLang="tr-TR" sz="2400" dirty="0">
                <a:solidFill>
                  <a:schemeClr val="bg2"/>
                </a:solidFill>
                <a:latin typeface="Arial" panose="020B0604020202020204" pitchFamily="34" charset="0"/>
              </a:rPr>
              <a:t>	* </a:t>
            </a:r>
            <a:r>
              <a:rPr lang="en-US" altLang="tr-TR" sz="2400" dirty="0">
                <a:solidFill>
                  <a:schemeClr val="bg2"/>
                </a:solidFill>
                <a:latin typeface="Arial" panose="020B0604020202020204" pitchFamily="34" charset="0"/>
              </a:rPr>
              <a:t>The OA distance at which this vertical crosses the average income curve yields the optimum sales price and the ABCD area gives the total profit.</a:t>
            </a:r>
            <a:r>
              <a:rPr lang="tr-TR"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Profit in this area is maximized. BC or AD yields profit per unit product.</a:t>
            </a:r>
            <a:endParaRPr lang="tr-TR" altLang="tr-TR" sz="2400" dirty="0">
              <a:solidFill>
                <a:schemeClr val="tx1"/>
              </a:solidFill>
              <a:latin typeface="Arial" panose="020B0604020202020204" pitchFamily="34" charset="0"/>
            </a:endParaRPr>
          </a:p>
        </p:txBody>
      </p:sp>
    </p:spTree>
    <p:extLst>
      <p:ext uri="{BB962C8B-B14F-4D97-AF65-F5344CB8AC3E}">
        <p14:creationId xmlns:p14="http://schemas.microsoft.com/office/powerpoint/2010/main" val="132323514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1058"/>
                                        </p:tgtEl>
                                        <p:attrNameLst>
                                          <p:attrName>style.visibility</p:attrName>
                                        </p:attrNameLst>
                                      </p:cBhvr>
                                      <p:to>
                                        <p:strVal val="visible"/>
                                      </p:to>
                                    </p:set>
                                    <p:animEffect transition="in" filter="box(out)">
                                      <p:cBhvr>
                                        <p:cTn id="7" dur="500"/>
                                        <p:tgtEl>
                                          <p:spTgt spid="301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bwMode="auto">
          <a:xfrm>
            <a:off x="1919288" y="1196976"/>
            <a:ext cx="8432800" cy="4752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400" dirty="0">
                <a:solidFill>
                  <a:schemeClr val="tx1"/>
                </a:solidFill>
                <a:latin typeface="Arial" panose="020B0604020202020204" pitchFamily="34" charset="0"/>
              </a:rPr>
              <a:t>	</a:t>
            </a:r>
            <a:br>
              <a:rPr lang="tr-TR" altLang="tr-TR" sz="2400" dirty="0">
                <a:solidFill>
                  <a:schemeClr val="tx1"/>
                </a:solidFill>
                <a:latin typeface="Arial" panose="020B0604020202020204" pitchFamily="34" charset="0"/>
              </a:rPr>
            </a:br>
            <a:r>
              <a:rPr lang="tr-TR" altLang="tr-TR" sz="2400" dirty="0">
                <a:solidFill>
                  <a:schemeClr val="tx1"/>
                </a:solidFill>
                <a:latin typeface="Arial" panose="020B0604020202020204" pitchFamily="34" charset="0"/>
              </a:rPr>
              <a:t>	</a:t>
            </a:r>
            <a:r>
              <a:rPr lang="en-US" altLang="tr-TR" sz="2400" dirty="0">
                <a:solidFill>
                  <a:schemeClr val="bg2"/>
                </a:solidFill>
                <a:latin typeface="Arial" panose="020B0604020202020204" pitchFamily="34" charset="0"/>
              </a:rPr>
              <a:t> There are other factors that affect production planning in enterprises. These are </a:t>
            </a:r>
            <a:r>
              <a:rPr lang="en-US" altLang="tr-TR" sz="2400" dirty="0">
                <a:solidFill>
                  <a:srgbClr val="FF0000"/>
                </a:solidFill>
                <a:latin typeface="Arial" panose="020B0604020202020204" pitchFamily="34" charset="0"/>
              </a:rPr>
              <a:t>consumer responses </a:t>
            </a:r>
            <a:r>
              <a:rPr lang="en-US" altLang="tr-TR" sz="2400" dirty="0">
                <a:solidFill>
                  <a:schemeClr val="bg2"/>
                </a:solidFill>
                <a:latin typeface="Arial" panose="020B0604020202020204" pitchFamily="34" charset="0"/>
              </a:rPr>
              <a:t>and </a:t>
            </a:r>
            <a:r>
              <a:rPr lang="en-US" altLang="tr-TR" sz="2400" dirty="0">
                <a:solidFill>
                  <a:srgbClr val="FF0000"/>
                </a:solidFill>
                <a:latin typeface="Arial" panose="020B0604020202020204" pitchFamily="34" charset="0"/>
              </a:rPr>
              <a:t>behaviors and attitudes of competitors and </a:t>
            </a:r>
            <a:r>
              <a:rPr lang="tr-TR" altLang="tr-TR" sz="2400" dirty="0" err="1" smtClean="0">
                <a:solidFill>
                  <a:srgbClr val="FF0000"/>
                </a:solidFill>
                <a:latin typeface="Arial" panose="020B0604020202020204" pitchFamily="34" charset="0"/>
              </a:rPr>
              <a:t>enterprises</a:t>
            </a:r>
            <a:r>
              <a:rPr lang="en-US" altLang="tr-TR" sz="2400" dirty="0" smtClean="0">
                <a:solidFill>
                  <a:srgbClr val="FF0000"/>
                </a:solidFill>
                <a:latin typeface="Arial" panose="020B0604020202020204" pitchFamily="34" charset="0"/>
              </a:rPr>
              <a:t>.</a:t>
            </a:r>
            <a:r>
              <a:rPr lang="tr-TR" altLang="tr-TR" sz="2400" dirty="0">
                <a:solidFill>
                  <a:srgbClr val="FF0000"/>
                </a:solidFill>
                <a:latin typeface="Arial" panose="020B0604020202020204" pitchFamily="34" charset="0"/>
              </a:rPr>
              <a:t/>
            </a:r>
            <a:br>
              <a:rPr lang="tr-TR" altLang="tr-TR" sz="2400" dirty="0">
                <a:solidFill>
                  <a:srgbClr val="FF0000"/>
                </a:solidFill>
                <a:latin typeface="Arial" panose="020B0604020202020204" pitchFamily="34" charset="0"/>
              </a:rPr>
            </a:br>
            <a:r>
              <a:rPr lang="tr-TR" altLang="tr-TR" sz="2400" dirty="0">
                <a:solidFill>
                  <a:schemeClr val="tx1"/>
                </a:solidFill>
                <a:latin typeface="Arial" panose="020B0604020202020204" pitchFamily="34" charset="0"/>
              </a:rPr>
              <a:t>	</a:t>
            </a:r>
            <a:r>
              <a:rPr lang="en-US" altLang="tr-TR" sz="2400" dirty="0">
                <a:solidFill>
                  <a:schemeClr val="bg2"/>
                </a:solidFill>
                <a:latin typeface="Arial" panose="020B0604020202020204" pitchFamily="34" charset="0"/>
              </a:rPr>
              <a:t>It is necessary to use advanced techniques that will keep costs low in the enterprises.</a:t>
            </a:r>
            <a:endParaRPr lang="tr-TR" altLang="tr-TR" sz="2400" dirty="0">
              <a:solidFill>
                <a:schemeClr val="tx1"/>
              </a:solidFill>
              <a:latin typeface="Arial" panose="020B0604020202020204" pitchFamily="34" charset="0"/>
            </a:endParaRPr>
          </a:p>
        </p:txBody>
      </p:sp>
    </p:spTree>
    <p:extLst>
      <p:ext uri="{BB962C8B-B14F-4D97-AF65-F5344CB8AC3E}">
        <p14:creationId xmlns:p14="http://schemas.microsoft.com/office/powerpoint/2010/main" val="20452175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2082"/>
                                        </p:tgtEl>
                                        <p:attrNameLst>
                                          <p:attrName>style.visibility</p:attrName>
                                        </p:attrNameLst>
                                      </p:cBhvr>
                                      <p:to>
                                        <p:strVal val="visible"/>
                                      </p:to>
                                    </p:set>
                                    <p:animEffect transition="in" filter="box(out)">
                                      <p:cBhvr>
                                        <p:cTn id="7" dur="500"/>
                                        <p:tgtEl>
                                          <p:spTgt spid="302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bwMode="auto">
          <a:xfrm>
            <a:off x="1828800" y="1125538"/>
            <a:ext cx="8534400" cy="4824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400" b="1" dirty="0">
                <a:latin typeface="Arial" panose="020B0604020202020204" pitchFamily="34" charset="0"/>
              </a:rPr>
              <a:t>	</a:t>
            </a:r>
            <a:r>
              <a:rPr lang="tr-TR" altLang="tr-TR" sz="2400" b="1" dirty="0" err="1" smtClean="0">
                <a:latin typeface="Arial" panose="020B0604020202020204" pitchFamily="34" charset="0"/>
              </a:rPr>
              <a:t>Production</a:t>
            </a:r>
            <a:r>
              <a:rPr lang="tr-TR" altLang="tr-TR" sz="2400" b="1" dirty="0" smtClean="0">
                <a:latin typeface="Arial" panose="020B0604020202020204" pitchFamily="34" charset="0"/>
              </a:rPr>
              <a:t> Planning in </a:t>
            </a:r>
            <a:r>
              <a:rPr lang="tr-TR" altLang="tr-TR" sz="2400" b="1" dirty="0" err="1" smtClean="0">
                <a:latin typeface="Arial" panose="020B0604020202020204" pitchFamily="34" charset="0"/>
              </a:rPr>
              <a:t>Practice</a:t>
            </a:r>
            <a:r>
              <a:rPr lang="tr-TR" altLang="tr-TR" sz="2400" b="1" dirty="0" smtClean="0">
                <a:latin typeface="Arial" panose="020B0604020202020204" pitchFamily="34" charset="0"/>
              </a:rPr>
              <a:t>:</a:t>
            </a:r>
            <a:r>
              <a:rPr lang="tr-TR" altLang="tr-TR" sz="2400" b="1" dirty="0">
                <a:latin typeface="Arial" panose="020B0604020202020204" pitchFamily="34" charset="0"/>
              </a:rPr>
              <a:t/>
            </a:r>
            <a:br>
              <a:rPr lang="tr-TR" altLang="tr-TR" sz="2400" b="1" dirty="0">
                <a:latin typeface="Arial" panose="020B0604020202020204" pitchFamily="34" charset="0"/>
              </a:rPr>
            </a:br>
            <a:r>
              <a:rPr lang="tr-TR" altLang="tr-TR" sz="2400" b="1" dirty="0">
                <a:latin typeface="Arial" panose="020B0604020202020204" pitchFamily="34" charset="0"/>
              </a:rPr>
              <a:t>	</a:t>
            </a:r>
            <a:r>
              <a:rPr lang="en-US" altLang="tr-TR" sz="2400" dirty="0">
                <a:solidFill>
                  <a:schemeClr val="bg2"/>
                </a:solidFill>
                <a:latin typeface="Arial" panose="020B0604020202020204" pitchFamily="34" charset="0"/>
              </a:rPr>
              <a:t>In practice, the word profit planning is used more often than production planning.</a:t>
            </a:r>
            <a:r>
              <a:rPr lang="tr-TR" altLang="tr-TR" sz="2400" dirty="0">
                <a:solidFill>
                  <a:schemeClr val="bg2"/>
                </a:solidFill>
                <a:latin typeface="Arial" panose="020B0604020202020204" pitchFamily="34" charset="0"/>
              </a:rPr>
              <a:t/>
            </a:r>
            <a:br>
              <a:rPr lang="tr-TR" altLang="tr-TR" sz="2400" dirty="0">
                <a:solidFill>
                  <a:schemeClr val="bg2"/>
                </a:solidFill>
                <a:latin typeface="Arial" panose="020B0604020202020204" pitchFamily="34" charset="0"/>
              </a:rPr>
            </a:br>
            <a:r>
              <a:rPr lang="tr-TR" altLang="tr-TR" sz="2400" dirty="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In practice, the main reasons for using this technique more than marginal income-expense analysis are</a:t>
            </a:r>
            <a:r>
              <a:rPr lang="en-US" altLang="tr-TR" sz="2400" dirty="0" smtClean="0">
                <a:solidFill>
                  <a:schemeClr val="bg2"/>
                </a:solidFill>
                <a:latin typeface="Arial" panose="020B0604020202020204" pitchFamily="34" charset="0"/>
              </a:rPr>
              <a:t>:</a:t>
            </a:r>
            <a:r>
              <a:rPr lang="tr-TR" altLang="tr-TR" sz="2400" dirty="0" smtClean="0">
                <a:solidFill>
                  <a:schemeClr val="bg2"/>
                </a:solidFill>
                <a:latin typeface="Arial" panose="020B0604020202020204" pitchFamily="34" charset="0"/>
              </a:rPr>
              <a:t/>
            </a:r>
            <a:br>
              <a:rPr lang="tr-TR" altLang="tr-TR" sz="2400" dirty="0" smtClean="0">
                <a:solidFill>
                  <a:schemeClr val="bg2"/>
                </a:solidFill>
                <a:latin typeface="Arial" panose="020B0604020202020204" pitchFamily="34" charset="0"/>
              </a:rPr>
            </a:br>
            <a:r>
              <a:rPr lang="tr-TR" altLang="tr-TR" sz="2400" dirty="0">
                <a:solidFill>
                  <a:schemeClr val="tx1"/>
                </a:solidFill>
                <a:latin typeface="Arial" panose="020B0604020202020204" pitchFamily="34" charset="0"/>
              </a:rPr>
              <a:t>	</a:t>
            </a:r>
            <a:r>
              <a:rPr lang="tr-TR" altLang="tr-TR" sz="2400" dirty="0">
                <a:solidFill>
                  <a:srgbClr val="FF0000"/>
                </a:solidFill>
                <a:latin typeface="Arial" panose="020B0604020202020204" pitchFamily="34" charset="0"/>
              </a:rPr>
              <a:t>a) </a:t>
            </a:r>
            <a:r>
              <a:rPr lang="en-US" altLang="tr-TR" sz="2400" dirty="0">
                <a:solidFill>
                  <a:schemeClr val="bg2"/>
                </a:solidFill>
                <a:latin typeface="Arial" panose="020B0604020202020204" pitchFamily="34" charset="0"/>
              </a:rPr>
              <a:t>Marginal theory is considered a new and cumbersome way for most </a:t>
            </a:r>
            <a:r>
              <a:rPr lang="tr-TR" altLang="tr-TR" sz="2400" dirty="0" err="1" smtClean="0">
                <a:solidFill>
                  <a:schemeClr val="bg2"/>
                </a:solidFill>
                <a:latin typeface="Arial" panose="020B0604020202020204" pitchFamily="34" charset="0"/>
              </a:rPr>
              <a:t>enterprises</a:t>
            </a:r>
            <a:r>
              <a:rPr lang="en-US"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Because, a good demand analysis that will allow determination of income function requires advanced econometrics knowledge.</a:t>
            </a:r>
            <a:r>
              <a:rPr lang="tr-TR" altLang="tr-TR" sz="2400" dirty="0">
                <a:solidFill>
                  <a:schemeClr val="tx1"/>
                </a:solidFill>
                <a:latin typeface="Arial" panose="020B0604020202020204" pitchFamily="34" charset="0"/>
              </a:rPr>
              <a:t>	</a:t>
            </a:r>
            <a:br>
              <a:rPr lang="tr-TR" altLang="tr-TR" sz="2400" dirty="0">
                <a:solidFill>
                  <a:schemeClr val="tx1"/>
                </a:solidFill>
                <a:latin typeface="Arial" panose="020B0604020202020204" pitchFamily="34" charset="0"/>
              </a:rPr>
            </a:br>
            <a:r>
              <a:rPr lang="tr-TR" altLang="tr-TR" sz="2400" dirty="0">
                <a:solidFill>
                  <a:schemeClr val="tx1"/>
                </a:solidFill>
                <a:latin typeface="Arial" panose="020B0604020202020204" pitchFamily="34" charset="0"/>
              </a:rPr>
              <a:t>	</a:t>
            </a:r>
            <a:r>
              <a:rPr lang="tr-TR" altLang="tr-TR" sz="2400" dirty="0">
                <a:solidFill>
                  <a:srgbClr val="FF0000"/>
                </a:solidFill>
                <a:latin typeface="Arial" panose="020B0604020202020204" pitchFamily="34" charset="0"/>
              </a:rPr>
              <a:t>b)</a:t>
            </a:r>
            <a:r>
              <a:rPr lang="tr-TR" altLang="tr-TR" sz="2400" dirty="0">
                <a:solidFill>
                  <a:schemeClr val="tx1"/>
                </a:solidFill>
                <a:latin typeface="Arial" panose="020B0604020202020204" pitchFamily="34" charset="0"/>
              </a:rPr>
              <a:t> </a:t>
            </a:r>
            <a:r>
              <a:rPr lang="en-US" altLang="tr-TR" sz="2400" dirty="0">
                <a:solidFill>
                  <a:schemeClr val="bg2"/>
                </a:solidFill>
                <a:latin typeface="Arial" panose="020B0604020202020204" pitchFamily="34" charset="0"/>
              </a:rPr>
              <a:t>Statistical data to allow a sound determination of the income function is often lacking or limited.</a:t>
            </a:r>
            <a:endParaRPr lang="tr-TR" altLang="tr-TR" sz="2400" dirty="0">
              <a:solidFill>
                <a:schemeClr val="tx1"/>
              </a:solidFill>
              <a:latin typeface="Arial" panose="020B0604020202020204" pitchFamily="34" charset="0"/>
            </a:endParaRPr>
          </a:p>
        </p:txBody>
      </p:sp>
    </p:spTree>
    <p:extLst>
      <p:ext uri="{BB962C8B-B14F-4D97-AF65-F5344CB8AC3E}">
        <p14:creationId xmlns:p14="http://schemas.microsoft.com/office/powerpoint/2010/main" val="15349432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3106"/>
                                        </p:tgtEl>
                                        <p:attrNameLst>
                                          <p:attrName>style.visibility</p:attrName>
                                        </p:attrNameLst>
                                      </p:cBhvr>
                                      <p:to>
                                        <p:strVal val="visible"/>
                                      </p:to>
                                    </p:set>
                                    <p:animEffect transition="in" filter="strips(downRight)">
                                      <p:cBhvr>
                                        <p:cTn id="7" dur="500"/>
                                        <p:tgtEl>
                                          <p:spTgt spid="303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6"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bwMode="auto">
          <a:xfrm>
            <a:off x="2209800" y="1052514"/>
            <a:ext cx="7620000" cy="2232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000" dirty="0">
                <a:solidFill>
                  <a:schemeClr val="tx1"/>
                </a:solidFill>
                <a:latin typeface="Arial" panose="020B0604020202020204" pitchFamily="34" charset="0"/>
              </a:rPr>
              <a:t>	</a:t>
            </a:r>
            <a:r>
              <a:rPr lang="en-US" altLang="tr-TR" sz="2000" dirty="0">
                <a:solidFill>
                  <a:schemeClr val="bg2"/>
                </a:solidFill>
                <a:latin typeface="Arial" panose="020B0604020202020204" pitchFamily="34" charset="0"/>
              </a:rPr>
              <a:t>The following diagram shows the graphical method of finding the land transition point in the enterprise</a:t>
            </a:r>
            <a:r>
              <a:rPr lang="en-US" altLang="tr-TR" sz="2000" dirty="0" smtClean="0">
                <a:solidFill>
                  <a:schemeClr val="bg2"/>
                </a:solidFill>
                <a:latin typeface="Arial" panose="020B0604020202020204" pitchFamily="34" charset="0"/>
              </a:rPr>
              <a:t>.</a:t>
            </a:r>
            <a:r>
              <a:rPr lang="tr-TR" altLang="tr-TR" sz="2000" dirty="0" smtClean="0">
                <a:solidFill>
                  <a:schemeClr val="bg2"/>
                </a:solidFill>
                <a:latin typeface="Arial" panose="020B0604020202020204" pitchFamily="34" charset="0"/>
              </a:rPr>
              <a:t/>
            </a:r>
            <a:br>
              <a:rPr lang="tr-TR" altLang="tr-TR" sz="2000" dirty="0" smtClean="0">
                <a:solidFill>
                  <a:schemeClr val="bg2"/>
                </a:solidFill>
                <a:latin typeface="Arial" panose="020B0604020202020204" pitchFamily="34" charset="0"/>
              </a:rPr>
            </a:br>
            <a:r>
              <a:rPr lang="tr-TR" altLang="tr-TR" sz="2000" dirty="0">
                <a:solidFill>
                  <a:schemeClr val="bg2"/>
                </a:solidFill>
                <a:latin typeface="Arial" panose="020B0604020202020204" pitchFamily="34" charset="0"/>
              </a:rPr>
              <a:t>	</a:t>
            </a:r>
            <a:r>
              <a:rPr lang="en-US" altLang="tr-TR" sz="2000" dirty="0">
                <a:solidFill>
                  <a:schemeClr val="bg2"/>
                </a:solidFill>
                <a:latin typeface="Arial" panose="020B0604020202020204" pitchFamily="34" charset="0"/>
              </a:rPr>
              <a:t> As shown in the diagram, it is essential to draw the lines </a:t>
            </a:r>
            <a:r>
              <a:rPr lang="tr-TR" altLang="tr-TR" sz="2000" dirty="0" err="1" smtClean="0">
                <a:solidFill>
                  <a:schemeClr val="bg2"/>
                </a:solidFill>
                <a:latin typeface="Arial" panose="020B0604020202020204" pitchFamily="34" charset="0"/>
              </a:rPr>
              <a:t>Ct</a:t>
            </a:r>
            <a:r>
              <a:rPr lang="en-US" altLang="tr-TR" sz="2000" dirty="0" smtClean="0">
                <a:solidFill>
                  <a:schemeClr val="bg2"/>
                </a:solidFill>
                <a:latin typeface="Arial" panose="020B0604020202020204" pitchFamily="34" charset="0"/>
              </a:rPr>
              <a:t> </a:t>
            </a:r>
            <a:r>
              <a:rPr lang="en-US" altLang="tr-TR" sz="2000" dirty="0">
                <a:solidFill>
                  <a:schemeClr val="bg2"/>
                </a:solidFill>
                <a:latin typeface="Arial" panose="020B0604020202020204" pitchFamily="34" charset="0"/>
              </a:rPr>
              <a:t>and </a:t>
            </a:r>
            <a:r>
              <a:rPr lang="tr-TR" altLang="tr-TR" sz="2000" dirty="0" err="1" smtClean="0">
                <a:solidFill>
                  <a:schemeClr val="bg2"/>
                </a:solidFill>
                <a:latin typeface="Arial" panose="020B0604020202020204" pitchFamily="34" charset="0"/>
              </a:rPr>
              <a:t>It</a:t>
            </a:r>
            <a:r>
              <a:rPr lang="en-US" altLang="tr-TR" sz="2000" dirty="0" smtClean="0">
                <a:solidFill>
                  <a:schemeClr val="bg2"/>
                </a:solidFill>
                <a:latin typeface="Arial" panose="020B0604020202020204" pitchFamily="34" charset="0"/>
              </a:rPr>
              <a:t> </a:t>
            </a:r>
            <a:r>
              <a:rPr lang="en-US" altLang="tr-TR" sz="2000" dirty="0">
                <a:solidFill>
                  <a:schemeClr val="bg2"/>
                </a:solidFill>
                <a:latin typeface="Arial" panose="020B0604020202020204" pitchFamily="34" charset="0"/>
              </a:rPr>
              <a:t>linearly and to find the first intersection of these two lines. At the point K, where the two lines intersect, the enterprise passes through the land. At this point, total income and total expenditure are equal.</a:t>
            </a:r>
            <a:endParaRPr lang="tr-TR" altLang="tr-TR" sz="2000" dirty="0">
              <a:solidFill>
                <a:schemeClr val="tx1"/>
              </a:solidFill>
              <a:latin typeface="Arial" panose="020B0604020202020204" pitchFamily="34" charset="0"/>
            </a:endParaRPr>
          </a:p>
        </p:txBody>
      </p:sp>
      <p:graphicFrame>
        <p:nvGraphicFramePr>
          <p:cNvPr id="304131" name="Object 2"/>
          <p:cNvGraphicFramePr>
            <a:graphicFrameLocks noChangeAspect="1"/>
          </p:cNvGraphicFramePr>
          <p:nvPr>
            <p:extLst>
              <p:ext uri="{D42A27DB-BD31-4B8C-83A1-F6EECF244321}">
                <p14:modId xmlns:p14="http://schemas.microsoft.com/office/powerpoint/2010/main" val="3934600460"/>
              </p:ext>
            </p:extLst>
          </p:nvPr>
        </p:nvGraphicFramePr>
        <p:xfrm>
          <a:off x="2855913" y="3357564"/>
          <a:ext cx="6096000" cy="3203575"/>
        </p:xfrm>
        <a:graphic>
          <a:graphicData uri="http://schemas.openxmlformats.org/presentationml/2006/ole">
            <mc:AlternateContent xmlns:mc="http://schemas.openxmlformats.org/markup-compatibility/2006">
              <mc:Choice xmlns:v="urn:schemas-microsoft-com:vml" Requires="v">
                <p:oleObj spid="_x0000_s13354" name="Bit Eşlem Resmi" r:id="rId4" imgW="3267000" imgH="2209680" progId="Paint.Picture">
                  <p:embed/>
                </p:oleObj>
              </mc:Choice>
              <mc:Fallback>
                <p:oleObj name="Bit Eşlem Resmi" r:id="rId4" imgW="3267000" imgH="2209680" progId="Paint.Picture">
                  <p:embed/>
                  <p:pic>
                    <p:nvPicPr>
                      <p:cNvPr id="0" name=""/>
                      <p:cNvPicPr>
                        <a:picLocks noChangeAspect="1" noChangeArrowheads="1"/>
                      </p:cNvPicPr>
                      <p:nvPr/>
                    </p:nvPicPr>
                    <p:blipFill>
                      <a:blip r:embed="rId5"/>
                      <a:srcRect/>
                      <a:stretch>
                        <a:fillRect/>
                      </a:stretch>
                    </p:blipFill>
                    <p:spPr bwMode="auto">
                      <a:xfrm>
                        <a:off x="2855913" y="3357564"/>
                        <a:ext cx="6096000" cy="320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108235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4130"/>
                                        </p:tgtEl>
                                        <p:attrNameLst>
                                          <p:attrName>style.visibility</p:attrName>
                                        </p:attrNameLst>
                                      </p:cBhvr>
                                      <p:to>
                                        <p:strVal val="visible"/>
                                      </p:to>
                                    </p:set>
                                    <p:animEffect transition="in" filter="wipe(left)">
                                      <p:cBhvr>
                                        <p:cTn id="7" dur="500"/>
                                        <p:tgtEl>
                                          <p:spTgt spid="3041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04131"/>
                                        </p:tgtEl>
                                        <p:attrNameLst>
                                          <p:attrName>style.visibility</p:attrName>
                                        </p:attrNameLst>
                                      </p:cBhvr>
                                      <p:to>
                                        <p:strVal val="visible"/>
                                      </p:to>
                                    </p:set>
                                    <p:animEffect transition="in" filter="wipe(left)">
                                      <p:cBhvr>
                                        <p:cTn id="12" dur="500"/>
                                        <p:tgtEl>
                                          <p:spTgt spid="304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0"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bwMode="auto">
          <a:xfrm>
            <a:off x="1992313" y="1125538"/>
            <a:ext cx="7772400" cy="5256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800" dirty="0">
                <a:solidFill>
                  <a:schemeClr val="tx1"/>
                </a:solidFill>
                <a:latin typeface="Arial" panose="020B0604020202020204" pitchFamily="34" charset="0"/>
              </a:rPr>
              <a:t>	</a:t>
            </a:r>
            <a:r>
              <a:rPr lang="en-US" altLang="tr-TR" sz="2800" dirty="0">
                <a:solidFill>
                  <a:schemeClr val="bg2"/>
                </a:solidFill>
                <a:latin typeface="Arial" panose="020B0604020202020204" pitchFamily="34" charset="0"/>
              </a:rPr>
              <a:t> There are very important benefits for the enterprise to know this point.</a:t>
            </a:r>
            <a:r>
              <a:rPr lang="tr-TR" altLang="tr-TR" sz="2800" dirty="0">
                <a:solidFill>
                  <a:schemeClr val="bg2"/>
                </a:solidFill>
                <a:latin typeface="Arial" panose="020B0604020202020204" pitchFamily="34" charset="0"/>
              </a:rPr>
              <a:t/>
            </a:r>
            <a:br>
              <a:rPr lang="tr-TR" altLang="tr-TR" sz="2800" dirty="0">
                <a:solidFill>
                  <a:schemeClr val="bg2"/>
                </a:solidFill>
                <a:latin typeface="Arial" panose="020B0604020202020204" pitchFamily="34" charset="0"/>
              </a:rPr>
            </a:br>
            <a:r>
              <a:rPr lang="tr-TR" altLang="tr-TR" sz="2800" dirty="0">
                <a:solidFill>
                  <a:schemeClr val="tx1"/>
                </a:solidFill>
                <a:latin typeface="Arial" panose="020B0604020202020204" pitchFamily="34" charset="0"/>
              </a:rPr>
              <a:t>	</a:t>
            </a:r>
            <a:r>
              <a:rPr lang="tr-TR" altLang="tr-TR" sz="2800" dirty="0">
                <a:solidFill>
                  <a:schemeClr val="hlink"/>
                </a:solidFill>
                <a:latin typeface="Arial" panose="020B0604020202020204" pitchFamily="34" charset="0"/>
              </a:rPr>
              <a:t>a)</a:t>
            </a:r>
            <a:r>
              <a:rPr lang="tr-TR" altLang="tr-TR" sz="2800" dirty="0">
                <a:solidFill>
                  <a:schemeClr val="tx1"/>
                </a:solidFill>
                <a:latin typeface="Arial" panose="020B0604020202020204" pitchFamily="34" charset="0"/>
              </a:rPr>
              <a:t> </a:t>
            </a:r>
            <a:r>
              <a:rPr lang="en-US" altLang="tr-TR" sz="2800" dirty="0">
                <a:solidFill>
                  <a:schemeClr val="bg2"/>
                </a:solidFill>
                <a:latin typeface="Arial" panose="020B0604020202020204" pitchFamily="34" charset="0"/>
              </a:rPr>
              <a:t>In this way, the minimum production and sales amount of the enterprise will be determined and the enterprise will try not to fall below this level</a:t>
            </a:r>
            <a:r>
              <a:rPr lang="en-US" altLang="tr-TR" sz="2800" dirty="0" smtClean="0">
                <a:solidFill>
                  <a:schemeClr val="bg2"/>
                </a:solidFill>
                <a:latin typeface="Arial" panose="020B0604020202020204" pitchFamily="34" charset="0"/>
              </a:rPr>
              <a:t>.</a:t>
            </a:r>
            <a:r>
              <a:rPr lang="tr-TR" altLang="tr-TR" sz="2800" dirty="0" smtClean="0">
                <a:solidFill>
                  <a:schemeClr val="bg2"/>
                </a:solidFill>
                <a:latin typeface="Arial" panose="020B0604020202020204" pitchFamily="34" charset="0"/>
              </a:rPr>
              <a:t/>
            </a:r>
            <a:br>
              <a:rPr lang="tr-TR" altLang="tr-TR" sz="2800" dirty="0" smtClean="0">
                <a:solidFill>
                  <a:schemeClr val="bg2"/>
                </a:solidFill>
                <a:latin typeface="Arial" panose="020B0604020202020204" pitchFamily="34" charset="0"/>
              </a:rPr>
            </a:br>
            <a:r>
              <a:rPr lang="tr-TR" altLang="tr-TR" sz="2800" dirty="0">
                <a:solidFill>
                  <a:schemeClr val="tx1"/>
                </a:solidFill>
                <a:latin typeface="Arial" panose="020B0604020202020204" pitchFamily="34" charset="0"/>
              </a:rPr>
              <a:t>	</a:t>
            </a:r>
            <a:r>
              <a:rPr lang="tr-TR" altLang="tr-TR" sz="2800" dirty="0">
                <a:solidFill>
                  <a:schemeClr val="hlink"/>
                </a:solidFill>
                <a:latin typeface="Arial" panose="020B0604020202020204" pitchFamily="34" charset="0"/>
              </a:rPr>
              <a:t>b)</a:t>
            </a:r>
            <a:r>
              <a:rPr lang="tr-TR" altLang="tr-TR" sz="2800" dirty="0">
                <a:solidFill>
                  <a:schemeClr val="tx1"/>
                </a:solidFill>
                <a:latin typeface="Arial" panose="020B0604020202020204" pitchFamily="34" charset="0"/>
              </a:rPr>
              <a:t> </a:t>
            </a:r>
            <a:r>
              <a:rPr lang="en-US" altLang="tr-TR" sz="2800" dirty="0">
                <a:solidFill>
                  <a:schemeClr val="bg2"/>
                </a:solidFill>
                <a:latin typeface="Arial" panose="020B0604020202020204" pitchFamily="34" charset="0"/>
              </a:rPr>
              <a:t>Another important reason is that it allows the company to have a level of production and sales to achieve a certain profit.</a:t>
            </a:r>
            <a:r>
              <a:rPr lang="tr-TR" altLang="tr-TR" sz="2800" dirty="0">
                <a:solidFill>
                  <a:schemeClr val="tx1"/>
                </a:solidFill>
                <a:latin typeface="Arial" panose="020B0604020202020204" pitchFamily="34" charset="0"/>
              </a:rPr>
              <a:t>	</a:t>
            </a:r>
            <a:r>
              <a:rPr lang="tr-TR" altLang="tr-TR" sz="2800" dirty="0">
                <a:solidFill>
                  <a:schemeClr val="hlink"/>
                </a:solidFill>
                <a:latin typeface="Arial" panose="020B0604020202020204" pitchFamily="34" charset="0"/>
              </a:rPr>
              <a:t>c)</a:t>
            </a:r>
            <a:r>
              <a:rPr lang="tr-TR" altLang="tr-TR" sz="2800" dirty="0">
                <a:solidFill>
                  <a:schemeClr val="tx1"/>
                </a:solidFill>
                <a:latin typeface="Arial" panose="020B0604020202020204" pitchFamily="34" charset="0"/>
              </a:rPr>
              <a:t> </a:t>
            </a:r>
            <a:r>
              <a:rPr lang="en-US" altLang="tr-TR" sz="2800" dirty="0">
                <a:solidFill>
                  <a:schemeClr val="bg2"/>
                </a:solidFill>
                <a:latin typeface="Arial" panose="020B0604020202020204" pitchFamily="34" charset="0"/>
              </a:rPr>
              <a:t>The last important benefit is the establishment of capacity utilization rate in the enterprise.</a:t>
            </a:r>
            <a:endParaRPr lang="tr-TR" altLang="tr-TR" dirty="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20213681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5154"/>
                                        </p:tgtEl>
                                        <p:attrNameLst>
                                          <p:attrName>style.visibility</p:attrName>
                                        </p:attrNameLst>
                                      </p:cBhvr>
                                      <p:to>
                                        <p:strVal val="visible"/>
                                      </p:to>
                                    </p:set>
                                    <p:animEffect transition="in" filter="box(out)">
                                      <p:cBhvr>
                                        <p:cTn id="7" dur="500"/>
                                        <p:tgtEl>
                                          <p:spTgt spid="305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4"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bwMode="auto">
          <a:xfrm>
            <a:off x="2351088" y="1196976"/>
            <a:ext cx="7993062" cy="5184775"/>
          </a:xfrm>
          <a:ln>
            <a:miter lim="800000"/>
            <a:headEnd/>
            <a:tailEnd/>
          </a:ln>
        </p:spPr>
        <p:txBody>
          <a:bodyPr vert="horz" wrap="square" lIns="91440" tIns="45720" rIns="91440" bIns="45720" numCol="1" anchor="t" anchorCtr="0" compatLnSpc="1">
            <a:prstTxWarp prst="textNoShape">
              <a:avLst/>
            </a:prstTxWarp>
          </a:bodyPr>
          <a:lstStyle/>
          <a:p>
            <a:pPr>
              <a:defRPr/>
            </a:pPr>
            <a:r>
              <a:rPr lang="tr-TR" sz="2400" dirty="0">
                <a:solidFill>
                  <a:schemeClr val="tx1"/>
                </a:solidFill>
                <a:latin typeface="Arial" pitchFamily="34" charset="0"/>
              </a:rPr>
              <a:t>	</a:t>
            </a:r>
            <a:r>
              <a:rPr lang="en-US" sz="2400" dirty="0">
                <a:solidFill>
                  <a:schemeClr val="bg2"/>
                </a:solidFill>
                <a:latin typeface="Arial" pitchFamily="34" charset="0"/>
              </a:rPr>
              <a:t> Profit transition analysis can be calculated mathematically if there is some data about total income and expense in the enterprise. The following is an example of how the profit is planned in practice.</a:t>
            </a:r>
            <a:r>
              <a:rPr lang="tr-TR" sz="2400" dirty="0">
                <a:solidFill>
                  <a:schemeClr val="bg2"/>
                </a:solidFill>
                <a:latin typeface="Arial" pitchFamily="34" charset="0"/>
              </a:rPr>
              <a:t/>
            </a:r>
            <a:br>
              <a:rPr lang="tr-TR" sz="2400" dirty="0">
                <a:solidFill>
                  <a:schemeClr val="bg2"/>
                </a:solidFill>
                <a:latin typeface="Arial" pitchFamily="34" charset="0"/>
              </a:rPr>
            </a:br>
            <a:r>
              <a:rPr lang="tr-TR" sz="2400" dirty="0" err="1">
                <a:solidFill>
                  <a:srgbClr val="FF0066"/>
                </a:solidFill>
                <a:latin typeface="Arial" pitchFamily="34" charset="0"/>
              </a:rPr>
              <a:t>I</a:t>
            </a:r>
            <a:r>
              <a:rPr lang="tr-TR" sz="2400" baseline="-25000" dirty="0" err="1" smtClean="0">
                <a:solidFill>
                  <a:srgbClr val="FF0066"/>
                </a:solidFill>
                <a:latin typeface="Arial" pitchFamily="34" charset="0"/>
              </a:rPr>
              <a:t>t</a:t>
            </a:r>
            <a:r>
              <a:rPr lang="tr-TR" sz="2400" dirty="0" smtClean="0">
                <a:solidFill>
                  <a:srgbClr val="FF0066"/>
                </a:solidFill>
                <a:latin typeface="Arial" pitchFamily="34" charset="0"/>
              </a:rPr>
              <a:t> </a:t>
            </a:r>
            <a:r>
              <a:rPr lang="tr-TR" sz="2400" dirty="0">
                <a:solidFill>
                  <a:srgbClr val="FF0066"/>
                </a:solidFill>
                <a:latin typeface="Arial" pitchFamily="34" charset="0"/>
              </a:rPr>
              <a:t>= </a:t>
            </a:r>
            <a:r>
              <a:rPr lang="tr-TR" sz="2400" dirty="0" smtClean="0">
                <a:solidFill>
                  <a:srgbClr val="FF0066"/>
                </a:solidFill>
                <a:latin typeface="Arial" pitchFamily="34" charset="0"/>
              </a:rPr>
              <a:t>P </a:t>
            </a:r>
            <a:r>
              <a:rPr lang="tr-TR" sz="2400" dirty="0">
                <a:solidFill>
                  <a:srgbClr val="FF0066"/>
                </a:solidFill>
                <a:latin typeface="Arial" pitchFamily="34" charset="0"/>
              </a:rPr>
              <a:t>* Q</a:t>
            </a:r>
            <a:br>
              <a:rPr lang="tr-TR" sz="2400" dirty="0">
                <a:solidFill>
                  <a:srgbClr val="FF0066"/>
                </a:solidFill>
                <a:latin typeface="Arial" pitchFamily="34" charset="0"/>
              </a:rPr>
            </a:br>
            <a:r>
              <a:rPr lang="tr-TR" sz="2400" dirty="0" err="1">
                <a:solidFill>
                  <a:srgbClr val="FF0066"/>
                </a:solidFill>
                <a:latin typeface="Arial" pitchFamily="34" charset="0"/>
              </a:rPr>
              <a:t>C</a:t>
            </a:r>
            <a:r>
              <a:rPr lang="tr-TR" sz="2400" baseline="-25000" dirty="0" err="1" smtClean="0">
                <a:solidFill>
                  <a:srgbClr val="FF0066"/>
                </a:solidFill>
                <a:latin typeface="Arial" pitchFamily="34" charset="0"/>
              </a:rPr>
              <a:t>t</a:t>
            </a:r>
            <a:r>
              <a:rPr lang="tr-TR" sz="2400" dirty="0" smtClean="0">
                <a:solidFill>
                  <a:srgbClr val="FF0066"/>
                </a:solidFill>
                <a:latin typeface="Arial" pitchFamily="34" charset="0"/>
              </a:rPr>
              <a:t> </a:t>
            </a:r>
            <a:r>
              <a:rPr lang="tr-TR" sz="2400" dirty="0">
                <a:solidFill>
                  <a:srgbClr val="FF0066"/>
                </a:solidFill>
                <a:latin typeface="Arial" pitchFamily="34" charset="0"/>
              </a:rPr>
              <a:t>= </a:t>
            </a:r>
            <a:r>
              <a:rPr lang="tr-TR" sz="2400" dirty="0" smtClean="0">
                <a:solidFill>
                  <a:srgbClr val="FF0066"/>
                </a:solidFill>
                <a:latin typeface="Arial" pitchFamily="34" charset="0"/>
              </a:rPr>
              <a:t>TFC </a:t>
            </a:r>
            <a:r>
              <a:rPr lang="tr-TR" sz="2400" dirty="0">
                <a:solidFill>
                  <a:srgbClr val="FF0066"/>
                </a:solidFill>
                <a:latin typeface="Arial" pitchFamily="34" charset="0"/>
              </a:rPr>
              <a:t>+ </a:t>
            </a:r>
            <a:r>
              <a:rPr lang="tr-TR" sz="2400" dirty="0" smtClean="0">
                <a:solidFill>
                  <a:srgbClr val="FF0066"/>
                </a:solidFill>
                <a:latin typeface="Arial" pitchFamily="34" charset="0"/>
              </a:rPr>
              <a:t>(VCPU </a:t>
            </a:r>
            <a:r>
              <a:rPr lang="tr-TR" sz="2400" dirty="0">
                <a:solidFill>
                  <a:srgbClr val="FF0066"/>
                </a:solidFill>
                <a:latin typeface="Arial" pitchFamily="34" charset="0"/>
              </a:rPr>
              <a:t>* Q)</a:t>
            </a:r>
            <a:br>
              <a:rPr lang="tr-TR" sz="2400" dirty="0">
                <a:solidFill>
                  <a:srgbClr val="FF0066"/>
                </a:solidFill>
                <a:latin typeface="Arial" pitchFamily="34" charset="0"/>
              </a:rPr>
            </a:br>
            <a:r>
              <a:rPr lang="tr-TR" sz="2400" dirty="0" smtClean="0">
                <a:solidFill>
                  <a:srgbClr val="FF0066"/>
                </a:solidFill>
                <a:latin typeface="Arial" pitchFamily="34" charset="0"/>
              </a:rPr>
              <a:t>P  </a:t>
            </a:r>
            <a:r>
              <a:rPr lang="tr-TR" sz="2400" dirty="0">
                <a:solidFill>
                  <a:srgbClr val="FF0066"/>
                </a:solidFill>
                <a:latin typeface="Arial" pitchFamily="34" charset="0"/>
              </a:rPr>
              <a:t>= </a:t>
            </a:r>
            <a:r>
              <a:rPr lang="tr-TR" sz="2400" dirty="0" err="1">
                <a:solidFill>
                  <a:srgbClr val="FF0066"/>
                </a:solidFill>
                <a:latin typeface="Arial" pitchFamily="34" charset="0"/>
              </a:rPr>
              <a:t>I</a:t>
            </a:r>
            <a:r>
              <a:rPr lang="tr-TR" sz="2400" baseline="-25000" dirty="0" err="1" smtClean="0">
                <a:solidFill>
                  <a:srgbClr val="FF0066"/>
                </a:solidFill>
                <a:latin typeface="Arial" pitchFamily="34" charset="0"/>
              </a:rPr>
              <a:t>t</a:t>
            </a:r>
            <a:r>
              <a:rPr lang="tr-TR" sz="2400" dirty="0" smtClean="0">
                <a:solidFill>
                  <a:srgbClr val="FF0066"/>
                </a:solidFill>
                <a:latin typeface="Arial" pitchFamily="34" charset="0"/>
              </a:rPr>
              <a:t> </a:t>
            </a:r>
            <a:r>
              <a:rPr lang="tr-TR" sz="2400" dirty="0">
                <a:solidFill>
                  <a:srgbClr val="FF0066"/>
                </a:solidFill>
                <a:latin typeface="Arial" pitchFamily="34" charset="0"/>
              </a:rPr>
              <a:t>- </a:t>
            </a:r>
            <a:r>
              <a:rPr lang="tr-TR" sz="2400" dirty="0" err="1">
                <a:solidFill>
                  <a:srgbClr val="FF0066"/>
                </a:solidFill>
                <a:latin typeface="Arial" pitchFamily="34" charset="0"/>
              </a:rPr>
              <a:t>C</a:t>
            </a:r>
            <a:r>
              <a:rPr lang="tr-TR" sz="2400" baseline="-25000" dirty="0" err="1" smtClean="0">
                <a:solidFill>
                  <a:srgbClr val="FF0066"/>
                </a:solidFill>
                <a:latin typeface="Arial" pitchFamily="34" charset="0"/>
              </a:rPr>
              <a:t>t</a:t>
            </a:r>
            <a:r>
              <a:rPr lang="tr-TR" sz="2400" dirty="0" smtClean="0">
                <a:solidFill>
                  <a:srgbClr val="FF0066"/>
                </a:solidFill>
                <a:latin typeface="Arial" pitchFamily="34" charset="0"/>
              </a:rPr>
              <a:t> </a:t>
            </a:r>
            <a:r>
              <a:rPr lang="tr-TR" sz="2400" dirty="0">
                <a:solidFill>
                  <a:srgbClr val="FF0066"/>
                </a:solidFill>
                <a:latin typeface="Arial" pitchFamily="34" charset="0"/>
              </a:rPr>
              <a:t>= P * Q – </a:t>
            </a:r>
            <a:r>
              <a:rPr lang="tr-TR" sz="2400" dirty="0" smtClean="0">
                <a:solidFill>
                  <a:srgbClr val="FF0066"/>
                </a:solidFill>
                <a:latin typeface="Arial" pitchFamily="34" charset="0"/>
                <a:sym typeface="Courier New" pitchFamily="49" charset="0"/>
              </a:rPr>
              <a:t>[</a:t>
            </a:r>
            <a:r>
              <a:rPr lang="tr-TR" sz="2400" dirty="0" smtClean="0">
                <a:solidFill>
                  <a:srgbClr val="FF0066"/>
                </a:solidFill>
                <a:latin typeface="Arial" pitchFamily="34" charset="0"/>
              </a:rPr>
              <a:t>TFC </a:t>
            </a:r>
            <a:r>
              <a:rPr lang="tr-TR" sz="2400" dirty="0">
                <a:solidFill>
                  <a:srgbClr val="FF0066"/>
                </a:solidFill>
                <a:latin typeface="Arial" pitchFamily="34" charset="0"/>
              </a:rPr>
              <a:t>+ </a:t>
            </a:r>
            <a:r>
              <a:rPr lang="tr-TR" sz="2400" dirty="0" smtClean="0">
                <a:solidFill>
                  <a:srgbClr val="FF0066"/>
                </a:solidFill>
                <a:latin typeface="Arial" pitchFamily="34" charset="0"/>
              </a:rPr>
              <a:t>(VCPU </a:t>
            </a:r>
            <a:r>
              <a:rPr lang="tr-TR" sz="2400" dirty="0">
                <a:solidFill>
                  <a:srgbClr val="FF0066"/>
                </a:solidFill>
                <a:latin typeface="Arial" pitchFamily="34" charset="0"/>
              </a:rPr>
              <a:t>* Q)]</a:t>
            </a:r>
            <a:r>
              <a:rPr lang="tr-TR" sz="2400" dirty="0">
                <a:solidFill>
                  <a:schemeClr val="tx1"/>
                </a:solidFill>
                <a:latin typeface="Arial" pitchFamily="34" charset="0"/>
              </a:rPr>
              <a:t> </a:t>
            </a:r>
            <a:r>
              <a:rPr lang="tr-TR" sz="2400" dirty="0">
                <a:solidFill>
                  <a:schemeClr val="bg2"/>
                </a:solidFill>
                <a:latin typeface="Arial" pitchFamily="34" charset="0"/>
              </a:rPr>
              <a:t>denklemi ile bulunabilir</a:t>
            </a:r>
            <a:r>
              <a:rPr lang="tr-TR" sz="2400" dirty="0">
                <a:solidFill>
                  <a:schemeClr val="tx1"/>
                </a:solidFill>
                <a:latin typeface="Arial" pitchFamily="34" charset="0"/>
              </a:rPr>
              <a:t>.</a:t>
            </a:r>
            <a:br>
              <a:rPr lang="tr-TR" sz="2400" dirty="0">
                <a:solidFill>
                  <a:schemeClr val="tx1"/>
                </a:solidFill>
                <a:latin typeface="Arial" pitchFamily="34" charset="0"/>
              </a:rPr>
            </a:br>
            <a:r>
              <a:rPr lang="tr-TR" sz="2400" dirty="0">
                <a:solidFill>
                  <a:schemeClr val="tx2">
                    <a:lumMod val="75000"/>
                  </a:schemeClr>
                </a:solidFill>
                <a:latin typeface="Arial" pitchFamily="34" charset="0"/>
              </a:rPr>
              <a:t>P</a:t>
            </a:r>
            <a:r>
              <a:rPr lang="tr-TR" sz="2400" dirty="0" smtClean="0">
                <a:solidFill>
                  <a:schemeClr val="tx2">
                    <a:lumMod val="75000"/>
                  </a:schemeClr>
                </a:solidFill>
                <a:latin typeface="Arial" pitchFamily="34" charset="0"/>
              </a:rPr>
              <a:t>    </a:t>
            </a:r>
            <a:r>
              <a:rPr lang="tr-TR" sz="2400" dirty="0">
                <a:solidFill>
                  <a:schemeClr val="tx2">
                    <a:lumMod val="75000"/>
                  </a:schemeClr>
                </a:solidFill>
                <a:latin typeface="Arial" pitchFamily="34" charset="0"/>
              </a:rPr>
              <a:t>: </a:t>
            </a:r>
            <a:r>
              <a:rPr lang="tr-TR" sz="2400" dirty="0" smtClean="0">
                <a:solidFill>
                  <a:schemeClr val="tx2">
                    <a:lumMod val="75000"/>
                  </a:schemeClr>
                </a:solidFill>
                <a:latin typeface="Arial" pitchFamily="34" charset="0"/>
              </a:rPr>
              <a:t>Profit</a:t>
            </a:r>
            <a:r>
              <a:rPr lang="tr-TR" sz="2400" dirty="0">
                <a:solidFill>
                  <a:schemeClr val="tx2">
                    <a:lumMod val="75000"/>
                  </a:schemeClr>
                </a:solidFill>
                <a:latin typeface="Arial" pitchFamily="34" charset="0"/>
              </a:rPr>
              <a:t/>
            </a:r>
            <a:br>
              <a:rPr lang="tr-TR" sz="2400" dirty="0">
                <a:solidFill>
                  <a:schemeClr val="tx2">
                    <a:lumMod val="75000"/>
                  </a:schemeClr>
                </a:solidFill>
                <a:latin typeface="Arial" pitchFamily="34" charset="0"/>
              </a:rPr>
            </a:br>
            <a:r>
              <a:rPr lang="tr-TR" sz="2400" dirty="0">
                <a:solidFill>
                  <a:schemeClr val="tx2">
                    <a:lumMod val="75000"/>
                  </a:schemeClr>
                </a:solidFill>
                <a:latin typeface="Arial" pitchFamily="34" charset="0"/>
              </a:rPr>
              <a:t>Q   : </a:t>
            </a:r>
            <a:r>
              <a:rPr lang="tr-TR" sz="2400" dirty="0" err="1" smtClean="0">
                <a:solidFill>
                  <a:schemeClr val="tx2">
                    <a:lumMod val="75000"/>
                  </a:schemeClr>
                </a:solidFill>
                <a:latin typeface="Arial" pitchFamily="34" charset="0"/>
              </a:rPr>
              <a:t>Amount</a:t>
            </a:r>
            <a:r>
              <a:rPr lang="tr-TR" sz="2400" dirty="0" smtClean="0">
                <a:solidFill>
                  <a:schemeClr val="tx2">
                    <a:lumMod val="75000"/>
                  </a:schemeClr>
                </a:solidFill>
                <a:latin typeface="Arial" pitchFamily="34" charset="0"/>
              </a:rPr>
              <a:t> of </a:t>
            </a:r>
            <a:r>
              <a:rPr lang="tr-TR" sz="2400" dirty="0" err="1" smtClean="0">
                <a:solidFill>
                  <a:schemeClr val="tx2">
                    <a:lumMod val="75000"/>
                  </a:schemeClr>
                </a:solidFill>
                <a:latin typeface="Arial" pitchFamily="34" charset="0"/>
              </a:rPr>
              <a:t>production</a:t>
            </a:r>
            <a:r>
              <a:rPr lang="tr-TR" sz="2400" dirty="0">
                <a:solidFill>
                  <a:schemeClr val="tx2">
                    <a:lumMod val="75000"/>
                  </a:schemeClr>
                </a:solidFill>
                <a:latin typeface="Arial" pitchFamily="34" charset="0"/>
              </a:rPr>
              <a:t/>
            </a:r>
            <a:br>
              <a:rPr lang="tr-TR" sz="2400" dirty="0">
                <a:solidFill>
                  <a:schemeClr val="tx2">
                    <a:lumMod val="75000"/>
                  </a:schemeClr>
                </a:solidFill>
                <a:latin typeface="Arial" pitchFamily="34" charset="0"/>
              </a:rPr>
            </a:br>
            <a:r>
              <a:rPr lang="tr-TR" sz="2400" dirty="0" smtClean="0">
                <a:solidFill>
                  <a:schemeClr val="tx2">
                    <a:lumMod val="75000"/>
                  </a:schemeClr>
                </a:solidFill>
                <a:latin typeface="Arial" pitchFamily="34" charset="0"/>
              </a:rPr>
              <a:t>TFC </a:t>
            </a:r>
            <a:r>
              <a:rPr lang="tr-TR" sz="2400" dirty="0">
                <a:solidFill>
                  <a:schemeClr val="tx2">
                    <a:lumMod val="75000"/>
                  </a:schemeClr>
                </a:solidFill>
                <a:latin typeface="Arial" pitchFamily="34" charset="0"/>
              </a:rPr>
              <a:t>: </a:t>
            </a:r>
            <a:r>
              <a:rPr lang="tr-TR" sz="2400" dirty="0" smtClean="0">
                <a:solidFill>
                  <a:schemeClr val="tx2">
                    <a:lumMod val="75000"/>
                  </a:schemeClr>
                </a:solidFill>
                <a:latin typeface="Arial" pitchFamily="34" charset="0"/>
              </a:rPr>
              <a:t>Total </a:t>
            </a:r>
            <a:r>
              <a:rPr lang="tr-TR" sz="2400" dirty="0" err="1" smtClean="0">
                <a:solidFill>
                  <a:schemeClr val="tx2">
                    <a:lumMod val="75000"/>
                  </a:schemeClr>
                </a:solidFill>
                <a:latin typeface="Arial" pitchFamily="34" charset="0"/>
              </a:rPr>
              <a:t>fixed</a:t>
            </a:r>
            <a:r>
              <a:rPr lang="tr-TR" sz="2400" dirty="0" smtClean="0">
                <a:solidFill>
                  <a:schemeClr val="tx2">
                    <a:lumMod val="75000"/>
                  </a:schemeClr>
                </a:solidFill>
                <a:latin typeface="Arial" pitchFamily="34" charset="0"/>
              </a:rPr>
              <a:t> </a:t>
            </a:r>
            <a:r>
              <a:rPr lang="tr-TR" sz="2400" dirty="0" err="1" smtClean="0">
                <a:solidFill>
                  <a:schemeClr val="tx2">
                    <a:lumMod val="75000"/>
                  </a:schemeClr>
                </a:solidFill>
                <a:latin typeface="Arial" pitchFamily="34" charset="0"/>
              </a:rPr>
              <a:t>costs</a:t>
            </a:r>
            <a:r>
              <a:rPr lang="tr-TR" sz="2400" dirty="0">
                <a:solidFill>
                  <a:schemeClr val="tx2">
                    <a:lumMod val="75000"/>
                  </a:schemeClr>
                </a:solidFill>
                <a:latin typeface="Arial" pitchFamily="34" charset="0"/>
              </a:rPr>
              <a:t/>
            </a:r>
            <a:br>
              <a:rPr lang="tr-TR" sz="2400" dirty="0">
                <a:solidFill>
                  <a:schemeClr val="tx2">
                    <a:lumMod val="75000"/>
                  </a:schemeClr>
                </a:solidFill>
                <a:latin typeface="Arial" pitchFamily="34" charset="0"/>
              </a:rPr>
            </a:br>
            <a:r>
              <a:rPr lang="tr-TR" sz="2400" dirty="0" smtClean="0">
                <a:solidFill>
                  <a:schemeClr val="tx2">
                    <a:lumMod val="75000"/>
                  </a:schemeClr>
                </a:solidFill>
                <a:latin typeface="Arial" pitchFamily="34" charset="0"/>
              </a:rPr>
              <a:t>VCPU </a:t>
            </a:r>
            <a:r>
              <a:rPr lang="tr-TR" sz="2400" dirty="0">
                <a:solidFill>
                  <a:schemeClr val="tx2">
                    <a:lumMod val="75000"/>
                  </a:schemeClr>
                </a:solidFill>
                <a:latin typeface="Arial" pitchFamily="34" charset="0"/>
              </a:rPr>
              <a:t>: </a:t>
            </a:r>
            <a:r>
              <a:rPr lang="tr-TR" sz="2400" dirty="0" err="1" smtClean="0">
                <a:solidFill>
                  <a:schemeClr val="tx2">
                    <a:lumMod val="75000"/>
                  </a:schemeClr>
                </a:solidFill>
                <a:latin typeface="Arial" pitchFamily="34" charset="0"/>
              </a:rPr>
              <a:t>Variable</a:t>
            </a:r>
            <a:r>
              <a:rPr lang="tr-TR" sz="2400" dirty="0" smtClean="0">
                <a:solidFill>
                  <a:schemeClr val="tx2">
                    <a:lumMod val="75000"/>
                  </a:schemeClr>
                </a:solidFill>
                <a:latin typeface="Arial" pitchFamily="34" charset="0"/>
              </a:rPr>
              <a:t> </a:t>
            </a:r>
            <a:r>
              <a:rPr lang="tr-TR" sz="2400" dirty="0" err="1" smtClean="0">
                <a:solidFill>
                  <a:schemeClr val="tx2">
                    <a:lumMod val="75000"/>
                  </a:schemeClr>
                </a:solidFill>
                <a:latin typeface="Arial" pitchFamily="34" charset="0"/>
              </a:rPr>
              <a:t>costs</a:t>
            </a:r>
            <a:r>
              <a:rPr lang="tr-TR" sz="2400" dirty="0" smtClean="0">
                <a:solidFill>
                  <a:schemeClr val="tx2">
                    <a:lumMod val="75000"/>
                  </a:schemeClr>
                </a:solidFill>
                <a:latin typeface="Arial" pitchFamily="34" charset="0"/>
              </a:rPr>
              <a:t> </a:t>
            </a:r>
            <a:r>
              <a:rPr lang="tr-TR" sz="2400" dirty="0" err="1" smtClean="0">
                <a:solidFill>
                  <a:schemeClr val="tx2">
                    <a:lumMod val="75000"/>
                  </a:schemeClr>
                </a:solidFill>
                <a:latin typeface="Arial" pitchFamily="34" charset="0"/>
              </a:rPr>
              <a:t>per</a:t>
            </a:r>
            <a:r>
              <a:rPr lang="tr-TR" sz="2400" dirty="0" smtClean="0">
                <a:solidFill>
                  <a:schemeClr val="tx2">
                    <a:lumMod val="75000"/>
                  </a:schemeClr>
                </a:solidFill>
                <a:latin typeface="Arial" pitchFamily="34" charset="0"/>
              </a:rPr>
              <a:t> </a:t>
            </a:r>
            <a:r>
              <a:rPr lang="tr-TR" sz="2400" dirty="0" err="1" smtClean="0">
                <a:solidFill>
                  <a:schemeClr val="tx2">
                    <a:lumMod val="75000"/>
                  </a:schemeClr>
                </a:solidFill>
                <a:latin typeface="Arial" pitchFamily="34" charset="0"/>
              </a:rPr>
              <a:t>unit</a:t>
            </a:r>
            <a:r>
              <a:rPr lang="tr-TR" sz="2400" dirty="0">
                <a:solidFill>
                  <a:schemeClr val="tx2">
                    <a:lumMod val="75000"/>
                  </a:schemeClr>
                </a:solidFill>
                <a:latin typeface="Arial" pitchFamily="34" charset="0"/>
              </a:rPr>
              <a:t/>
            </a:r>
            <a:br>
              <a:rPr lang="tr-TR" sz="2400" dirty="0">
                <a:solidFill>
                  <a:schemeClr val="tx2">
                    <a:lumMod val="75000"/>
                  </a:schemeClr>
                </a:solidFill>
                <a:latin typeface="Arial" pitchFamily="34" charset="0"/>
              </a:rPr>
            </a:br>
            <a:r>
              <a:rPr lang="tr-TR" sz="2400" dirty="0">
                <a:solidFill>
                  <a:schemeClr val="tx2">
                    <a:lumMod val="75000"/>
                  </a:schemeClr>
                </a:solidFill>
                <a:latin typeface="Arial" pitchFamily="34" charset="0"/>
              </a:rPr>
              <a:t>P   : </a:t>
            </a:r>
            <a:r>
              <a:rPr lang="tr-TR" sz="2400" dirty="0" err="1" smtClean="0">
                <a:solidFill>
                  <a:schemeClr val="tx2">
                    <a:lumMod val="75000"/>
                  </a:schemeClr>
                </a:solidFill>
                <a:latin typeface="Arial" pitchFamily="34" charset="0"/>
              </a:rPr>
              <a:t>Price</a:t>
            </a:r>
            <a:r>
              <a:rPr lang="tr-TR" sz="2400" dirty="0">
                <a:solidFill>
                  <a:schemeClr val="tx2">
                    <a:lumMod val="75000"/>
                  </a:schemeClr>
                </a:solidFill>
                <a:latin typeface="Arial" pitchFamily="34" charset="0"/>
              </a:rPr>
              <a:t/>
            </a:r>
            <a:br>
              <a:rPr lang="tr-TR" sz="2400" dirty="0">
                <a:solidFill>
                  <a:schemeClr val="tx2">
                    <a:lumMod val="75000"/>
                  </a:schemeClr>
                </a:solidFill>
                <a:latin typeface="Arial" pitchFamily="34" charset="0"/>
              </a:rPr>
            </a:br>
            <a:r>
              <a:rPr lang="tr-TR" sz="2400" dirty="0" err="1">
                <a:solidFill>
                  <a:schemeClr val="tx2">
                    <a:lumMod val="75000"/>
                  </a:schemeClr>
                </a:solidFill>
                <a:latin typeface="Arial" pitchFamily="34" charset="0"/>
              </a:rPr>
              <a:t>I</a:t>
            </a:r>
            <a:r>
              <a:rPr lang="tr-TR" sz="2400" baseline="-25000" dirty="0" err="1" smtClean="0">
                <a:solidFill>
                  <a:schemeClr val="tx2">
                    <a:lumMod val="75000"/>
                  </a:schemeClr>
                </a:solidFill>
                <a:latin typeface="Arial" pitchFamily="34" charset="0"/>
              </a:rPr>
              <a:t>t</a:t>
            </a:r>
            <a:r>
              <a:rPr lang="tr-TR" sz="2400" baseline="-25000" dirty="0" smtClean="0">
                <a:solidFill>
                  <a:schemeClr val="tx2">
                    <a:lumMod val="75000"/>
                  </a:schemeClr>
                </a:solidFill>
                <a:latin typeface="Arial" pitchFamily="34" charset="0"/>
              </a:rPr>
              <a:t> </a:t>
            </a:r>
            <a:r>
              <a:rPr lang="tr-TR" sz="2400" dirty="0" smtClean="0">
                <a:solidFill>
                  <a:schemeClr val="tx2">
                    <a:lumMod val="75000"/>
                  </a:schemeClr>
                </a:solidFill>
                <a:latin typeface="Arial" pitchFamily="34" charset="0"/>
              </a:rPr>
              <a:t> </a:t>
            </a:r>
            <a:r>
              <a:rPr lang="tr-TR" sz="2400" dirty="0">
                <a:solidFill>
                  <a:schemeClr val="tx2">
                    <a:lumMod val="75000"/>
                  </a:schemeClr>
                </a:solidFill>
                <a:latin typeface="Arial" pitchFamily="34" charset="0"/>
              </a:rPr>
              <a:t>: </a:t>
            </a:r>
            <a:r>
              <a:rPr lang="tr-TR" sz="2400" dirty="0" smtClean="0">
                <a:solidFill>
                  <a:schemeClr val="tx2">
                    <a:lumMod val="75000"/>
                  </a:schemeClr>
                </a:solidFill>
                <a:latin typeface="Arial" pitchFamily="34" charset="0"/>
              </a:rPr>
              <a:t>Total </a:t>
            </a:r>
            <a:r>
              <a:rPr lang="tr-TR" sz="2400" dirty="0" err="1" smtClean="0">
                <a:solidFill>
                  <a:schemeClr val="tx2">
                    <a:lumMod val="75000"/>
                  </a:schemeClr>
                </a:solidFill>
                <a:latin typeface="Arial" pitchFamily="34" charset="0"/>
              </a:rPr>
              <a:t>Income</a:t>
            </a:r>
            <a:endParaRPr lang="tr-TR" sz="2400" dirty="0">
              <a:solidFill>
                <a:schemeClr val="tx2">
                  <a:lumMod val="75000"/>
                </a:schemeClr>
              </a:solidFill>
              <a:latin typeface="Arial" pitchFamily="34" charset="0"/>
            </a:endParaRPr>
          </a:p>
        </p:txBody>
      </p:sp>
    </p:spTree>
    <p:extLst>
      <p:ext uri="{BB962C8B-B14F-4D97-AF65-F5344CB8AC3E}">
        <p14:creationId xmlns:p14="http://schemas.microsoft.com/office/powerpoint/2010/main" val="4817499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6178"/>
                                        </p:tgtEl>
                                        <p:attrNameLst>
                                          <p:attrName>style.visibility</p:attrName>
                                        </p:attrNameLst>
                                      </p:cBhvr>
                                      <p:to>
                                        <p:strVal val="visible"/>
                                      </p:to>
                                    </p:set>
                                    <p:animEffect transition="in" filter="box(out)">
                                      <p:cBhvr>
                                        <p:cTn id="7" dur="500"/>
                                        <p:tgtEl>
                                          <p:spTgt spid="306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8" grpId="0" animBg="1"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bwMode="auto">
          <a:xfrm>
            <a:off x="1752600" y="1341439"/>
            <a:ext cx="8686800" cy="540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altLang="tr-TR" sz="2400" b="1" u="sng" dirty="0" err="1" smtClean="0">
                <a:solidFill>
                  <a:schemeClr val="hlink"/>
                </a:solidFill>
                <a:latin typeface="Arial" panose="020B0604020202020204" pitchFamily="34" charset="0"/>
              </a:rPr>
              <a:t>Example</a:t>
            </a:r>
            <a:r>
              <a:rPr lang="tr-TR" altLang="tr-TR" sz="2400" b="1" u="sng" dirty="0" smtClean="0">
                <a:solidFill>
                  <a:schemeClr val="hlink"/>
                </a:solidFill>
                <a:latin typeface="Arial" panose="020B0604020202020204" pitchFamily="34" charset="0"/>
              </a:rPr>
              <a:t>:</a:t>
            </a:r>
            <a:r>
              <a:rPr lang="tr-TR" altLang="tr-TR" sz="2400" dirty="0" smtClean="0">
                <a:solidFill>
                  <a:schemeClr val="tx1"/>
                </a:solidFill>
                <a:latin typeface="Arial" panose="020B0604020202020204" pitchFamily="34" charset="0"/>
              </a:rPr>
              <a:t> </a:t>
            </a:r>
            <a:r>
              <a:rPr lang="en-US" altLang="tr-TR" sz="2400" dirty="0">
                <a:solidFill>
                  <a:schemeClr val="bg2"/>
                </a:solidFill>
                <a:latin typeface="Arial" panose="020B0604020202020204" pitchFamily="34" charset="0"/>
              </a:rPr>
              <a:t>In a dairy farm, if the total fixed costs are 300,000 TL, the variable </a:t>
            </a:r>
            <a:r>
              <a:rPr lang="en-US" altLang="tr-TR" sz="2400" dirty="0" smtClean="0">
                <a:solidFill>
                  <a:schemeClr val="bg2"/>
                </a:solidFill>
                <a:latin typeface="Arial" panose="020B0604020202020204" pitchFamily="34" charset="0"/>
              </a:rPr>
              <a:t>costs</a:t>
            </a:r>
            <a:r>
              <a:rPr lang="tr-TR"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per unit</a:t>
            </a:r>
            <a:r>
              <a:rPr lang="en-US" altLang="tr-TR" sz="2400" dirty="0" smtClean="0">
                <a:solidFill>
                  <a:schemeClr val="bg2"/>
                </a:solidFill>
                <a:latin typeface="Arial" panose="020B0604020202020204" pitchFamily="34" charset="0"/>
              </a:rPr>
              <a:t> </a:t>
            </a:r>
            <a:r>
              <a:rPr lang="en-US" altLang="tr-TR" sz="2400" dirty="0">
                <a:solidFill>
                  <a:schemeClr val="bg2"/>
                </a:solidFill>
                <a:latin typeface="Arial" panose="020B0604020202020204" pitchFamily="34" charset="0"/>
              </a:rPr>
              <a:t>are </a:t>
            </a:r>
            <a:r>
              <a:rPr lang="en-US" altLang="tr-TR" sz="2400" dirty="0" smtClean="0">
                <a:solidFill>
                  <a:schemeClr val="bg2"/>
                </a:solidFill>
                <a:latin typeface="Arial" panose="020B0604020202020204" pitchFamily="34" charset="0"/>
              </a:rPr>
              <a:t>1.2TL, </a:t>
            </a:r>
            <a:r>
              <a:rPr lang="en-US" altLang="tr-TR" sz="2400" dirty="0">
                <a:solidFill>
                  <a:schemeClr val="bg2"/>
                </a:solidFill>
                <a:latin typeface="Arial" panose="020B0604020202020204" pitchFamily="34" charset="0"/>
              </a:rPr>
              <a:t>the price of the product is 3 TL, and what is the amount of milk that the enterprise should process to make a profit of 420,000 TL?</a:t>
            </a:r>
            <a:r>
              <a:rPr lang="tr-TR" altLang="tr-TR" sz="2400" dirty="0">
                <a:solidFill>
                  <a:schemeClr val="tx1"/>
                </a:solidFill>
                <a:latin typeface="Arial" panose="020B0604020202020204" pitchFamily="34" charset="0"/>
              </a:rPr>
              <a:t/>
            </a:r>
            <a:br>
              <a:rPr lang="tr-TR" altLang="tr-TR" sz="2400" dirty="0">
                <a:solidFill>
                  <a:schemeClr val="tx1"/>
                </a:solidFill>
                <a:latin typeface="Arial" panose="020B0604020202020204" pitchFamily="34" charset="0"/>
              </a:rPr>
            </a:br>
            <a:r>
              <a:rPr lang="tr-TR" altLang="tr-TR" sz="2400" dirty="0">
                <a:solidFill>
                  <a:schemeClr val="hlink"/>
                </a:solidFill>
                <a:latin typeface="Arial" panose="020B0604020202020204" pitchFamily="34" charset="0"/>
              </a:rPr>
              <a:t>P</a:t>
            </a:r>
            <a:r>
              <a:rPr lang="tr-TR" altLang="tr-TR" sz="2400" dirty="0" smtClean="0">
                <a:solidFill>
                  <a:schemeClr val="hlink"/>
                </a:solidFill>
                <a:latin typeface="Arial" panose="020B0604020202020204" pitchFamily="34" charset="0"/>
              </a:rPr>
              <a:t>  </a:t>
            </a:r>
            <a:r>
              <a:rPr lang="tr-TR" altLang="tr-TR" sz="2400" dirty="0">
                <a:solidFill>
                  <a:schemeClr val="hlink"/>
                </a:solidFill>
                <a:latin typeface="Arial" panose="020B0604020202020204" pitchFamily="34" charset="0"/>
              </a:rPr>
              <a:t>= </a:t>
            </a:r>
            <a:r>
              <a:rPr lang="tr-TR" altLang="tr-TR" sz="2400" dirty="0" err="1">
                <a:solidFill>
                  <a:schemeClr val="hlink"/>
                </a:solidFill>
                <a:latin typeface="Arial" panose="020B0604020202020204" pitchFamily="34" charset="0"/>
              </a:rPr>
              <a:t>I</a:t>
            </a:r>
            <a:r>
              <a:rPr lang="tr-TR" altLang="tr-TR" sz="2400" baseline="-25000" dirty="0" err="1" smtClean="0">
                <a:solidFill>
                  <a:schemeClr val="hlink"/>
                </a:solidFill>
                <a:latin typeface="Arial" panose="020B0604020202020204" pitchFamily="34" charset="0"/>
              </a:rPr>
              <a:t>t</a:t>
            </a:r>
            <a:r>
              <a:rPr lang="tr-TR" altLang="tr-TR" sz="2400" dirty="0" smtClean="0">
                <a:solidFill>
                  <a:schemeClr val="hlink"/>
                </a:solidFill>
                <a:latin typeface="Arial" panose="020B0604020202020204" pitchFamily="34" charset="0"/>
              </a:rPr>
              <a:t> </a:t>
            </a:r>
            <a:r>
              <a:rPr lang="tr-TR" altLang="tr-TR" sz="2400" dirty="0">
                <a:solidFill>
                  <a:schemeClr val="hlink"/>
                </a:solidFill>
                <a:latin typeface="Arial" panose="020B0604020202020204" pitchFamily="34" charset="0"/>
              </a:rPr>
              <a:t>- </a:t>
            </a:r>
            <a:r>
              <a:rPr lang="tr-TR" altLang="tr-TR" sz="2400" dirty="0" err="1">
                <a:solidFill>
                  <a:schemeClr val="hlink"/>
                </a:solidFill>
                <a:latin typeface="Arial" panose="020B0604020202020204" pitchFamily="34" charset="0"/>
              </a:rPr>
              <a:t>C</a:t>
            </a:r>
            <a:r>
              <a:rPr lang="tr-TR" altLang="tr-TR" sz="2400" baseline="-25000" dirty="0" err="1" smtClean="0">
                <a:solidFill>
                  <a:schemeClr val="hlink"/>
                </a:solidFill>
                <a:latin typeface="Arial" panose="020B0604020202020204" pitchFamily="34" charset="0"/>
              </a:rPr>
              <a:t>t</a:t>
            </a:r>
            <a:r>
              <a:rPr lang="tr-TR" altLang="tr-TR" sz="2400" dirty="0" smtClean="0">
                <a:solidFill>
                  <a:schemeClr val="hlink"/>
                </a:solidFill>
                <a:latin typeface="Arial" panose="020B0604020202020204" pitchFamily="34" charset="0"/>
              </a:rPr>
              <a:t> </a:t>
            </a:r>
            <a:r>
              <a:rPr lang="tr-TR" altLang="tr-TR" sz="2400" dirty="0">
                <a:solidFill>
                  <a:schemeClr val="hlink"/>
                </a:solidFill>
                <a:latin typeface="Arial" panose="020B0604020202020204" pitchFamily="34" charset="0"/>
              </a:rPr>
              <a:t>= P * Q </a:t>
            </a:r>
            <a:r>
              <a:rPr lang="tr-TR" altLang="tr-TR" sz="2400" dirty="0" smtClean="0">
                <a:solidFill>
                  <a:schemeClr val="hlink"/>
                </a:solidFill>
                <a:latin typeface="Arial" panose="020B0604020202020204" pitchFamily="34" charset="0"/>
              </a:rPr>
              <a:t>–</a:t>
            </a:r>
            <a:r>
              <a:rPr lang="tr-TR" altLang="tr-TR" sz="2400" dirty="0" smtClean="0">
                <a:solidFill>
                  <a:schemeClr val="hlink"/>
                </a:solidFill>
                <a:latin typeface="Arial" panose="020B0604020202020204" pitchFamily="34" charset="0"/>
                <a:sym typeface="Courier New" panose="02070309020205020404" pitchFamily="49" charset="0"/>
              </a:rPr>
              <a:t>[</a:t>
            </a:r>
            <a:r>
              <a:rPr lang="tr-TR" altLang="tr-TR" sz="2400" dirty="0" smtClean="0">
                <a:solidFill>
                  <a:schemeClr val="hlink"/>
                </a:solidFill>
                <a:latin typeface="Arial" panose="020B0604020202020204" pitchFamily="34" charset="0"/>
              </a:rPr>
              <a:t>TFC </a:t>
            </a:r>
            <a:r>
              <a:rPr lang="tr-TR" altLang="tr-TR" sz="2400" dirty="0">
                <a:solidFill>
                  <a:schemeClr val="hlink"/>
                </a:solidFill>
                <a:latin typeface="Arial" panose="020B0604020202020204" pitchFamily="34" charset="0"/>
              </a:rPr>
              <a:t>+ </a:t>
            </a:r>
            <a:r>
              <a:rPr lang="tr-TR" altLang="tr-TR" sz="2400" dirty="0" smtClean="0">
                <a:solidFill>
                  <a:schemeClr val="hlink"/>
                </a:solidFill>
                <a:latin typeface="Arial" panose="020B0604020202020204" pitchFamily="34" charset="0"/>
              </a:rPr>
              <a:t>(VCPU </a:t>
            </a:r>
            <a:r>
              <a:rPr lang="tr-TR" altLang="tr-TR" sz="2400" dirty="0">
                <a:solidFill>
                  <a:schemeClr val="hlink"/>
                </a:solidFill>
                <a:latin typeface="Arial" panose="020B0604020202020204" pitchFamily="34" charset="0"/>
              </a:rPr>
              <a:t>* Q)</a:t>
            </a:r>
            <a:r>
              <a:rPr lang="tr-TR" altLang="tr-TR" sz="2400" dirty="0">
                <a:solidFill>
                  <a:schemeClr val="hlink"/>
                </a:solidFill>
                <a:latin typeface="Arial" panose="020B0604020202020204" pitchFamily="34" charset="0"/>
                <a:sym typeface="Courier New" panose="02070309020205020404" pitchFamily="49" charset="0"/>
              </a:rPr>
              <a:t>]</a:t>
            </a:r>
            <a:br>
              <a:rPr lang="tr-TR" altLang="tr-TR" sz="2400" dirty="0">
                <a:solidFill>
                  <a:schemeClr val="hlink"/>
                </a:solidFill>
                <a:latin typeface="Arial" panose="020B0604020202020204" pitchFamily="34" charset="0"/>
                <a:sym typeface="Courier New" panose="02070309020205020404" pitchFamily="49" charset="0"/>
              </a:rPr>
            </a:br>
            <a:r>
              <a:rPr lang="tr-TR" altLang="tr-TR" sz="2400" dirty="0">
                <a:solidFill>
                  <a:srgbClr val="F6F000"/>
                </a:solidFill>
                <a:latin typeface="Arial" panose="020B0604020202020204" pitchFamily="34" charset="0"/>
              </a:rPr>
              <a:t/>
            </a:r>
            <a:br>
              <a:rPr lang="tr-TR" altLang="tr-TR" sz="2400" dirty="0">
                <a:solidFill>
                  <a:srgbClr val="F6F000"/>
                </a:solidFill>
                <a:latin typeface="Arial" panose="020B0604020202020204" pitchFamily="34" charset="0"/>
              </a:rPr>
            </a:br>
            <a:endParaRPr lang="tr-TR" altLang="tr-TR" sz="2400" dirty="0">
              <a:solidFill>
                <a:schemeClr val="tx1"/>
              </a:solidFill>
              <a:latin typeface="Arial" panose="020B0604020202020204" pitchFamily="34" charset="0"/>
            </a:endParaRPr>
          </a:p>
        </p:txBody>
      </p:sp>
    </p:spTree>
    <p:extLst>
      <p:ext uri="{BB962C8B-B14F-4D97-AF65-F5344CB8AC3E}">
        <p14:creationId xmlns:p14="http://schemas.microsoft.com/office/powerpoint/2010/main" val="5849924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7202"/>
                                        </p:tgtEl>
                                        <p:attrNameLst>
                                          <p:attrName>style.visibility</p:attrName>
                                        </p:attrNameLst>
                                      </p:cBhvr>
                                      <p:to>
                                        <p:strVal val="visible"/>
                                      </p:to>
                                    </p:set>
                                    <p:animEffect transition="in" filter="strips(downRight)">
                                      <p:cBhvr>
                                        <p:cTn id="7" dur="500"/>
                                        <p:tgtEl>
                                          <p:spTgt spid="307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2"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solidFill>
                  <a:schemeClr val="bg2"/>
                </a:solidFill>
                <a:latin typeface="Arial" panose="020B0604020202020204" pitchFamily="34" charset="0"/>
              </a:rPr>
              <a:t>420.000= 3 * Q - (300.000 – 1,2 * Q)</a:t>
            </a:r>
            <a:br>
              <a:rPr lang="tr-TR" altLang="tr-TR" dirty="0">
                <a:solidFill>
                  <a:schemeClr val="bg2"/>
                </a:solidFill>
                <a:latin typeface="Arial" panose="020B0604020202020204" pitchFamily="34" charset="0"/>
              </a:rPr>
            </a:br>
            <a:r>
              <a:rPr lang="tr-TR" altLang="tr-TR" dirty="0">
                <a:solidFill>
                  <a:schemeClr val="bg2"/>
                </a:solidFill>
                <a:latin typeface="Arial" panose="020B0604020202020204" pitchFamily="34" charset="0"/>
              </a:rPr>
              <a:t>420.000=3Q – 300.000 – 1,2Q</a:t>
            </a:r>
            <a:br>
              <a:rPr lang="tr-TR" altLang="tr-TR" dirty="0">
                <a:solidFill>
                  <a:schemeClr val="bg2"/>
                </a:solidFill>
                <a:latin typeface="Arial" panose="020B0604020202020204" pitchFamily="34" charset="0"/>
              </a:rPr>
            </a:br>
            <a:r>
              <a:rPr lang="tr-TR" altLang="tr-TR" dirty="0">
                <a:solidFill>
                  <a:schemeClr val="bg2"/>
                </a:solidFill>
                <a:latin typeface="Arial" panose="020B0604020202020204" pitchFamily="34" charset="0"/>
              </a:rPr>
              <a:t>420.000+300.000 = 3Q – 1,2Q</a:t>
            </a:r>
            <a:br>
              <a:rPr lang="tr-TR" altLang="tr-TR" dirty="0">
                <a:solidFill>
                  <a:schemeClr val="bg2"/>
                </a:solidFill>
                <a:latin typeface="Arial" panose="020B0604020202020204" pitchFamily="34" charset="0"/>
              </a:rPr>
            </a:br>
            <a:r>
              <a:rPr lang="tr-TR" altLang="tr-TR" dirty="0">
                <a:solidFill>
                  <a:schemeClr val="bg2"/>
                </a:solidFill>
                <a:latin typeface="Arial" panose="020B0604020202020204" pitchFamily="34" charset="0"/>
              </a:rPr>
              <a:t>720.000=1,8Q</a:t>
            </a:r>
            <a:br>
              <a:rPr lang="tr-TR" altLang="tr-TR" dirty="0">
                <a:solidFill>
                  <a:schemeClr val="bg2"/>
                </a:solidFill>
                <a:latin typeface="Arial" panose="020B0604020202020204" pitchFamily="34" charset="0"/>
              </a:rPr>
            </a:br>
            <a:r>
              <a:rPr lang="tr-TR" altLang="tr-TR" dirty="0">
                <a:solidFill>
                  <a:schemeClr val="bg2"/>
                </a:solidFill>
                <a:latin typeface="Arial" panose="020B0604020202020204" pitchFamily="34" charset="0"/>
              </a:rPr>
              <a:t>Q = 400.000 litre</a:t>
            </a:r>
            <a:endParaRPr lang="tr-TR" dirty="0"/>
          </a:p>
        </p:txBody>
      </p:sp>
    </p:spTree>
    <p:extLst>
      <p:ext uri="{BB962C8B-B14F-4D97-AF65-F5344CB8AC3E}">
        <p14:creationId xmlns:p14="http://schemas.microsoft.com/office/powerpoint/2010/main" val="27040235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8632" y="2404781"/>
            <a:ext cx="10972800" cy="1143000"/>
          </a:xfrm>
        </p:spPr>
        <p:txBody>
          <a:bodyPr/>
          <a:lstStyle/>
          <a:p>
            <a:r>
              <a:rPr lang="tr-TR" dirty="0" err="1" smtClean="0"/>
              <a:t>Any</a:t>
            </a:r>
            <a:r>
              <a:rPr lang="tr-TR" dirty="0" smtClean="0"/>
              <a:t> </a:t>
            </a:r>
            <a:r>
              <a:rPr lang="tr-TR" dirty="0" err="1" smtClean="0"/>
              <a:t>Questions</a:t>
            </a:r>
            <a:r>
              <a:rPr lang="tr-TR" dirty="0" smtClean="0"/>
              <a:t>?!?</a:t>
            </a:r>
            <a:endParaRPr lang="tr-TR" dirty="0"/>
          </a:p>
        </p:txBody>
      </p:sp>
    </p:spTree>
    <p:extLst>
      <p:ext uri="{BB962C8B-B14F-4D97-AF65-F5344CB8AC3E}">
        <p14:creationId xmlns:p14="http://schemas.microsoft.com/office/powerpoint/2010/main" val="2079482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bwMode="auto">
          <a:xfrm>
            <a:off x="1847850" y="1928814"/>
            <a:ext cx="9494820" cy="43576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30000"/>
              </a:lnSpc>
            </a:pPr>
            <a:r>
              <a:rPr lang="tr-TR" altLang="tr-TR" sz="2400" b="1" dirty="0">
                <a:solidFill>
                  <a:srgbClr val="CC0066"/>
                </a:solidFill>
                <a:latin typeface="Arial" panose="020B0604020202020204" pitchFamily="34" charset="0"/>
              </a:rPr>
              <a:t>*</a:t>
            </a:r>
            <a:r>
              <a:rPr lang="tr-TR" altLang="tr-TR" sz="2400" b="1" dirty="0">
                <a:latin typeface="Arial" panose="020B0604020202020204" pitchFamily="34" charset="0"/>
              </a:rPr>
              <a:t>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depends on the amount of goods sold. The amount of goods sold varies depending on the demand.</a:t>
            </a:r>
            <a:r>
              <a:rPr lang="tr-TR" altLang="tr-TR" sz="2400" b="1" dirty="0">
                <a:solidFill>
                  <a:schemeClr val="tx1"/>
                </a:solidFill>
                <a:latin typeface="Arial" panose="020B0604020202020204" pitchFamily="34" charset="0"/>
              </a:rPr>
              <a:t/>
            </a:r>
            <a:br>
              <a:rPr lang="tr-TR" altLang="tr-TR" sz="2400" b="1" dirty="0">
                <a:solidFill>
                  <a:schemeClr val="tx1"/>
                </a:solidFill>
                <a:latin typeface="Arial" panose="020B0604020202020204" pitchFamily="34" charset="0"/>
              </a:rPr>
            </a:br>
            <a:r>
              <a:rPr lang="tr-TR" altLang="tr-TR" sz="2400" b="1" dirty="0">
                <a:solidFill>
                  <a:srgbClr val="CC0066"/>
                </a:solidFill>
                <a:latin typeface="Arial" panose="020B0604020202020204" pitchFamily="34" charset="0"/>
              </a:rPr>
              <a:t>*</a:t>
            </a:r>
            <a:r>
              <a:rPr lang="tr-TR" altLang="tr-TR" sz="2400" b="1" dirty="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The income of the enterprise can be analyzed under three headings</a:t>
            </a:r>
            <a:r>
              <a:rPr lang="en-US" altLang="tr-TR" sz="2400" b="1" dirty="0" smtClean="0">
                <a:solidFill>
                  <a:schemeClr val="tx1"/>
                </a:solidFill>
                <a:latin typeface="Arial" panose="020B0604020202020204" pitchFamily="34" charset="0"/>
              </a:rPr>
              <a:t>:</a:t>
            </a:r>
            <a:r>
              <a:rPr lang="tr-TR" altLang="tr-TR" sz="2400" b="1" dirty="0" smtClean="0">
                <a:solidFill>
                  <a:schemeClr val="tx1"/>
                </a:solidFill>
                <a:latin typeface="Arial" panose="020B0604020202020204" pitchFamily="34" charset="0"/>
              </a:rPr>
              <a:t/>
            </a:r>
            <a:br>
              <a:rPr lang="tr-TR" altLang="tr-TR" sz="2400" b="1" dirty="0" smtClean="0">
                <a:solidFill>
                  <a:schemeClr val="tx1"/>
                </a:solidFill>
                <a:latin typeface="Arial" panose="020B0604020202020204" pitchFamily="34" charset="0"/>
              </a:rPr>
            </a:br>
            <a:r>
              <a:rPr lang="tr-TR" altLang="tr-TR" sz="2400" b="1" dirty="0">
                <a:latin typeface="Arial" panose="020B0604020202020204" pitchFamily="34" charset="0"/>
              </a:rPr>
              <a:t>	</a:t>
            </a:r>
            <a:r>
              <a:rPr lang="de-DE" altLang="tr-TR" sz="2400" b="1" dirty="0">
                <a:latin typeface="Arial" panose="020B0604020202020204" pitchFamily="34" charset="0"/>
              </a:rPr>
              <a:t>- </a:t>
            </a:r>
            <a:r>
              <a:rPr lang="de-DE" altLang="tr-TR" sz="2400" b="1" dirty="0" err="1" smtClean="0">
                <a:latin typeface="Arial" panose="020B0604020202020204" pitchFamily="34" charset="0"/>
              </a:rPr>
              <a:t>To</a:t>
            </a:r>
            <a:r>
              <a:rPr lang="tr-TR" altLang="tr-TR" sz="2400" b="1" dirty="0" err="1" smtClean="0">
                <a:latin typeface="Arial" panose="020B0604020202020204" pitchFamily="34" charset="0"/>
              </a:rPr>
              <a:t>tal</a:t>
            </a:r>
            <a:r>
              <a:rPr lang="tr-TR" altLang="tr-TR" sz="2400" b="1" dirty="0" smtClean="0">
                <a:latin typeface="Arial" panose="020B0604020202020204" pitchFamily="34" charset="0"/>
              </a:rPr>
              <a:t> </a:t>
            </a:r>
            <a:r>
              <a:rPr lang="tr-TR" altLang="tr-TR" sz="2400" b="1" dirty="0" err="1" smtClean="0">
                <a:latin typeface="Arial" panose="020B0604020202020204" pitchFamily="34" charset="0"/>
              </a:rPr>
              <a:t>Income</a:t>
            </a:r>
            <a:r>
              <a:rPr lang="de-DE" altLang="tr-TR" sz="2400" b="1" dirty="0">
                <a:latin typeface="Arial" panose="020B0604020202020204" pitchFamily="34" charset="0"/>
              </a:rPr>
              <a:t/>
            </a:r>
            <a:br>
              <a:rPr lang="de-DE" altLang="tr-TR" sz="2400" b="1" dirty="0">
                <a:latin typeface="Arial" panose="020B0604020202020204" pitchFamily="34" charset="0"/>
              </a:rPr>
            </a:br>
            <a:r>
              <a:rPr lang="de-DE" altLang="tr-TR" sz="2400" b="1" dirty="0">
                <a:latin typeface="Arial" panose="020B0604020202020204" pitchFamily="34" charset="0"/>
              </a:rPr>
              <a:t>	- </a:t>
            </a:r>
            <a:r>
              <a:rPr lang="tr-TR" altLang="tr-TR" sz="2400" b="1" dirty="0" err="1" smtClean="0">
                <a:latin typeface="Arial" panose="020B0604020202020204" pitchFamily="34" charset="0"/>
              </a:rPr>
              <a:t>Average</a:t>
            </a:r>
            <a:r>
              <a:rPr lang="tr-TR" altLang="tr-TR" sz="2400" b="1" dirty="0" smtClean="0">
                <a:latin typeface="Arial" panose="020B0604020202020204" pitchFamily="34" charset="0"/>
              </a:rPr>
              <a:t> </a:t>
            </a:r>
            <a:r>
              <a:rPr lang="tr-TR" altLang="tr-TR" sz="2400" b="1" dirty="0" err="1" smtClean="0">
                <a:latin typeface="Arial" panose="020B0604020202020204" pitchFamily="34" charset="0"/>
              </a:rPr>
              <a:t>Income</a:t>
            </a:r>
            <a:r>
              <a:rPr lang="de-DE" altLang="tr-TR" sz="2400" b="1" dirty="0">
                <a:latin typeface="Arial" panose="020B0604020202020204" pitchFamily="34" charset="0"/>
              </a:rPr>
              <a:t/>
            </a:r>
            <a:br>
              <a:rPr lang="de-DE" altLang="tr-TR" sz="2400" b="1" dirty="0">
                <a:latin typeface="Arial" panose="020B0604020202020204" pitchFamily="34" charset="0"/>
              </a:rPr>
            </a:br>
            <a:r>
              <a:rPr lang="de-DE" altLang="tr-TR" sz="2400" b="1" dirty="0">
                <a:latin typeface="Arial" panose="020B0604020202020204" pitchFamily="34" charset="0"/>
              </a:rPr>
              <a:t>	- </a:t>
            </a:r>
            <a:r>
              <a:rPr lang="tr-TR" altLang="tr-TR" sz="2400" b="1" dirty="0" err="1" smtClean="0">
                <a:latin typeface="Arial" panose="020B0604020202020204" pitchFamily="34" charset="0"/>
              </a:rPr>
              <a:t>Marginal</a:t>
            </a:r>
            <a:r>
              <a:rPr lang="tr-TR" altLang="tr-TR" sz="2400" b="1" dirty="0" smtClean="0">
                <a:latin typeface="Arial" panose="020B0604020202020204" pitchFamily="34" charset="0"/>
              </a:rPr>
              <a:t> </a:t>
            </a:r>
            <a:r>
              <a:rPr lang="tr-TR" altLang="tr-TR" sz="2400" b="1" dirty="0" err="1" smtClean="0">
                <a:latin typeface="Arial" panose="020B0604020202020204" pitchFamily="34" charset="0"/>
              </a:rPr>
              <a:t>Income</a:t>
            </a:r>
            <a:r>
              <a:rPr lang="de-DE" altLang="tr-TR" sz="2400" b="1" dirty="0">
                <a:latin typeface="Arial" panose="020B0604020202020204" pitchFamily="34" charset="0"/>
              </a:rPr>
              <a:t/>
            </a:r>
            <a:br>
              <a:rPr lang="de-DE" altLang="tr-TR" sz="2400" b="1" dirty="0">
                <a:latin typeface="Arial" panose="020B0604020202020204" pitchFamily="34" charset="0"/>
              </a:rPr>
            </a:br>
            <a:r>
              <a:rPr lang="en-US" altLang="tr-TR" sz="2400" b="1" dirty="0">
                <a:solidFill>
                  <a:schemeClr val="tx1"/>
                </a:solidFill>
                <a:latin typeface="Arial" panose="020B0604020202020204" pitchFamily="34" charset="0"/>
              </a:rPr>
              <a:t>For example, let us consider the data of </a:t>
            </a:r>
            <a:r>
              <a:rPr lang="en-US" altLang="tr-TR" sz="2400" b="1" dirty="0" smtClean="0">
                <a:solidFill>
                  <a:schemeClr val="tx1"/>
                </a:solidFill>
                <a:latin typeface="Arial" panose="020B0604020202020204" pitchFamily="34" charset="0"/>
              </a:rPr>
              <a:t>a</a:t>
            </a:r>
            <a:r>
              <a:rPr lang="tr-TR" altLang="tr-TR" sz="2400" b="1" dirty="0" smtClean="0">
                <a:solidFill>
                  <a:schemeClr val="tx1"/>
                </a:solidFill>
                <a:latin typeface="Arial" panose="020B0604020202020204" pitchFamily="34" charset="0"/>
              </a:rPr>
              <a:t> </a:t>
            </a:r>
            <a:r>
              <a:rPr lang="tr-TR" altLang="tr-TR" sz="2400" b="1" dirty="0" err="1" smtClean="0">
                <a:solidFill>
                  <a:schemeClr val="tx1"/>
                </a:solidFill>
                <a:latin typeface="Arial" panose="020B0604020202020204" pitchFamily="34" charset="0"/>
              </a:rPr>
              <a:t>dairy</a:t>
            </a:r>
            <a:r>
              <a:rPr lang="tr-TR" altLang="tr-TR" sz="2400" b="1" dirty="0" smtClean="0">
                <a:solidFill>
                  <a:schemeClr val="tx1"/>
                </a:solidFill>
                <a:latin typeface="Arial" panose="020B0604020202020204" pitchFamily="34" charset="0"/>
              </a:rPr>
              <a:t> </a:t>
            </a:r>
            <a:r>
              <a:rPr lang="tr-TR" altLang="tr-TR" sz="2400" b="1" dirty="0" err="1" smtClean="0">
                <a:solidFill>
                  <a:schemeClr val="tx1"/>
                </a:solidFill>
                <a:latin typeface="Arial" panose="020B0604020202020204" pitchFamily="34" charset="0"/>
              </a:rPr>
              <a:t>cattle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breeding </a:t>
            </a:r>
            <a:r>
              <a:rPr lang="tr-TR" altLang="tr-TR" sz="2400" b="1" dirty="0" err="1" smtClean="0">
                <a:solidFill>
                  <a:schemeClr val="tx1"/>
                </a:solidFill>
                <a:latin typeface="Arial" panose="020B0604020202020204" pitchFamily="34" charset="0"/>
              </a:rPr>
              <a:t>enterprise</a:t>
            </a:r>
            <a:r>
              <a:rPr lang="tr-TR" altLang="tr-TR" sz="2400" b="1" dirty="0" smtClean="0">
                <a:solidFill>
                  <a:schemeClr val="tx1"/>
                </a:solidFill>
                <a:latin typeface="Arial" panose="020B0604020202020204" pitchFamily="34" charset="0"/>
              </a:rPr>
              <a:t>.</a:t>
            </a:r>
            <a:endParaRPr lang="tr-TR" altLang="tr-TR" sz="2400" dirty="0">
              <a:solidFill>
                <a:schemeClr val="tx1"/>
              </a:solidFill>
              <a:latin typeface="Arial" panose="020B0604020202020204" pitchFamily="34" charset="0"/>
            </a:endParaRPr>
          </a:p>
        </p:txBody>
      </p:sp>
      <p:sp>
        <p:nvSpPr>
          <p:cNvPr id="275459" name="Rectangle 3"/>
          <p:cNvSpPr>
            <a:spLocks noChangeArrowheads="1"/>
          </p:cNvSpPr>
          <p:nvPr/>
        </p:nvSpPr>
        <p:spPr bwMode="auto">
          <a:xfrm>
            <a:off x="2524126" y="1266826"/>
            <a:ext cx="17379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800" b="1" u="sng" dirty="0" err="1" smtClean="0">
                <a:solidFill>
                  <a:srgbClr val="CC0066"/>
                </a:solidFill>
              </a:rPr>
              <a:t>Incomes</a:t>
            </a:r>
            <a:endParaRPr lang="en-GB" altLang="tr-TR" sz="2800" b="1" u="sng" dirty="0">
              <a:solidFill>
                <a:srgbClr val="CC0066"/>
              </a:solidFill>
            </a:endParaRPr>
          </a:p>
        </p:txBody>
      </p:sp>
    </p:spTree>
    <p:extLst>
      <p:ext uri="{BB962C8B-B14F-4D97-AF65-F5344CB8AC3E}">
        <p14:creationId xmlns:p14="http://schemas.microsoft.com/office/powerpoint/2010/main" val="14002297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482"/>
                                        </p:tgtEl>
                                        <p:attrNameLst>
                                          <p:attrName>style.visibility</p:attrName>
                                        </p:attrNameLst>
                                      </p:cBhvr>
                                      <p:to>
                                        <p:strVal val="visible"/>
                                      </p:to>
                                    </p:set>
                                    <p:animEffect transition="in" filter="wipe(left)">
                                      <p:cBhvr>
                                        <p:cTn id="7" dur="500"/>
                                        <p:tgtEl>
                                          <p:spTgt spid="276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506" name="Object 2"/>
          <p:cNvGraphicFramePr>
            <a:graphicFrameLocks noChangeAspect="1"/>
          </p:cNvGraphicFramePr>
          <p:nvPr>
            <p:extLst>
              <p:ext uri="{D42A27DB-BD31-4B8C-83A1-F6EECF244321}">
                <p14:modId xmlns:p14="http://schemas.microsoft.com/office/powerpoint/2010/main" val="737210654"/>
              </p:ext>
            </p:extLst>
          </p:nvPr>
        </p:nvGraphicFramePr>
        <p:xfrm>
          <a:off x="2136775" y="1311275"/>
          <a:ext cx="8913813" cy="5111750"/>
        </p:xfrm>
        <a:graphic>
          <a:graphicData uri="http://schemas.openxmlformats.org/presentationml/2006/ole">
            <mc:AlternateContent xmlns:mc="http://schemas.openxmlformats.org/markup-compatibility/2006">
              <mc:Choice xmlns:v="urn:schemas-microsoft-com:vml" Requires="v">
                <p:oleObj spid="_x0000_s1066" name="Document" r:id="rId5" imgW="6070874" imgH="3485454" progId="Word.Document.8">
                  <p:embed/>
                </p:oleObj>
              </mc:Choice>
              <mc:Fallback>
                <p:oleObj name="Document" r:id="rId5" imgW="6070874" imgH="3485454" progId="Word.Document.8">
                  <p:embed/>
                  <p:pic>
                    <p:nvPicPr>
                      <p:cNvPr id="0" name=""/>
                      <p:cNvPicPr>
                        <a:picLocks noChangeAspect="1" noChangeArrowheads="1"/>
                      </p:cNvPicPr>
                      <p:nvPr/>
                    </p:nvPicPr>
                    <p:blipFill>
                      <a:blip r:embed="rId6"/>
                      <a:srcRect/>
                      <a:stretch>
                        <a:fillRect/>
                      </a:stretch>
                    </p:blipFill>
                    <p:spPr bwMode="auto">
                      <a:xfrm>
                        <a:off x="2136775" y="1311275"/>
                        <a:ext cx="8913813" cy="511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089906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77506"/>
                                        </p:tgtEl>
                                        <p:attrNameLst>
                                          <p:attrName>style.visibility</p:attrName>
                                        </p:attrNameLst>
                                      </p:cBhvr>
                                      <p:to>
                                        <p:strVal val="visible"/>
                                      </p:to>
                                    </p:set>
                                    <p:animEffect transition="in" filter="strips(downRight)">
                                      <p:cBhvr>
                                        <p:cTn id="7" dur="500"/>
                                        <p:tgtEl>
                                          <p:spTgt spid="277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bwMode="auto">
          <a:xfrm>
            <a:off x="2133600" y="1714500"/>
            <a:ext cx="8066088" cy="4883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0000"/>
              </a:lnSpc>
            </a:pPr>
            <a:r>
              <a:rPr lang="tr-TR" altLang="tr-TR" sz="2800" b="1" dirty="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The </a:t>
            </a:r>
            <a:r>
              <a:rPr lang="en-US" altLang="tr-TR" sz="2800" dirty="0" smtClean="0">
                <a:solidFill>
                  <a:schemeClr val="tx1"/>
                </a:solidFill>
                <a:latin typeface="Arial" panose="020B0604020202020204" pitchFamily="34" charset="0"/>
              </a:rPr>
              <a:t>product </a:t>
            </a:r>
            <a:r>
              <a:rPr lang="en-US" altLang="tr-TR" sz="2800" dirty="0">
                <a:solidFill>
                  <a:schemeClr val="tx1"/>
                </a:solidFill>
                <a:latin typeface="Arial" panose="020B0604020202020204" pitchFamily="34" charset="0"/>
              </a:rPr>
              <a:t>produced by the enterprise in a given period multiplied by the unit price </a:t>
            </a:r>
            <a:r>
              <a:rPr lang="en-US" altLang="tr-TR" sz="2800" dirty="0" smtClean="0">
                <a:solidFill>
                  <a:schemeClr val="tx1"/>
                </a:solidFill>
                <a:latin typeface="Arial" panose="020B0604020202020204" pitchFamily="34" charset="0"/>
              </a:rPr>
              <a:t>(</a:t>
            </a:r>
            <a:r>
              <a:rPr lang="tr-TR" altLang="tr-TR" sz="2800" dirty="0" smtClean="0">
                <a:solidFill>
                  <a:schemeClr val="tx1"/>
                </a:solidFill>
                <a:latin typeface="Arial" panose="020B0604020202020204" pitchFamily="34" charset="0"/>
              </a:rPr>
              <a:t>P</a:t>
            </a:r>
            <a:r>
              <a:rPr lang="en-US" altLang="tr-TR" sz="2800" dirty="0" smtClean="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of the product generates the total </a:t>
            </a:r>
            <a:r>
              <a:rPr lang="tr-TR" altLang="tr-TR" sz="2800" dirty="0" err="1" smtClean="0">
                <a:solidFill>
                  <a:schemeClr val="tx1"/>
                </a:solidFill>
                <a:latin typeface="Arial" panose="020B0604020202020204" pitchFamily="34" charset="0"/>
              </a:rPr>
              <a:t>income</a:t>
            </a:r>
            <a:r>
              <a:rPr lang="en-US" altLang="tr-TR" sz="2800" dirty="0" smtClean="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a:t>
            </a:r>
            <a:r>
              <a:rPr lang="en-US" altLang="tr-TR" sz="2800" dirty="0" smtClean="0">
                <a:solidFill>
                  <a:schemeClr val="tx1"/>
                </a:solidFill>
                <a:latin typeface="Arial" panose="020B0604020202020204" pitchFamily="34" charset="0"/>
              </a:rPr>
              <a:t>T</a:t>
            </a:r>
            <a:r>
              <a:rPr lang="tr-TR" altLang="tr-TR" sz="2800" smtClean="0">
                <a:solidFill>
                  <a:schemeClr val="tx1"/>
                </a:solidFill>
                <a:latin typeface="Arial" panose="020B0604020202020204" pitchFamily="34" charset="0"/>
              </a:rPr>
              <a:t>I</a:t>
            </a:r>
            <a:r>
              <a:rPr lang="en-US" altLang="tr-TR" sz="2800" smtClean="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of the enterprise.</a:t>
            </a:r>
            <a:r>
              <a:rPr lang="tr-TR" altLang="tr-TR" sz="2800" dirty="0">
                <a:solidFill>
                  <a:schemeClr val="tx1"/>
                </a:solidFill>
                <a:latin typeface="Arial" panose="020B0604020202020204" pitchFamily="34" charset="0"/>
              </a:rPr>
              <a:t/>
            </a:r>
            <a:br>
              <a:rPr lang="tr-TR" altLang="tr-TR" sz="2800" dirty="0">
                <a:solidFill>
                  <a:schemeClr val="tx1"/>
                </a:solidFill>
                <a:latin typeface="Arial" panose="020B0604020202020204" pitchFamily="34" charset="0"/>
              </a:rPr>
            </a:br>
            <a:r>
              <a:rPr lang="tr-TR" altLang="tr-TR" sz="2800" dirty="0">
                <a:solidFill>
                  <a:schemeClr val="tx1"/>
                </a:solidFill>
                <a:latin typeface="Arial" panose="020B0604020202020204" pitchFamily="34" charset="0"/>
              </a:rPr>
              <a:t>			</a:t>
            </a:r>
            <a:r>
              <a:rPr lang="tr-TR" altLang="tr-TR" sz="3200" b="1" dirty="0" smtClean="0">
                <a:solidFill>
                  <a:srgbClr val="CC0066"/>
                </a:solidFill>
                <a:latin typeface="Arial" panose="020B0604020202020204" pitchFamily="34" charset="0"/>
              </a:rPr>
              <a:t>TI </a:t>
            </a:r>
            <a:r>
              <a:rPr lang="tr-TR" altLang="tr-TR" sz="3200" b="1" dirty="0">
                <a:solidFill>
                  <a:srgbClr val="CC0066"/>
                </a:solidFill>
                <a:latin typeface="Arial" panose="020B0604020202020204" pitchFamily="34" charset="0"/>
              </a:rPr>
              <a:t>= </a:t>
            </a:r>
            <a:r>
              <a:rPr lang="tr-TR" altLang="tr-TR" sz="3200" b="1" dirty="0" smtClean="0">
                <a:solidFill>
                  <a:srgbClr val="CC0066"/>
                </a:solidFill>
                <a:latin typeface="Arial" panose="020B0604020202020204" pitchFamily="34" charset="0"/>
              </a:rPr>
              <a:t>TP </a:t>
            </a:r>
            <a:r>
              <a:rPr lang="tr-TR" altLang="tr-TR" sz="3200" b="1" dirty="0">
                <a:solidFill>
                  <a:srgbClr val="CC0066"/>
                </a:solidFill>
                <a:latin typeface="Arial" panose="020B0604020202020204" pitchFamily="34" charset="0"/>
              </a:rPr>
              <a:t>x  </a:t>
            </a:r>
            <a:r>
              <a:rPr lang="tr-TR" altLang="tr-TR" sz="3200" b="1" dirty="0" smtClean="0">
                <a:solidFill>
                  <a:srgbClr val="CC0066"/>
                </a:solidFill>
                <a:latin typeface="Arial" panose="020B0604020202020204" pitchFamily="34" charset="0"/>
              </a:rPr>
              <a:t>P</a:t>
            </a:r>
            <a:r>
              <a:rPr lang="tr-TR" altLang="tr-TR" sz="3200" b="1" dirty="0">
                <a:solidFill>
                  <a:srgbClr val="CC0066"/>
                </a:solidFill>
                <a:latin typeface="Arial" panose="020B0604020202020204" pitchFamily="34" charset="0"/>
              </a:rPr>
              <a:t/>
            </a:r>
            <a:br>
              <a:rPr lang="tr-TR" altLang="tr-TR" sz="3200" b="1" dirty="0">
                <a:solidFill>
                  <a:srgbClr val="CC0066"/>
                </a:solidFill>
                <a:latin typeface="Arial" panose="020B0604020202020204" pitchFamily="34" charset="0"/>
              </a:rPr>
            </a:br>
            <a:r>
              <a:rPr lang="tr-TR" altLang="tr-TR" sz="2800" dirty="0">
                <a:solidFill>
                  <a:schemeClr val="tx1"/>
                </a:solidFill>
                <a:latin typeface="Arial" panose="020B0604020202020204" pitchFamily="34" charset="0"/>
              </a:rPr>
              <a:t/>
            </a:r>
            <a:br>
              <a:rPr lang="tr-TR" altLang="tr-TR" sz="2800" dirty="0">
                <a:solidFill>
                  <a:schemeClr val="tx1"/>
                </a:solidFill>
                <a:latin typeface="Arial" panose="020B0604020202020204" pitchFamily="34" charset="0"/>
              </a:rPr>
            </a:br>
            <a:r>
              <a:rPr lang="tr-TR" altLang="tr-TR" sz="2800" dirty="0">
                <a:solidFill>
                  <a:schemeClr val="tx1"/>
                </a:solidFill>
                <a:latin typeface="Arial" panose="020B0604020202020204" pitchFamily="34" charset="0"/>
              </a:rPr>
              <a:t>	</a:t>
            </a:r>
            <a:r>
              <a:rPr lang="en-US" altLang="tr-TR" sz="2800" dirty="0">
                <a:solidFill>
                  <a:schemeClr val="tx1"/>
                </a:solidFill>
                <a:latin typeface="Arial" panose="020B0604020202020204" pitchFamily="34" charset="0"/>
              </a:rPr>
              <a:t>However, stock movements are not taken into consideration here and it is assumed that the produced product is sold in the same period.</a:t>
            </a:r>
            <a:endParaRPr lang="tr-TR" altLang="tr-TR" sz="2800" dirty="0">
              <a:solidFill>
                <a:schemeClr val="tx1"/>
              </a:solidFill>
              <a:latin typeface="Arial" panose="020B0604020202020204" pitchFamily="34" charset="0"/>
            </a:endParaRPr>
          </a:p>
        </p:txBody>
      </p:sp>
      <p:sp>
        <p:nvSpPr>
          <p:cNvPr id="279555" name="Rectangle 3"/>
          <p:cNvSpPr>
            <a:spLocks noChangeArrowheads="1"/>
          </p:cNvSpPr>
          <p:nvPr/>
        </p:nvSpPr>
        <p:spPr bwMode="auto">
          <a:xfrm>
            <a:off x="1952625" y="1063626"/>
            <a:ext cx="289431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800" b="1" u="sng" dirty="0">
                <a:solidFill>
                  <a:srgbClr val="CC0066"/>
                </a:solidFill>
                <a:latin typeface="Arial" panose="020B0604020202020204" pitchFamily="34" charset="0"/>
                <a:cs typeface="Arial" panose="020B0604020202020204" pitchFamily="34" charset="0"/>
              </a:rPr>
              <a:t>a. </a:t>
            </a:r>
            <a:r>
              <a:rPr lang="tr-TR" altLang="tr-TR" sz="2800" b="1" u="sng" dirty="0" smtClean="0">
                <a:solidFill>
                  <a:srgbClr val="CC0066"/>
                </a:solidFill>
                <a:latin typeface="Arial" panose="020B0604020202020204" pitchFamily="34" charset="0"/>
                <a:cs typeface="Arial" panose="020B0604020202020204" pitchFamily="34" charset="0"/>
              </a:rPr>
              <a:t>Total </a:t>
            </a:r>
            <a:r>
              <a:rPr lang="tr-TR" altLang="tr-TR" sz="2800" b="1" u="sng" dirty="0" err="1" smtClean="0">
                <a:solidFill>
                  <a:srgbClr val="CC0066"/>
                </a:solidFill>
                <a:latin typeface="Arial" panose="020B0604020202020204" pitchFamily="34" charset="0"/>
                <a:cs typeface="Arial" panose="020B0604020202020204" pitchFamily="34" charset="0"/>
              </a:rPr>
              <a:t>Income</a:t>
            </a:r>
            <a:r>
              <a:rPr lang="tr-TR" altLang="tr-TR" sz="2800" b="1" u="sng" dirty="0" smtClean="0">
                <a:solidFill>
                  <a:srgbClr val="CC0066"/>
                </a:solidFill>
                <a:latin typeface="Arial" panose="020B0604020202020204" pitchFamily="34" charset="0"/>
                <a:cs typeface="Arial" panose="020B0604020202020204" pitchFamily="34" charset="0"/>
              </a:rPr>
              <a:t>:</a:t>
            </a:r>
            <a:endParaRPr lang="en-GB" altLang="tr-TR" sz="2800" b="1" u="sng" dirty="0">
              <a:solidFill>
                <a:srgbClr val="1C1C1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953623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8530"/>
                                        </p:tgtEl>
                                        <p:attrNameLst>
                                          <p:attrName>style.visibility</p:attrName>
                                        </p:attrNameLst>
                                      </p:cBhvr>
                                      <p:to>
                                        <p:strVal val="visible"/>
                                      </p:to>
                                    </p:set>
                                    <p:animEffect transition="in" filter="box(out)">
                                      <p:cBhvr>
                                        <p:cTn id="7" dur="500"/>
                                        <p:tgtEl>
                                          <p:spTgt spid="278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9554" name="Object 2"/>
          <p:cNvGraphicFramePr>
            <a:graphicFrameLocks noChangeAspect="1"/>
          </p:cNvGraphicFramePr>
          <p:nvPr>
            <p:extLst>
              <p:ext uri="{D42A27DB-BD31-4B8C-83A1-F6EECF244321}">
                <p14:modId xmlns:p14="http://schemas.microsoft.com/office/powerpoint/2010/main" val="412680297"/>
              </p:ext>
            </p:extLst>
          </p:nvPr>
        </p:nvGraphicFramePr>
        <p:xfrm>
          <a:off x="2928170" y="1512207"/>
          <a:ext cx="4983947" cy="2438314"/>
        </p:xfrm>
        <a:graphic>
          <a:graphicData uri="http://schemas.openxmlformats.org/presentationml/2006/ole">
            <mc:AlternateContent xmlns:mc="http://schemas.openxmlformats.org/markup-compatibility/2006">
              <mc:Choice xmlns:v="urn:schemas-microsoft-com:vml" Requires="v">
                <p:oleObj spid="_x0000_s2130" name="Bit Eşlem Resmi" r:id="rId4" imgW="3324240" imgH="2152800" progId="Paint.Picture">
                  <p:embed/>
                </p:oleObj>
              </mc:Choice>
              <mc:Fallback>
                <p:oleObj name="Bit Eşlem Resmi" r:id="rId4" imgW="3324240" imgH="2152800" progId="Paint.Picture">
                  <p:embed/>
                  <p:pic>
                    <p:nvPicPr>
                      <p:cNvPr id="0" name=""/>
                      <p:cNvPicPr>
                        <a:picLocks noChangeAspect="1" noChangeArrowheads="1"/>
                      </p:cNvPicPr>
                      <p:nvPr/>
                    </p:nvPicPr>
                    <p:blipFill>
                      <a:blip r:embed="rId5"/>
                      <a:srcRect/>
                      <a:stretch>
                        <a:fillRect/>
                      </a:stretch>
                    </p:blipFill>
                    <p:spPr bwMode="auto">
                      <a:xfrm>
                        <a:off x="2928170" y="1512207"/>
                        <a:ext cx="4983947" cy="2438314"/>
                      </a:xfrm>
                      <a:prstGeom prst="rect">
                        <a:avLst/>
                      </a:prstGeom>
                      <a:noFill/>
                      <a:ln>
                        <a:noFill/>
                      </a:ln>
                      <a:effectLst/>
                      <a:extLst/>
                    </p:spPr>
                  </p:pic>
                </p:oleObj>
              </mc:Fallback>
            </mc:AlternateContent>
          </a:graphicData>
        </a:graphic>
      </p:graphicFrame>
      <p:graphicFrame>
        <p:nvGraphicFramePr>
          <p:cNvPr id="279555" name="Object 3"/>
          <p:cNvGraphicFramePr>
            <a:graphicFrameLocks noChangeAspect="1"/>
          </p:cNvGraphicFramePr>
          <p:nvPr>
            <p:extLst>
              <p:ext uri="{D42A27DB-BD31-4B8C-83A1-F6EECF244321}">
                <p14:modId xmlns:p14="http://schemas.microsoft.com/office/powerpoint/2010/main" val="1834948384"/>
              </p:ext>
            </p:extLst>
          </p:nvPr>
        </p:nvGraphicFramePr>
        <p:xfrm>
          <a:off x="906980" y="3950521"/>
          <a:ext cx="10444163" cy="3735388"/>
        </p:xfrm>
        <a:graphic>
          <a:graphicData uri="http://schemas.openxmlformats.org/presentationml/2006/ole">
            <mc:AlternateContent xmlns:mc="http://schemas.openxmlformats.org/markup-compatibility/2006">
              <mc:Choice xmlns:v="urn:schemas-microsoft-com:vml" Requires="v">
                <p:oleObj spid="_x0000_s2131" name="Document" r:id="rId7" imgW="10745846" imgH="3859533" progId="Word.Document.8">
                  <p:embed/>
                </p:oleObj>
              </mc:Choice>
              <mc:Fallback>
                <p:oleObj name="Document" r:id="rId7" imgW="10745846" imgH="3859533" progId="Word.Document.8">
                  <p:embed/>
                  <p:pic>
                    <p:nvPicPr>
                      <p:cNvPr id="0" name=""/>
                      <p:cNvPicPr>
                        <a:picLocks noChangeAspect="1" noChangeArrowheads="1"/>
                      </p:cNvPicPr>
                      <p:nvPr/>
                    </p:nvPicPr>
                    <p:blipFill>
                      <a:blip r:embed="rId8"/>
                      <a:srcRect/>
                      <a:stretch>
                        <a:fillRect/>
                      </a:stretch>
                    </p:blipFill>
                    <p:spPr bwMode="auto">
                      <a:xfrm>
                        <a:off x="906980" y="3950521"/>
                        <a:ext cx="10444163" cy="3735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90732875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79554"/>
                                        </p:tgtEl>
                                        <p:attrNameLst>
                                          <p:attrName>style.visibility</p:attrName>
                                        </p:attrNameLst>
                                      </p:cBhvr>
                                      <p:to>
                                        <p:strVal val="visible"/>
                                      </p:to>
                                    </p:set>
                                    <p:animEffect transition="in" filter="strips(downRight)">
                                      <p:cBhvr>
                                        <p:cTn id="7" dur="500"/>
                                        <p:tgtEl>
                                          <p:spTgt spid="2795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79555"/>
                                        </p:tgtEl>
                                        <p:attrNameLst>
                                          <p:attrName>style.visibility</p:attrName>
                                        </p:attrNameLst>
                                      </p:cBhvr>
                                      <p:to>
                                        <p:strVal val="visible"/>
                                      </p:to>
                                    </p:set>
                                    <p:animEffect transition="in" filter="wipe(left)">
                                      <p:cBhvr>
                                        <p:cTn id="12" dur="500"/>
                                        <p:tgtEl>
                                          <p:spTgt spid="279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bwMode="auto">
          <a:xfrm>
            <a:off x="1752600" y="1571625"/>
            <a:ext cx="8915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tr-TR" sz="2400" b="1" dirty="0">
                <a:solidFill>
                  <a:schemeClr val="tx1"/>
                </a:solidFill>
                <a:latin typeface="Arial" panose="020B0604020202020204" pitchFamily="34" charset="0"/>
              </a:rPr>
              <a:t>Average income is obtained by dividing the income (</a:t>
            </a:r>
            <a:r>
              <a:rPr lang="en-US" altLang="tr-TR" sz="2400" b="1" dirty="0" smtClean="0">
                <a:solidFill>
                  <a:schemeClr val="tx1"/>
                </a:solidFill>
                <a:latin typeface="Arial" panose="020B0604020202020204" pitchFamily="34" charset="0"/>
              </a:rPr>
              <a:t>T</a:t>
            </a:r>
            <a:r>
              <a:rPr lang="tr-TR" altLang="tr-TR" sz="2400" b="1" dirty="0" smtClean="0">
                <a:solidFill>
                  <a:schemeClr val="tx1"/>
                </a:solidFill>
                <a:latin typeface="Arial" panose="020B0604020202020204" pitchFamily="34" charset="0"/>
              </a:rPr>
              <a:t>I</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obtained in a certain period by the amount of product (</a:t>
            </a:r>
            <a:r>
              <a:rPr lang="en-US" altLang="tr-TR" sz="2400" b="1" dirty="0" smtClean="0">
                <a:solidFill>
                  <a:schemeClr val="tx1"/>
                </a:solidFill>
                <a:latin typeface="Arial" panose="020B0604020202020204" pitchFamily="34" charset="0"/>
              </a:rPr>
              <a:t>T</a:t>
            </a:r>
            <a:r>
              <a:rPr lang="tr-TR" altLang="tr-TR" sz="2400" b="1" dirty="0" smtClean="0">
                <a:solidFill>
                  <a:schemeClr val="tx1"/>
                </a:solidFill>
                <a:latin typeface="Arial" panose="020B0604020202020204" pitchFamily="34" charset="0"/>
              </a:rPr>
              <a:t>P</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sold in that period. In other words, average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tr-TR" altLang="tr-TR" sz="2400" b="1" dirty="0" smtClean="0">
                <a:solidFill>
                  <a:schemeClr val="tx1"/>
                </a:solidFill>
                <a:latin typeface="Arial" panose="020B0604020202020204" pitchFamily="34" charset="0"/>
              </a:rPr>
              <a:t>AI</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is the selling price of one unit of the product that the enterprise produces and sells.</a:t>
            </a:r>
            <a:r>
              <a:rPr lang="tr-TR" altLang="tr-TR" sz="2400" b="1" dirty="0" smtClean="0">
                <a:solidFill>
                  <a:schemeClr val="bg2"/>
                </a:solidFill>
                <a:latin typeface="Arial" panose="020B0604020202020204" pitchFamily="34" charset="0"/>
              </a:rPr>
              <a:t>          </a:t>
            </a:r>
            <a:r>
              <a:rPr lang="tr-TR" altLang="tr-TR" sz="2400" b="1" dirty="0">
                <a:solidFill>
                  <a:schemeClr val="tx1"/>
                </a:solidFill>
                <a:latin typeface="Arial" panose="020B0604020202020204" pitchFamily="34" charset="0"/>
              </a:rPr>
              <a:t>				</a:t>
            </a:r>
            <a:r>
              <a:rPr lang="tr-TR" altLang="tr-TR" sz="2400" b="1" dirty="0" smtClean="0">
                <a:solidFill>
                  <a:schemeClr val="tx1"/>
                </a:solidFill>
                <a:latin typeface="Arial" panose="020B0604020202020204" pitchFamily="34" charset="0"/>
              </a:rPr>
              <a:t/>
            </a:r>
            <a:br>
              <a:rPr lang="tr-TR" altLang="tr-TR" sz="2400" b="1" dirty="0" smtClean="0">
                <a:solidFill>
                  <a:schemeClr val="tx1"/>
                </a:solidFill>
                <a:latin typeface="Arial" panose="020B0604020202020204" pitchFamily="34" charset="0"/>
              </a:rPr>
            </a:br>
            <a:r>
              <a:rPr lang="tr-TR" altLang="tr-TR" sz="2400" b="1" dirty="0">
                <a:solidFill>
                  <a:schemeClr val="tx1"/>
                </a:solidFill>
                <a:latin typeface="Arial" panose="020B0604020202020204" pitchFamily="34" charset="0"/>
              </a:rPr>
              <a:t>	</a:t>
            </a:r>
            <a:r>
              <a:rPr lang="tr-TR" altLang="tr-TR" sz="2400" b="1" dirty="0" smtClean="0">
                <a:solidFill>
                  <a:schemeClr val="tx1"/>
                </a:solidFill>
                <a:latin typeface="Arial" panose="020B0604020202020204" pitchFamily="34" charset="0"/>
              </a:rPr>
              <a:t>	</a:t>
            </a:r>
            <a:r>
              <a:rPr lang="tr-TR" altLang="tr-TR" sz="2400" b="1" dirty="0" smtClean="0">
                <a:solidFill>
                  <a:srgbClr val="CC0066"/>
                </a:solidFill>
                <a:latin typeface="Arial" panose="020B0604020202020204" pitchFamily="34" charset="0"/>
              </a:rPr>
              <a:t>AI= TI / TP</a:t>
            </a:r>
            <a:r>
              <a:rPr lang="tr-TR" altLang="tr-TR" sz="2400" b="1" dirty="0">
                <a:solidFill>
                  <a:srgbClr val="CC0066"/>
                </a:solidFill>
                <a:latin typeface="Arial" panose="020B0604020202020204" pitchFamily="34" charset="0"/>
              </a:rPr>
              <a:t/>
            </a:r>
            <a:br>
              <a:rPr lang="tr-TR" altLang="tr-TR" sz="2400" b="1" dirty="0">
                <a:solidFill>
                  <a:srgbClr val="CC0066"/>
                </a:solidFill>
                <a:latin typeface="Arial" panose="020B0604020202020204" pitchFamily="34" charset="0"/>
              </a:rPr>
            </a:br>
            <a:r>
              <a:rPr lang="tr-TR" altLang="tr-TR" sz="2400" b="1" dirty="0">
                <a:solidFill>
                  <a:srgbClr val="CC0066"/>
                </a:solidFill>
                <a:latin typeface="Arial" panose="020B0604020202020204" pitchFamily="34" charset="0"/>
              </a:rPr>
              <a:t/>
            </a:r>
            <a:br>
              <a:rPr lang="tr-TR" altLang="tr-TR" sz="2400" b="1" dirty="0">
                <a:solidFill>
                  <a:srgbClr val="CC0066"/>
                </a:solidFill>
                <a:latin typeface="Arial" panose="020B0604020202020204" pitchFamily="34" charset="0"/>
              </a:rPr>
            </a:br>
            <a:r>
              <a:rPr lang="tr-TR" altLang="tr-TR" sz="2400" b="1" dirty="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The average income function of the enterprise; total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function divided by the amount of product sold.</a:t>
            </a:r>
            <a:endParaRPr lang="tr-TR" altLang="tr-TR" sz="2400" b="1" dirty="0">
              <a:solidFill>
                <a:srgbClr val="CC0066"/>
              </a:solidFill>
              <a:latin typeface="Arial" panose="020B0604020202020204" pitchFamily="34" charset="0"/>
            </a:endParaRPr>
          </a:p>
        </p:txBody>
      </p:sp>
      <p:sp>
        <p:nvSpPr>
          <p:cNvPr id="283651" name="Rectangle 3"/>
          <p:cNvSpPr>
            <a:spLocks noChangeArrowheads="1"/>
          </p:cNvSpPr>
          <p:nvPr/>
        </p:nvSpPr>
        <p:spPr bwMode="auto">
          <a:xfrm>
            <a:off x="1809750" y="1000126"/>
            <a:ext cx="347460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tr-TR" altLang="tr-TR" sz="2800" b="1" u="sng" dirty="0">
                <a:solidFill>
                  <a:srgbClr val="CC0066"/>
                </a:solidFill>
                <a:latin typeface="Arial" panose="020B0604020202020204" pitchFamily="34" charset="0"/>
                <a:cs typeface="Arial" panose="020B0604020202020204" pitchFamily="34" charset="0"/>
              </a:rPr>
              <a:t>b. </a:t>
            </a:r>
            <a:r>
              <a:rPr lang="tr-TR" altLang="tr-TR" sz="2800" b="1" u="sng" dirty="0" err="1" smtClean="0">
                <a:solidFill>
                  <a:srgbClr val="CC0066"/>
                </a:solidFill>
                <a:latin typeface="Arial" panose="020B0604020202020204" pitchFamily="34" charset="0"/>
                <a:cs typeface="Arial" panose="020B0604020202020204" pitchFamily="34" charset="0"/>
              </a:rPr>
              <a:t>Average</a:t>
            </a:r>
            <a:r>
              <a:rPr lang="tr-TR" altLang="tr-TR" sz="2800" b="1" u="sng" dirty="0" smtClean="0">
                <a:solidFill>
                  <a:srgbClr val="CC0066"/>
                </a:solidFill>
                <a:latin typeface="Arial" panose="020B0604020202020204" pitchFamily="34" charset="0"/>
                <a:cs typeface="Arial" panose="020B0604020202020204" pitchFamily="34" charset="0"/>
              </a:rPr>
              <a:t> </a:t>
            </a:r>
            <a:r>
              <a:rPr lang="tr-TR" altLang="tr-TR" sz="2800" b="1" u="sng" dirty="0" err="1" smtClean="0">
                <a:solidFill>
                  <a:srgbClr val="CC0066"/>
                </a:solidFill>
                <a:latin typeface="Arial" panose="020B0604020202020204" pitchFamily="34" charset="0"/>
                <a:cs typeface="Arial" panose="020B0604020202020204" pitchFamily="34" charset="0"/>
              </a:rPr>
              <a:t>Income</a:t>
            </a:r>
            <a:r>
              <a:rPr lang="tr-TR" altLang="tr-TR" sz="2800" b="1" u="sng" dirty="0" smtClean="0">
                <a:solidFill>
                  <a:srgbClr val="CC0066"/>
                </a:solidFill>
                <a:latin typeface="Arial" panose="020B0604020202020204" pitchFamily="34" charset="0"/>
                <a:cs typeface="Arial" panose="020B0604020202020204" pitchFamily="34" charset="0"/>
              </a:rPr>
              <a:t>:</a:t>
            </a:r>
            <a:endParaRPr lang="en-GB" altLang="tr-TR" sz="2800" dirty="0">
              <a:solidFill>
                <a:srgbClr val="3333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2537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0578"/>
                                        </p:tgtEl>
                                        <p:attrNameLst>
                                          <p:attrName>style.visibility</p:attrName>
                                        </p:attrNameLst>
                                      </p:cBhvr>
                                      <p:to>
                                        <p:strVal val="visible"/>
                                      </p:to>
                                    </p:set>
                                    <p:animEffect transition="in" filter="box(out)">
                                      <p:cBhvr>
                                        <p:cTn id="7" dur="500"/>
                                        <p:tgtEl>
                                          <p:spTgt spid="280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bwMode="auto">
          <a:xfrm>
            <a:off x="2135189" y="1857376"/>
            <a:ext cx="8200613" cy="4786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tr-TR" altLang="tr-TR" sz="2400" b="1" u="sng" dirty="0">
                <a:latin typeface="Arial" panose="020B0604020202020204" pitchFamily="34" charset="0"/>
              </a:rPr>
              <a:t/>
            </a:r>
            <a:br>
              <a:rPr lang="tr-TR" altLang="tr-TR" sz="2400" b="1" u="sng" dirty="0">
                <a:latin typeface="Arial" panose="020B0604020202020204" pitchFamily="34" charset="0"/>
              </a:rPr>
            </a:br>
            <a:r>
              <a:rPr lang="en-US" altLang="tr-TR" sz="2400" b="1" dirty="0">
                <a:solidFill>
                  <a:srgbClr val="FF0000"/>
                </a:solidFill>
                <a:latin typeface="Arial" panose="020B0604020202020204" pitchFamily="34" charset="0"/>
              </a:rPr>
              <a:t>Marginal </a:t>
            </a:r>
            <a:r>
              <a:rPr lang="tr-TR" altLang="tr-TR" sz="2400" b="1" dirty="0" err="1" smtClean="0">
                <a:solidFill>
                  <a:srgbClr val="FF0000"/>
                </a:solidFill>
                <a:latin typeface="Arial" panose="020B0604020202020204" pitchFamily="34" charset="0"/>
              </a:rPr>
              <a:t>income</a:t>
            </a:r>
            <a:r>
              <a:rPr lang="en-US" altLang="tr-TR" sz="2400" b="1" dirty="0" smtClean="0">
                <a:solidFill>
                  <a:srgbClr val="FF0000"/>
                </a:solidFill>
                <a:latin typeface="Arial" panose="020B0604020202020204" pitchFamily="34" charset="0"/>
              </a:rPr>
              <a:t> </a:t>
            </a:r>
            <a:r>
              <a:rPr lang="en-US" altLang="tr-TR" sz="2400" b="1" dirty="0">
                <a:solidFill>
                  <a:schemeClr val="tx1"/>
                </a:solidFill>
                <a:latin typeface="Arial" panose="020B0604020202020204" pitchFamily="34" charset="0"/>
              </a:rPr>
              <a:t>is defined as the additional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generated by the last unit product produced and sold. In other words, an additional (additional) increase in total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(total sales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 </a:t>
            </a:r>
            <a:r>
              <a:rPr lang="en-US" altLang="tr-TR" sz="2400" b="1" dirty="0">
                <a:solidFill>
                  <a:schemeClr val="tx1"/>
                </a:solidFill>
                <a:latin typeface="Arial" panose="020B0604020202020204" pitchFamily="34" charset="0"/>
              </a:rPr>
              <a:t>when the entity sells one unit of excess product is called marginal </a:t>
            </a:r>
            <a:r>
              <a:rPr lang="tr-TR" altLang="tr-TR" sz="2400" b="1" dirty="0" err="1" smtClean="0">
                <a:solidFill>
                  <a:schemeClr val="tx1"/>
                </a:solidFill>
                <a:latin typeface="Arial" panose="020B0604020202020204" pitchFamily="34" charset="0"/>
              </a:rPr>
              <a:t>income</a:t>
            </a:r>
            <a:r>
              <a:rPr lang="en-US" altLang="tr-TR" sz="2400" b="1" dirty="0" smtClean="0">
                <a:solidFill>
                  <a:schemeClr val="tx1"/>
                </a:solidFill>
                <a:latin typeface="Arial" panose="020B0604020202020204" pitchFamily="34" charset="0"/>
              </a:rPr>
              <a:t>.</a:t>
            </a:r>
            <a:r>
              <a:rPr lang="tr-TR" altLang="tr-TR" sz="2400" dirty="0">
                <a:latin typeface="Arial" panose="020B0604020202020204" pitchFamily="34" charset="0"/>
              </a:rPr>
              <a:t/>
            </a:r>
            <a:br>
              <a:rPr lang="tr-TR" altLang="tr-TR" sz="2400" dirty="0">
                <a:latin typeface="Arial" panose="020B0604020202020204" pitchFamily="34" charset="0"/>
              </a:rPr>
            </a:br>
            <a:r>
              <a:rPr lang="tr-TR" altLang="tr-TR" sz="2400" dirty="0">
                <a:latin typeface="Arial" panose="020B0604020202020204" pitchFamily="34" charset="0"/>
              </a:rPr>
              <a:t/>
            </a:r>
            <a:br>
              <a:rPr lang="tr-TR" altLang="tr-TR" sz="2400" dirty="0">
                <a:latin typeface="Arial" panose="020B0604020202020204" pitchFamily="34" charset="0"/>
              </a:rPr>
            </a:br>
            <a:r>
              <a:rPr lang="tr-TR" altLang="tr-TR" sz="2400" b="1" dirty="0" err="1" smtClean="0">
                <a:solidFill>
                  <a:srgbClr val="CC0066"/>
                </a:solidFill>
                <a:latin typeface="Arial" panose="020B0604020202020204" pitchFamily="34" charset="0"/>
              </a:rPr>
              <a:t>Im</a:t>
            </a:r>
            <a:r>
              <a:rPr lang="tr-TR" altLang="tr-TR" sz="2400" b="1" dirty="0" smtClean="0">
                <a:solidFill>
                  <a:srgbClr val="CC0066"/>
                </a:solidFill>
                <a:latin typeface="Arial" panose="020B0604020202020204" pitchFamily="34" charset="0"/>
              </a:rPr>
              <a:t>=It-It</a:t>
            </a:r>
            <a:r>
              <a:rPr lang="tr-TR" altLang="tr-TR" sz="2400" b="1" baseline="-25000" dirty="0" smtClean="0">
                <a:solidFill>
                  <a:srgbClr val="CC0066"/>
                </a:solidFill>
                <a:latin typeface="Arial" panose="020B0604020202020204" pitchFamily="34" charset="0"/>
              </a:rPr>
              <a:t>n-1</a:t>
            </a:r>
            <a:r>
              <a:rPr lang="tr-TR" altLang="tr-TR" sz="2400" b="1" dirty="0">
                <a:solidFill>
                  <a:srgbClr val="CC0066"/>
                </a:solidFill>
                <a:latin typeface="Arial" panose="020B0604020202020204" pitchFamily="34" charset="0"/>
              </a:rPr>
              <a:t/>
            </a:r>
            <a:br>
              <a:rPr lang="tr-TR" altLang="tr-TR" sz="2400" b="1" dirty="0">
                <a:solidFill>
                  <a:srgbClr val="CC0066"/>
                </a:solidFill>
                <a:latin typeface="Arial" panose="020B0604020202020204" pitchFamily="34" charset="0"/>
              </a:rPr>
            </a:br>
            <a:r>
              <a:rPr lang="tr-TR" altLang="tr-TR" sz="2400" dirty="0">
                <a:solidFill>
                  <a:schemeClr val="bg2"/>
                </a:solidFill>
                <a:latin typeface="Arial" panose="020B0604020202020204" pitchFamily="34" charset="0"/>
              </a:rPr>
              <a:t>	</a:t>
            </a:r>
            <a:endParaRPr lang="tr-TR" altLang="tr-TR" sz="2400" dirty="0">
              <a:solidFill>
                <a:schemeClr val="tx1"/>
              </a:solidFill>
              <a:latin typeface="Arial" panose="020B0604020202020204" pitchFamily="34" charset="0"/>
            </a:endParaRPr>
          </a:p>
        </p:txBody>
      </p:sp>
      <p:sp>
        <p:nvSpPr>
          <p:cNvPr id="281603" name="Text Box 3"/>
          <p:cNvSpPr txBox="1">
            <a:spLocks noChangeArrowheads="1"/>
          </p:cNvSpPr>
          <p:nvPr/>
        </p:nvSpPr>
        <p:spPr bwMode="auto">
          <a:xfrm>
            <a:off x="1738313" y="1208089"/>
            <a:ext cx="77724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spcBef>
                <a:spcPct val="50000"/>
              </a:spcBef>
              <a:spcAft>
                <a:spcPct val="0"/>
              </a:spcAft>
            </a:pPr>
            <a:r>
              <a:rPr lang="tr-TR" altLang="tr-TR" sz="2800" b="1" u="sng" dirty="0">
                <a:solidFill>
                  <a:srgbClr val="CC0066"/>
                </a:solidFill>
                <a:latin typeface="Arial" panose="020B0604020202020204" pitchFamily="34" charset="0"/>
              </a:rPr>
              <a:t>c. </a:t>
            </a:r>
            <a:r>
              <a:rPr lang="tr-TR" altLang="tr-TR" sz="2800" b="1" u="sng" dirty="0" err="1" smtClean="0">
                <a:solidFill>
                  <a:srgbClr val="CC0066"/>
                </a:solidFill>
                <a:latin typeface="Arial" panose="020B0604020202020204" pitchFamily="34" charset="0"/>
              </a:rPr>
              <a:t>Marginal</a:t>
            </a:r>
            <a:r>
              <a:rPr lang="tr-TR" altLang="tr-TR" sz="2800" b="1" u="sng" dirty="0" smtClean="0">
                <a:solidFill>
                  <a:srgbClr val="CC0066"/>
                </a:solidFill>
                <a:latin typeface="Arial" panose="020B0604020202020204" pitchFamily="34" charset="0"/>
              </a:rPr>
              <a:t> </a:t>
            </a:r>
            <a:r>
              <a:rPr lang="tr-TR" altLang="tr-TR" sz="2800" b="1" u="sng" dirty="0" err="1" smtClean="0">
                <a:solidFill>
                  <a:srgbClr val="CC0066"/>
                </a:solidFill>
                <a:latin typeface="Arial" panose="020B0604020202020204" pitchFamily="34" charset="0"/>
              </a:rPr>
              <a:t>Income</a:t>
            </a:r>
            <a:r>
              <a:rPr lang="tr-TR" altLang="tr-TR" sz="2800" b="1" u="sng" dirty="0" smtClean="0">
                <a:solidFill>
                  <a:srgbClr val="CC0066"/>
                </a:solidFill>
                <a:latin typeface="Arial" panose="020B0604020202020204" pitchFamily="34" charset="0"/>
              </a:rPr>
              <a:t>:</a:t>
            </a:r>
            <a:r>
              <a:rPr lang="tr-TR" altLang="tr-TR" sz="2800" b="1" u="sng" dirty="0">
                <a:solidFill>
                  <a:srgbClr val="F6F000"/>
                </a:solidFill>
                <a:latin typeface="Arial" panose="020B0604020202020204" pitchFamily="34" charset="0"/>
              </a:rPr>
              <a:t/>
            </a:r>
            <a:br>
              <a:rPr lang="tr-TR" altLang="tr-TR" sz="2800" b="1" u="sng" dirty="0">
                <a:solidFill>
                  <a:srgbClr val="F6F000"/>
                </a:solidFill>
                <a:latin typeface="Arial" panose="020B0604020202020204" pitchFamily="34" charset="0"/>
              </a:rPr>
            </a:br>
            <a:endParaRPr lang="tr-TR" altLang="tr-TR" sz="2800" b="1" u="sng" dirty="0">
              <a:solidFill>
                <a:srgbClr val="000000"/>
              </a:solidFill>
              <a:latin typeface="Arial" panose="020B0604020202020204" pitchFamily="34" charset="0"/>
            </a:endParaRPr>
          </a:p>
        </p:txBody>
      </p:sp>
    </p:spTree>
    <p:extLst>
      <p:ext uri="{BB962C8B-B14F-4D97-AF65-F5344CB8AC3E}">
        <p14:creationId xmlns:p14="http://schemas.microsoft.com/office/powerpoint/2010/main" val="356333516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1603"/>
                                        </p:tgtEl>
                                        <p:attrNameLst>
                                          <p:attrName>style.visibility</p:attrName>
                                        </p:attrNameLst>
                                      </p:cBhvr>
                                      <p:to>
                                        <p:strVal val="visible"/>
                                      </p:to>
                                    </p:set>
                                    <p:animEffect transition="in" filter="wipe(left)">
                                      <p:cBhvr>
                                        <p:cTn id="7" dur="500"/>
                                        <p:tgtEl>
                                          <p:spTgt spid="2816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1602"/>
                                        </p:tgtEl>
                                        <p:attrNameLst>
                                          <p:attrName>style.visibility</p:attrName>
                                        </p:attrNameLst>
                                      </p:cBhvr>
                                      <p:to>
                                        <p:strVal val="visible"/>
                                      </p:to>
                                    </p:set>
                                    <p:animEffect transition="in" filter="wipe(left)">
                                      <p:cBhvr>
                                        <p:cTn id="12" dur="500"/>
                                        <p:tgtEl>
                                          <p:spTgt spid="281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2" grpId="0" autoUpdateAnimBg="0"/>
      <p:bldP spid="281603" grpId="0" autoUpdateAnimBg="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rışımlar">
  <a:themeElements>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Karışımla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arışımlar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Karışımlar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Karışımlar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Karışımlar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Karışımlar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548</TotalTime>
  <Words>353</Words>
  <Application>Microsoft Office PowerPoint</Application>
  <PresentationFormat>Geniş ekran</PresentationFormat>
  <Paragraphs>85</Paragraphs>
  <Slides>38</Slides>
  <Notes>35</Notes>
  <HiddenSlides>1</HiddenSlides>
  <MMClips>0</MMClips>
  <ScaleCrop>false</ScaleCrop>
  <HeadingPairs>
    <vt:vector size="8" baseType="variant">
      <vt:variant>
        <vt:lpstr>Kullanılan Yazı Tipleri</vt:lpstr>
      </vt:variant>
      <vt:variant>
        <vt:i4>8</vt:i4>
      </vt:variant>
      <vt:variant>
        <vt:lpstr>Tema</vt:lpstr>
      </vt:variant>
      <vt:variant>
        <vt:i4>2</vt:i4>
      </vt:variant>
      <vt:variant>
        <vt:lpstr>Eklenmiş OLE Hizmet Programları</vt:lpstr>
      </vt:variant>
      <vt:variant>
        <vt:i4>2</vt:i4>
      </vt:variant>
      <vt:variant>
        <vt:lpstr>Slayt Başlıkları</vt:lpstr>
      </vt:variant>
      <vt:variant>
        <vt:i4>38</vt:i4>
      </vt:variant>
    </vt:vector>
  </HeadingPairs>
  <TitlesOfParts>
    <vt:vector size="50" baseType="lpstr">
      <vt:lpstr>Arial</vt:lpstr>
      <vt:lpstr>Calibri</vt:lpstr>
      <vt:lpstr>Calibri Light</vt:lpstr>
      <vt:lpstr>Cambria</vt:lpstr>
      <vt:lpstr>Courier New</vt:lpstr>
      <vt:lpstr>Tahoma</vt:lpstr>
      <vt:lpstr>Times New Roman</vt:lpstr>
      <vt:lpstr>Wingdings</vt:lpstr>
      <vt:lpstr>Office Teması</vt:lpstr>
      <vt:lpstr>Karışımlar</vt:lpstr>
      <vt:lpstr>Document</vt:lpstr>
      <vt:lpstr>Bit Eşlem Resmi</vt:lpstr>
      <vt:lpstr>CHAPTER 10</vt:lpstr>
      <vt:lpstr>PowerPoint Sunusu</vt:lpstr>
      <vt:lpstr>The main purpose of production planning in enterprises is to determine the amount of production that will provide maximum profit. There are two factors that affect production planning in enterprises. These:  * Incomes or demand  * Inputs or costs of production   The enterprise cannot start its production activity in a random way. Therefore, it is necessary to determine carefully how much it can produce, at what price it can be sold, where it will be sold and how much profit it can make.</vt:lpstr>
      <vt:lpstr>* Income depends on the amount of goods sold. The amount of goods sold varies depending on the demand. * The income of the enterprise can be analyzed under three headings:  - Total Income  - Average Income  - Marginal Income For example, let us consider the data of a dairy cattle breeding enterprise.</vt:lpstr>
      <vt:lpstr>PowerPoint Sunusu</vt:lpstr>
      <vt:lpstr> The product produced by the enterprise in a given period multiplied by the unit price (P) of the product generates the total income (TI) of the enterprise.    TI = TP x  P   However, stock movements are not taken into consideration here and it is assumed that the produced product is sold in the same period.</vt:lpstr>
      <vt:lpstr>PowerPoint Sunusu</vt:lpstr>
      <vt:lpstr>Average income is obtained by dividing the income (TI) obtained in a certain period by the amount of product (TP) sold in that period. In other words, average income (AI) is the selling price of one unit of the product that the enterprise produces and sells.                 AI= TI / TP    The average income function of the enterprise; total income function divided by the amount of product sold.</vt:lpstr>
      <vt:lpstr> Marginal income is defined as the additional income generated by the last unit product produced and sold. In other words, an additional (additional) increase in total income (total sales income) when the entity sells one unit of excess product is called marginal income.  Im=It-Itn-1  </vt:lpstr>
      <vt:lpstr> There is a geometric relationship between average and marginal income lines. This relationship is that the marginal income line divides the stitch drawn from the y-axis from any point of the average income line into two equal parts.</vt:lpstr>
      <vt:lpstr>PowerPoint Sunusu</vt:lpstr>
      <vt:lpstr> The cost of the production of economic goods and services is called cost.  Expenses will be analyzed in 3 sections, just like Total income;  - Total cost  - Average cost  - Marginal cost  Total expenses, average expenses and marginal expenses of dairy cattle holdings are shown in the table below.</vt:lpstr>
      <vt:lpstr>PowerPoint Sunusu</vt:lpstr>
      <vt:lpstr>Total expenditure or total production cost is the sum of the expenditures made in order to produce the economic goods produced in a certain period.</vt:lpstr>
      <vt:lpstr> Total expense or cost divided by the amount of goods produced.  AC = TC / TP  As shown in the diagram, as the amount of production increases, the average cost decreases to a certain point, and then the average cost increases despite the increase in production.</vt:lpstr>
      <vt:lpstr> Marginal cost is defined as the cost of the last unit product produced in the enterprise or an additional increase in the total cost of a unit increase in the production of the enterprise.</vt:lpstr>
      <vt:lpstr>PowerPoint Sunusu</vt:lpstr>
      <vt:lpstr>PowerPoint Sunusu</vt:lpstr>
      <vt:lpstr>PowerPoint Sunusu</vt:lpstr>
      <vt:lpstr> As in other enterprises, the cost elements that constitute the cost of livestock enterprises are grouped in two groups.  a. Fixed Costs  b. Variable Costs  a.Fixed Costs:   The fixed costs are the expenses that do not change regardless of the production amount in the enterprise until it reaches a certain capacity. Building, land rents, building-tools and machinery depreciation, such as permanent staff wages.   Fixed costs are divided into total fixed costs and fixed costs per unit.</vt:lpstr>
      <vt:lpstr>PowerPoint Sunusu</vt:lpstr>
      <vt:lpstr>  Increasing or decreasing costs depending on the amount of production in enterprises is called variable costs. For example, raw materials, auxiliary materials, energy, fuel, feed, medicine, labor, packaging costs are examples of variable costs.   The variable costs are divided into total and variable costs per unit. Total variable costs first increase with production, then increase with decreasing and continue to increase again after a certain point.  Variable costs per unit, on the other hand, decrease to a certain amount of production after reaching the lowest point at a certain level of production, it goes up again.</vt:lpstr>
      <vt:lpstr>PowerPoint Sunusu</vt:lpstr>
      <vt:lpstr>  Internal economies are in-house savings. Generally, as the amount of production increases, variable costs per unit decrease. Reasons for this include workers' specialization, good use of machinery, a small increase in sales costs, such as advertising costs, and a greater increase in versioning, as well as reduced management and inspection costs.   External economic reasons ensure some savings in average variable costs as production increases in the enterprise. For example, savings in capacity size often reduce costs in large enterprises.</vt:lpstr>
      <vt:lpstr>PowerPoint Sunusu</vt:lpstr>
      <vt:lpstr> * The sum of fixed and variable costs per unit gives either unit cost or average cost. For example, if we show the unit costs on a line at OE production level, AE marginal cost; BE is the average cost, CD is the variable costs, and DE is the fixed costs per unit.   * Variable costs play a major role in maintaining enterprise continuity. The fact that the sales income of the entity cannot meet the variable costs requires the entity to temporarily or completely cease operations.</vt:lpstr>
      <vt:lpstr> The purpose of production planning in the enterprise is to estimate the amount of production that will provide the highest profit. An enterprise can move in order to obtain the highest possible profit can take two ways to determine the amount of production.   1* To compare the total income and total expenditure series to determine the amount of production with the highest total profitability,  2* To try to find the amount of production where marginal income and marginal expense are equal.</vt:lpstr>
      <vt:lpstr> When this criterion is used to determine the quantity in production planning, it is necessary to determine the production amount in which the difference between total income and total expenditure is the greatest.   If we explain the production planning in theory by using the data of the breeding dairy cattle enterprise given as an example, the production level of 6 units is the amount that allows the profit to be maximized as shown in the table.</vt:lpstr>
      <vt:lpstr> It is necessary to find the point where the marginal income and expense curves intersect in order to determine the amount of production that provides the maximum profit. This allows both the production quantity and the optimum sales price to be determined.</vt:lpstr>
      <vt:lpstr> * As seen from the diagram; OM distance from the L point (Q) where the marginal income cuts the marginal expense, from the M point at which the vertical is cut to the axis of production (Q) will yield the production amount that provides the maximum profit.   * The OA distance at which this vertical crosses the average income curve yields the optimum sales price and the ABCD area gives the total profit. Profit in this area is maximized. BC or AD yields profit per unit product.</vt:lpstr>
      <vt:lpstr>    There are other factors that affect production planning in enterprises. These are consumer responses and behaviors and attitudes of competitors and enterprises.  It is necessary to use advanced techniques that will keep costs low in the enterprises.</vt:lpstr>
      <vt:lpstr> Production Planning in Practice:  In practice, the word profit planning is used more often than production planning.  In practice, the main reasons for using this technique more than marginal income-expense analysis are:  a) Marginal theory is considered a new and cumbersome way for most enterprises. Because, a good demand analysis that will allow determination of income function requires advanced econometrics knowledge.   b) Statistical data to allow a sound determination of the income function is often lacking or limited.</vt:lpstr>
      <vt:lpstr> The following diagram shows the graphical method of finding the land transition point in the enterprise.   As shown in the diagram, it is essential to draw the lines Ct and It linearly and to find the first intersection of these two lines. At the point K, where the two lines intersect, the enterprise passes through the land. At this point, total income and total expenditure are equal.</vt:lpstr>
      <vt:lpstr>  There are very important benefits for the enterprise to know this point.  a) In this way, the minimum production and sales amount of the enterprise will be determined and the enterprise will try not to fall below this level.  b) Another important reason is that it allows the company to have a level of production and sales to achieve a certain profit. c) The last important benefit is the establishment of capacity utilization rate in the enterprise.</vt:lpstr>
      <vt:lpstr>  Profit transition analysis can be calculated mathematically if there is some data about total income and expense in the enterprise. The following is an example of how the profit is planned in practice. It = P * Q Ct = TFC + (VCPU * Q) P  = It - Ct = P * Q – [TFC + (VCPU * Q)] denklemi ile bulunabilir. P    : Profit Q   : Amount of production TFC : Total fixed costs VCPU : Variable costs per unit P   : Price It  : Total Income</vt:lpstr>
      <vt:lpstr>Example: In a dairy farm, if the total fixed costs are 300,000 TL, the variable costs per unit are 1.2TL, the price of the product is 3 TL, and what is the amount of milk that the enterprise should process to make a profit of 420,000 TL? P  = It - Ct = P * Q –[TFC + (VCPU * Q)]  </vt:lpstr>
      <vt:lpstr>420.000= 3 * Q - (300.000 – 1,2 * Q) 420.000=3Q – 300.000 – 1,2Q 420.000+300.000 = 3Q – 1,2Q 720.000=1,8Q Q = 400.000 litre</vt:lpstr>
      <vt:lpstr>Any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dc:title>
  <dc:creator>Arzu Gökdai</dc:creator>
  <cp:lastModifiedBy>Arzu Gökdai</cp:lastModifiedBy>
  <cp:revision>42</cp:revision>
  <dcterms:created xsi:type="dcterms:W3CDTF">2019-12-09T12:45:41Z</dcterms:created>
  <dcterms:modified xsi:type="dcterms:W3CDTF">2019-12-25T11:11:54Z</dcterms:modified>
</cp:coreProperties>
</file>