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406" r:id="rId3"/>
    <p:sldId id="264" r:id="rId4"/>
    <p:sldId id="265" r:id="rId5"/>
    <p:sldId id="260" r:id="rId6"/>
    <p:sldId id="262" r:id="rId7"/>
    <p:sldId id="400" r:id="rId8"/>
    <p:sldId id="266" r:id="rId9"/>
    <p:sldId id="259" r:id="rId10"/>
    <p:sldId id="267" r:id="rId11"/>
    <p:sldId id="269" r:id="rId12"/>
    <p:sldId id="270" r:id="rId13"/>
    <p:sldId id="271" r:id="rId14"/>
    <p:sldId id="272" r:id="rId15"/>
    <p:sldId id="273" r:id="rId16"/>
    <p:sldId id="405" r:id="rId17"/>
    <p:sldId id="401" r:id="rId18"/>
    <p:sldId id="391" r:id="rId19"/>
    <p:sldId id="392" r:id="rId20"/>
    <p:sldId id="381" r:id="rId21"/>
    <p:sldId id="371" r:id="rId22"/>
    <p:sldId id="384" r:id="rId23"/>
    <p:sldId id="276" r:id="rId24"/>
    <p:sldId id="277" r:id="rId25"/>
    <p:sldId id="278" r:id="rId26"/>
    <p:sldId id="408" r:id="rId27"/>
    <p:sldId id="280" r:id="rId28"/>
    <p:sldId id="281" r:id="rId29"/>
    <p:sldId id="279" r:id="rId30"/>
    <p:sldId id="410" r:id="rId31"/>
    <p:sldId id="411" r:id="rId32"/>
    <p:sldId id="409" r:id="rId33"/>
    <p:sldId id="286" r:id="rId34"/>
    <p:sldId id="287" r:id="rId35"/>
    <p:sldId id="288" r:id="rId36"/>
    <p:sldId id="289" r:id="rId37"/>
    <p:sldId id="292" r:id="rId38"/>
    <p:sldId id="293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ECB36-BBD9-4235-BDD8-57DD646863DC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A6E9-B899-4BE2-B4F3-C305BCFC66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52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31570-00A0-4CBF-92EC-516908A164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40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417915-26E9-44D6-ACD3-864BF25B5589}" type="slidenum">
              <a:rPr lang="en-US" altLang="tr-TR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025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95DCB-7615-4CF4-A742-255B4CE86CBC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tr-TR"/>
          </a:p>
        </p:txBody>
      </p:sp>
    </p:spTree>
    <p:extLst>
      <p:ext uri="{BB962C8B-B14F-4D97-AF65-F5344CB8AC3E}">
        <p14:creationId xmlns:p14="http://schemas.microsoft.com/office/powerpoint/2010/main" val="208652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2177C-7021-45CC-BE1F-1B5FA1B92A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85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B2891-4ED1-43EA-B32A-87333B0BB3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246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7E823-9BB3-4F81-A193-C8E176C6D1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690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5A8A-8B25-4017-9013-F31A3049E2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71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7EBB7-AC99-467D-B148-36ECE63F15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79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960D1-EB41-4D81-B365-BABA51134B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126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97BD6-38D9-4148-9195-169D809258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618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67954-8610-495E-964E-FED19F0343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86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A5A2B2-178E-42C9-B294-13DE42E88C36}" type="slidenum">
              <a:rPr lang="tr-TR" altLang="tr-TR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tr-TR" altLang="tr-TR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730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646C7-C29E-4FDA-B658-0C7B61B1DB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394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C921A-6936-469B-92C4-46A01D49FF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92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09292-45EE-4821-809B-C2F5063EAF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844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86D1B-804D-47A2-968A-49D5DFCAA3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362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60EDF-B854-45D6-A6AA-D04F36943F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112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3DC82-F467-431C-8B8C-680C6B06A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114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F1352-CA91-4465-8DFD-E14CD40EAD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297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E5C4F-89D2-4723-A447-66480E04DB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510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A91F9-209C-459C-AB93-CC0C5CAAF0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817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FE3B5-F2B8-4F70-A2CA-DED17A6BCD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40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5BFF24-C481-4D39-99F9-BB6E232714B1}" type="slidenum">
              <a:rPr lang="en-US" altLang="tr-TR">
                <a:latin typeface="Calibri" panose="020F0502020204030204" pitchFamily="34" charset="0"/>
              </a:rPr>
              <a:pPr eaLnBrk="1" hangingPunct="1"/>
              <a:t>5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8630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E5C4F-89D2-4723-A447-66480E04DB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510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7A0FA-68A1-44DF-A716-4846709B39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26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01C88-894C-4DE9-BF48-9CAEA4E0B2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329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AD928-8451-4607-93D3-170846284F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928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DFDE31-47C5-4FDD-92DE-55E0A534FC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484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895A2-70F9-4D93-98A8-EC62545473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131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A872E-AAD7-48B6-952B-EA74834647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796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93EAA-2F00-49DD-A278-7E8BD8EBEB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591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F90FF-4013-420C-B53C-38EFDC0CF1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445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EB1D2-C702-41C3-9142-405D708D0D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51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4BA5DE-EFAA-43DE-A8E6-8C8D522BE19E}" type="slidenum">
              <a:rPr lang="en-US" altLang="tr-TR">
                <a:latin typeface="Calibri" panose="020F0502020204030204" pitchFamily="34" charset="0"/>
              </a:rPr>
              <a:pPr eaLnBrk="1" hangingPunct="1"/>
              <a:t>8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7948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D937D-BB79-4358-ADAA-B015FAB38B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01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B3D41-8E66-43D2-8628-42B719850A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672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61402-C844-4130-8C2E-98ADF79784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391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70800-6266-466E-9490-BC9DC637D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920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DFA09-0170-4916-ADC7-3A363E8B00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785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6B1C0-DA1D-4F06-B5A4-34FF9F7A9281}" type="slidenum">
              <a:rPr lang="en-US" altLang="tr-TR"/>
              <a:pPr>
                <a:spcBef>
                  <a:spcPct val="0"/>
                </a:spcBef>
              </a:pPr>
              <a:t>78</a:t>
            </a:fld>
            <a:endParaRPr lang="en-US" altLang="tr-T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dirty="0">
                <a:latin typeface="Arial" panose="020B0604020202020204" pitchFamily="34" charset="0"/>
              </a:rPr>
              <a:t>Akciğerlerde farklı boyutta yüzey gerilimi eşit olan alveollerden küçük olanlar büyük olanlara boşalarak </a:t>
            </a:r>
            <a:r>
              <a:rPr lang="tr-TR" altLang="tr-TR" dirty="0" err="1">
                <a:latin typeface="Arial" panose="020B0604020202020204" pitchFamily="34" charset="0"/>
              </a:rPr>
              <a:t>anstabil</a:t>
            </a:r>
            <a:r>
              <a:rPr lang="tr-TR" altLang="tr-TR" dirty="0">
                <a:latin typeface="Arial" panose="020B0604020202020204" pitchFamily="34" charset="0"/>
              </a:rPr>
              <a:t> bir hal almaları beklenir, ancak bunu engelleyen 2 faktör var 1. </a:t>
            </a:r>
            <a:r>
              <a:rPr lang="tr-TR" altLang="tr-TR" dirty="0" err="1">
                <a:latin typeface="Arial" panose="020B0604020202020204" pitchFamily="34" charset="0"/>
              </a:rPr>
              <a:t>sürfaktan</a:t>
            </a:r>
            <a:r>
              <a:rPr lang="tr-TR" altLang="tr-TR" dirty="0">
                <a:latin typeface="Arial" panose="020B0604020202020204" pitchFamily="34" charset="0"/>
              </a:rPr>
              <a:t> 2. alveollerin </a:t>
            </a:r>
            <a:r>
              <a:rPr lang="tr-TR" altLang="tr-TR" dirty="0" err="1">
                <a:latin typeface="Arial" panose="020B0604020202020204" pitchFamily="34" charset="0"/>
              </a:rPr>
              <a:t>interdependansı</a:t>
            </a:r>
            <a:r>
              <a:rPr lang="tr-TR" altLang="tr-TR" dirty="0">
                <a:latin typeface="Arial" panose="020B0604020202020204" pitchFamily="34" charset="0"/>
              </a:rPr>
              <a:t>. </a:t>
            </a:r>
            <a:endParaRPr lang="en-US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85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E441F-57F1-4355-A061-F7443E1E19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065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DEF5F1-EEDB-406F-A700-B5C90D001C56}" type="slidenum">
              <a:rPr lang="en-US" altLang="tr-TR"/>
              <a:pPr>
                <a:spcBef>
                  <a:spcPct val="0"/>
                </a:spcBef>
              </a:pPr>
              <a:t>81</a:t>
            </a:fld>
            <a:endParaRPr lang="en-US" altLang="tr-T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Mekanik olarak alveollerin birbirine bağımlığı vardır. Bu şekilde olduğu gibi ortadaki alveol kapanmaya başlarsa, komşu alveollerin duvarındaki stresi arttırır ve onlar bu kapanan alveolü açık tutmaya çalışırlar. </a:t>
            </a:r>
            <a:endParaRPr lang="en-US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44B9FF-63FE-4F7E-BD51-D6F48AB79F4F}" type="slidenum">
              <a:rPr lang="en-US" altLang="tr-TR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80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626734-5AAC-42CF-8BD5-CCCDC8E3DDC1}" type="slidenum">
              <a:rPr lang="en-US" altLang="tr-TR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620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18C8EB-AF67-4097-8699-A09BC82D8563}" type="slidenum">
              <a:rPr lang="en-US" altLang="tr-TR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972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5144D0-D2E5-4105-B282-A03BF5D08F7B}" type="slidenum">
              <a:rPr lang="en-US" altLang="tr-TR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976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63D14B-1037-4E02-9240-89F33DD9E99E}" type="slidenum">
              <a:rPr lang="en-US" altLang="tr-TR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60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94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09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11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03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2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97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0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80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6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3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5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398B-62E4-48E6-AF94-F6F4915A1503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C4CA-9BBB-4894-856C-4AF6B06B3C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0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oac.med.jhmi.edu/res_phys/Encyclopedia/Compliance/ComplianceGraph.GIF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oac.med.jhmi.edu/res_phys/Encyclopedia/AirwayResistance/AirwayResistance2.GIF" TargetMode="External"/><Relationship Id="rId5" Type="http://schemas.openxmlformats.org/officeDocument/2006/relationships/image" Target="../media/image69.gif"/><Relationship Id="rId4" Type="http://schemas.openxmlformats.org/officeDocument/2006/relationships/image" Target="http://oac.med.jhmi.edu/res_phys/Encyclopedia/AirwayResistance/AirwayResistance1.GIF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1853"/>
          </a:xfrm>
        </p:spPr>
        <p:txBody>
          <a:bodyPr/>
          <a:lstStyle/>
          <a:p>
            <a:r>
              <a:rPr lang="tr-TR" dirty="0"/>
              <a:t>Solunumun Dinamiği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Prof. Dr. Can Akçalı </a:t>
            </a:r>
          </a:p>
          <a:p>
            <a:r>
              <a:rPr lang="tr-TR" dirty="0"/>
              <a:t>(akcali@ankara.edu.tr)</a:t>
            </a:r>
          </a:p>
          <a:p>
            <a:r>
              <a:rPr lang="tr-TR" dirty="0"/>
              <a:t>D2M2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16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320375" y="993775"/>
            <a:ext cx="4769737" cy="5864225"/>
            <a:chOff x="3681413" y="762001"/>
            <a:chExt cx="4769737" cy="5864225"/>
          </a:xfrm>
        </p:grpSpPr>
        <p:pic>
          <p:nvPicPr>
            <p:cNvPr id="7172" name="Picture 15" descr="figure_17_02a-b-j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11" r="49991"/>
            <a:stretch>
              <a:fillRect/>
            </a:stretch>
          </p:blipFill>
          <p:spPr bwMode="auto">
            <a:xfrm>
              <a:off x="3768725" y="762001"/>
              <a:ext cx="4554538" cy="586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Freeform 16"/>
            <p:cNvSpPr>
              <a:spLocks/>
            </p:cNvSpPr>
            <p:nvPr/>
          </p:nvSpPr>
          <p:spPr bwMode="auto">
            <a:xfrm>
              <a:off x="5864225" y="2635250"/>
              <a:ext cx="31750" cy="3175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0 h 18"/>
                <a:gd name="T18" fmla="*/ 2147483647 w 18"/>
                <a:gd name="T19" fmla="*/ 0 h 18"/>
                <a:gd name="T20" fmla="*/ 2147483647 w 18"/>
                <a:gd name="T21" fmla="*/ 0 h 18"/>
                <a:gd name="T22" fmla="*/ 2147483647 w 18"/>
                <a:gd name="T23" fmla="*/ 2147483647 h 18"/>
                <a:gd name="T24" fmla="*/ 0 w 18"/>
                <a:gd name="T25" fmla="*/ 2147483647 h 18"/>
                <a:gd name="T26" fmla="*/ 0 w 18"/>
                <a:gd name="T27" fmla="*/ 2147483647 h 18"/>
                <a:gd name="T28" fmla="*/ 0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6" y="18"/>
                  </a:moveTo>
                  <a:lnTo>
                    <a:pt x="10" y="18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4" name="Freeform 17"/>
            <p:cNvSpPr>
              <a:spLocks/>
            </p:cNvSpPr>
            <p:nvPr/>
          </p:nvSpPr>
          <p:spPr bwMode="auto">
            <a:xfrm>
              <a:off x="6162675" y="2824163"/>
              <a:ext cx="31750" cy="31750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0 h 18"/>
                <a:gd name="T4" fmla="*/ 2147483647 w 18"/>
                <a:gd name="T5" fmla="*/ 2147483647 h 18"/>
                <a:gd name="T6" fmla="*/ 0 w 18"/>
                <a:gd name="T7" fmla="*/ 2147483647 h 18"/>
                <a:gd name="T8" fmla="*/ 0 w 18"/>
                <a:gd name="T9" fmla="*/ 2147483647 h 18"/>
                <a:gd name="T10" fmla="*/ 0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2147483647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0 h 18"/>
                <a:gd name="T32" fmla="*/ 2147483647 w 18"/>
                <a:gd name="T33" fmla="*/ 0 h 18"/>
                <a:gd name="T34" fmla="*/ 2147483647 w 1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8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5" name="Freeform 18"/>
            <p:cNvSpPr>
              <a:spLocks/>
            </p:cNvSpPr>
            <p:nvPr/>
          </p:nvSpPr>
          <p:spPr bwMode="auto">
            <a:xfrm>
              <a:off x="5907089" y="3165476"/>
              <a:ext cx="34925" cy="34925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0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2147483647 h 20"/>
                <a:gd name="T26" fmla="*/ 0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20"/>
                <a:gd name="T56" fmla="*/ 20 w 2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20">
                  <a:moveTo>
                    <a:pt x="6" y="18"/>
                  </a:move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6" name="Freeform 19"/>
            <p:cNvSpPr>
              <a:spLocks/>
            </p:cNvSpPr>
            <p:nvPr/>
          </p:nvSpPr>
          <p:spPr bwMode="auto">
            <a:xfrm>
              <a:off x="5768976" y="3171826"/>
              <a:ext cx="34925" cy="34925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0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0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2147483647 h 20"/>
                <a:gd name="T32" fmla="*/ 2147483647 w 20"/>
                <a:gd name="T33" fmla="*/ 2147483647 h 20"/>
                <a:gd name="T34" fmla="*/ 2147483647 w 20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20"/>
                <a:gd name="T56" fmla="*/ 20 w 2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20">
                  <a:moveTo>
                    <a:pt x="10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7" name="Line 20"/>
            <p:cNvSpPr>
              <a:spLocks noChangeShapeType="1"/>
            </p:cNvSpPr>
            <p:nvPr/>
          </p:nvSpPr>
          <p:spPr bwMode="auto">
            <a:xfrm flipH="1">
              <a:off x="4487864" y="4351338"/>
              <a:ext cx="1165225" cy="17208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8" name="Line 21"/>
            <p:cNvSpPr>
              <a:spLocks noChangeShapeType="1"/>
            </p:cNvSpPr>
            <p:nvPr/>
          </p:nvSpPr>
          <p:spPr bwMode="auto">
            <a:xfrm flipH="1" flipV="1">
              <a:off x="5942013" y="4371976"/>
              <a:ext cx="874712" cy="164782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9" name="Line 22"/>
            <p:cNvSpPr>
              <a:spLocks noChangeShapeType="1"/>
            </p:cNvSpPr>
            <p:nvPr/>
          </p:nvSpPr>
          <p:spPr bwMode="auto">
            <a:xfrm flipH="1" flipV="1">
              <a:off x="6046789" y="4270375"/>
              <a:ext cx="769937" cy="146843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0" name="Line 23"/>
            <p:cNvSpPr>
              <a:spLocks noChangeShapeType="1"/>
            </p:cNvSpPr>
            <p:nvPr/>
          </p:nvSpPr>
          <p:spPr bwMode="auto">
            <a:xfrm flipH="1">
              <a:off x="4487863" y="4557714"/>
              <a:ext cx="762000" cy="116363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1" name="Line 24"/>
            <p:cNvSpPr>
              <a:spLocks noChangeShapeType="1"/>
            </p:cNvSpPr>
            <p:nvPr/>
          </p:nvSpPr>
          <p:spPr bwMode="auto">
            <a:xfrm flipH="1">
              <a:off x="4487864" y="4351338"/>
              <a:ext cx="1165225" cy="172085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2" name="Freeform 25"/>
            <p:cNvSpPr>
              <a:spLocks/>
            </p:cNvSpPr>
            <p:nvPr/>
          </p:nvSpPr>
          <p:spPr bwMode="auto">
            <a:xfrm>
              <a:off x="5635625" y="4337050"/>
              <a:ext cx="31750" cy="3175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0 h 18"/>
                <a:gd name="T16" fmla="*/ 2147483647 w 18"/>
                <a:gd name="T17" fmla="*/ 0 h 18"/>
                <a:gd name="T18" fmla="*/ 2147483647 w 18"/>
                <a:gd name="T19" fmla="*/ 0 h 18"/>
                <a:gd name="T20" fmla="*/ 2147483647 w 18"/>
                <a:gd name="T21" fmla="*/ 2147483647 h 18"/>
                <a:gd name="T22" fmla="*/ 0 w 18"/>
                <a:gd name="T23" fmla="*/ 2147483647 h 18"/>
                <a:gd name="T24" fmla="*/ 0 w 18"/>
                <a:gd name="T25" fmla="*/ 2147483647 h 18"/>
                <a:gd name="T26" fmla="*/ 0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10" y="18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3" name="Freeform 26"/>
            <p:cNvSpPr>
              <a:spLocks/>
            </p:cNvSpPr>
            <p:nvPr/>
          </p:nvSpPr>
          <p:spPr bwMode="auto">
            <a:xfrm>
              <a:off x="6321425" y="2430464"/>
              <a:ext cx="31750" cy="34925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0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0 w 18"/>
                <a:gd name="T9" fmla="*/ 2147483647 h 20"/>
                <a:gd name="T10" fmla="*/ 0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0 h 20"/>
                <a:gd name="T32" fmla="*/ 2147483647 w 18"/>
                <a:gd name="T33" fmla="*/ 0 h 20"/>
                <a:gd name="T34" fmla="*/ 2147483647 w 18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10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4" name="Freeform 27"/>
            <p:cNvSpPr>
              <a:spLocks/>
            </p:cNvSpPr>
            <p:nvPr/>
          </p:nvSpPr>
          <p:spPr bwMode="auto">
            <a:xfrm>
              <a:off x="6321425" y="2430464"/>
              <a:ext cx="31750" cy="34925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0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0 w 18"/>
                <a:gd name="T9" fmla="*/ 2147483647 h 20"/>
                <a:gd name="T10" fmla="*/ 0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0 h 20"/>
                <a:gd name="T32" fmla="*/ 2147483647 w 18"/>
                <a:gd name="T33" fmla="*/ 0 h 20"/>
                <a:gd name="T34" fmla="*/ 2147483647 w 18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10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5" name="Freeform 28"/>
            <p:cNvSpPr>
              <a:spLocks/>
            </p:cNvSpPr>
            <p:nvPr/>
          </p:nvSpPr>
          <p:spPr bwMode="auto">
            <a:xfrm>
              <a:off x="6000751" y="3211513"/>
              <a:ext cx="34925" cy="30162"/>
            </a:xfrm>
            <a:custGeom>
              <a:avLst/>
              <a:gdLst>
                <a:gd name="T0" fmla="*/ 2147483647 w 20"/>
                <a:gd name="T1" fmla="*/ 0 h 18"/>
                <a:gd name="T2" fmla="*/ 2147483647 w 20"/>
                <a:gd name="T3" fmla="*/ 0 h 18"/>
                <a:gd name="T4" fmla="*/ 2147483647 w 20"/>
                <a:gd name="T5" fmla="*/ 2147483647 h 18"/>
                <a:gd name="T6" fmla="*/ 0 w 20"/>
                <a:gd name="T7" fmla="*/ 2147483647 h 18"/>
                <a:gd name="T8" fmla="*/ 0 w 20"/>
                <a:gd name="T9" fmla="*/ 2147483647 h 18"/>
                <a:gd name="T10" fmla="*/ 0 w 20"/>
                <a:gd name="T11" fmla="*/ 2147483647 h 18"/>
                <a:gd name="T12" fmla="*/ 2147483647 w 20"/>
                <a:gd name="T13" fmla="*/ 2147483647 h 18"/>
                <a:gd name="T14" fmla="*/ 2147483647 w 20"/>
                <a:gd name="T15" fmla="*/ 2147483647 h 18"/>
                <a:gd name="T16" fmla="*/ 2147483647 w 20"/>
                <a:gd name="T17" fmla="*/ 2147483647 h 18"/>
                <a:gd name="T18" fmla="*/ 2147483647 w 20"/>
                <a:gd name="T19" fmla="*/ 2147483647 h 18"/>
                <a:gd name="T20" fmla="*/ 2147483647 w 20"/>
                <a:gd name="T21" fmla="*/ 2147483647 h 18"/>
                <a:gd name="T22" fmla="*/ 2147483647 w 20"/>
                <a:gd name="T23" fmla="*/ 2147483647 h 18"/>
                <a:gd name="T24" fmla="*/ 2147483647 w 20"/>
                <a:gd name="T25" fmla="*/ 2147483647 h 18"/>
                <a:gd name="T26" fmla="*/ 2147483647 w 20"/>
                <a:gd name="T27" fmla="*/ 2147483647 h 18"/>
                <a:gd name="T28" fmla="*/ 2147483647 w 20"/>
                <a:gd name="T29" fmla="*/ 2147483647 h 18"/>
                <a:gd name="T30" fmla="*/ 2147483647 w 20"/>
                <a:gd name="T31" fmla="*/ 0 h 18"/>
                <a:gd name="T32" fmla="*/ 2147483647 w 20"/>
                <a:gd name="T33" fmla="*/ 0 h 18"/>
                <a:gd name="T34" fmla="*/ 2147483647 w 20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18"/>
                <a:gd name="T56" fmla="*/ 20 w 20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18">
                  <a:moveTo>
                    <a:pt x="1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6" name="Freeform 29"/>
            <p:cNvSpPr>
              <a:spLocks/>
            </p:cNvSpPr>
            <p:nvPr/>
          </p:nvSpPr>
          <p:spPr bwMode="auto">
            <a:xfrm>
              <a:off x="5776913" y="3592514"/>
              <a:ext cx="31750" cy="34925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0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0 w 18"/>
                <a:gd name="T23" fmla="*/ 2147483647 h 20"/>
                <a:gd name="T24" fmla="*/ 0 w 18"/>
                <a:gd name="T25" fmla="*/ 2147483647 h 20"/>
                <a:gd name="T26" fmla="*/ 0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7" name="Line 30"/>
            <p:cNvSpPr>
              <a:spLocks noChangeShapeType="1"/>
            </p:cNvSpPr>
            <p:nvPr/>
          </p:nvSpPr>
          <p:spPr bwMode="auto">
            <a:xfrm flipH="1" flipV="1">
              <a:off x="5942013" y="4371976"/>
              <a:ext cx="874712" cy="164782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8" name="Line 31"/>
            <p:cNvSpPr>
              <a:spLocks noChangeShapeType="1"/>
            </p:cNvSpPr>
            <p:nvPr/>
          </p:nvSpPr>
          <p:spPr bwMode="auto">
            <a:xfrm flipH="1" flipV="1">
              <a:off x="5942013" y="4371976"/>
              <a:ext cx="874712" cy="164782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89" name="Freeform 32"/>
            <p:cNvSpPr>
              <a:spLocks/>
            </p:cNvSpPr>
            <p:nvPr/>
          </p:nvSpPr>
          <p:spPr bwMode="auto">
            <a:xfrm>
              <a:off x="5924550" y="4354514"/>
              <a:ext cx="31750" cy="34925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0 w 18"/>
                <a:gd name="T9" fmla="*/ 2147483647 h 20"/>
                <a:gd name="T10" fmla="*/ 0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0 h 20"/>
                <a:gd name="T34" fmla="*/ 2147483647 w 18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10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0" name="Line 33"/>
            <p:cNvSpPr>
              <a:spLocks noChangeShapeType="1"/>
            </p:cNvSpPr>
            <p:nvPr/>
          </p:nvSpPr>
          <p:spPr bwMode="auto">
            <a:xfrm flipH="1" flipV="1">
              <a:off x="6046789" y="4270375"/>
              <a:ext cx="769937" cy="1468438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1" name="Line 34"/>
            <p:cNvSpPr>
              <a:spLocks noChangeShapeType="1"/>
            </p:cNvSpPr>
            <p:nvPr/>
          </p:nvSpPr>
          <p:spPr bwMode="auto">
            <a:xfrm flipH="1" flipV="1">
              <a:off x="6046789" y="4270375"/>
              <a:ext cx="769937" cy="1468438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2" name="Freeform 35"/>
            <p:cNvSpPr>
              <a:spLocks/>
            </p:cNvSpPr>
            <p:nvPr/>
          </p:nvSpPr>
          <p:spPr bwMode="auto">
            <a:xfrm>
              <a:off x="6029326" y="4252913"/>
              <a:ext cx="34925" cy="31750"/>
            </a:xfrm>
            <a:custGeom>
              <a:avLst/>
              <a:gdLst>
                <a:gd name="T0" fmla="*/ 2147483647 w 20"/>
                <a:gd name="T1" fmla="*/ 0 h 18"/>
                <a:gd name="T2" fmla="*/ 2147483647 w 20"/>
                <a:gd name="T3" fmla="*/ 0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0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2147483647 h 18"/>
                <a:gd name="T14" fmla="*/ 2147483647 w 20"/>
                <a:gd name="T15" fmla="*/ 2147483647 h 18"/>
                <a:gd name="T16" fmla="*/ 2147483647 w 20"/>
                <a:gd name="T17" fmla="*/ 2147483647 h 18"/>
                <a:gd name="T18" fmla="*/ 2147483647 w 20"/>
                <a:gd name="T19" fmla="*/ 2147483647 h 18"/>
                <a:gd name="T20" fmla="*/ 2147483647 w 20"/>
                <a:gd name="T21" fmla="*/ 2147483647 h 18"/>
                <a:gd name="T22" fmla="*/ 2147483647 w 20"/>
                <a:gd name="T23" fmla="*/ 2147483647 h 18"/>
                <a:gd name="T24" fmla="*/ 2147483647 w 20"/>
                <a:gd name="T25" fmla="*/ 2147483647 h 18"/>
                <a:gd name="T26" fmla="*/ 2147483647 w 20"/>
                <a:gd name="T27" fmla="*/ 2147483647 h 18"/>
                <a:gd name="T28" fmla="*/ 2147483647 w 20"/>
                <a:gd name="T29" fmla="*/ 2147483647 h 18"/>
                <a:gd name="T30" fmla="*/ 2147483647 w 20"/>
                <a:gd name="T31" fmla="*/ 0 h 18"/>
                <a:gd name="T32" fmla="*/ 2147483647 w 20"/>
                <a:gd name="T33" fmla="*/ 0 h 18"/>
                <a:gd name="T34" fmla="*/ 2147483647 w 20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18"/>
                <a:gd name="T56" fmla="*/ 20 w 20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18">
                  <a:moveTo>
                    <a:pt x="10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3" name="Freeform 36"/>
            <p:cNvSpPr>
              <a:spLocks/>
            </p:cNvSpPr>
            <p:nvPr/>
          </p:nvSpPr>
          <p:spPr bwMode="auto">
            <a:xfrm>
              <a:off x="5614988" y="5229225"/>
              <a:ext cx="31750" cy="3175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0 h 18"/>
                <a:gd name="T8" fmla="*/ 2147483647 w 18"/>
                <a:gd name="T9" fmla="*/ 0 h 18"/>
                <a:gd name="T10" fmla="*/ 2147483647 w 18"/>
                <a:gd name="T11" fmla="*/ 0 h 18"/>
                <a:gd name="T12" fmla="*/ 2147483647 w 18"/>
                <a:gd name="T13" fmla="*/ 2147483647 h 18"/>
                <a:gd name="T14" fmla="*/ 0 w 18"/>
                <a:gd name="T15" fmla="*/ 2147483647 h 18"/>
                <a:gd name="T16" fmla="*/ 0 w 18"/>
                <a:gd name="T17" fmla="*/ 2147483647 h 18"/>
                <a:gd name="T18" fmla="*/ 0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2147483647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18" y="8"/>
                  </a:move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4" name="Line 37"/>
            <p:cNvSpPr>
              <a:spLocks noChangeShapeType="1"/>
            </p:cNvSpPr>
            <p:nvPr/>
          </p:nvSpPr>
          <p:spPr bwMode="auto">
            <a:xfrm flipH="1">
              <a:off x="4487863" y="4557714"/>
              <a:ext cx="762000" cy="116363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5" name="Line 38"/>
            <p:cNvSpPr>
              <a:spLocks noChangeShapeType="1"/>
            </p:cNvSpPr>
            <p:nvPr/>
          </p:nvSpPr>
          <p:spPr bwMode="auto">
            <a:xfrm flipH="1">
              <a:off x="4487863" y="4557714"/>
              <a:ext cx="762000" cy="116363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6" name="Freeform 39"/>
            <p:cNvSpPr>
              <a:spLocks/>
            </p:cNvSpPr>
            <p:nvPr/>
          </p:nvSpPr>
          <p:spPr bwMode="auto">
            <a:xfrm>
              <a:off x="5232400" y="4540251"/>
              <a:ext cx="31750" cy="34925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0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0 w 18"/>
                <a:gd name="T23" fmla="*/ 2147483647 h 20"/>
                <a:gd name="T24" fmla="*/ 0 w 18"/>
                <a:gd name="T25" fmla="*/ 2147483647 h 20"/>
                <a:gd name="T26" fmla="*/ 0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10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7" name="Freeform 40"/>
            <p:cNvSpPr>
              <a:spLocks/>
            </p:cNvSpPr>
            <p:nvPr/>
          </p:nvSpPr>
          <p:spPr bwMode="auto">
            <a:xfrm>
              <a:off x="4775200" y="2163763"/>
              <a:ext cx="1106488" cy="488950"/>
            </a:xfrm>
            <a:custGeom>
              <a:avLst/>
              <a:gdLst>
                <a:gd name="T0" fmla="*/ 0 w 630"/>
                <a:gd name="T1" fmla="*/ 0 h 278"/>
                <a:gd name="T2" fmla="*/ 2147483647 w 630"/>
                <a:gd name="T3" fmla="*/ 0 h 278"/>
                <a:gd name="T4" fmla="*/ 2147483647 w 630"/>
                <a:gd name="T5" fmla="*/ 2147483647 h 278"/>
                <a:gd name="T6" fmla="*/ 0 60000 65536"/>
                <a:gd name="T7" fmla="*/ 0 60000 65536"/>
                <a:gd name="T8" fmla="*/ 0 60000 65536"/>
                <a:gd name="T9" fmla="*/ 0 w 630"/>
                <a:gd name="T10" fmla="*/ 0 h 278"/>
                <a:gd name="T11" fmla="*/ 630 w 630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278">
                  <a:moveTo>
                    <a:pt x="0" y="0"/>
                  </a:moveTo>
                  <a:lnTo>
                    <a:pt x="88" y="0"/>
                  </a:lnTo>
                  <a:lnTo>
                    <a:pt x="630" y="278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8" name="Freeform 41"/>
            <p:cNvSpPr>
              <a:spLocks/>
            </p:cNvSpPr>
            <p:nvPr/>
          </p:nvSpPr>
          <p:spPr bwMode="auto">
            <a:xfrm>
              <a:off x="4775200" y="2613026"/>
              <a:ext cx="1149350" cy="569913"/>
            </a:xfrm>
            <a:custGeom>
              <a:avLst/>
              <a:gdLst>
                <a:gd name="T0" fmla="*/ 2147483647 w 654"/>
                <a:gd name="T1" fmla="*/ 2147483647 h 324"/>
                <a:gd name="T2" fmla="*/ 2147483647 w 654"/>
                <a:gd name="T3" fmla="*/ 0 h 324"/>
                <a:gd name="T4" fmla="*/ 0 w 654"/>
                <a:gd name="T5" fmla="*/ 0 h 324"/>
                <a:gd name="T6" fmla="*/ 0 60000 65536"/>
                <a:gd name="T7" fmla="*/ 0 60000 65536"/>
                <a:gd name="T8" fmla="*/ 0 60000 65536"/>
                <a:gd name="T9" fmla="*/ 0 w 654"/>
                <a:gd name="T10" fmla="*/ 0 h 324"/>
                <a:gd name="T11" fmla="*/ 654 w 654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4" h="324">
                  <a:moveTo>
                    <a:pt x="654" y="324"/>
                  </a:move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99" name="Freeform 42"/>
            <p:cNvSpPr>
              <a:spLocks/>
            </p:cNvSpPr>
            <p:nvPr/>
          </p:nvSpPr>
          <p:spPr bwMode="auto">
            <a:xfrm>
              <a:off x="4775200" y="3035300"/>
              <a:ext cx="1011238" cy="153988"/>
            </a:xfrm>
            <a:custGeom>
              <a:avLst/>
              <a:gdLst>
                <a:gd name="T0" fmla="*/ 2147483647 w 576"/>
                <a:gd name="T1" fmla="*/ 2147483647 h 88"/>
                <a:gd name="T2" fmla="*/ 2147483647 w 576"/>
                <a:gd name="T3" fmla="*/ 0 h 88"/>
                <a:gd name="T4" fmla="*/ 0 w 576"/>
                <a:gd name="T5" fmla="*/ 0 h 88"/>
                <a:gd name="T6" fmla="*/ 0 60000 65536"/>
                <a:gd name="T7" fmla="*/ 0 60000 65536"/>
                <a:gd name="T8" fmla="*/ 0 60000 65536"/>
                <a:gd name="T9" fmla="*/ 0 w 576"/>
                <a:gd name="T10" fmla="*/ 0 h 88"/>
                <a:gd name="T11" fmla="*/ 576 w 576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88">
                  <a:moveTo>
                    <a:pt x="576" y="88"/>
                  </a:move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0" name="Line 43"/>
            <p:cNvSpPr>
              <a:spLocks noChangeShapeType="1"/>
            </p:cNvSpPr>
            <p:nvPr/>
          </p:nvSpPr>
          <p:spPr bwMode="auto">
            <a:xfrm flipH="1">
              <a:off x="6176963" y="2841625"/>
              <a:ext cx="639762" cy="1588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1" name="Line 44"/>
            <p:cNvSpPr>
              <a:spLocks noChangeShapeType="1"/>
            </p:cNvSpPr>
            <p:nvPr/>
          </p:nvSpPr>
          <p:spPr bwMode="auto">
            <a:xfrm flipH="1">
              <a:off x="4487864" y="4351338"/>
              <a:ext cx="1165225" cy="172085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2" name="Line 45"/>
            <p:cNvSpPr>
              <a:spLocks noChangeShapeType="1"/>
            </p:cNvSpPr>
            <p:nvPr/>
          </p:nvSpPr>
          <p:spPr bwMode="auto">
            <a:xfrm flipH="1">
              <a:off x="6338889" y="2447925"/>
              <a:ext cx="477837" cy="1588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3" name="Line 46"/>
            <p:cNvSpPr>
              <a:spLocks noChangeShapeType="1"/>
            </p:cNvSpPr>
            <p:nvPr/>
          </p:nvSpPr>
          <p:spPr bwMode="auto">
            <a:xfrm flipH="1">
              <a:off x="6018213" y="3224214"/>
              <a:ext cx="798512" cy="31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4" name="Freeform 47"/>
            <p:cNvSpPr>
              <a:spLocks/>
            </p:cNvSpPr>
            <p:nvPr/>
          </p:nvSpPr>
          <p:spPr bwMode="auto">
            <a:xfrm>
              <a:off x="4775200" y="3398839"/>
              <a:ext cx="1016000" cy="211137"/>
            </a:xfrm>
            <a:custGeom>
              <a:avLst/>
              <a:gdLst>
                <a:gd name="T0" fmla="*/ 0 w 578"/>
                <a:gd name="T1" fmla="*/ 0 h 120"/>
                <a:gd name="T2" fmla="*/ 2147483647 w 578"/>
                <a:gd name="T3" fmla="*/ 0 h 120"/>
                <a:gd name="T4" fmla="*/ 2147483647 w 578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578"/>
                <a:gd name="T10" fmla="*/ 0 h 120"/>
                <a:gd name="T11" fmla="*/ 578 w 578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8" h="120">
                  <a:moveTo>
                    <a:pt x="0" y="0"/>
                  </a:moveTo>
                  <a:lnTo>
                    <a:pt x="92" y="0"/>
                  </a:lnTo>
                  <a:lnTo>
                    <a:pt x="578" y="120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5" name="Line 48"/>
            <p:cNvSpPr>
              <a:spLocks noChangeShapeType="1"/>
            </p:cNvSpPr>
            <p:nvPr/>
          </p:nvSpPr>
          <p:spPr bwMode="auto">
            <a:xfrm flipV="1">
              <a:off x="5632450" y="5243513"/>
              <a:ext cx="1588" cy="62865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06" name="Rectangle 49"/>
            <p:cNvSpPr>
              <a:spLocks noChangeArrowheads="1"/>
            </p:cNvSpPr>
            <p:nvPr/>
          </p:nvSpPr>
          <p:spPr bwMode="auto">
            <a:xfrm>
              <a:off x="3874357" y="5991225"/>
              <a:ext cx="5944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Right</a:t>
              </a:r>
              <a:b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</a:br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bronchus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07" name="Rectangle 50"/>
            <p:cNvSpPr>
              <a:spLocks noChangeArrowheads="1"/>
            </p:cNvSpPr>
            <p:nvPr/>
          </p:nvSpPr>
          <p:spPr bwMode="auto">
            <a:xfrm>
              <a:off x="6846888" y="5935663"/>
              <a:ext cx="8722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Left bronchus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08" name="Rectangle 51"/>
            <p:cNvSpPr>
              <a:spLocks noChangeArrowheads="1"/>
            </p:cNvSpPr>
            <p:nvPr/>
          </p:nvSpPr>
          <p:spPr bwMode="auto">
            <a:xfrm>
              <a:off x="6856414" y="5668963"/>
              <a:ext cx="5919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Left lung 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09" name="Rectangle 52"/>
            <p:cNvSpPr>
              <a:spLocks noChangeArrowheads="1"/>
            </p:cNvSpPr>
            <p:nvPr/>
          </p:nvSpPr>
          <p:spPr bwMode="auto">
            <a:xfrm>
              <a:off x="5307013" y="5894388"/>
              <a:ext cx="7035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Diaphragm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1" name="Rectangle 54"/>
            <p:cNvSpPr>
              <a:spLocks noChangeArrowheads="1"/>
            </p:cNvSpPr>
            <p:nvPr/>
          </p:nvSpPr>
          <p:spPr bwMode="auto">
            <a:xfrm>
              <a:off x="7598481" y="2587625"/>
              <a:ext cx="8526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200" b="1" dirty="0">
                  <a:solidFill>
                    <a:srgbClr val="231F20"/>
                  </a:solidFill>
                  <a:latin typeface="Calibri" panose="020F0502020204030204" pitchFamily="34" charset="0"/>
                </a:rPr>
                <a:t>Üst Solunum </a:t>
              </a:r>
            </a:p>
            <a:p>
              <a:pPr algn="ctr"/>
              <a:r>
                <a:rPr lang="tr-TR" altLang="tr-TR" sz="1200" b="1" dirty="0">
                  <a:solidFill>
                    <a:srgbClr val="231F20"/>
                  </a:solidFill>
                  <a:latin typeface="Calibri" panose="020F0502020204030204" pitchFamily="34" charset="0"/>
                </a:rPr>
                <a:t>Sistemi</a:t>
              </a:r>
              <a:endParaRPr lang="en-US" altLang="tr-TR" sz="1200" b="1" dirty="0">
                <a:latin typeface="Calibri" panose="020F0502020204030204" pitchFamily="34" charset="0"/>
              </a:endParaRPr>
            </a:p>
          </p:txBody>
        </p:sp>
        <p:sp>
          <p:nvSpPr>
            <p:cNvPr id="7212" name="Rectangle 55"/>
            <p:cNvSpPr>
              <a:spLocks noChangeArrowheads="1"/>
            </p:cNvSpPr>
            <p:nvPr/>
          </p:nvSpPr>
          <p:spPr bwMode="auto">
            <a:xfrm>
              <a:off x="7612844" y="3986213"/>
              <a:ext cx="8239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200" b="1" dirty="0">
                  <a:solidFill>
                    <a:srgbClr val="231F20"/>
                  </a:solidFill>
                  <a:latin typeface="Calibri" panose="020F0502020204030204" pitchFamily="34" charset="0"/>
                </a:rPr>
                <a:t>Alt Solunum </a:t>
              </a:r>
            </a:p>
            <a:p>
              <a:pPr algn="ctr"/>
              <a:r>
                <a:rPr lang="tr-TR" altLang="tr-TR" sz="1200" b="1" dirty="0">
                  <a:solidFill>
                    <a:srgbClr val="231F20"/>
                  </a:solidFill>
                  <a:latin typeface="Calibri" panose="020F0502020204030204" pitchFamily="34" charset="0"/>
                </a:rPr>
                <a:t>Sistemi</a:t>
              </a:r>
              <a:endParaRPr lang="en-US" altLang="tr-TR" sz="1200" b="1" dirty="0">
                <a:latin typeface="Calibri" panose="020F0502020204030204" pitchFamily="34" charset="0"/>
              </a:endParaRPr>
            </a:p>
          </p:txBody>
        </p:sp>
        <p:sp>
          <p:nvSpPr>
            <p:cNvPr id="7213" name="Rectangle 56"/>
            <p:cNvSpPr>
              <a:spLocks noChangeArrowheads="1"/>
            </p:cNvSpPr>
            <p:nvPr/>
          </p:nvSpPr>
          <p:spPr bwMode="auto">
            <a:xfrm>
              <a:off x="3681413" y="5646738"/>
              <a:ext cx="6478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Right lung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4" name="Rectangle 57"/>
            <p:cNvSpPr>
              <a:spLocks noChangeArrowheads="1"/>
            </p:cNvSpPr>
            <p:nvPr/>
          </p:nvSpPr>
          <p:spPr bwMode="auto">
            <a:xfrm>
              <a:off x="4179888" y="3321050"/>
              <a:ext cx="4952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Trachea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5" name="Rectangle 58"/>
            <p:cNvSpPr>
              <a:spLocks noChangeArrowheads="1"/>
            </p:cNvSpPr>
            <p:nvPr/>
          </p:nvSpPr>
          <p:spPr bwMode="auto">
            <a:xfrm>
              <a:off x="6853238" y="3146425"/>
              <a:ext cx="4208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Larynx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6" name="Rectangle 59"/>
            <p:cNvSpPr>
              <a:spLocks noChangeArrowheads="1"/>
            </p:cNvSpPr>
            <p:nvPr/>
          </p:nvSpPr>
          <p:spPr bwMode="auto">
            <a:xfrm>
              <a:off x="3962401" y="2944813"/>
              <a:ext cx="6796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Esophagus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7" name="Rectangle 60"/>
            <p:cNvSpPr>
              <a:spLocks noChangeArrowheads="1"/>
            </p:cNvSpPr>
            <p:nvPr/>
          </p:nvSpPr>
          <p:spPr bwMode="auto">
            <a:xfrm>
              <a:off x="3922714" y="2527300"/>
              <a:ext cx="7235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Vocal cords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8" name="Rectangle 61"/>
            <p:cNvSpPr>
              <a:spLocks noChangeArrowheads="1"/>
            </p:cNvSpPr>
            <p:nvPr/>
          </p:nvSpPr>
          <p:spPr bwMode="auto">
            <a:xfrm>
              <a:off x="4165601" y="2066925"/>
              <a:ext cx="5202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Pharynx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19" name="Rectangle 62"/>
            <p:cNvSpPr>
              <a:spLocks noChangeArrowheads="1"/>
            </p:cNvSpPr>
            <p:nvPr/>
          </p:nvSpPr>
          <p:spPr bwMode="auto">
            <a:xfrm>
              <a:off x="6853239" y="2779713"/>
              <a:ext cx="4644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Tongue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  <p:sp>
          <p:nvSpPr>
            <p:cNvPr id="7220" name="Rectangle 63"/>
            <p:cNvSpPr>
              <a:spLocks noChangeArrowheads="1"/>
            </p:cNvSpPr>
            <p:nvPr/>
          </p:nvSpPr>
          <p:spPr bwMode="auto">
            <a:xfrm>
              <a:off x="6853239" y="2376488"/>
              <a:ext cx="7583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>
                  <a:solidFill>
                    <a:srgbClr val="231F20"/>
                  </a:solidFill>
                  <a:latin typeface="Calibri" panose="020F0502020204030204" pitchFamily="34" charset="0"/>
                </a:rPr>
                <a:t>Nasal cavity</a:t>
              </a:r>
              <a:endParaRPr lang="en-US" altLang="tr-TR" sz="1200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Grup 56"/>
          <p:cNvGrpSpPr/>
          <p:nvPr/>
        </p:nvGrpSpPr>
        <p:grpSpPr>
          <a:xfrm>
            <a:off x="6106811" y="1358883"/>
            <a:ext cx="5139435" cy="5492810"/>
            <a:chOff x="3481388" y="762000"/>
            <a:chExt cx="5139435" cy="5492810"/>
          </a:xfrm>
        </p:grpSpPr>
        <p:pic>
          <p:nvPicPr>
            <p:cNvPr id="58" name="Picture 14" descr="figure_17_02a-b-j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0" t="24155" r="4860" b="6194"/>
            <a:stretch>
              <a:fillRect/>
            </a:stretch>
          </p:blipFill>
          <p:spPr bwMode="auto">
            <a:xfrm>
              <a:off x="3589339" y="762000"/>
              <a:ext cx="4656137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5665788" y="2605088"/>
              <a:ext cx="36512" cy="3810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0 h 18"/>
                <a:gd name="T20" fmla="*/ 2147483647 w 18"/>
                <a:gd name="T21" fmla="*/ 0 h 18"/>
                <a:gd name="T22" fmla="*/ 2147483647 w 18"/>
                <a:gd name="T23" fmla="*/ 2147483647 h 18"/>
                <a:gd name="T24" fmla="*/ 0 w 18"/>
                <a:gd name="T25" fmla="*/ 2147483647 h 18"/>
                <a:gd name="T26" fmla="*/ 0 w 18"/>
                <a:gd name="T27" fmla="*/ 2147483647 h 18"/>
                <a:gd name="T28" fmla="*/ 0 w 18"/>
                <a:gd name="T29" fmla="*/ 2147483647 h 18"/>
                <a:gd name="T30" fmla="*/ 0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4" y="16"/>
                  </a:moveTo>
                  <a:lnTo>
                    <a:pt x="6" y="18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5449888" y="2800351"/>
              <a:ext cx="38100" cy="41275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0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0 w 18"/>
                <a:gd name="T23" fmla="*/ 2147483647 h 20"/>
                <a:gd name="T24" fmla="*/ 0 w 18"/>
                <a:gd name="T25" fmla="*/ 2147483647 h 20"/>
                <a:gd name="T26" fmla="*/ 0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8" y="20"/>
                  </a:moveTo>
                  <a:lnTo>
                    <a:pt x="12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5303838" y="3754438"/>
              <a:ext cx="38100" cy="3810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0 h 18"/>
                <a:gd name="T16" fmla="*/ 2147483647 w 18"/>
                <a:gd name="T17" fmla="*/ 0 h 18"/>
                <a:gd name="T18" fmla="*/ 2147483647 w 18"/>
                <a:gd name="T19" fmla="*/ 0 h 18"/>
                <a:gd name="T20" fmla="*/ 2147483647 w 18"/>
                <a:gd name="T21" fmla="*/ 2147483647 h 18"/>
                <a:gd name="T22" fmla="*/ 0 w 18"/>
                <a:gd name="T23" fmla="*/ 2147483647 h 18"/>
                <a:gd name="T24" fmla="*/ 0 w 18"/>
                <a:gd name="T25" fmla="*/ 2147483647 h 18"/>
                <a:gd name="T26" fmla="*/ 0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8" y="18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5260975" y="4108451"/>
              <a:ext cx="38100" cy="42863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0 h 20"/>
                <a:gd name="T20" fmla="*/ 2147483647 w 18"/>
                <a:gd name="T21" fmla="*/ 0 h 20"/>
                <a:gd name="T22" fmla="*/ 2147483647 w 18"/>
                <a:gd name="T23" fmla="*/ 2147483647 h 20"/>
                <a:gd name="T24" fmla="*/ 0 w 18"/>
                <a:gd name="T25" fmla="*/ 2147483647 h 20"/>
                <a:gd name="T26" fmla="*/ 0 w 18"/>
                <a:gd name="T27" fmla="*/ 2147483647 h 20"/>
                <a:gd name="T28" fmla="*/ 0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6" y="18"/>
                  </a:moveTo>
                  <a:lnTo>
                    <a:pt x="8" y="20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5197475" y="4962526"/>
              <a:ext cx="38100" cy="42863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0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0 w 18"/>
                <a:gd name="T23" fmla="*/ 2147483647 h 20"/>
                <a:gd name="T24" fmla="*/ 0 w 18"/>
                <a:gd name="T25" fmla="*/ 2147483647 h 20"/>
                <a:gd name="T26" fmla="*/ 0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6854825" y="3940175"/>
              <a:ext cx="38100" cy="38100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0 h 18"/>
                <a:gd name="T4" fmla="*/ 2147483647 w 18"/>
                <a:gd name="T5" fmla="*/ 0 h 18"/>
                <a:gd name="T6" fmla="*/ 2147483647 w 18"/>
                <a:gd name="T7" fmla="*/ 2147483647 h 18"/>
                <a:gd name="T8" fmla="*/ 0 w 18"/>
                <a:gd name="T9" fmla="*/ 2147483647 h 18"/>
                <a:gd name="T10" fmla="*/ 0 w 18"/>
                <a:gd name="T11" fmla="*/ 2147483647 h 18"/>
                <a:gd name="T12" fmla="*/ 0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2147483647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0 h 18"/>
                <a:gd name="T34" fmla="*/ 2147483647 w 1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1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6935789" y="4222751"/>
              <a:ext cx="41275" cy="41275"/>
            </a:xfrm>
            <a:custGeom>
              <a:avLst/>
              <a:gdLst>
                <a:gd name="T0" fmla="*/ 2147483647 w 20"/>
                <a:gd name="T1" fmla="*/ 0 h 20"/>
                <a:gd name="T2" fmla="*/ 2147483647 w 20"/>
                <a:gd name="T3" fmla="*/ 0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0 w 20"/>
                <a:gd name="T9" fmla="*/ 2147483647 h 20"/>
                <a:gd name="T10" fmla="*/ 2147483647 w 20"/>
                <a:gd name="T11" fmla="*/ 2147483647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2147483647 w 20"/>
                <a:gd name="T23" fmla="*/ 2147483647 h 20"/>
                <a:gd name="T24" fmla="*/ 2147483647 w 20"/>
                <a:gd name="T25" fmla="*/ 2147483647 h 20"/>
                <a:gd name="T26" fmla="*/ 2147483647 w 20"/>
                <a:gd name="T27" fmla="*/ 2147483647 h 20"/>
                <a:gd name="T28" fmla="*/ 2147483647 w 20"/>
                <a:gd name="T29" fmla="*/ 2147483647 h 20"/>
                <a:gd name="T30" fmla="*/ 2147483647 w 20"/>
                <a:gd name="T31" fmla="*/ 0 h 20"/>
                <a:gd name="T32" fmla="*/ 2147483647 w 20"/>
                <a:gd name="T33" fmla="*/ 0 h 20"/>
                <a:gd name="T34" fmla="*/ 2147483647 w 20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20"/>
                <a:gd name="T56" fmla="*/ 20 w 2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20">
                  <a:moveTo>
                    <a:pt x="10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6384925" y="5067301"/>
              <a:ext cx="38100" cy="42863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0 w 18"/>
                <a:gd name="T9" fmla="*/ 2147483647 h 20"/>
                <a:gd name="T10" fmla="*/ 0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0 h 20"/>
                <a:gd name="T34" fmla="*/ 2147483647 w 18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8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6624638" y="5518151"/>
              <a:ext cx="38100" cy="41275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0 w 18"/>
                <a:gd name="T5" fmla="*/ 2147483647 h 20"/>
                <a:gd name="T6" fmla="*/ 0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0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4" y="2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5594351" y="2779713"/>
              <a:ext cx="36513" cy="38100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0 h 18"/>
                <a:gd name="T20" fmla="*/ 2147483647 w 18"/>
                <a:gd name="T21" fmla="*/ 0 h 18"/>
                <a:gd name="T22" fmla="*/ 2147483647 w 18"/>
                <a:gd name="T23" fmla="*/ 0 h 18"/>
                <a:gd name="T24" fmla="*/ 2147483647 w 18"/>
                <a:gd name="T25" fmla="*/ 2147483647 h 18"/>
                <a:gd name="T26" fmla="*/ 0 w 18"/>
                <a:gd name="T27" fmla="*/ 2147483647 h 18"/>
                <a:gd name="T28" fmla="*/ 0 w 18"/>
                <a:gd name="T29" fmla="*/ 2147483647 h 18"/>
                <a:gd name="T30" fmla="*/ 0 w 18"/>
                <a:gd name="T31" fmla="*/ 2147483647 h 18"/>
                <a:gd name="T32" fmla="*/ 0 w 18"/>
                <a:gd name="T33" fmla="*/ 2147483647 h 18"/>
                <a:gd name="T34" fmla="*/ 2147483647 w 18"/>
                <a:gd name="T35" fmla="*/ 214748364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8"/>
                <a:gd name="T56" fmla="*/ 18 w 1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8">
                  <a:moveTo>
                    <a:pt x="2" y="16"/>
                  </a:move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5303838" y="3073401"/>
              <a:ext cx="38100" cy="42863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0 h 20"/>
                <a:gd name="T18" fmla="*/ 2147483647 w 18"/>
                <a:gd name="T19" fmla="*/ 0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0 w 18"/>
                <a:gd name="T25" fmla="*/ 2147483647 h 20"/>
                <a:gd name="T26" fmla="*/ 0 w 18"/>
                <a:gd name="T27" fmla="*/ 2147483647 h 20"/>
                <a:gd name="T28" fmla="*/ 0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6" y="18"/>
                  </a:moveTo>
                  <a:lnTo>
                    <a:pt x="10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4967288" y="2452688"/>
              <a:ext cx="500062" cy="368300"/>
            </a:xfrm>
            <a:custGeom>
              <a:avLst/>
              <a:gdLst>
                <a:gd name="T0" fmla="*/ 0 w 238"/>
                <a:gd name="T1" fmla="*/ 0 h 175"/>
                <a:gd name="T2" fmla="*/ 2147483647 w 238"/>
                <a:gd name="T3" fmla="*/ 0 h 175"/>
                <a:gd name="T4" fmla="*/ 2147483647 w 238"/>
                <a:gd name="T5" fmla="*/ 2147483647 h 175"/>
                <a:gd name="T6" fmla="*/ 0 60000 65536"/>
                <a:gd name="T7" fmla="*/ 0 60000 65536"/>
                <a:gd name="T8" fmla="*/ 0 60000 65536"/>
                <a:gd name="T9" fmla="*/ 0 w 238"/>
                <a:gd name="T10" fmla="*/ 0 h 175"/>
                <a:gd name="T11" fmla="*/ 238 w 238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175">
                  <a:moveTo>
                    <a:pt x="0" y="0"/>
                  </a:moveTo>
                  <a:lnTo>
                    <a:pt x="66" y="0"/>
                  </a:lnTo>
                  <a:lnTo>
                    <a:pt x="238" y="175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4411663" y="3776663"/>
              <a:ext cx="908050" cy="588962"/>
            </a:xfrm>
            <a:custGeom>
              <a:avLst/>
              <a:gdLst>
                <a:gd name="T0" fmla="*/ 0 w 432"/>
                <a:gd name="T1" fmla="*/ 2147483647 h 280"/>
                <a:gd name="T2" fmla="*/ 2147483647 w 432"/>
                <a:gd name="T3" fmla="*/ 2147483647 h 280"/>
                <a:gd name="T4" fmla="*/ 2147483647 w 432"/>
                <a:gd name="T5" fmla="*/ 0 h 280"/>
                <a:gd name="T6" fmla="*/ 0 60000 65536"/>
                <a:gd name="T7" fmla="*/ 0 60000 65536"/>
                <a:gd name="T8" fmla="*/ 0 60000 65536"/>
                <a:gd name="T9" fmla="*/ 0 w 432"/>
                <a:gd name="T10" fmla="*/ 0 h 280"/>
                <a:gd name="T11" fmla="*/ 432 w 432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0">
                  <a:moveTo>
                    <a:pt x="0" y="280"/>
                  </a:moveTo>
                  <a:lnTo>
                    <a:pt x="194" y="280"/>
                  </a:lnTo>
                  <a:lnTo>
                    <a:pt x="432" y="0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5076825" y="1990725"/>
              <a:ext cx="604838" cy="63500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 flipH="1">
              <a:off x="4819650" y="4129089"/>
              <a:ext cx="458788" cy="23653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4411664" y="4983164"/>
              <a:ext cx="803275" cy="31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6877050" y="3957638"/>
              <a:ext cx="915988" cy="285750"/>
            </a:xfrm>
            <a:custGeom>
              <a:avLst/>
              <a:gdLst>
                <a:gd name="T0" fmla="*/ 2147483647 w 436"/>
                <a:gd name="T1" fmla="*/ 2147483647 h 136"/>
                <a:gd name="T2" fmla="*/ 2147483647 w 436"/>
                <a:gd name="T3" fmla="*/ 2147483647 h 136"/>
                <a:gd name="T4" fmla="*/ 0 w 436"/>
                <a:gd name="T5" fmla="*/ 0 h 136"/>
                <a:gd name="T6" fmla="*/ 0 60000 65536"/>
                <a:gd name="T7" fmla="*/ 0 60000 65536"/>
                <a:gd name="T8" fmla="*/ 0 60000 65536"/>
                <a:gd name="T9" fmla="*/ 0 w 436"/>
                <a:gd name="T10" fmla="*/ 0 h 136"/>
                <a:gd name="T11" fmla="*/ 436 w 43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6" h="136">
                  <a:moveTo>
                    <a:pt x="38" y="136"/>
                  </a:moveTo>
                  <a:lnTo>
                    <a:pt x="436" y="13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6400800" y="5089526"/>
              <a:ext cx="1392238" cy="449263"/>
            </a:xfrm>
            <a:custGeom>
              <a:avLst/>
              <a:gdLst>
                <a:gd name="T0" fmla="*/ 0 w 662"/>
                <a:gd name="T1" fmla="*/ 0 h 214"/>
                <a:gd name="T2" fmla="*/ 2147483647 w 662"/>
                <a:gd name="T3" fmla="*/ 0 h 214"/>
                <a:gd name="T4" fmla="*/ 2147483647 w 662"/>
                <a:gd name="T5" fmla="*/ 2147483647 h 214"/>
                <a:gd name="T6" fmla="*/ 0 60000 65536"/>
                <a:gd name="T7" fmla="*/ 0 60000 65536"/>
                <a:gd name="T8" fmla="*/ 0 60000 65536"/>
                <a:gd name="T9" fmla="*/ 0 w 662"/>
                <a:gd name="T10" fmla="*/ 0 h 214"/>
                <a:gd name="T11" fmla="*/ 662 w 662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2" h="214">
                  <a:moveTo>
                    <a:pt x="0" y="0"/>
                  </a:moveTo>
                  <a:lnTo>
                    <a:pt x="662" y="0"/>
                  </a:lnTo>
                  <a:lnTo>
                    <a:pt x="114" y="214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4979988" y="1990726"/>
              <a:ext cx="635000" cy="804863"/>
            </a:xfrm>
            <a:custGeom>
              <a:avLst/>
              <a:gdLst>
                <a:gd name="T0" fmla="*/ 2147483647 w 302"/>
                <a:gd name="T1" fmla="*/ 2147483647 h 383"/>
                <a:gd name="T2" fmla="*/ 2147483647 w 302"/>
                <a:gd name="T3" fmla="*/ 0 h 383"/>
                <a:gd name="T4" fmla="*/ 0 w 302"/>
                <a:gd name="T5" fmla="*/ 0 h 383"/>
                <a:gd name="T6" fmla="*/ 0 60000 65536"/>
                <a:gd name="T7" fmla="*/ 0 60000 65536"/>
                <a:gd name="T8" fmla="*/ 0 60000 65536"/>
                <a:gd name="T9" fmla="*/ 0 w 302"/>
                <a:gd name="T10" fmla="*/ 0 h 383"/>
                <a:gd name="T11" fmla="*/ 302 w 302"/>
                <a:gd name="T12" fmla="*/ 383 h 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383">
                  <a:moveTo>
                    <a:pt x="302" y="383"/>
                  </a:move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H="1" flipV="1">
              <a:off x="5105401" y="2452688"/>
              <a:ext cx="214313" cy="64135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4794251" y="5837239"/>
              <a:ext cx="1190625" cy="31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>
              <a:off x="4799014" y="5762626"/>
              <a:ext cx="1587" cy="1555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5984875" y="5762626"/>
              <a:ext cx="1588" cy="1555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Line 38"/>
            <p:cNvSpPr>
              <a:spLocks noChangeShapeType="1"/>
            </p:cNvSpPr>
            <p:nvPr/>
          </p:nvSpPr>
          <p:spPr bwMode="auto">
            <a:xfrm>
              <a:off x="7073901" y="5770563"/>
              <a:ext cx="3175" cy="15081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6026151" y="5762626"/>
              <a:ext cx="3175" cy="1555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6026150" y="5837239"/>
              <a:ext cx="1047750" cy="31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4197350" y="2349501"/>
              <a:ext cx="59375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Scalenes</a:t>
              </a:r>
              <a:endParaRPr lang="en-US" altLang="tr-TR" sz="1300" b="1">
                <a:latin typeface="Calibri" panose="020F0502020204030204" pitchFamily="34" charset="0"/>
              </a:endParaRP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4009466" y="1892300"/>
              <a:ext cx="9244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Sternocleido-</a:t>
              </a:r>
              <a:b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</a:br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mastoids</a:t>
              </a:r>
              <a:endParaRPr lang="en-US" altLang="tr-TR" sz="1300" b="1">
                <a:latin typeface="Calibri" panose="020F0502020204030204" pitchFamily="34" charset="0"/>
              </a:endParaRP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3569590" y="4262438"/>
              <a:ext cx="7944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External</a:t>
              </a:r>
              <a:b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</a:br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intercostals</a:t>
              </a:r>
              <a:endParaRPr lang="en-US" altLang="tr-TR" sz="1300" b="1">
                <a:latin typeface="Calibri" panose="020F0502020204030204" pitchFamily="34" charset="0"/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/>
          </p:nvSpPr>
          <p:spPr bwMode="auto">
            <a:xfrm>
              <a:off x="4888494" y="5854700"/>
              <a:ext cx="9767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300">
                  <a:solidFill>
                    <a:srgbClr val="231F20"/>
                  </a:solidFill>
                  <a:latin typeface="Arial Black" panose="020B0A04020102020204" pitchFamily="34" charset="0"/>
                </a:rPr>
                <a:t>Muscles of</a:t>
              </a:r>
              <a:br>
                <a:rPr lang="en-US" altLang="tr-TR" sz="1300">
                  <a:solidFill>
                    <a:srgbClr val="231F20"/>
                  </a:solidFill>
                  <a:latin typeface="Arial Black" panose="020B0A04020102020204" pitchFamily="34" charset="0"/>
                </a:rPr>
              </a:br>
              <a:r>
                <a:rPr lang="en-US" altLang="tr-TR" sz="1300">
                  <a:solidFill>
                    <a:srgbClr val="231F20"/>
                  </a:solidFill>
                  <a:latin typeface="Arial Black" panose="020B0A04020102020204" pitchFamily="34" charset="0"/>
                </a:rPr>
                <a:t>inspiration</a:t>
              </a:r>
              <a:endParaRPr lang="en-US" altLang="tr-TR" sz="1300">
                <a:latin typeface="Arial Black" panose="020B0A04020102020204" pitchFamily="34" charset="0"/>
              </a:endParaRPr>
            </a:p>
          </p:txBody>
        </p: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6071181" y="5854700"/>
              <a:ext cx="9767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300">
                  <a:solidFill>
                    <a:srgbClr val="231F20"/>
                  </a:solidFill>
                  <a:latin typeface="Arial Black" panose="020B0A04020102020204" pitchFamily="34" charset="0"/>
                </a:rPr>
                <a:t>Muscles of</a:t>
              </a:r>
              <a:br>
                <a:rPr lang="en-US" altLang="tr-TR" sz="1300">
                  <a:solidFill>
                    <a:srgbClr val="231F20"/>
                  </a:solidFill>
                  <a:latin typeface="Arial Black" panose="020B0A04020102020204" pitchFamily="34" charset="0"/>
                </a:rPr>
              </a:br>
              <a:r>
                <a:rPr lang="en-US" altLang="tr-TR" sz="1300">
                  <a:solidFill>
                    <a:srgbClr val="231F20"/>
                  </a:solidFill>
                  <a:latin typeface="Arial Black" panose="020B0A04020102020204" pitchFamily="34" charset="0"/>
                </a:rPr>
                <a:t>expiration</a:t>
              </a:r>
              <a:endParaRPr lang="en-US" altLang="tr-TR" sz="1300">
                <a:latin typeface="Arial Black" panose="020B0A04020102020204" pitchFamily="34" charset="0"/>
              </a:endParaRPr>
            </a:p>
          </p:txBody>
        </p:sp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7829551" y="5013325"/>
              <a:ext cx="7614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Abdominal</a:t>
              </a:r>
              <a:b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</a:br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muscles</a:t>
              </a:r>
              <a:endParaRPr lang="en-US" altLang="tr-TR" sz="1300" b="1">
                <a:latin typeface="Calibri" panose="020F0502020204030204" pitchFamily="34" charset="0"/>
              </a:endParaRPr>
            </a:p>
          </p:txBody>
        </p:sp>
        <p:sp>
          <p:nvSpPr>
            <p:cNvPr id="91" name="Rectangle 47"/>
            <p:cNvSpPr>
              <a:spLocks noChangeArrowheads="1"/>
            </p:cNvSpPr>
            <p:nvPr/>
          </p:nvSpPr>
          <p:spPr bwMode="auto">
            <a:xfrm>
              <a:off x="3481388" y="4873626"/>
              <a:ext cx="76097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Diaphragm</a:t>
              </a:r>
              <a:endParaRPr lang="en-US" altLang="tr-TR" sz="1300" b="1">
                <a:latin typeface="Calibri" panose="020F0502020204030204" pitchFamily="34" charset="0"/>
              </a:endParaRPr>
            </a:p>
          </p:txBody>
        </p:sp>
        <p:sp>
          <p:nvSpPr>
            <p:cNvPr id="92" name="Rectangle 49"/>
            <p:cNvSpPr>
              <a:spLocks noChangeArrowheads="1"/>
            </p:cNvSpPr>
            <p:nvPr/>
          </p:nvSpPr>
          <p:spPr bwMode="auto">
            <a:xfrm>
              <a:off x="7826375" y="4154488"/>
              <a:ext cx="7944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Internal</a:t>
              </a:r>
              <a:b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</a:br>
              <a:r>
                <a:rPr lang="en-US" altLang="tr-TR" sz="1300" b="1">
                  <a:solidFill>
                    <a:srgbClr val="231F20"/>
                  </a:solidFill>
                  <a:latin typeface="Calibri" panose="020F0502020204030204" pitchFamily="34" charset="0"/>
                </a:rPr>
                <a:t>intercostals</a:t>
              </a:r>
              <a:endParaRPr lang="en-US" altLang="tr-TR" sz="1300" b="1">
                <a:latin typeface="Calibri" panose="020F0502020204030204" pitchFamily="34" charset="0"/>
              </a:endParaRPr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391332" y="156042"/>
            <a:ext cx="4255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Solunum Sistemi Anatomisi</a:t>
            </a:r>
          </a:p>
        </p:txBody>
      </p:sp>
    </p:spTree>
    <p:extLst>
      <p:ext uri="{BB962C8B-B14F-4D97-AF65-F5344CB8AC3E}">
        <p14:creationId xmlns:p14="http://schemas.microsoft.com/office/powerpoint/2010/main" val="7480024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Solunum Sistemi</a:t>
            </a:r>
            <a:endParaRPr lang="en-US" altLang="tr-TR"/>
          </a:p>
        </p:txBody>
      </p:sp>
      <p:pic>
        <p:nvPicPr>
          <p:cNvPr id="9220" name="Picture 59" descr="figure_17_03-j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9"/>
          <a:stretch>
            <a:fillRect/>
          </a:stretch>
        </p:blipFill>
        <p:spPr bwMode="auto">
          <a:xfrm>
            <a:off x="1979614" y="1966914"/>
            <a:ext cx="8231187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Freeform 60"/>
          <p:cNvSpPr>
            <a:spLocks/>
          </p:cNvSpPr>
          <p:nvPr/>
        </p:nvSpPr>
        <p:spPr bwMode="auto">
          <a:xfrm>
            <a:off x="7943850" y="4224339"/>
            <a:ext cx="1104900" cy="180975"/>
          </a:xfrm>
          <a:custGeom>
            <a:avLst/>
            <a:gdLst>
              <a:gd name="T0" fmla="*/ 2147483647 w 696"/>
              <a:gd name="T1" fmla="*/ 0 h 114"/>
              <a:gd name="T2" fmla="*/ 2147483647 w 696"/>
              <a:gd name="T3" fmla="*/ 0 h 114"/>
              <a:gd name="T4" fmla="*/ 0 w 696"/>
              <a:gd name="T5" fmla="*/ 2147483647 h 114"/>
              <a:gd name="T6" fmla="*/ 0 60000 65536"/>
              <a:gd name="T7" fmla="*/ 0 60000 65536"/>
              <a:gd name="T8" fmla="*/ 0 60000 65536"/>
              <a:gd name="T9" fmla="*/ 0 w 696"/>
              <a:gd name="T10" fmla="*/ 0 h 114"/>
              <a:gd name="T11" fmla="*/ 696 w 69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114">
                <a:moveTo>
                  <a:pt x="78" y="0"/>
                </a:moveTo>
                <a:lnTo>
                  <a:pt x="696" y="0"/>
                </a:lnTo>
                <a:lnTo>
                  <a:pt x="0" y="11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222" name="Line 61"/>
          <p:cNvSpPr>
            <a:spLocks noChangeShapeType="1"/>
          </p:cNvSpPr>
          <p:nvPr/>
        </p:nvSpPr>
        <p:spPr bwMode="auto">
          <a:xfrm>
            <a:off x="8718550" y="3338514"/>
            <a:ext cx="3238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223" name="Rectangle 62"/>
          <p:cNvSpPr>
            <a:spLocks noChangeArrowheads="1"/>
          </p:cNvSpPr>
          <p:nvPr/>
        </p:nvSpPr>
        <p:spPr bwMode="auto">
          <a:xfrm>
            <a:off x="3028491" y="3081338"/>
            <a:ext cx="902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Hava dolu</a:t>
            </a:r>
            <a:br>
              <a:rPr lang="en-US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balon</a:t>
            </a:r>
            <a:endParaRPr lang="en-US" altLang="tr-TR" b="1" dirty="0">
              <a:latin typeface="Calibri" panose="020F0502020204030204" pitchFamily="34" charset="0"/>
            </a:endParaRPr>
          </a:p>
        </p:txBody>
      </p:sp>
      <p:sp>
        <p:nvSpPr>
          <p:cNvPr id="9224" name="Rectangle 63"/>
          <p:cNvSpPr>
            <a:spLocks noChangeArrowheads="1"/>
          </p:cNvSpPr>
          <p:nvPr/>
        </p:nvSpPr>
        <p:spPr bwMode="auto">
          <a:xfrm>
            <a:off x="2543176" y="4522788"/>
            <a:ext cx="13256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Sıvı dolu</a:t>
            </a:r>
            <a:r>
              <a:rPr lang="en-US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balon</a:t>
            </a:r>
            <a:endParaRPr lang="en-US" altLang="tr-TR" b="1" dirty="0">
              <a:latin typeface="Calibri" panose="020F0502020204030204" pitchFamily="34" charset="0"/>
            </a:endParaRPr>
          </a:p>
        </p:txBody>
      </p:sp>
      <p:sp>
        <p:nvSpPr>
          <p:cNvPr id="9225" name="Rectangle 64"/>
          <p:cNvSpPr>
            <a:spLocks noChangeArrowheads="1"/>
          </p:cNvSpPr>
          <p:nvPr/>
        </p:nvSpPr>
        <p:spPr bwMode="auto">
          <a:xfrm>
            <a:off x="9077326" y="3224213"/>
            <a:ext cx="61125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Ple</a:t>
            </a:r>
            <a:r>
              <a:rPr lang="tr-TR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vr</a:t>
            </a:r>
            <a:r>
              <a:rPr lang="en-US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al</a:t>
            </a:r>
            <a:br>
              <a:rPr lang="en-US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tr-TR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sıvı</a:t>
            </a:r>
            <a:endParaRPr lang="en-US" altLang="tr-TR" b="1" dirty="0">
              <a:latin typeface="Calibri" panose="020F0502020204030204" pitchFamily="34" charset="0"/>
            </a:endParaRPr>
          </a:p>
        </p:txBody>
      </p:sp>
      <p:sp>
        <p:nvSpPr>
          <p:cNvPr id="9226" name="Rectangle 65"/>
          <p:cNvSpPr>
            <a:spLocks noChangeArrowheads="1"/>
          </p:cNvSpPr>
          <p:nvPr/>
        </p:nvSpPr>
        <p:spPr bwMode="auto">
          <a:xfrm>
            <a:off x="9112250" y="4084638"/>
            <a:ext cx="878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Ple</a:t>
            </a:r>
            <a:r>
              <a:rPr lang="tr-TR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ral</a:t>
            </a:r>
            <a:br>
              <a:rPr lang="en-US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tr-TR" sz="17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membran</a:t>
            </a:r>
            <a:endParaRPr lang="en-US" altLang="tr-TR" b="1" dirty="0">
              <a:latin typeface="Calibri" panose="020F0502020204030204" pitchFamily="34" charset="0"/>
            </a:endParaRPr>
          </a:p>
        </p:txBody>
      </p:sp>
      <p:sp>
        <p:nvSpPr>
          <p:cNvPr id="9227" name="Rectangle 66"/>
          <p:cNvSpPr>
            <a:spLocks noChangeArrowheads="1"/>
          </p:cNvSpPr>
          <p:nvPr/>
        </p:nvSpPr>
        <p:spPr bwMode="auto">
          <a:xfrm>
            <a:off x="6948537" y="3027363"/>
            <a:ext cx="1330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Akciğerlerdeki </a:t>
            </a:r>
          </a:p>
          <a:p>
            <a:pPr algn="ctr"/>
            <a:r>
              <a:rPr lang="tr-TR" altLang="tr-TR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hava</a:t>
            </a:r>
            <a:endParaRPr lang="en-US" altLang="tr-T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218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24063" y="142875"/>
            <a:ext cx="8229600" cy="439738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4000" b="1" dirty="0">
                <a:latin typeface="+mn-lt"/>
              </a:rPr>
              <a:t>Hava yolları </a:t>
            </a:r>
            <a:endParaRPr lang="en-US" altLang="tr-TR" sz="4000" b="1" dirty="0">
              <a:latin typeface="+mn-lt"/>
            </a:endParaRPr>
          </a:p>
        </p:txBody>
      </p:sp>
      <p:pic>
        <p:nvPicPr>
          <p:cNvPr id="10244" name="Picture 13" descr="figure_17_02e-f-j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r="61215" b="6140"/>
          <a:stretch>
            <a:fillRect/>
          </a:stretch>
        </p:blipFill>
        <p:spPr bwMode="auto">
          <a:xfrm>
            <a:off x="4498976" y="730250"/>
            <a:ext cx="3192463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14"/>
          <p:cNvSpPr>
            <a:spLocks/>
          </p:cNvSpPr>
          <p:nvPr/>
        </p:nvSpPr>
        <p:spPr bwMode="auto">
          <a:xfrm>
            <a:off x="5754689" y="5978526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0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2147483647 w 22"/>
              <a:gd name="T23" fmla="*/ 2147483647 h 22"/>
              <a:gd name="T24" fmla="*/ 0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2147483647 h 22"/>
              <a:gd name="T34" fmla="*/ 2147483647 w 2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10" y="22"/>
                </a:moveTo>
                <a:lnTo>
                  <a:pt x="14" y="20"/>
                </a:lnTo>
                <a:lnTo>
                  <a:pt x="18" y="18"/>
                </a:lnTo>
                <a:lnTo>
                  <a:pt x="20" y="16"/>
                </a:lnTo>
                <a:lnTo>
                  <a:pt x="22" y="12"/>
                </a:lnTo>
                <a:lnTo>
                  <a:pt x="20" y="8"/>
                </a:lnTo>
                <a:lnTo>
                  <a:pt x="18" y="4"/>
                </a:lnTo>
                <a:lnTo>
                  <a:pt x="14" y="2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2" y="16"/>
                </a:lnTo>
                <a:lnTo>
                  <a:pt x="4" y="18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6" name="Freeform 15"/>
          <p:cNvSpPr>
            <a:spLocks/>
          </p:cNvSpPr>
          <p:nvPr/>
        </p:nvSpPr>
        <p:spPr bwMode="auto">
          <a:xfrm>
            <a:off x="5913438" y="5645150"/>
            <a:ext cx="31750" cy="31750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0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0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0 h 20"/>
              <a:gd name="T32" fmla="*/ 2147483647 w 20"/>
              <a:gd name="T33" fmla="*/ 0 h 20"/>
              <a:gd name="T34" fmla="*/ 2147483647 w 20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0"/>
                </a:move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6"/>
                </a:lnTo>
                <a:lnTo>
                  <a:pt x="6" y="18"/>
                </a:lnTo>
                <a:lnTo>
                  <a:pt x="10" y="20"/>
                </a:lnTo>
                <a:lnTo>
                  <a:pt x="14" y="18"/>
                </a:lnTo>
                <a:lnTo>
                  <a:pt x="18" y="16"/>
                </a:lnTo>
                <a:lnTo>
                  <a:pt x="20" y="14"/>
                </a:lnTo>
                <a:lnTo>
                  <a:pt x="20" y="10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7" name="Freeform 16"/>
          <p:cNvSpPr>
            <a:spLocks/>
          </p:cNvSpPr>
          <p:nvPr/>
        </p:nvSpPr>
        <p:spPr bwMode="auto">
          <a:xfrm>
            <a:off x="6167438" y="4559300"/>
            <a:ext cx="31750" cy="31750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0 h 20"/>
              <a:gd name="T4" fmla="*/ 2147483647 w 20"/>
              <a:gd name="T5" fmla="*/ 2147483647 h 20"/>
              <a:gd name="T6" fmla="*/ 0 w 20"/>
              <a:gd name="T7" fmla="*/ 2147483647 h 20"/>
              <a:gd name="T8" fmla="*/ 0 w 20"/>
              <a:gd name="T9" fmla="*/ 2147483647 h 20"/>
              <a:gd name="T10" fmla="*/ 0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0 h 20"/>
              <a:gd name="T32" fmla="*/ 2147483647 w 20"/>
              <a:gd name="T33" fmla="*/ 0 h 20"/>
              <a:gd name="T34" fmla="*/ 2147483647 w 20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0"/>
                </a:moveTo>
                <a:lnTo>
                  <a:pt x="6" y="0"/>
                </a:lnTo>
                <a:lnTo>
                  <a:pt x="4" y="2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4" y="18"/>
                </a:lnTo>
                <a:lnTo>
                  <a:pt x="6" y="20"/>
                </a:lnTo>
                <a:lnTo>
                  <a:pt x="10" y="20"/>
                </a:lnTo>
                <a:lnTo>
                  <a:pt x="14" y="20"/>
                </a:lnTo>
                <a:lnTo>
                  <a:pt x="18" y="18"/>
                </a:lnTo>
                <a:lnTo>
                  <a:pt x="20" y="14"/>
                </a:lnTo>
                <a:lnTo>
                  <a:pt x="20" y="10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8" name="Freeform 17"/>
          <p:cNvSpPr>
            <a:spLocks/>
          </p:cNvSpPr>
          <p:nvPr/>
        </p:nvSpPr>
        <p:spPr bwMode="auto">
          <a:xfrm>
            <a:off x="5376863" y="3679826"/>
            <a:ext cx="31750" cy="34925"/>
          </a:xfrm>
          <a:custGeom>
            <a:avLst/>
            <a:gdLst>
              <a:gd name="T0" fmla="*/ 2147483647 w 20"/>
              <a:gd name="T1" fmla="*/ 0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0 w 20"/>
              <a:gd name="T23" fmla="*/ 2147483647 h 22"/>
              <a:gd name="T24" fmla="*/ 0 w 20"/>
              <a:gd name="T25" fmla="*/ 2147483647 h 22"/>
              <a:gd name="T26" fmla="*/ 0 w 20"/>
              <a:gd name="T27" fmla="*/ 2147483647 h 22"/>
              <a:gd name="T28" fmla="*/ 2147483647 w 20"/>
              <a:gd name="T29" fmla="*/ 2147483647 h 22"/>
              <a:gd name="T30" fmla="*/ 2147483647 w 20"/>
              <a:gd name="T31" fmla="*/ 2147483647 h 22"/>
              <a:gd name="T32" fmla="*/ 2147483647 w 20"/>
              <a:gd name="T33" fmla="*/ 0 h 22"/>
              <a:gd name="T34" fmla="*/ 2147483647 w 20"/>
              <a:gd name="T35" fmla="*/ 0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2"/>
              <a:gd name="T56" fmla="*/ 20 w 2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2">
                <a:moveTo>
                  <a:pt x="10" y="0"/>
                </a:moveTo>
                <a:lnTo>
                  <a:pt x="14" y="2"/>
                </a:lnTo>
                <a:lnTo>
                  <a:pt x="16" y="4"/>
                </a:lnTo>
                <a:lnTo>
                  <a:pt x="20" y="6"/>
                </a:lnTo>
                <a:lnTo>
                  <a:pt x="20" y="10"/>
                </a:lnTo>
                <a:lnTo>
                  <a:pt x="20" y="14"/>
                </a:lnTo>
                <a:lnTo>
                  <a:pt x="16" y="18"/>
                </a:lnTo>
                <a:lnTo>
                  <a:pt x="14" y="20"/>
                </a:lnTo>
                <a:lnTo>
                  <a:pt x="10" y="22"/>
                </a:lnTo>
                <a:lnTo>
                  <a:pt x="6" y="20"/>
                </a:lnTo>
                <a:lnTo>
                  <a:pt x="2" y="18"/>
                </a:lnTo>
                <a:lnTo>
                  <a:pt x="0" y="14"/>
                </a:lnTo>
                <a:lnTo>
                  <a:pt x="0" y="10"/>
                </a:lnTo>
                <a:lnTo>
                  <a:pt x="0" y="6"/>
                </a:lnTo>
                <a:lnTo>
                  <a:pt x="2" y="4"/>
                </a:lnTo>
                <a:lnTo>
                  <a:pt x="6" y="2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49" name="Freeform 18"/>
          <p:cNvSpPr>
            <a:spLocks/>
          </p:cNvSpPr>
          <p:nvPr/>
        </p:nvSpPr>
        <p:spPr bwMode="auto">
          <a:xfrm>
            <a:off x="5881688" y="3956050"/>
            <a:ext cx="31750" cy="31750"/>
          </a:xfrm>
          <a:custGeom>
            <a:avLst/>
            <a:gdLst>
              <a:gd name="T0" fmla="*/ 2147483647 w 20"/>
              <a:gd name="T1" fmla="*/ 2147483647 h 20"/>
              <a:gd name="T2" fmla="*/ 0 w 20"/>
              <a:gd name="T3" fmla="*/ 2147483647 h 20"/>
              <a:gd name="T4" fmla="*/ 0 w 20"/>
              <a:gd name="T5" fmla="*/ 2147483647 h 20"/>
              <a:gd name="T6" fmla="*/ 0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0 h 20"/>
              <a:gd name="T28" fmla="*/ 2147483647 w 20"/>
              <a:gd name="T29" fmla="*/ 0 h 20"/>
              <a:gd name="T30" fmla="*/ 2147483647 w 20"/>
              <a:gd name="T31" fmla="*/ 0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2" y="2"/>
                </a:move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4" y="18"/>
                </a:lnTo>
                <a:lnTo>
                  <a:pt x="6" y="20"/>
                </a:lnTo>
                <a:lnTo>
                  <a:pt x="10" y="20"/>
                </a:lnTo>
                <a:lnTo>
                  <a:pt x="14" y="18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0" y="6"/>
                </a:lnTo>
                <a:lnTo>
                  <a:pt x="16" y="2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>
            <a:off x="5468939" y="5997575"/>
            <a:ext cx="3016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 flipH="1">
            <a:off x="5929314" y="5657851"/>
            <a:ext cx="327025" cy="31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2" name="Line 21"/>
          <p:cNvSpPr>
            <a:spLocks noChangeShapeType="1"/>
          </p:cNvSpPr>
          <p:nvPr/>
        </p:nvSpPr>
        <p:spPr bwMode="auto">
          <a:xfrm>
            <a:off x="5834063" y="4575175"/>
            <a:ext cx="3492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3" name="Line 22"/>
          <p:cNvSpPr>
            <a:spLocks noChangeShapeType="1"/>
          </p:cNvSpPr>
          <p:nvPr/>
        </p:nvSpPr>
        <p:spPr bwMode="auto">
          <a:xfrm>
            <a:off x="5138738" y="3695700"/>
            <a:ext cx="25400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4" name="Freeform 23"/>
          <p:cNvSpPr>
            <a:spLocks/>
          </p:cNvSpPr>
          <p:nvPr/>
        </p:nvSpPr>
        <p:spPr bwMode="auto">
          <a:xfrm>
            <a:off x="5897563" y="3698875"/>
            <a:ext cx="635000" cy="273050"/>
          </a:xfrm>
          <a:custGeom>
            <a:avLst/>
            <a:gdLst>
              <a:gd name="T0" fmla="*/ 2147483647 w 400"/>
              <a:gd name="T1" fmla="*/ 0 h 172"/>
              <a:gd name="T2" fmla="*/ 2147483647 w 400"/>
              <a:gd name="T3" fmla="*/ 0 h 172"/>
              <a:gd name="T4" fmla="*/ 0 w 400"/>
              <a:gd name="T5" fmla="*/ 2147483647 h 172"/>
              <a:gd name="T6" fmla="*/ 0 60000 65536"/>
              <a:gd name="T7" fmla="*/ 0 60000 65536"/>
              <a:gd name="T8" fmla="*/ 0 60000 65536"/>
              <a:gd name="T9" fmla="*/ 0 w 400"/>
              <a:gd name="T10" fmla="*/ 0 h 172"/>
              <a:gd name="T11" fmla="*/ 400 w 400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172">
                <a:moveTo>
                  <a:pt x="400" y="0"/>
                </a:moveTo>
                <a:lnTo>
                  <a:pt x="150" y="0"/>
                </a:lnTo>
                <a:lnTo>
                  <a:pt x="0" y="17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5" name="Line 24"/>
          <p:cNvSpPr>
            <a:spLocks noChangeShapeType="1"/>
          </p:cNvSpPr>
          <p:nvPr/>
        </p:nvSpPr>
        <p:spPr bwMode="auto">
          <a:xfrm flipH="1">
            <a:off x="5834064" y="2011364"/>
            <a:ext cx="8572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6" name="Line 25"/>
          <p:cNvSpPr>
            <a:spLocks noChangeShapeType="1"/>
          </p:cNvSpPr>
          <p:nvPr/>
        </p:nvSpPr>
        <p:spPr bwMode="auto">
          <a:xfrm flipH="1">
            <a:off x="5834064" y="3046414"/>
            <a:ext cx="8572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257" name="Rectangle 26"/>
          <p:cNvSpPr>
            <a:spLocks noChangeArrowheads="1"/>
          </p:cNvSpPr>
          <p:nvPr/>
        </p:nvSpPr>
        <p:spPr bwMode="auto">
          <a:xfrm>
            <a:off x="6305551" y="5575301"/>
            <a:ext cx="6299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Bronchiole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58" name="Rectangle 27"/>
          <p:cNvSpPr>
            <a:spLocks noChangeArrowheads="1"/>
          </p:cNvSpPr>
          <p:nvPr/>
        </p:nvSpPr>
        <p:spPr bwMode="auto">
          <a:xfrm>
            <a:off x="5937250" y="2971801"/>
            <a:ext cx="4632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Trachea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59" name="Rectangle 28"/>
          <p:cNvSpPr>
            <a:spLocks noChangeArrowheads="1"/>
          </p:cNvSpPr>
          <p:nvPr/>
        </p:nvSpPr>
        <p:spPr bwMode="auto">
          <a:xfrm>
            <a:off x="4600301" y="3609975"/>
            <a:ext cx="520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Cartilage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ring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60" name="Rectangle 29"/>
          <p:cNvSpPr>
            <a:spLocks noChangeArrowheads="1"/>
          </p:cNvSpPr>
          <p:nvPr/>
        </p:nvSpPr>
        <p:spPr bwMode="auto">
          <a:xfrm>
            <a:off x="5937251" y="1936751"/>
            <a:ext cx="38472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Larynx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61" name="Rectangle 30"/>
          <p:cNvSpPr>
            <a:spLocks noChangeArrowheads="1"/>
          </p:cNvSpPr>
          <p:nvPr/>
        </p:nvSpPr>
        <p:spPr bwMode="auto">
          <a:xfrm>
            <a:off x="5092701" y="4495800"/>
            <a:ext cx="609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Secondary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bronchus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62" name="Rectangle 31"/>
          <p:cNvSpPr>
            <a:spLocks noChangeArrowheads="1"/>
          </p:cNvSpPr>
          <p:nvPr/>
        </p:nvSpPr>
        <p:spPr bwMode="auto">
          <a:xfrm>
            <a:off x="6578601" y="3609975"/>
            <a:ext cx="718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Left primary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bronchus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64" name="Rectangle 33"/>
          <p:cNvSpPr>
            <a:spLocks noChangeArrowheads="1"/>
          </p:cNvSpPr>
          <p:nvPr/>
        </p:nvSpPr>
        <p:spPr bwMode="auto">
          <a:xfrm>
            <a:off x="5035551" y="5895976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Alveoli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0267" name="Freeform 36"/>
          <p:cNvSpPr>
            <a:spLocks/>
          </p:cNvSpPr>
          <p:nvPr/>
        </p:nvSpPr>
        <p:spPr bwMode="auto">
          <a:xfrm>
            <a:off x="5735639" y="1649413"/>
            <a:ext cx="98425" cy="723900"/>
          </a:xfrm>
          <a:custGeom>
            <a:avLst/>
            <a:gdLst>
              <a:gd name="T0" fmla="*/ 0 w 62"/>
              <a:gd name="T1" fmla="*/ 0 h 456"/>
              <a:gd name="T2" fmla="*/ 2147483647 w 62"/>
              <a:gd name="T3" fmla="*/ 0 h 456"/>
              <a:gd name="T4" fmla="*/ 2147483647 w 62"/>
              <a:gd name="T5" fmla="*/ 2147483647 h 456"/>
              <a:gd name="T6" fmla="*/ 0 w 62"/>
              <a:gd name="T7" fmla="*/ 2147483647 h 456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456"/>
              <a:gd name="T14" fmla="*/ 62 w 62"/>
              <a:gd name="T15" fmla="*/ 456 h 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456">
                <a:moveTo>
                  <a:pt x="0" y="0"/>
                </a:moveTo>
                <a:lnTo>
                  <a:pt x="62" y="0"/>
                </a:lnTo>
                <a:lnTo>
                  <a:pt x="62" y="456"/>
                </a:lnTo>
                <a:lnTo>
                  <a:pt x="0" y="4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68" name="Freeform 37"/>
          <p:cNvSpPr>
            <a:spLocks/>
          </p:cNvSpPr>
          <p:nvPr/>
        </p:nvSpPr>
        <p:spPr bwMode="auto">
          <a:xfrm>
            <a:off x="5735639" y="2420939"/>
            <a:ext cx="98425" cy="1246187"/>
          </a:xfrm>
          <a:custGeom>
            <a:avLst/>
            <a:gdLst>
              <a:gd name="T0" fmla="*/ 0 w 62"/>
              <a:gd name="T1" fmla="*/ 0 h 456"/>
              <a:gd name="T2" fmla="*/ 2147483647 w 62"/>
              <a:gd name="T3" fmla="*/ 0 h 456"/>
              <a:gd name="T4" fmla="*/ 2147483647 w 62"/>
              <a:gd name="T5" fmla="*/ 2147483647 h 456"/>
              <a:gd name="T6" fmla="*/ 0 w 62"/>
              <a:gd name="T7" fmla="*/ 2147483647 h 456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456"/>
              <a:gd name="T14" fmla="*/ 62 w 62"/>
              <a:gd name="T15" fmla="*/ 456 h 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456">
                <a:moveTo>
                  <a:pt x="0" y="0"/>
                </a:moveTo>
                <a:lnTo>
                  <a:pt x="62" y="0"/>
                </a:lnTo>
                <a:lnTo>
                  <a:pt x="62" y="456"/>
                </a:lnTo>
                <a:lnTo>
                  <a:pt x="0" y="4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4635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latin typeface="+mn-lt"/>
              </a:rPr>
              <a:t>Hava yolları </a:t>
            </a:r>
            <a:endParaRPr lang="en-US" altLang="tr-TR" b="1" dirty="0">
              <a:latin typeface="+mn-lt"/>
            </a:endParaRPr>
          </a:p>
        </p:txBody>
      </p:sp>
      <p:pic>
        <p:nvPicPr>
          <p:cNvPr id="11268" name="Picture 15" descr="figure_17_04_labeled.jpg 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6"/>
          <a:stretch>
            <a:fillRect/>
          </a:stretch>
        </p:blipFill>
        <p:spPr bwMode="auto">
          <a:xfrm>
            <a:off x="1827214" y="1520826"/>
            <a:ext cx="8535987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531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Grp="1" noChangeArrowheads="1"/>
          </p:cNvSpPr>
          <p:nvPr>
            <p:ph type="title"/>
          </p:nvPr>
        </p:nvSpPr>
        <p:spPr>
          <a:xfrm>
            <a:off x="837407" y="107951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dirty="0"/>
              <a:t>Titrek Tüylü </a:t>
            </a:r>
            <a:r>
              <a:rPr lang="tr-TR" altLang="tr-TR" dirty="0" err="1"/>
              <a:t>Epitel</a:t>
            </a:r>
            <a:r>
              <a:rPr lang="tr-TR" altLang="tr-TR" dirty="0"/>
              <a:t> Hücreleri</a:t>
            </a:r>
            <a:endParaRPr lang="en-US" altLang="tr-TR" dirty="0"/>
          </a:p>
        </p:txBody>
      </p:sp>
      <p:pic>
        <p:nvPicPr>
          <p:cNvPr id="12292" name="Picture 17" descr="figure_17_05-j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/>
          <a:stretch>
            <a:fillRect/>
          </a:stretch>
        </p:blipFill>
        <p:spPr bwMode="auto">
          <a:xfrm>
            <a:off x="1979614" y="1179513"/>
            <a:ext cx="82311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Freeform 18"/>
          <p:cNvSpPr>
            <a:spLocks/>
          </p:cNvSpPr>
          <p:nvPr/>
        </p:nvSpPr>
        <p:spPr bwMode="auto">
          <a:xfrm>
            <a:off x="5376864" y="4483100"/>
            <a:ext cx="34925" cy="31750"/>
          </a:xfrm>
          <a:custGeom>
            <a:avLst/>
            <a:gdLst>
              <a:gd name="T0" fmla="*/ 2147483647 w 22"/>
              <a:gd name="T1" fmla="*/ 0 h 20"/>
              <a:gd name="T2" fmla="*/ 2147483647 w 22"/>
              <a:gd name="T3" fmla="*/ 0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0 w 22"/>
              <a:gd name="T9" fmla="*/ 2147483647 h 20"/>
              <a:gd name="T10" fmla="*/ 2147483647 w 22"/>
              <a:gd name="T11" fmla="*/ 2147483647 h 20"/>
              <a:gd name="T12" fmla="*/ 2147483647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2147483647 w 22"/>
              <a:gd name="T21" fmla="*/ 2147483647 h 20"/>
              <a:gd name="T22" fmla="*/ 2147483647 w 22"/>
              <a:gd name="T23" fmla="*/ 2147483647 h 20"/>
              <a:gd name="T24" fmla="*/ 2147483647 w 22"/>
              <a:gd name="T25" fmla="*/ 2147483647 h 20"/>
              <a:gd name="T26" fmla="*/ 2147483647 w 22"/>
              <a:gd name="T27" fmla="*/ 2147483647 h 20"/>
              <a:gd name="T28" fmla="*/ 2147483647 w 22"/>
              <a:gd name="T29" fmla="*/ 2147483647 h 20"/>
              <a:gd name="T30" fmla="*/ 2147483647 w 22"/>
              <a:gd name="T31" fmla="*/ 0 h 20"/>
              <a:gd name="T32" fmla="*/ 2147483647 w 22"/>
              <a:gd name="T33" fmla="*/ 0 h 20"/>
              <a:gd name="T34" fmla="*/ 2147483647 w 22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0"/>
              <a:gd name="T56" fmla="*/ 22 w 22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0">
                <a:moveTo>
                  <a:pt x="10" y="0"/>
                </a:move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6"/>
                </a:lnTo>
                <a:lnTo>
                  <a:pt x="6" y="18"/>
                </a:lnTo>
                <a:lnTo>
                  <a:pt x="10" y="20"/>
                </a:lnTo>
                <a:lnTo>
                  <a:pt x="14" y="18"/>
                </a:lnTo>
                <a:lnTo>
                  <a:pt x="18" y="16"/>
                </a:lnTo>
                <a:lnTo>
                  <a:pt x="20" y="14"/>
                </a:lnTo>
                <a:lnTo>
                  <a:pt x="22" y="10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4" name="Freeform 19"/>
          <p:cNvSpPr>
            <a:spLocks/>
          </p:cNvSpPr>
          <p:nvPr/>
        </p:nvSpPr>
        <p:spPr bwMode="auto">
          <a:xfrm>
            <a:off x="4148139" y="2490789"/>
            <a:ext cx="1951037" cy="674687"/>
          </a:xfrm>
          <a:custGeom>
            <a:avLst/>
            <a:gdLst>
              <a:gd name="T0" fmla="*/ 2147483647 w 1229"/>
              <a:gd name="T1" fmla="*/ 2147483647 h 425"/>
              <a:gd name="T2" fmla="*/ 2147483647 w 1229"/>
              <a:gd name="T3" fmla="*/ 2147483647 h 425"/>
              <a:gd name="T4" fmla="*/ 0 w 1229"/>
              <a:gd name="T5" fmla="*/ 0 h 425"/>
              <a:gd name="T6" fmla="*/ 0 60000 65536"/>
              <a:gd name="T7" fmla="*/ 0 60000 65536"/>
              <a:gd name="T8" fmla="*/ 0 60000 65536"/>
              <a:gd name="T9" fmla="*/ 0 w 1229"/>
              <a:gd name="T10" fmla="*/ 0 h 425"/>
              <a:gd name="T11" fmla="*/ 1229 w 1229"/>
              <a:gd name="T12" fmla="*/ 425 h 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9" h="425">
                <a:moveTo>
                  <a:pt x="454" y="425"/>
                </a:moveTo>
                <a:lnTo>
                  <a:pt x="1229" y="42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5" name="Freeform 20"/>
          <p:cNvSpPr>
            <a:spLocks/>
          </p:cNvSpPr>
          <p:nvPr/>
        </p:nvSpPr>
        <p:spPr bwMode="auto">
          <a:xfrm>
            <a:off x="4849814" y="3146426"/>
            <a:ext cx="34925" cy="34925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0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2147483647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0 h 22"/>
              <a:gd name="T34" fmla="*/ 2147483647 w 22"/>
              <a:gd name="T35" fmla="*/ 0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12" y="0"/>
                </a:move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2" y="16"/>
                </a:lnTo>
                <a:lnTo>
                  <a:pt x="4" y="18"/>
                </a:lnTo>
                <a:lnTo>
                  <a:pt x="8" y="20"/>
                </a:lnTo>
                <a:lnTo>
                  <a:pt x="12" y="22"/>
                </a:lnTo>
                <a:lnTo>
                  <a:pt x="16" y="20"/>
                </a:lnTo>
                <a:lnTo>
                  <a:pt x="18" y="18"/>
                </a:lnTo>
                <a:lnTo>
                  <a:pt x="20" y="16"/>
                </a:lnTo>
                <a:lnTo>
                  <a:pt x="22" y="12"/>
                </a:lnTo>
                <a:lnTo>
                  <a:pt x="20" y="8"/>
                </a:lnTo>
                <a:lnTo>
                  <a:pt x="18" y="4"/>
                </a:lnTo>
                <a:lnTo>
                  <a:pt x="16" y="2"/>
                </a:lnTo>
                <a:lnTo>
                  <a:pt x="14" y="0"/>
                </a:lnTo>
                <a:lnTo>
                  <a:pt x="1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6" name="Line 21"/>
          <p:cNvSpPr>
            <a:spLocks noChangeShapeType="1"/>
          </p:cNvSpPr>
          <p:nvPr/>
        </p:nvSpPr>
        <p:spPr bwMode="auto">
          <a:xfrm flipH="1">
            <a:off x="5392739" y="4498975"/>
            <a:ext cx="5429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7" name="Line 22"/>
          <p:cNvSpPr>
            <a:spLocks noChangeShapeType="1"/>
          </p:cNvSpPr>
          <p:nvPr/>
        </p:nvSpPr>
        <p:spPr bwMode="auto">
          <a:xfrm>
            <a:off x="5072063" y="3873500"/>
            <a:ext cx="8572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8" name="Freeform 23"/>
          <p:cNvSpPr>
            <a:spLocks/>
          </p:cNvSpPr>
          <p:nvPr/>
        </p:nvSpPr>
        <p:spPr bwMode="auto">
          <a:xfrm>
            <a:off x="5053014" y="3854451"/>
            <a:ext cx="34925" cy="34925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0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2147483647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0 h 22"/>
              <a:gd name="T34" fmla="*/ 2147483647 w 22"/>
              <a:gd name="T35" fmla="*/ 0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12" y="0"/>
                </a:move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2" y="16"/>
                </a:lnTo>
                <a:lnTo>
                  <a:pt x="4" y="18"/>
                </a:lnTo>
                <a:lnTo>
                  <a:pt x="8" y="20"/>
                </a:lnTo>
                <a:lnTo>
                  <a:pt x="12" y="22"/>
                </a:lnTo>
                <a:lnTo>
                  <a:pt x="16" y="20"/>
                </a:lnTo>
                <a:lnTo>
                  <a:pt x="18" y="18"/>
                </a:lnTo>
                <a:lnTo>
                  <a:pt x="20" y="16"/>
                </a:lnTo>
                <a:lnTo>
                  <a:pt x="22" y="12"/>
                </a:lnTo>
                <a:lnTo>
                  <a:pt x="20" y="8"/>
                </a:lnTo>
                <a:lnTo>
                  <a:pt x="18" y="4"/>
                </a:lnTo>
                <a:lnTo>
                  <a:pt x="16" y="2"/>
                </a:lnTo>
                <a:lnTo>
                  <a:pt x="14" y="0"/>
                </a:lnTo>
                <a:lnTo>
                  <a:pt x="1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9" name="Freeform 24"/>
          <p:cNvSpPr>
            <a:spLocks/>
          </p:cNvSpPr>
          <p:nvPr/>
        </p:nvSpPr>
        <p:spPr bwMode="auto">
          <a:xfrm>
            <a:off x="4129089" y="2474914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0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0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2147483647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2147483647 h 22"/>
              <a:gd name="T34" fmla="*/ 2147483647 w 2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14" y="2"/>
                </a:move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2" y="16"/>
                </a:lnTo>
                <a:lnTo>
                  <a:pt x="4" y="20"/>
                </a:lnTo>
                <a:lnTo>
                  <a:pt x="8" y="22"/>
                </a:lnTo>
                <a:lnTo>
                  <a:pt x="12" y="22"/>
                </a:lnTo>
                <a:lnTo>
                  <a:pt x="16" y="20"/>
                </a:lnTo>
                <a:lnTo>
                  <a:pt x="20" y="18"/>
                </a:lnTo>
                <a:lnTo>
                  <a:pt x="22" y="14"/>
                </a:lnTo>
                <a:lnTo>
                  <a:pt x="22" y="10"/>
                </a:lnTo>
                <a:lnTo>
                  <a:pt x="20" y="6"/>
                </a:lnTo>
                <a:lnTo>
                  <a:pt x="18" y="4"/>
                </a:lnTo>
                <a:lnTo>
                  <a:pt x="16" y="2"/>
                </a:lnTo>
                <a:lnTo>
                  <a:pt x="14" y="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0" name="Freeform 25"/>
          <p:cNvSpPr>
            <a:spLocks/>
          </p:cNvSpPr>
          <p:nvPr/>
        </p:nvSpPr>
        <p:spPr bwMode="auto">
          <a:xfrm>
            <a:off x="5100638" y="5575300"/>
            <a:ext cx="31750" cy="31750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0 h 20"/>
              <a:gd name="T4" fmla="*/ 2147483647 w 20"/>
              <a:gd name="T5" fmla="*/ 2147483647 h 20"/>
              <a:gd name="T6" fmla="*/ 0 w 20"/>
              <a:gd name="T7" fmla="*/ 2147483647 h 20"/>
              <a:gd name="T8" fmla="*/ 0 w 20"/>
              <a:gd name="T9" fmla="*/ 2147483647 h 20"/>
              <a:gd name="T10" fmla="*/ 0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0 h 20"/>
              <a:gd name="T32" fmla="*/ 2147483647 w 20"/>
              <a:gd name="T33" fmla="*/ 0 h 20"/>
              <a:gd name="T34" fmla="*/ 2147483647 w 20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0"/>
                </a:moveTo>
                <a:lnTo>
                  <a:pt x="6" y="0"/>
                </a:lnTo>
                <a:lnTo>
                  <a:pt x="4" y="2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6" y="18"/>
                </a:lnTo>
                <a:lnTo>
                  <a:pt x="10" y="20"/>
                </a:lnTo>
                <a:lnTo>
                  <a:pt x="14" y="18"/>
                </a:lnTo>
                <a:lnTo>
                  <a:pt x="18" y="16"/>
                </a:lnTo>
                <a:lnTo>
                  <a:pt x="20" y="14"/>
                </a:lnTo>
                <a:lnTo>
                  <a:pt x="20" y="10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1" name="Freeform 26"/>
          <p:cNvSpPr>
            <a:spLocks/>
          </p:cNvSpPr>
          <p:nvPr/>
        </p:nvSpPr>
        <p:spPr bwMode="auto">
          <a:xfrm>
            <a:off x="5068888" y="1824039"/>
            <a:ext cx="596900" cy="479425"/>
          </a:xfrm>
          <a:custGeom>
            <a:avLst/>
            <a:gdLst>
              <a:gd name="T0" fmla="*/ 0 w 376"/>
              <a:gd name="T1" fmla="*/ 2147483647 h 302"/>
              <a:gd name="T2" fmla="*/ 2147483647 w 376"/>
              <a:gd name="T3" fmla="*/ 0 h 302"/>
              <a:gd name="T4" fmla="*/ 2147483647 w 376"/>
              <a:gd name="T5" fmla="*/ 0 h 302"/>
              <a:gd name="T6" fmla="*/ 0 60000 65536"/>
              <a:gd name="T7" fmla="*/ 0 60000 65536"/>
              <a:gd name="T8" fmla="*/ 0 60000 65536"/>
              <a:gd name="T9" fmla="*/ 0 w 376"/>
              <a:gd name="T10" fmla="*/ 0 h 302"/>
              <a:gd name="T11" fmla="*/ 376 w 376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302">
                <a:moveTo>
                  <a:pt x="0" y="302"/>
                </a:moveTo>
                <a:lnTo>
                  <a:pt x="206" y="0"/>
                </a:lnTo>
                <a:lnTo>
                  <a:pt x="376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2" name="Freeform 27"/>
          <p:cNvSpPr>
            <a:spLocks/>
          </p:cNvSpPr>
          <p:nvPr/>
        </p:nvSpPr>
        <p:spPr bwMode="auto">
          <a:xfrm>
            <a:off x="5053013" y="2287589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0 w 20"/>
              <a:gd name="T3" fmla="*/ 2147483647 h 22"/>
              <a:gd name="T4" fmla="*/ 0 w 20"/>
              <a:gd name="T5" fmla="*/ 2147483647 h 22"/>
              <a:gd name="T6" fmla="*/ 0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2147483647 h 22"/>
              <a:gd name="T24" fmla="*/ 2147483647 w 20"/>
              <a:gd name="T25" fmla="*/ 2147483647 h 22"/>
              <a:gd name="T26" fmla="*/ 2147483647 w 20"/>
              <a:gd name="T27" fmla="*/ 2147483647 h 22"/>
              <a:gd name="T28" fmla="*/ 2147483647 w 20"/>
              <a:gd name="T29" fmla="*/ 0 h 22"/>
              <a:gd name="T30" fmla="*/ 2147483647 w 20"/>
              <a:gd name="T31" fmla="*/ 0 h 22"/>
              <a:gd name="T32" fmla="*/ 2147483647 w 20"/>
              <a:gd name="T33" fmla="*/ 2147483647 h 22"/>
              <a:gd name="T34" fmla="*/ 2147483647 w 2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2"/>
              <a:gd name="T56" fmla="*/ 20 w 2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2">
                <a:moveTo>
                  <a:pt x="2" y="2"/>
                </a:move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2" y="18"/>
                </a:lnTo>
                <a:lnTo>
                  <a:pt x="4" y="20"/>
                </a:lnTo>
                <a:lnTo>
                  <a:pt x="8" y="22"/>
                </a:lnTo>
                <a:lnTo>
                  <a:pt x="12" y="20"/>
                </a:lnTo>
                <a:lnTo>
                  <a:pt x="16" y="18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18" y="4"/>
                </a:lnTo>
                <a:lnTo>
                  <a:pt x="14" y="2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3" name="Freeform 28"/>
          <p:cNvSpPr>
            <a:spLocks/>
          </p:cNvSpPr>
          <p:nvPr/>
        </p:nvSpPr>
        <p:spPr bwMode="auto">
          <a:xfrm>
            <a:off x="5386388" y="2246314"/>
            <a:ext cx="254000" cy="301625"/>
          </a:xfrm>
          <a:custGeom>
            <a:avLst/>
            <a:gdLst>
              <a:gd name="T0" fmla="*/ 0 w 160"/>
              <a:gd name="T1" fmla="*/ 2147483647 h 190"/>
              <a:gd name="T2" fmla="*/ 2147483647 w 160"/>
              <a:gd name="T3" fmla="*/ 0 h 190"/>
              <a:gd name="T4" fmla="*/ 2147483647 w 160"/>
              <a:gd name="T5" fmla="*/ 0 h 190"/>
              <a:gd name="T6" fmla="*/ 0 60000 65536"/>
              <a:gd name="T7" fmla="*/ 0 60000 65536"/>
              <a:gd name="T8" fmla="*/ 0 60000 65536"/>
              <a:gd name="T9" fmla="*/ 0 w 160"/>
              <a:gd name="T10" fmla="*/ 0 h 190"/>
              <a:gd name="T11" fmla="*/ 160 w 160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90">
                <a:moveTo>
                  <a:pt x="0" y="190"/>
                </a:moveTo>
                <a:lnTo>
                  <a:pt x="102" y="0"/>
                </a:lnTo>
                <a:lnTo>
                  <a:pt x="16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4" name="Freeform 29"/>
          <p:cNvSpPr>
            <a:spLocks/>
          </p:cNvSpPr>
          <p:nvPr/>
        </p:nvSpPr>
        <p:spPr bwMode="auto">
          <a:xfrm>
            <a:off x="5370513" y="2532064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0 w 20"/>
              <a:gd name="T3" fmla="*/ 2147483647 h 22"/>
              <a:gd name="T4" fmla="*/ 0 w 20"/>
              <a:gd name="T5" fmla="*/ 2147483647 h 22"/>
              <a:gd name="T6" fmla="*/ 0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2147483647 w 20"/>
              <a:gd name="T23" fmla="*/ 2147483647 h 22"/>
              <a:gd name="T24" fmla="*/ 2147483647 w 20"/>
              <a:gd name="T25" fmla="*/ 2147483647 h 22"/>
              <a:gd name="T26" fmla="*/ 2147483647 w 20"/>
              <a:gd name="T27" fmla="*/ 2147483647 h 22"/>
              <a:gd name="T28" fmla="*/ 2147483647 w 20"/>
              <a:gd name="T29" fmla="*/ 0 h 22"/>
              <a:gd name="T30" fmla="*/ 2147483647 w 20"/>
              <a:gd name="T31" fmla="*/ 2147483647 h 22"/>
              <a:gd name="T32" fmla="*/ 2147483647 w 20"/>
              <a:gd name="T33" fmla="*/ 2147483647 h 22"/>
              <a:gd name="T34" fmla="*/ 2147483647 w 2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2"/>
              <a:gd name="T56" fmla="*/ 20 w 2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2">
                <a:moveTo>
                  <a:pt x="2" y="4"/>
                </a:move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2" y="18"/>
                </a:lnTo>
                <a:lnTo>
                  <a:pt x="4" y="20"/>
                </a:lnTo>
                <a:lnTo>
                  <a:pt x="8" y="22"/>
                </a:lnTo>
                <a:lnTo>
                  <a:pt x="12" y="20"/>
                </a:lnTo>
                <a:lnTo>
                  <a:pt x="16" y="18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18" y="4"/>
                </a:lnTo>
                <a:lnTo>
                  <a:pt x="14" y="2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5" name="Freeform 30"/>
          <p:cNvSpPr>
            <a:spLocks/>
          </p:cNvSpPr>
          <p:nvPr/>
        </p:nvSpPr>
        <p:spPr bwMode="auto">
          <a:xfrm>
            <a:off x="4716463" y="1547814"/>
            <a:ext cx="1079500" cy="447675"/>
          </a:xfrm>
          <a:custGeom>
            <a:avLst/>
            <a:gdLst>
              <a:gd name="T0" fmla="*/ 0 w 680"/>
              <a:gd name="T1" fmla="*/ 2147483647 h 282"/>
              <a:gd name="T2" fmla="*/ 2147483647 w 680"/>
              <a:gd name="T3" fmla="*/ 0 h 282"/>
              <a:gd name="T4" fmla="*/ 2147483647 w 680"/>
              <a:gd name="T5" fmla="*/ 0 h 282"/>
              <a:gd name="T6" fmla="*/ 0 60000 65536"/>
              <a:gd name="T7" fmla="*/ 0 60000 65536"/>
              <a:gd name="T8" fmla="*/ 0 60000 65536"/>
              <a:gd name="T9" fmla="*/ 0 w 680"/>
              <a:gd name="T10" fmla="*/ 0 h 282"/>
              <a:gd name="T11" fmla="*/ 680 w 680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82">
                <a:moveTo>
                  <a:pt x="0" y="282"/>
                </a:moveTo>
                <a:lnTo>
                  <a:pt x="198" y="0"/>
                </a:lnTo>
                <a:lnTo>
                  <a:pt x="68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6" name="Freeform 31"/>
          <p:cNvSpPr>
            <a:spLocks/>
          </p:cNvSpPr>
          <p:nvPr/>
        </p:nvSpPr>
        <p:spPr bwMode="auto">
          <a:xfrm>
            <a:off x="4700589" y="1976439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0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2147483647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0 h 22"/>
              <a:gd name="T30" fmla="*/ 2147483647 w 22"/>
              <a:gd name="T31" fmla="*/ 2147483647 h 22"/>
              <a:gd name="T32" fmla="*/ 2147483647 w 22"/>
              <a:gd name="T33" fmla="*/ 2147483647 h 22"/>
              <a:gd name="T34" fmla="*/ 2147483647 w 2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4" y="4"/>
                </a:move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8"/>
                </a:lnTo>
                <a:lnTo>
                  <a:pt x="6" y="20"/>
                </a:lnTo>
                <a:lnTo>
                  <a:pt x="10" y="22"/>
                </a:lnTo>
                <a:lnTo>
                  <a:pt x="14" y="20"/>
                </a:lnTo>
                <a:lnTo>
                  <a:pt x="18" y="18"/>
                </a:lnTo>
                <a:lnTo>
                  <a:pt x="20" y="16"/>
                </a:lnTo>
                <a:lnTo>
                  <a:pt x="22" y="12"/>
                </a:lnTo>
                <a:lnTo>
                  <a:pt x="20" y="8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4" y="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7" name="Freeform 32"/>
          <p:cNvSpPr>
            <a:spLocks/>
          </p:cNvSpPr>
          <p:nvPr/>
        </p:nvSpPr>
        <p:spPr bwMode="auto">
          <a:xfrm>
            <a:off x="6750051" y="5146676"/>
            <a:ext cx="1546225" cy="428625"/>
          </a:xfrm>
          <a:custGeom>
            <a:avLst/>
            <a:gdLst>
              <a:gd name="T0" fmla="*/ 0 w 974"/>
              <a:gd name="T1" fmla="*/ 2147483647 h 270"/>
              <a:gd name="T2" fmla="*/ 2147483647 w 974"/>
              <a:gd name="T3" fmla="*/ 2147483647 h 270"/>
              <a:gd name="T4" fmla="*/ 2147483647 w 974"/>
              <a:gd name="T5" fmla="*/ 0 h 270"/>
              <a:gd name="T6" fmla="*/ 0 60000 65536"/>
              <a:gd name="T7" fmla="*/ 0 60000 65536"/>
              <a:gd name="T8" fmla="*/ 0 60000 65536"/>
              <a:gd name="T9" fmla="*/ 0 w 974"/>
              <a:gd name="T10" fmla="*/ 0 h 270"/>
              <a:gd name="T11" fmla="*/ 974 w 974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4" h="270">
                <a:moveTo>
                  <a:pt x="0" y="270"/>
                </a:moveTo>
                <a:lnTo>
                  <a:pt x="186" y="270"/>
                </a:lnTo>
                <a:lnTo>
                  <a:pt x="974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8" name="Freeform 33"/>
          <p:cNvSpPr>
            <a:spLocks/>
          </p:cNvSpPr>
          <p:nvPr/>
        </p:nvSpPr>
        <p:spPr bwMode="auto">
          <a:xfrm>
            <a:off x="8277226" y="5127626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0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0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2147483647 h 22"/>
              <a:gd name="T34" fmla="*/ 2147483647 w 2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14" y="22"/>
                </a:moveTo>
                <a:lnTo>
                  <a:pt x="18" y="20"/>
                </a:lnTo>
                <a:lnTo>
                  <a:pt x="20" y="16"/>
                </a:lnTo>
                <a:lnTo>
                  <a:pt x="22" y="12"/>
                </a:lnTo>
                <a:lnTo>
                  <a:pt x="22" y="8"/>
                </a:lnTo>
                <a:lnTo>
                  <a:pt x="20" y="4"/>
                </a:lnTo>
                <a:lnTo>
                  <a:pt x="16" y="2"/>
                </a:lnTo>
                <a:lnTo>
                  <a:pt x="12" y="0"/>
                </a:lnTo>
                <a:lnTo>
                  <a:pt x="8" y="2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2" y="18"/>
                </a:lnTo>
                <a:lnTo>
                  <a:pt x="6" y="20"/>
                </a:lnTo>
                <a:lnTo>
                  <a:pt x="10" y="22"/>
                </a:lnTo>
                <a:lnTo>
                  <a:pt x="12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09" name="Line 34"/>
          <p:cNvSpPr>
            <a:spLocks noChangeShapeType="1"/>
          </p:cNvSpPr>
          <p:nvPr/>
        </p:nvSpPr>
        <p:spPr bwMode="auto">
          <a:xfrm flipH="1">
            <a:off x="5116513" y="5591175"/>
            <a:ext cx="87630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0" name="Line 35"/>
          <p:cNvSpPr>
            <a:spLocks noChangeShapeType="1"/>
          </p:cNvSpPr>
          <p:nvPr/>
        </p:nvSpPr>
        <p:spPr bwMode="auto">
          <a:xfrm>
            <a:off x="6740525" y="4498975"/>
            <a:ext cx="9461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1" name="Freeform 36"/>
          <p:cNvSpPr>
            <a:spLocks/>
          </p:cNvSpPr>
          <p:nvPr/>
        </p:nvSpPr>
        <p:spPr bwMode="auto">
          <a:xfrm>
            <a:off x="7670800" y="4483100"/>
            <a:ext cx="31750" cy="31750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0 h 20"/>
              <a:gd name="T16" fmla="*/ 2147483647 w 20"/>
              <a:gd name="T17" fmla="*/ 0 h 20"/>
              <a:gd name="T18" fmla="*/ 2147483647 w 20"/>
              <a:gd name="T19" fmla="*/ 0 h 20"/>
              <a:gd name="T20" fmla="*/ 2147483647 w 20"/>
              <a:gd name="T21" fmla="*/ 2147483647 h 20"/>
              <a:gd name="T22" fmla="*/ 0 w 20"/>
              <a:gd name="T23" fmla="*/ 2147483647 h 20"/>
              <a:gd name="T24" fmla="*/ 0 w 20"/>
              <a:gd name="T25" fmla="*/ 2147483647 h 20"/>
              <a:gd name="T26" fmla="*/ 0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20"/>
                </a:moveTo>
                <a:lnTo>
                  <a:pt x="14" y="18"/>
                </a:lnTo>
                <a:lnTo>
                  <a:pt x="18" y="16"/>
                </a:lnTo>
                <a:lnTo>
                  <a:pt x="20" y="14"/>
                </a:lnTo>
                <a:lnTo>
                  <a:pt x="20" y="10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2" y="16"/>
                </a:lnTo>
                <a:lnTo>
                  <a:pt x="6" y="18"/>
                </a:lnTo>
                <a:lnTo>
                  <a:pt x="8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2" name="Freeform 37"/>
          <p:cNvSpPr>
            <a:spLocks/>
          </p:cNvSpPr>
          <p:nvPr/>
        </p:nvSpPr>
        <p:spPr bwMode="auto">
          <a:xfrm>
            <a:off x="8083550" y="3854451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2147483647 h 22"/>
              <a:gd name="T10" fmla="*/ 2147483647 w 20"/>
              <a:gd name="T11" fmla="*/ 2147483647 h 22"/>
              <a:gd name="T12" fmla="*/ 2147483647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0 h 22"/>
              <a:gd name="T18" fmla="*/ 2147483647 w 20"/>
              <a:gd name="T19" fmla="*/ 2147483647 h 22"/>
              <a:gd name="T20" fmla="*/ 2147483647 w 20"/>
              <a:gd name="T21" fmla="*/ 2147483647 h 22"/>
              <a:gd name="T22" fmla="*/ 0 w 20"/>
              <a:gd name="T23" fmla="*/ 2147483647 h 22"/>
              <a:gd name="T24" fmla="*/ 0 w 20"/>
              <a:gd name="T25" fmla="*/ 2147483647 h 22"/>
              <a:gd name="T26" fmla="*/ 0 w 20"/>
              <a:gd name="T27" fmla="*/ 2147483647 h 22"/>
              <a:gd name="T28" fmla="*/ 2147483647 w 20"/>
              <a:gd name="T29" fmla="*/ 2147483647 h 22"/>
              <a:gd name="T30" fmla="*/ 2147483647 w 20"/>
              <a:gd name="T31" fmla="*/ 2147483647 h 22"/>
              <a:gd name="T32" fmla="*/ 2147483647 w 20"/>
              <a:gd name="T33" fmla="*/ 2147483647 h 22"/>
              <a:gd name="T34" fmla="*/ 2147483647 w 2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2"/>
              <a:gd name="T56" fmla="*/ 20 w 2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2">
                <a:moveTo>
                  <a:pt x="10" y="22"/>
                </a:moveTo>
                <a:lnTo>
                  <a:pt x="14" y="20"/>
                </a:lnTo>
                <a:lnTo>
                  <a:pt x="16" y="18"/>
                </a:lnTo>
                <a:lnTo>
                  <a:pt x="20" y="16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0" y="12"/>
                </a:lnTo>
                <a:lnTo>
                  <a:pt x="0" y="16"/>
                </a:lnTo>
                <a:lnTo>
                  <a:pt x="2" y="18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3" name="Line 38"/>
          <p:cNvSpPr>
            <a:spLocks noChangeShapeType="1"/>
          </p:cNvSpPr>
          <p:nvPr/>
        </p:nvSpPr>
        <p:spPr bwMode="auto">
          <a:xfrm>
            <a:off x="6721475" y="3873500"/>
            <a:ext cx="13779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4" name="Line 39"/>
          <p:cNvSpPr>
            <a:spLocks noChangeShapeType="1"/>
          </p:cNvSpPr>
          <p:nvPr/>
        </p:nvSpPr>
        <p:spPr bwMode="auto">
          <a:xfrm flipV="1">
            <a:off x="6934201" y="2474913"/>
            <a:ext cx="250825" cy="690562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5" name="Freeform 40"/>
          <p:cNvSpPr>
            <a:spLocks/>
          </p:cNvSpPr>
          <p:nvPr/>
        </p:nvSpPr>
        <p:spPr bwMode="auto">
          <a:xfrm>
            <a:off x="7169151" y="245903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2147483647 h 20"/>
              <a:gd name="T10" fmla="*/ 2147483647 w 22"/>
              <a:gd name="T11" fmla="*/ 2147483647 h 20"/>
              <a:gd name="T12" fmla="*/ 2147483647 w 22"/>
              <a:gd name="T13" fmla="*/ 0 h 20"/>
              <a:gd name="T14" fmla="*/ 2147483647 w 22"/>
              <a:gd name="T15" fmla="*/ 0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w 22"/>
              <a:gd name="T21" fmla="*/ 2147483647 h 20"/>
              <a:gd name="T22" fmla="*/ 0 w 22"/>
              <a:gd name="T23" fmla="*/ 2147483647 h 20"/>
              <a:gd name="T24" fmla="*/ 2147483647 w 22"/>
              <a:gd name="T25" fmla="*/ 2147483647 h 20"/>
              <a:gd name="T26" fmla="*/ 2147483647 w 22"/>
              <a:gd name="T27" fmla="*/ 2147483647 h 20"/>
              <a:gd name="T28" fmla="*/ 2147483647 w 22"/>
              <a:gd name="T29" fmla="*/ 2147483647 h 20"/>
              <a:gd name="T30" fmla="*/ 2147483647 w 22"/>
              <a:gd name="T31" fmla="*/ 2147483647 h 20"/>
              <a:gd name="T32" fmla="*/ 2147483647 w 22"/>
              <a:gd name="T33" fmla="*/ 2147483647 h 20"/>
              <a:gd name="T34" fmla="*/ 2147483647 w 22"/>
              <a:gd name="T35" fmla="*/ 2147483647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0"/>
              <a:gd name="T56" fmla="*/ 22 w 22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0">
                <a:moveTo>
                  <a:pt x="18" y="18"/>
                </a:moveTo>
                <a:lnTo>
                  <a:pt x="20" y="14"/>
                </a:lnTo>
                <a:lnTo>
                  <a:pt x="22" y="10"/>
                </a:lnTo>
                <a:lnTo>
                  <a:pt x="20" y="8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8"/>
                </a:lnTo>
                <a:lnTo>
                  <a:pt x="6" y="20"/>
                </a:lnTo>
                <a:lnTo>
                  <a:pt x="10" y="20"/>
                </a:lnTo>
                <a:lnTo>
                  <a:pt x="14" y="20"/>
                </a:lnTo>
                <a:lnTo>
                  <a:pt x="16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6" name="Freeform 41"/>
          <p:cNvSpPr>
            <a:spLocks/>
          </p:cNvSpPr>
          <p:nvPr/>
        </p:nvSpPr>
        <p:spPr bwMode="auto">
          <a:xfrm>
            <a:off x="6470651" y="2633663"/>
            <a:ext cx="1393825" cy="531812"/>
          </a:xfrm>
          <a:custGeom>
            <a:avLst/>
            <a:gdLst>
              <a:gd name="T0" fmla="*/ 0 w 878"/>
              <a:gd name="T1" fmla="*/ 2147483647 h 335"/>
              <a:gd name="T2" fmla="*/ 2147483647 w 878"/>
              <a:gd name="T3" fmla="*/ 2147483647 h 335"/>
              <a:gd name="T4" fmla="*/ 2147483647 w 878"/>
              <a:gd name="T5" fmla="*/ 0 h 335"/>
              <a:gd name="T6" fmla="*/ 0 60000 65536"/>
              <a:gd name="T7" fmla="*/ 0 60000 65536"/>
              <a:gd name="T8" fmla="*/ 0 60000 65536"/>
              <a:gd name="T9" fmla="*/ 0 w 878"/>
              <a:gd name="T10" fmla="*/ 0 h 335"/>
              <a:gd name="T11" fmla="*/ 878 w 878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8" h="335">
                <a:moveTo>
                  <a:pt x="0" y="335"/>
                </a:moveTo>
                <a:lnTo>
                  <a:pt x="290" y="335"/>
                </a:lnTo>
                <a:lnTo>
                  <a:pt x="878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7" name="Freeform 42"/>
          <p:cNvSpPr>
            <a:spLocks/>
          </p:cNvSpPr>
          <p:nvPr/>
        </p:nvSpPr>
        <p:spPr bwMode="auto">
          <a:xfrm>
            <a:off x="7845426" y="2614614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2147483647 h 22"/>
              <a:gd name="T10" fmla="*/ 2147483647 w 22"/>
              <a:gd name="T11" fmla="*/ 2147483647 h 22"/>
              <a:gd name="T12" fmla="*/ 2147483647 w 22"/>
              <a:gd name="T13" fmla="*/ 2147483647 h 22"/>
              <a:gd name="T14" fmla="*/ 2147483647 w 22"/>
              <a:gd name="T15" fmla="*/ 0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2147483647 w 22"/>
              <a:gd name="T21" fmla="*/ 2147483647 h 22"/>
              <a:gd name="T22" fmla="*/ 0 w 22"/>
              <a:gd name="T23" fmla="*/ 2147483647 h 22"/>
              <a:gd name="T24" fmla="*/ 2147483647 w 22"/>
              <a:gd name="T25" fmla="*/ 2147483647 h 22"/>
              <a:gd name="T26" fmla="*/ 2147483647 w 22"/>
              <a:gd name="T27" fmla="*/ 2147483647 h 22"/>
              <a:gd name="T28" fmla="*/ 2147483647 w 22"/>
              <a:gd name="T29" fmla="*/ 2147483647 h 22"/>
              <a:gd name="T30" fmla="*/ 2147483647 w 22"/>
              <a:gd name="T31" fmla="*/ 2147483647 h 22"/>
              <a:gd name="T32" fmla="*/ 2147483647 w 22"/>
              <a:gd name="T33" fmla="*/ 2147483647 h 22"/>
              <a:gd name="T34" fmla="*/ 2147483647 w 2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2"/>
              <a:gd name="T56" fmla="*/ 22 w 2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2">
                <a:moveTo>
                  <a:pt x="14" y="22"/>
                </a:moveTo>
                <a:lnTo>
                  <a:pt x="18" y="18"/>
                </a:lnTo>
                <a:lnTo>
                  <a:pt x="20" y="16"/>
                </a:lnTo>
                <a:lnTo>
                  <a:pt x="22" y="12"/>
                </a:lnTo>
                <a:lnTo>
                  <a:pt x="20" y="8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8"/>
                </a:lnTo>
                <a:lnTo>
                  <a:pt x="6" y="20"/>
                </a:lnTo>
                <a:lnTo>
                  <a:pt x="10" y="22"/>
                </a:lnTo>
                <a:lnTo>
                  <a:pt x="12" y="22"/>
                </a:lnTo>
                <a:lnTo>
                  <a:pt x="14" y="2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18" name="Rectangle 43"/>
          <p:cNvSpPr>
            <a:spLocks noChangeArrowheads="1"/>
          </p:cNvSpPr>
          <p:nvPr/>
        </p:nvSpPr>
        <p:spPr bwMode="auto">
          <a:xfrm>
            <a:off x="2406651" y="1181101"/>
            <a:ext cx="16895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Cilia move mucus to pharynx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19" name="Rectangle 44"/>
          <p:cNvSpPr>
            <a:spLocks noChangeArrowheads="1"/>
          </p:cNvSpPr>
          <p:nvPr/>
        </p:nvSpPr>
        <p:spPr bwMode="auto">
          <a:xfrm>
            <a:off x="6124575" y="3089276"/>
            <a:ext cx="2500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Cilia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0" name="Rectangle 45"/>
          <p:cNvSpPr>
            <a:spLocks noChangeArrowheads="1"/>
          </p:cNvSpPr>
          <p:nvPr/>
        </p:nvSpPr>
        <p:spPr bwMode="auto">
          <a:xfrm>
            <a:off x="5869232" y="3794125"/>
            <a:ext cx="934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Goblet cell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secretes mucus.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1" name="Rectangle 46"/>
          <p:cNvSpPr>
            <a:spLocks noChangeArrowheads="1"/>
          </p:cNvSpPr>
          <p:nvPr/>
        </p:nvSpPr>
        <p:spPr bwMode="auto">
          <a:xfrm>
            <a:off x="5943779" y="4413251"/>
            <a:ext cx="7838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Nucleus of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columnar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epithelial cell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2" name="Rectangle 47"/>
          <p:cNvSpPr>
            <a:spLocks noChangeArrowheads="1"/>
          </p:cNvSpPr>
          <p:nvPr/>
        </p:nvSpPr>
        <p:spPr bwMode="auto">
          <a:xfrm>
            <a:off x="6044482" y="5511800"/>
            <a:ext cx="641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Basement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membrane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3" name="Rectangle 48"/>
          <p:cNvSpPr>
            <a:spLocks noChangeArrowheads="1"/>
          </p:cNvSpPr>
          <p:nvPr/>
        </p:nvSpPr>
        <p:spPr bwMode="auto">
          <a:xfrm>
            <a:off x="5842001" y="1470026"/>
            <a:ext cx="7774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Dust particle 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4" name="Rectangle 49"/>
          <p:cNvSpPr>
            <a:spLocks noChangeArrowheads="1"/>
          </p:cNvSpPr>
          <p:nvPr/>
        </p:nvSpPr>
        <p:spPr bwMode="auto">
          <a:xfrm>
            <a:off x="5772652" y="1736725"/>
            <a:ext cx="1045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Mucus layer traps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inhaled particles.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5" name="Rectangle 51"/>
          <p:cNvSpPr>
            <a:spLocks noChangeArrowheads="1"/>
          </p:cNvSpPr>
          <p:nvPr/>
        </p:nvSpPr>
        <p:spPr bwMode="auto">
          <a:xfrm>
            <a:off x="5737309" y="2178050"/>
            <a:ext cx="113172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Watery saline layer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allows cilia to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push mucus</a:t>
            </a:r>
            <a:b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n-US" altLang="tr-TR" sz="1100" b="1">
                <a:solidFill>
                  <a:srgbClr val="231F20"/>
                </a:solidFill>
                <a:latin typeface="Calibri" panose="020F0502020204030204" pitchFamily="34" charset="0"/>
              </a:rPr>
              <a:t>toward pharynx.</a:t>
            </a:r>
            <a:endParaRPr lang="en-US" altLang="tr-TR" b="1">
              <a:latin typeface="Calibri" panose="020F0502020204030204" pitchFamily="34" charset="0"/>
            </a:endParaRPr>
          </a:p>
        </p:txBody>
      </p:sp>
      <p:sp>
        <p:nvSpPr>
          <p:cNvPr id="12326" name="Rectangle 52"/>
          <p:cNvSpPr>
            <a:spLocks noChangeArrowheads="1"/>
          </p:cNvSpPr>
          <p:nvPr/>
        </p:nvSpPr>
        <p:spPr bwMode="auto">
          <a:xfrm>
            <a:off x="5045075" y="5899151"/>
            <a:ext cx="25952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100">
                <a:solidFill>
                  <a:srgbClr val="231F20"/>
                </a:solidFill>
                <a:latin typeface="Arial Black" panose="020B0A04020102020204" pitchFamily="34" charset="0"/>
              </a:rPr>
              <a:t>Ciliated epithelium of the trachea</a:t>
            </a:r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598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2024063" y="0"/>
            <a:ext cx="8229600" cy="642938"/>
          </a:xfrm>
        </p:spPr>
        <p:txBody>
          <a:bodyPr/>
          <a:lstStyle/>
          <a:p>
            <a:pPr eaLnBrk="1" hangingPunct="1"/>
            <a:r>
              <a:rPr lang="en-US" altLang="tr-TR" sz="3600" b="1" dirty="0">
                <a:latin typeface="+mn-lt"/>
              </a:rPr>
              <a:t>Alveolar </a:t>
            </a:r>
            <a:r>
              <a:rPr lang="tr-TR" altLang="tr-TR" sz="3600" b="1" dirty="0">
                <a:latin typeface="+mn-lt"/>
              </a:rPr>
              <a:t>Yapı</a:t>
            </a:r>
            <a:endParaRPr lang="en-US" altLang="tr-TR" sz="3600" b="1" dirty="0">
              <a:latin typeface="+mn-lt"/>
            </a:endParaRPr>
          </a:p>
        </p:txBody>
      </p:sp>
      <p:pic>
        <p:nvPicPr>
          <p:cNvPr id="13316" name="Picture 9" descr="figure_17_02g.jpg                                              0005D108G5_01                          BF68DF32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710215"/>
            <a:ext cx="7094537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355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Akciğerler ve Solunum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tr-TR" altLang="tr-TR" sz="2800" b="1" dirty="0"/>
              <a:t>Akciğerler, solunum işlevine aktif olarak katılmazlar, esneklik ve direnç özellikleri ile pasif yanıtlarda bulunurlar.</a:t>
            </a:r>
          </a:p>
          <a:p>
            <a:pPr marL="228600" lvl="1">
              <a:spcBef>
                <a:spcPts val="1000"/>
              </a:spcBef>
            </a:pPr>
            <a:endParaRPr lang="tr-TR" altLang="tr-TR" sz="2800" b="1" dirty="0"/>
          </a:p>
          <a:p>
            <a:pPr marL="228600" lvl="1">
              <a:spcBef>
                <a:spcPts val="1000"/>
              </a:spcBef>
            </a:pPr>
            <a:r>
              <a:rPr lang="tr-TR" altLang="tr-TR" sz="2800" b="1" dirty="0"/>
              <a:t>Göğüs kafesi iç yüzeyi ile akciğerlerin dışını çevreleyen plevra zarları arasında bulunan plevra sıvısı, statik sürtünmeleri ortadan kaldırır ve akciğerler göğüs kafesi içinde serbestçe kayabilirler.</a:t>
            </a:r>
          </a:p>
          <a:p>
            <a:pPr marL="228600" lvl="1">
              <a:spcBef>
                <a:spcPts val="1000"/>
              </a:spcBef>
            </a:pPr>
            <a:endParaRPr lang="tr-TR" altLang="tr-TR" sz="2800" b="1" dirty="0"/>
          </a:p>
          <a:p>
            <a:pPr marL="228600" lvl="1">
              <a:spcBef>
                <a:spcPts val="1000"/>
              </a:spcBef>
            </a:pPr>
            <a:r>
              <a:rPr lang="tr-TR" altLang="tr-TR" sz="2800" b="1" dirty="0"/>
              <a:t>Normal bir soluk verme pasiftir ve soluk alma sırasında depolanmış potansiyel enerji ile sürdürülür</a:t>
            </a:r>
            <a:r>
              <a:rPr lang="tr-TR" altLang="tr-TR" sz="2800" dirty="0"/>
              <a:t>.</a:t>
            </a:r>
          </a:p>
          <a:p>
            <a:pPr marL="228600" lvl="1">
              <a:spcBef>
                <a:spcPts val="1000"/>
              </a:spcBef>
            </a:pPr>
            <a:endParaRPr lang="tr-TR" altLang="tr-TR" b="1" dirty="0"/>
          </a:p>
          <a:p>
            <a:pPr marL="228600" lvl="1">
              <a:spcBef>
                <a:spcPts val="1000"/>
              </a:spcBef>
            </a:pPr>
            <a:endParaRPr lang="tr-TR" altLang="tr-TR" b="1" dirty="0"/>
          </a:p>
          <a:p>
            <a:pPr marL="228600" lvl="1">
              <a:spcBef>
                <a:spcPts val="1000"/>
              </a:spcBef>
            </a:pPr>
            <a:endParaRPr lang="tr-TR" altLang="tr-TR" b="1" dirty="0"/>
          </a:p>
          <a:p>
            <a:pPr marL="228600" lvl="1">
              <a:spcBef>
                <a:spcPts val="1000"/>
              </a:spcBef>
            </a:pPr>
            <a:endParaRPr lang="tr-TR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8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416052" y="553111"/>
            <a:ext cx="9293138" cy="6124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449263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Akciğerler mekanik açıdan dinamik bir organdır.</a:t>
            </a:r>
          </a:p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Akciğerlerdeki hücreler, farklı türlerdeki fiziksel </a:t>
            </a: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kuvvetlerin etkisinde kalırlar.</a:t>
            </a:r>
          </a:p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Örneğin, Solunum çevrimi süresince;</a:t>
            </a:r>
          </a:p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Hava yolları ve alveoller boyunca uzanan </a:t>
            </a:r>
            <a:r>
              <a:rPr lang="tr-TR" altLang="tr-TR" b="1" dirty="0" err="1">
                <a:latin typeface="Calibri" panose="020F0502020204030204" pitchFamily="34" charset="0"/>
              </a:rPr>
              <a:t>epitelyal</a:t>
            </a:r>
            <a:r>
              <a:rPr lang="tr-TR" altLang="tr-TR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hücreler, çekme ve basınç kuvvetleri etkisinde </a:t>
            </a:r>
          </a:p>
          <a:p>
            <a:pPr eaLnBrk="1" hangingPunct="1"/>
            <a:r>
              <a:rPr lang="tr-TR" altLang="tr-TR" b="1" dirty="0">
                <a:latin typeface="Calibri" panose="020F0502020204030204" pitchFamily="34" charset="0"/>
              </a:rPr>
              <a:t>kalırlar.</a:t>
            </a:r>
          </a:p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  <a:p>
            <a:pPr eaLnBrk="1" hangingPunct="1"/>
            <a:endParaRPr lang="tr-TR" altLang="tr-TR" b="1" dirty="0">
              <a:latin typeface="Calibri" panose="020F0502020204030204" pitchFamily="34" charset="0"/>
            </a:endParaRP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1919288" y="6538914"/>
            <a:ext cx="5575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1200">
                <a:solidFill>
                  <a:schemeClr val="bg1"/>
                </a:solidFill>
                <a:latin typeface="Arial" panose="020B0604020202020204" pitchFamily="34" charset="0"/>
              </a:rPr>
              <a:t>CHRISTOPHER M., </a:t>
            </a:r>
            <a:r>
              <a:rPr lang="tr-TR" altLang="tr-TR" sz="1200" i="1">
                <a:solidFill>
                  <a:schemeClr val="bg1"/>
                </a:solidFill>
                <a:latin typeface="Arial" panose="020B0604020202020204" pitchFamily="34" charset="0"/>
              </a:rPr>
              <a:t>Am J Physiol Lung Cell Mol Physiol </a:t>
            </a:r>
            <a:r>
              <a:rPr lang="tr-TR" altLang="tr-TR" sz="1200">
                <a:solidFill>
                  <a:schemeClr val="bg1"/>
                </a:solidFill>
                <a:latin typeface="Arial" panose="020B0604020202020204" pitchFamily="34" charset="0"/>
              </a:rPr>
              <a:t>283: L503–L509, 2002 </a:t>
            </a:r>
          </a:p>
        </p:txBody>
      </p:sp>
    </p:spTree>
    <p:extLst>
      <p:ext uri="{BB962C8B-B14F-4D97-AF65-F5344CB8AC3E}">
        <p14:creationId xmlns:p14="http://schemas.microsoft.com/office/powerpoint/2010/main" val="298718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SOLUNUMLA  İLGİLİ GAZ YASALARI</a:t>
            </a:r>
            <a:br>
              <a:rPr lang="tr-TR" altLang="tr-TR" b="1" dirty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b="1" dirty="0"/>
              <a:t>Aynı sıcaklık, basınç ve hacim altında gazlar, aynı sayıda molekül içerirler</a:t>
            </a:r>
            <a:r>
              <a:rPr lang="tr-TR" altLang="tr-TR" b="1" dirty="0">
                <a:latin typeface="Arial" panose="020B0604020202020204" pitchFamily="34" charset="0"/>
              </a:rPr>
              <a:t>.</a:t>
            </a:r>
            <a:r>
              <a:rPr lang="tr-TR" altLang="tr-TR" b="1" dirty="0"/>
              <a:t> (</a:t>
            </a:r>
            <a:r>
              <a:rPr lang="tr-TR" altLang="tr-TR" b="1" dirty="0" err="1"/>
              <a:t>Avogadro</a:t>
            </a:r>
            <a:r>
              <a:rPr lang="tr-TR" altLang="tr-TR" b="1" dirty="0"/>
              <a:t> hipotezi)</a:t>
            </a:r>
          </a:p>
          <a:p>
            <a:r>
              <a:rPr lang="tr-TR" altLang="tr-TR" b="1" dirty="0"/>
              <a:t>Sabit sıcaklıkta tutulan belirli bir miktar gazın, hacmi ile basıncının</a:t>
            </a:r>
          </a:p>
          <a:p>
            <a:pPr marL="0" indent="0">
              <a:buNone/>
            </a:pPr>
            <a:r>
              <a:rPr lang="tr-TR" altLang="tr-TR" b="1" dirty="0"/>
              <a:t>   çarpımı sabittir. (</a:t>
            </a:r>
            <a:r>
              <a:rPr lang="tr-TR" altLang="tr-TR" b="1" dirty="0" err="1">
                <a:solidFill>
                  <a:srgbClr val="FF0000"/>
                </a:solidFill>
              </a:rPr>
              <a:t>Boyle</a:t>
            </a:r>
            <a:r>
              <a:rPr lang="tr-TR" altLang="tr-TR" b="1" dirty="0">
                <a:solidFill>
                  <a:srgbClr val="FF0000"/>
                </a:solidFill>
              </a:rPr>
              <a:t> yasası</a:t>
            </a:r>
            <a:r>
              <a:rPr lang="tr-TR" altLang="tr-TR" b="1" dirty="0"/>
              <a:t>)</a:t>
            </a:r>
          </a:p>
          <a:p>
            <a:r>
              <a:rPr lang="tr-TR" altLang="tr-TR" b="1" dirty="0"/>
              <a:t>Sabit basınç altında tutulan belirli bir miktar gazın, hacmi sıcaklıkla doğru orantılı olarak artar. Sabit hacim altında tutulan bir gazın basıncı da, sıcaklıkla doğru orantılı olarak artar</a:t>
            </a:r>
            <a:r>
              <a:rPr lang="tr-TR" altLang="tr-TR" b="1" dirty="0">
                <a:latin typeface="Arial" panose="020B0604020202020204" pitchFamily="34" charset="0"/>
              </a:rPr>
              <a:t> </a:t>
            </a:r>
            <a:r>
              <a:rPr lang="tr-TR" altLang="tr-TR" b="1" dirty="0"/>
              <a:t>(</a:t>
            </a:r>
            <a:r>
              <a:rPr lang="tr-TR" altLang="tr-TR" b="1" dirty="0" err="1">
                <a:solidFill>
                  <a:srgbClr val="FF0000"/>
                </a:solidFill>
              </a:rPr>
              <a:t>Gay-Lussac</a:t>
            </a:r>
            <a:r>
              <a:rPr lang="tr-TR" altLang="tr-TR" b="1" dirty="0">
                <a:solidFill>
                  <a:srgbClr val="FF0000"/>
                </a:solidFill>
              </a:rPr>
              <a:t> yasası</a:t>
            </a:r>
            <a:r>
              <a:rPr lang="tr-TR" altLang="tr-TR" b="1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477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SOLUNUMLA  İLGİLİ GAZ YASALARI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tr-TR" altLang="tr-TR" sz="2800" b="1" dirty="0"/>
              <a:t>Bir gaz karışımı içinde bulunan gazlardan her bir cinsi, kap içinde yalnız başına bulunuyormuş gibi davranır ve kabın çeperine, diğer gazların varlığından etkilenmeyen, bir kısmi basınç uygular. (</a:t>
            </a:r>
            <a:r>
              <a:rPr lang="tr-TR" altLang="tr-TR" sz="2800" b="1" dirty="0" err="1">
                <a:solidFill>
                  <a:srgbClr val="FF0000"/>
                </a:solidFill>
              </a:rPr>
              <a:t>Dalton</a:t>
            </a:r>
            <a:r>
              <a:rPr lang="tr-TR" altLang="tr-TR" sz="2800" b="1" dirty="0">
                <a:solidFill>
                  <a:srgbClr val="FF0000"/>
                </a:solidFill>
              </a:rPr>
              <a:t> yasası</a:t>
            </a:r>
            <a:r>
              <a:rPr lang="tr-TR" altLang="tr-TR" sz="2800" b="1" dirty="0"/>
              <a:t>)</a:t>
            </a:r>
          </a:p>
          <a:p>
            <a:pPr marL="0" indent="0">
              <a:buNone/>
            </a:pPr>
            <a:r>
              <a:rPr lang="tr-TR" altLang="tr-TR" b="1" dirty="0"/>
              <a:t>		P =P</a:t>
            </a:r>
            <a:r>
              <a:rPr lang="tr-TR" altLang="tr-TR" b="1" baseline="-25000" dirty="0"/>
              <a:t>02</a:t>
            </a:r>
            <a:r>
              <a:rPr lang="tr-TR" altLang="tr-TR" b="1" dirty="0"/>
              <a:t> + P</a:t>
            </a:r>
            <a:r>
              <a:rPr lang="tr-TR" altLang="tr-TR" b="1" baseline="-25000" dirty="0"/>
              <a:t>CO2</a:t>
            </a:r>
            <a:r>
              <a:rPr lang="tr-TR" altLang="tr-TR" b="1" dirty="0"/>
              <a:t> + P</a:t>
            </a:r>
            <a:r>
              <a:rPr lang="tr-TR" altLang="tr-TR" b="1" baseline="-25000" dirty="0"/>
              <a:t>N2</a:t>
            </a:r>
            <a:r>
              <a:rPr lang="tr-TR" altLang="tr-TR" b="1" dirty="0"/>
              <a:t> + P</a:t>
            </a:r>
            <a:r>
              <a:rPr lang="tr-TR" altLang="tr-TR" b="1" baseline="-25000" dirty="0"/>
              <a:t>H20 </a:t>
            </a:r>
            <a:endParaRPr lang="tr-TR" altLang="tr-TR" b="1" dirty="0"/>
          </a:p>
          <a:p>
            <a:pPr marL="0" indent="0">
              <a:buNone/>
            </a:pPr>
            <a:r>
              <a:rPr lang="tr-TR" altLang="tr-TR" b="1" dirty="0"/>
              <a:t>	(Atmosfer basıncı; oksijen, karbondioksit, azot ve su buharının 	kısmi basınçları toplamına eşittir.)</a:t>
            </a:r>
          </a:p>
          <a:p>
            <a:pPr marL="0" indent="0">
              <a:buNone/>
            </a:pPr>
            <a:endParaRPr lang="tr-TR" altLang="tr-TR" b="1" dirty="0"/>
          </a:p>
          <a:p>
            <a:pPr lvl="1"/>
            <a:r>
              <a:rPr lang="tr-TR" altLang="tr-TR" sz="2800" b="1" dirty="0"/>
              <a:t>Belirli bir miktar gazın (n </a:t>
            </a:r>
            <a:r>
              <a:rPr lang="tr-TR" altLang="tr-TR" sz="2800" b="1" dirty="0" err="1"/>
              <a:t>mol</a:t>
            </a:r>
            <a:r>
              <a:rPr lang="tr-TR" altLang="tr-TR" sz="2800" b="1" dirty="0"/>
              <a:t>) basıncı, hacmi ve sıcaklığı arasında, 	</a:t>
            </a:r>
          </a:p>
          <a:p>
            <a:pPr marL="457200" lvl="1" indent="0">
              <a:buNone/>
            </a:pPr>
            <a:r>
              <a:rPr lang="tr-TR" altLang="tr-TR" sz="2800" b="1" dirty="0"/>
              <a:t>		P V = n R T  ilişkisi  vardır. (</a:t>
            </a:r>
            <a:r>
              <a:rPr lang="tr-TR" altLang="tr-TR" sz="2800" b="1" dirty="0">
                <a:solidFill>
                  <a:srgbClr val="FF0000"/>
                </a:solidFill>
              </a:rPr>
              <a:t>ideal gaz yasası</a:t>
            </a:r>
            <a:r>
              <a:rPr lang="tr-TR" altLang="tr-TR" sz="2800" b="1" dirty="0"/>
              <a:t>)</a:t>
            </a:r>
          </a:p>
          <a:p>
            <a:endParaRPr lang="tr-TR" altLang="tr-TR" b="1" dirty="0"/>
          </a:p>
        </p:txBody>
      </p:sp>
    </p:spTree>
    <p:extLst>
      <p:ext uri="{BB962C8B-B14F-4D97-AF65-F5344CB8AC3E}">
        <p14:creationId xmlns:p14="http://schemas.microsoft.com/office/powerpoint/2010/main" val="8867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/>
              <a:t>Plan</a:t>
            </a:r>
            <a:endParaRPr lang="en-US" b="1" dirty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b="1" dirty="0"/>
              <a:t>Solunum Sistemi</a:t>
            </a:r>
            <a:endParaRPr lang="en-US" b="1" dirty="0"/>
          </a:p>
          <a:p>
            <a:pPr eaLnBrk="1" hangingPunct="1"/>
            <a:r>
              <a:rPr lang="tr-TR" b="1" dirty="0"/>
              <a:t>Gaz yasaları ve Toplu Akış</a:t>
            </a:r>
          </a:p>
          <a:p>
            <a:pPr eaLnBrk="1" hangingPunct="1"/>
            <a:r>
              <a:rPr lang="tr-TR" b="1" dirty="0"/>
              <a:t>Solunum Mekaniği</a:t>
            </a:r>
          </a:p>
          <a:p>
            <a:pPr eaLnBrk="1" hangingPunct="1"/>
            <a:r>
              <a:rPr lang="tr-TR" b="1" dirty="0"/>
              <a:t>Basınç-Hacim Değişiklikleri</a:t>
            </a:r>
            <a:endParaRPr lang="en-US" b="1" dirty="0"/>
          </a:p>
          <a:p>
            <a:pPr eaLnBrk="1" hangingPunct="1"/>
            <a:r>
              <a:rPr lang="tr-TR" b="1" dirty="0" err="1"/>
              <a:t>Ventilasyon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59116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855913" y="1570039"/>
            <a:ext cx="6553200" cy="27955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652964"/>
            <a:ext cx="53276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3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897903" y="0"/>
            <a:ext cx="10515600" cy="1325563"/>
          </a:xfrm>
        </p:spPr>
        <p:txBody>
          <a:bodyPr/>
          <a:lstStyle/>
          <a:p>
            <a:r>
              <a:rPr lang="tr-TR" altLang="tr-TR" b="1" dirty="0"/>
              <a:t>Toplu Akış (</a:t>
            </a:r>
            <a:r>
              <a:rPr lang="en-US" altLang="tr-TR" b="1" dirty="0"/>
              <a:t>Bulk Flow</a:t>
            </a:r>
            <a:r>
              <a:rPr lang="tr-TR" altLang="tr-TR" b="1" dirty="0"/>
              <a:t>) Prensipleri</a:t>
            </a:r>
            <a:endParaRPr lang="en-US" altLang="tr-TR" b="1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5855" y="1421715"/>
            <a:ext cx="8199437" cy="53260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tr-TR" sz="2000" b="1" i="1" dirty="0"/>
          </a:p>
          <a:p>
            <a:pPr>
              <a:lnSpc>
                <a:spcPct val="80000"/>
              </a:lnSpc>
            </a:pPr>
            <a:r>
              <a:rPr lang="tr-TR" altLang="tr-TR" b="1" dirty="0"/>
              <a:t>Akış yüksek basınçtan düşük basınca doğru olur</a:t>
            </a:r>
            <a:endParaRPr lang="en-US" altLang="tr-TR" b="1" dirty="0"/>
          </a:p>
          <a:p>
            <a:pPr lvl="1">
              <a:lnSpc>
                <a:spcPct val="80000"/>
              </a:lnSpc>
            </a:pPr>
            <a:r>
              <a:rPr lang="en-US" altLang="tr-TR" sz="2800" b="1" dirty="0"/>
              <a:t>Boyle</a:t>
            </a:r>
            <a:r>
              <a:rPr lang="tr-TR" altLang="tr-TR" sz="2800" b="1" dirty="0"/>
              <a:t> Yasası</a:t>
            </a:r>
            <a:r>
              <a:rPr lang="en-US" altLang="tr-TR" sz="2800" b="1" dirty="0"/>
              <a:t> P</a:t>
            </a:r>
            <a:r>
              <a:rPr lang="en-US" altLang="tr-TR" sz="2800" b="1" baseline="-25000" dirty="0"/>
              <a:t>1</a:t>
            </a:r>
            <a:r>
              <a:rPr lang="en-US" altLang="tr-TR" sz="2800" b="1" dirty="0"/>
              <a:t>V</a:t>
            </a:r>
            <a:r>
              <a:rPr lang="en-US" altLang="tr-TR" sz="2800" b="1" baseline="-25000" dirty="0"/>
              <a:t>1</a:t>
            </a:r>
            <a:r>
              <a:rPr lang="en-US" altLang="tr-TR" sz="2800" b="1" dirty="0"/>
              <a:t>=P</a:t>
            </a:r>
            <a:r>
              <a:rPr lang="en-US" altLang="tr-TR" sz="2800" b="1" baseline="-25000" dirty="0"/>
              <a:t>2</a:t>
            </a:r>
            <a:r>
              <a:rPr lang="en-US" altLang="tr-TR" sz="2800" b="1" dirty="0"/>
              <a:t>V</a:t>
            </a:r>
            <a:r>
              <a:rPr lang="en-US" altLang="tr-TR" sz="2800" b="1" baseline="-25000" dirty="0"/>
              <a:t>2</a:t>
            </a:r>
            <a:r>
              <a:rPr lang="en-US" altLang="tr-TR" sz="28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tr-TR" altLang="tr-TR" sz="2800" b="1" dirty="0"/>
              <a:t>Hacmin azalması gaz moleküllerinin çarpışmasını ve basıncı artırır</a:t>
            </a:r>
            <a:endParaRPr lang="en-US" altLang="tr-TR" sz="2800" b="1" baseline="-25000" dirty="0"/>
          </a:p>
          <a:p>
            <a:pPr>
              <a:lnSpc>
                <a:spcPct val="80000"/>
              </a:lnSpc>
            </a:pPr>
            <a:r>
              <a:rPr lang="tr-TR" altLang="tr-TR" b="1" dirty="0"/>
              <a:t>Kaslar basınç farkı oluşturur</a:t>
            </a:r>
            <a:endParaRPr lang="en-US" altLang="tr-TR" b="1" dirty="0"/>
          </a:p>
          <a:p>
            <a:pPr lvl="1">
              <a:lnSpc>
                <a:spcPct val="80000"/>
              </a:lnSpc>
            </a:pPr>
            <a:r>
              <a:rPr lang="tr-TR" altLang="tr-TR" sz="2800" b="1" dirty="0" err="1"/>
              <a:t>Torasik</a:t>
            </a:r>
            <a:r>
              <a:rPr lang="tr-TR" altLang="tr-TR" sz="2800" b="1" dirty="0"/>
              <a:t> boşluğu arttırıp azaltarak havanın girme veya çıkmasına neden olur</a:t>
            </a:r>
            <a:endParaRPr lang="en-US" altLang="tr-TR" sz="2800" b="1" dirty="0"/>
          </a:p>
          <a:p>
            <a:pPr>
              <a:lnSpc>
                <a:spcPct val="80000"/>
              </a:lnSpc>
            </a:pPr>
            <a:r>
              <a:rPr lang="tr-TR" altLang="tr-TR" b="1" dirty="0"/>
              <a:t>Akışa direnç</a:t>
            </a:r>
            <a:r>
              <a:rPr lang="en-US" altLang="tr-TR" b="1" dirty="0"/>
              <a:t> </a:t>
            </a:r>
            <a:endParaRPr lang="en-US" altLang="tr-TR" b="1" dirty="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</a:pPr>
            <a:r>
              <a:rPr lang="tr-TR" altLang="tr-TR" sz="2800" b="1" dirty="0" err="1">
                <a:sym typeface="Wingdings" panose="05000000000000000000" pitchFamily="2" charset="2"/>
              </a:rPr>
              <a:t>Bronşiyol</a:t>
            </a:r>
            <a:r>
              <a:rPr lang="tr-TR" altLang="tr-TR" sz="2800" b="1" dirty="0">
                <a:sym typeface="Wingdings" panose="05000000000000000000" pitchFamily="2" charset="2"/>
              </a:rPr>
              <a:t> çapı değişiklikleri direnci artırır veya azaltır</a:t>
            </a:r>
            <a:endParaRPr lang="en-US" altLang="tr-TR" sz="2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699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41"/>
          <p:cNvGrpSpPr>
            <a:grpSpLocks/>
          </p:cNvGrpSpPr>
          <p:nvPr/>
        </p:nvGrpSpPr>
        <p:grpSpPr bwMode="auto">
          <a:xfrm>
            <a:off x="1233183" y="358542"/>
            <a:ext cx="9356100" cy="6184900"/>
            <a:chOff x="28" y="0"/>
            <a:chExt cx="3740" cy="4091"/>
          </a:xfrm>
          <a:noFill/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28" y="0"/>
              <a:ext cx="3740" cy="7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tr-TR" altLang="tr-TR" sz="2600" b="1" dirty="0">
                <a:latin typeface="+mn-lt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tr-TR" sz="3600" b="1" dirty="0" err="1">
                  <a:latin typeface="+mn-lt"/>
                  <a:cs typeface="Arial" panose="020B0604020202020204" pitchFamily="34" charset="0"/>
                </a:rPr>
                <a:t>Soluk</a:t>
              </a:r>
              <a:r>
                <a:rPr lang="en-US" altLang="tr-TR" sz="36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3600" b="1" dirty="0" err="1">
                  <a:latin typeface="+mn-lt"/>
                  <a:cs typeface="Arial" panose="020B0604020202020204" pitchFamily="34" charset="0"/>
                </a:rPr>
                <a:t>alıp</a:t>
              </a:r>
              <a:r>
                <a:rPr lang="en-US" altLang="tr-TR" sz="36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3600" b="1" dirty="0" err="1">
                  <a:latin typeface="+mn-lt"/>
                  <a:cs typeface="Arial" panose="020B0604020202020204" pitchFamily="34" charset="0"/>
                </a:rPr>
                <a:t>verme</a:t>
              </a:r>
              <a:r>
                <a:rPr lang="en-US" altLang="tr-TR" sz="36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3600" b="1" dirty="0" err="1">
                  <a:latin typeface="+mn-lt"/>
                  <a:cs typeface="Arial" panose="020B0604020202020204" pitchFamily="34" charset="0"/>
                </a:rPr>
                <a:t>sürecinde</a:t>
              </a:r>
              <a:r>
                <a:rPr lang="en-US" altLang="tr-TR" sz="36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3600" b="1" dirty="0" err="1">
                  <a:latin typeface="+mn-lt"/>
                  <a:cs typeface="Arial" panose="020B0604020202020204" pitchFamily="34" charset="0"/>
                </a:rPr>
                <a:t>toraks</a:t>
              </a:r>
              <a:r>
                <a:rPr lang="en-US" altLang="tr-TR" sz="36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3600" b="1" dirty="0" err="1">
                  <a:latin typeface="+mn-lt"/>
                  <a:cs typeface="Arial" panose="020B0604020202020204" pitchFamily="34" charset="0"/>
                </a:rPr>
                <a:t>hareketi</a:t>
              </a:r>
              <a:endParaRPr lang="en-US" altLang="tr-TR" sz="3600" dirty="0">
                <a:latin typeface="+mn-lt"/>
              </a:endParaRP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28" y="702"/>
              <a:ext cx="1842" cy="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SOLUK ALMA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pPr algn="ctr"/>
              <a:endParaRPr lang="en-US" altLang="tr-TR" sz="2000" dirty="0">
                <a:latin typeface="+mn-lt"/>
              </a:endParaRP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870" y="702"/>
              <a:ext cx="1842" cy="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SOLUK VERME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pPr algn="ctr"/>
              <a:endParaRPr lang="en-US" altLang="tr-TR" sz="2000" dirty="0">
                <a:latin typeface="+mn-lt"/>
              </a:endParaRP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28" y="1029"/>
              <a:ext cx="1842" cy="30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Diyafram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kasılır</a:t>
              </a:r>
              <a:endParaRPr lang="de-DE" altLang="tr-TR" sz="2000" b="1" dirty="0">
                <a:latin typeface="+mn-lt"/>
                <a:cs typeface="Arial" panose="020B0604020202020204" pitchFamily="34" charset="0"/>
              </a:endParaRPr>
            </a:p>
            <a:p>
              <a:pPr algn="ctr"/>
              <a:r>
                <a:rPr lang="en-US" altLang="tr-TR" sz="1200" dirty="0">
                  <a:latin typeface="+mn-lt"/>
                  <a:cs typeface="Times New Roman" panose="02020603050405020304" pitchFamily="18" charset="0"/>
                </a:rPr>
                <a:t> </a:t>
              </a:r>
              <a:endParaRPr lang="en-US" altLang="tr-TR" sz="1800" dirty="0">
                <a:latin typeface="+mn-lt"/>
              </a:endParaRP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1870" y="1029"/>
              <a:ext cx="1842" cy="5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Diyafram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eski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haline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döner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endParaRPr lang="en-US" altLang="tr-TR" sz="1800" dirty="0">
                <a:latin typeface="+mn-lt"/>
              </a:endParaRP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28" y="1538"/>
              <a:ext cx="1842" cy="6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Göğüs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kafesi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yükselir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ve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/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veya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genişler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tr-TR" sz="1200" dirty="0">
                  <a:latin typeface="+mn-lt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endParaRPr lang="en-US" altLang="tr-TR" sz="1800" dirty="0">
                <a:latin typeface="+mn-lt"/>
              </a:endParaRP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1870" y="1538"/>
              <a:ext cx="1842" cy="6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Göğüs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kafesi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iner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ve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/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veya</a:t>
              </a:r>
              <a:r>
                <a:rPr lang="de-DE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latin typeface="+mn-lt"/>
                  <a:cs typeface="Arial" panose="020B0604020202020204" pitchFamily="34" charset="0"/>
                </a:rPr>
                <a:t>küçülür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endParaRPr lang="en-US" altLang="tr-TR" sz="2000" dirty="0">
                <a:latin typeface="+mn-lt"/>
              </a:endParaRP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28" y="2152"/>
              <a:ext cx="1842" cy="4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İntratorasik</a:t>
              </a:r>
              <a:r>
                <a:rPr lang="de-DE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hacimde</a:t>
              </a:r>
              <a:r>
                <a:rPr lang="de-DE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artış</a:t>
              </a:r>
              <a:endParaRPr lang="en-US" altLang="tr-TR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tr-TR" sz="1200" dirty="0">
                  <a:latin typeface="+mn-lt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endParaRPr lang="en-US" altLang="tr-TR" sz="1800" dirty="0">
                <a:latin typeface="+mn-lt"/>
              </a:endParaRP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870" y="2152"/>
              <a:ext cx="1842" cy="4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de-DE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İntratorasik</a:t>
              </a:r>
              <a:r>
                <a:rPr lang="de-DE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hacimde</a:t>
              </a:r>
              <a:r>
                <a:rPr lang="de-DE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de-DE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düşüş</a:t>
              </a:r>
              <a:endParaRPr lang="en-US" altLang="tr-TR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endParaRPr>
            </a:p>
            <a:p>
              <a:endParaRPr lang="en-US" altLang="tr-TR" sz="1800" dirty="0">
                <a:latin typeface="+mn-lt"/>
              </a:endParaRPr>
            </a:p>
          </p:txBody>
        </p:sp>
        <p:sp>
          <p:nvSpPr>
            <p:cNvPr id="22548" name="Rectangle 35"/>
            <p:cNvSpPr>
              <a:spLocks noChangeArrowheads="1"/>
            </p:cNvSpPr>
            <p:nvPr/>
          </p:nvSpPr>
          <p:spPr bwMode="auto">
            <a:xfrm>
              <a:off x="28" y="2632"/>
              <a:ext cx="1842" cy="4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İntratorasik</a:t>
              </a:r>
              <a:r>
                <a:rPr lang="en-US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basınçta</a:t>
              </a:r>
              <a:r>
                <a:rPr lang="en-US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düşüş</a:t>
              </a:r>
              <a:endParaRPr lang="en-US" altLang="tr-TR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tr-TR" sz="1200" dirty="0">
                  <a:latin typeface="+mn-lt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endParaRPr lang="en-US" altLang="tr-TR" sz="1800" dirty="0">
                <a:latin typeface="+mn-lt"/>
              </a:endParaRPr>
            </a:p>
          </p:txBody>
        </p:sp>
        <p:sp>
          <p:nvSpPr>
            <p:cNvPr id="22549" name="Rectangle 36"/>
            <p:cNvSpPr>
              <a:spLocks noChangeArrowheads="1"/>
            </p:cNvSpPr>
            <p:nvPr/>
          </p:nvSpPr>
          <p:spPr bwMode="auto">
            <a:xfrm>
              <a:off x="1870" y="2632"/>
              <a:ext cx="1842" cy="4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İntratorasik</a:t>
              </a:r>
              <a:r>
                <a:rPr lang="en-US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basınçta</a:t>
              </a:r>
              <a:r>
                <a:rPr lang="en-US" altLang="tr-TR" sz="20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artış</a:t>
              </a:r>
              <a:endParaRPr lang="en-US" altLang="tr-TR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endParaRPr>
            </a:p>
            <a:p>
              <a:pPr algn="ctr"/>
              <a:endParaRPr lang="en-US" altLang="tr-TR" sz="2000" dirty="0">
                <a:latin typeface="+mn-lt"/>
              </a:endParaRPr>
            </a:p>
          </p:txBody>
        </p:sp>
        <p:sp>
          <p:nvSpPr>
            <p:cNvPr id="22550" name="Rectangle 37"/>
            <p:cNvSpPr>
              <a:spLocks noChangeArrowheads="1"/>
            </p:cNvSpPr>
            <p:nvPr/>
          </p:nvSpPr>
          <p:spPr bwMode="auto">
            <a:xfrm>
              <a:off x="28" y="3112"/>
              <a:ext cx="1842" cy="6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Yüksek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basınç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dışardaki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havanın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akciğerlere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girmesini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sağlar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pPr algn="ctr"/>
              <a:endParaRPr lang="en-US" altLang="tr-TR" sz="2000" dirty="0">
                <a:latin typeface="+mn-lt"/>
              </a:endParaRPr>
            </a:p>
          </p:txBody>
        </p:sp>
        <p:sp>
          <p:nvSpPr>
            <p:cNvPr id="22551" name="Rectangle 38"/>
            <p:cNvSpPr>
              <a:spLocks noChangeArrowheads="1"/>
            </p:cNvSpPr>
            <p:nvPr/>
          </p:nvSpPr>
          <p:spPr bwMode="auto">
            <a:xfrm>
              <a:off x="1870" y="3112"/>
              <a:ext cx="1842" cy="6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Akciğerlerdeki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yüksek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basınçlı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hava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,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düşük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basınçlı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dış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ortama</a:t>
              </a:r>
              <a:r>
                <a:rPr lang="en-US" altLang="tr-TR" sz="2000" b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tr-TR" sz="2000" b="1" dirty="0" err="1">
                  <a:latin typeface="+mn-lt"/>
                  <a:cs typeface="Arial" panose="020B0604020202020204" pitchFamily="34" charset="0"/>
                </a:rPr>
                <a:t>çıkar</a:t>
              </a:r>
              <a:endParaRPr lang="en-US" altLang="tr-TR" sz="2000" dirty="0">
                <a:latin typeface="+mn-lt"/>
                <a:cs typeface="Times New Roman" panose="02020603050405020304" pitchFamily="18" charset="0"/>
              </a:endParaRPr>
            </a:p>
            <a:p>
              <a:pPr algn="ctr"/>
              <a:endParaRPr lang="en-US" altLang="tr-TR" sz="2000" dirty="0">
                <a:latin typeface="+mn-lt"/>
              </a:endParaRPr>
            </a:p>
          </p:txBody>
        </p:sp>
        <p:sp>
          <p:nvSpPr>
            <p:cNvPr id="22552" name="Rectangle 39"/>
            <p:cNvSpPr>
              <a:spLocks noChangeArrowheads="1"/>
            </p:cNvSpPr>
            <p:nvPr/>
          </p:nvSpPr>
          <p:spPr bwMode="auto">
            <a:xfrm>
              <a:off x="28" y="3745"/>
              <a:ext cx="1842" cy="3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tr-TR" sz="1200">
                  <a:latin typeface="+mn-lt"/>
                  <a:cs typeface="Times New Roman" panose="02020603050405020304" pitchFamily="18" charset="0"/>
                </a:rPr>
                <a:t> </a:t>
              </a:r>
            </a:p>
            <a:p>
              <a:endParaRPr lang="en-US" altLang="tr-TR" sz="1800">
                <a:latin typeface="+mn-lt"/>
              </a:endParaRPr>
            </a:p>
          </p:txBody>
        </p:sp>
        <p:sp>
          <p:nvSpPr>
            <p:cNvPr id="22553" name="Rectangle 40"/>
            <p:cNvSpPr>
              <a:spLocks noChangeArrowheads="1"/>
            </p:cNvSpPr>
            <p:nvPr/>
          </p:nvSpPr>
          <p:spPr bwMode="auto">
            <a:xfrm>
              <a:off x="1870" y="3745"/>
              <a:ext cx="1842" cy="3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tr-TR" sz="1200">
                  <a:latin typeface="+mn-lt"/>
                  <a:cs typeface="Times New Roman" panose="02020603050405020304" pitchFamily="18" charset="0"/>
                </a:rPr>
                <a:t> </a:t>
              </a:r>
            </a:p>
            <a:p>
              <a:endParaRPr lang="en-US" altLang="tr-TR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743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b="1" dirty="0"/>
              <a:t>Diyafram Hareketleri</a:t>
            </a:r>
            <a:endParaRPr lang="en-US" b="1" dirty="0"/>
          </a:p>
        </p:txBody>
      </p:sp>
      <p:pic>
        <p:nvPicPr>
          <p:cNvPr id="20484" name="Picture 14" descr="figure_17_09a_labeled.jpg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b="5861"/>
          <a:stretch>
            <a:fillRect/>
          </a:stretch>
        </p:blipFill>
        <p:spPr bwMode="auto">
          <a:xfrm>
            <a:off x="1827214" y="892176"/>
            <a:ext cx="85359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3945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4" descr="figure_17_09b_labeled.jpg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t="2405" b="5232"/>
          <a:stretch>
            <a:fillRect/>
          </a:stretch>
        </p:blipFill>
        <p:spPr bwMode="auto">
          <a:xfrm>
            <a:off x="0" y="1143000"/>
            <a:ext cx="6478101" cy="51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b="1" dirty="0"/>
              <a:t>Diyafram Hareketleri</a:t>
            </a:r>
            <a:endParaRPr lang="en-US" b="1" dirty="0"/>
          </a:p>
        </p:txBody>
      </p:sp>
      <p:sp>
        <p:nvSpPr>
          <p:cNvPr id="8" name="Dikdörtgen 7"/>
          <p:cNvSpPr/>
          <p:nvPr/>
        </p:nvSpPr>
        <p:spPr>
          <a:xfrm>
            <a:off x="6697363" y="1143000"/>
            <a:ext cx="5552302" cy="402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Gögüs bölgesi iç hacmi artar, basıncı azalır.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Karın bölgesi iç hacmi azalır, basıncı artar.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Böylelikle dış atmosfer basıncı yüksek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olduğundan alınan hava(O2) akciğer alveollerine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kadar dolar.</a:t>
            </a:r>
          </a:p>
        </p:txBody>
      </p:sp>
    </p:spTree>
    <p:extLst>
      <p:ext uri="{BB962C8B-B14F-4D97-AF65-F5344CB8AC3E}">
        <p14:creationId xmlns:p14="http://schemas.microsoft.com/office/powerpoint/2010/main" val="26134150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4" descr="figure_17_09c_labeled.jpg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t="1860" b="5753"/>
          <a:stretch>
            <a:fillRect/>
          </a:stretch>
        </p:blipFill>
        <p:spPr bwMode="auto">
          <a:xfrm>
            <a:off x="400763" y="1143000"/>
            <a:ext cx="5666662" cy="44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b="1" dirty="0"/>
              <a:t>Diyafram Hareketleri</a:t>
            </a:r>
            <a:endParaRPr lang="en-US" b="1" dirty="0"/>
          </a:p>
        </p:txBody>
      </p:sp>
      <p:sp>
        <p:nvSpPr>
          <p:cNvPr id="3" name="Dikdörtgen 2"/>
          <p:cNvSpPr/>
          <p:nvPr/>
        </p:nvSpPr>
        <p:spPr>
          <a:xfrm>
            <a:off x="5939481" y="1933999"/>
            <a:ext cx="6096000" cy="2735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Gögüs bölgesi iç hacmi azalır, basıncı artar.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Karın bölgesi iç hacmi artar, basıncı azalır.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Böylelikle </a:t>
            </a:r>
            <a:r>
              <a:rPr lang="tr-TR" altLang="tr-TR" sz="2400" b="1" dirty="0" err="1">
                <a:latin typeface="Calibri" panose="020F0502020204030204" pitchFamily="34" charset="0"/>
              </a:rPr>
              <a:t>gögüs</a:t>
            </a:r>
            <a:r>
              <a:rPr lang="tr-TR" altLang="tr-TR" sz="2400" b="1" dirty="0">
                <a:latin typeface="Calibri" panose="020F0502020204030204" pitchFamily="34" charset="0"/>
              </a:rPr>
              <a:t> bölgesi basıncı fazla olduğundan alveollerdeki atık hava (CO2) dışarı atılır.</a:t>
            </a:r>
          </a:p>
        </p:txBody>
      </p:sp>
    </p:spTree>
    <p:extLst>
      <p:ext uri="{BB962C8B-B14F-4D97-AF65-F5344CB8AC3E}">
        <p14:creationId xmlns:p14="http://schemas.microsoft.com/office/powerpoint/2010/main" val="20901837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919289" y="212909"/>
            <a:ext cx="8569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BASINÇ VE AKIŞ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Hava akışını ve akciğer hacmini sağlayan 3 basınç vardır: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1- ATMOSFER BASINCI (PATM): </a:t>
            </a:r>
            <a:r>
              <a:rPr lang="tr-TR" altLang="tr-TR" sz="2400" b="1" dirty="0" err="1">
                <a:latin typeface="Calibri" panose="020F0502020204030204" pitchFamily="34" charset="0"/>
              </a:rPr>
              <a:t>Barometrik</a:t>
            </a:r>
            <a:r>
              <a:rPr lang="tr-TR" altLang="tr-TR" sz="2400" b="1" dirty="0">
                <a:latin typeface="Calibri" panose="020F0502020204030204" pitchFamily="34" charset="0"/>
              </a:rPr>
              <a:t> basınç, normal olarak yaklaşık 760 mm Hg; 101,3 </a:t>
            </a:r>
            <a:r>
              <a:rPr lang="tr-TR" altLang="tr-TR" sz="2400" b="1" dirty="0" err="1">
                <a:latin typeface="Calibri" panose="020F0502020204030204" pitchFamily="34" charset="0"/>
              </a:rPr>
              <a:t>kPa</a:t>
            </a:r>
            <a:endParaRPr lang="tr-TR" altLang="tr-TR" sz="24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2- ALVEOL BASINCI (PALV): Akciğer basıncı (- 0,4 </a:t>
            </a:r>
            <a:r>
              <a:rPr lang="tr-TR" altLang="tr-TR" sz="2400" b="1" dirty="0" err="1">
                <a:latin typeface="Calibri" panose="020F0502020204030204" pitchFamily="34" charset="0"/>
              </a:rPr>
              <a:t>kPa</a:t>
            </a:r>
            <a:r>
              <a:rPr lang="tr-TR" altLang="tr-TR" sz="2400" b="1" dirty="0">
                <a:latin typeface="Calibri" panose="020F0502020204030204" pitchFamily="34" charset="0"/>
              </a:rPr>
              <a:t> = - 3 </a:t>
            </a:r>
            <a:r>
              <a:rPr lang="tr-TR" altLang="tr-TR" sz="2400" b="1" dirty="0" err="1">
                <a:latin typeface="Calibri" panose="020F0502020204030204" pitchFamily="34" charset="0"/>
              </a:rPr>
              <a:t>mmHg</a:t>
            </a:r>
            <a:r>
              <a:rPr lang="tr-TR" altLang="tr-TR" sz="2400" b="1" dirty="0">
                <a:latin typeface="Calibri" panose="020F0502020204030204" pitchFamily="34" charset="0"/>
              </a:rPr>
              <a:t>)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3- PLEVRAL BASINÇ (PPLU): Plevradaki basınç, akciğer ve </a:t>
            </a:r>
            <a:r>
              <a:rPr lang="tr-TR" altLang="tr-TR" sz="2400" b="1" dirty="0" err="1">
                <a:latin typeface="Calibri" panose="020F0502020204030204" pitchFamily="34" charset="0"/>
              </a:rPr>
              <a:t>toraks</a:t>
            </a:r>
            <a:r>
              <a:rPr lang="tr-TR" altLang="tr-TR" sz="2400" b="1" dirty="0">
                <a:latin typeface="Calibri" panose="020F0502020204030204" pitchFamily="34" charset="0"/>
              </a:rPr>
              <a:t> duvarı arasındaki basınç farkı (- 0,5 </a:t>
            </a:r>
            <a:r>
              <a:rPr lang="tr-TR" altLang="tr-TR" sz="2400" b="1" dirty="0" err="1">
                <a:latin typeface="Calibri" panose="020F0502020204030204" pitchFamily="34" charset="0"/>
              </a:rPr>
              <a:t>kPa</a:t>
            </a:r>
            <a:r>
              <a:rPr lang="tr-TR" altLang="tr-TR" sz="2400" b="1" dirty="0">
                <a:latin typeface="Calibri" panose="020F0502020204030204" pitchFamily="34" charset="0"/>
              </a:rPr>
              <a:t> = - 4 </a:t>
            </a:r>
            <a:r>
              <a:rPr lang="tr-TR" altLang="tr-TR" sz="2400" b="1" dirty="0" err="1">
                <a:latin typeface="Calibri" panose="020F0502020204030204" pitchFamily="34" charset="0"/>
              </a:rPr>
              <a:t>mmHg</a:t>
            </a:r>
            <a:r>
              <a:rPr lang="tr-TR" altLang="tr-TR" sz="2400" b="1" dirty="0">
                <a:latin typeface="Calibri" panose="020F050202020403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latin typeface="Calibri" panose="020F0502020204030204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132515" y="3332892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i="1" dirty="0">
                <a:latin typeface="Calibri" panose="020F0502020204030204" pitchFamily="34" charset="0"/>
              </a:rPr>
              <a:t>TOPLAM ∆BASINÇ = (PATM - PALV) +(PALV - PPLU) = ∆</a:t>
            </a:r>
            <a:r>
              <a:rPr lang="tr-TR" altLang="tr-TR" sz="1800" b="1" dirty="0">
                <a:latin typeface="Calibri" panose="020F0502020204030204" pitchFamily="34" charset="0"/>
              </a:rPr>
              <a:t> </a:t>
            </a:r>
            <a:r>
              <a:rPr lang="tr-TR" altLang="tr-TR" sz="1800" b="1" i="1" dirty="0">
                <a:latin typeface="Calibri" panose="020F0502020204030204" pitchFamily="34" charset="0"/>
              </a:rPr>
              <a:t>PFLOW +∆PTRANSPULM</a:t>
            </a:r>
            <a:r>
              <a:rPr lang="tr-TR" altLang="tr-TR" sz="18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alibri" panose="020F0502020204030204" pitchFamily="34" charset="0"/>
              </a:rPr>
              <a:t>(PATM - PALV) = TRANSAIRFLOW BASINÇ: Hava akışını sağlayan atmosfer ve alveoller arası basınç farkı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i="1" dirty="0">
                <a:latin typeface="Calibri" panose="020F0502020204030204" pitchFamily="34" charset="0"/>
              </a:rPr>
              <a:t>∆</a:t>
            </a:r>
            <a:r>
              <a:rPr lang="tr-TR" altLang="tr-TR" sz="1800" b="1" dirty="0">
                <a:latin typeface="Calibri" panose="020F0502020204030204" pitchFamily="34" charset="0"/>
              </a:rPr>
              <a:t> P = (PATM - PALV) = (Hava akışı) x (Akış direnci)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alibri" panose="020F0502020204030204" pitchFamily="34" charset="0"/>
              </a:rPr>
              <a:t>(PALV - PPLU) = TRANSPULMONARY BASINÇ: Bu basınç akciğerin hacmini sağlar ve böylece </a:t>
            </a:r>
            <a:r>
              <a:rPr lang="tr-TR" altLang="tr-TR" sz="1800" b="1" dirty="0" err="1">
                <a:latin typeface="Calibri" panose="020F0502020204030204" pitchFamily="34" charset="0"/>
              </a:rPr>
              <a:t>kompliyansa</a:t>
            </a:r>
            <a:r>
              <a:rPr lang="tr-TR" altLang="tr-TR" sz="1800" b="1" dirty="0">
                <a:latin typeface="Calibri" panose="020F0502020204030204" pitchFamily="34" charset="0"/>
              </a:rPr>
              <a:t> bağlıdır.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6" y="3536896"/>
            <a:ext cx="4310526" cy="25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952625" y="142875"/>
            <a:ext cx="8229600" cy="654050"/>
          </a:xfrm>
        </p:spPr>
        <p:txBody>
          <a:bodyPr/>
          <a:lstStyle/>
          <a:p>
            <a:pPr eaLnBrk="1" hangingPunct="1"/>
            <a:r>
              <a:rPr lang="tr-TR" sz="3200" b="1" dirty="0" err="1"/>
              <a:t>Plevral</a:t>
            </a:r>
            <a:r>
              <a:rPr lang="tr-TR" sz="3200" b="1" dirty="0"/>
              <a:t> Boşlukta </a:t>
            </a:r>
            <a:r>
              <a:rPr lang="tr-TR" sz="3200" b="1" dirty="0" err="1"/>
              <a:t>Subatmosferik</a:t>
            </a:r>
            <a:r>
              <a:rPr lang="tr-TR" sz="3200" b="1" dirty="0"/>
              <a:t> Basınç</a:t>
            </a:r>
            <a:endParaRPr lang="en-US" sz="3200" b="1" dirty="0"/>
          </a:p>
        </p:txBody>
      </p:sp>
      <p:pic>
        <p:nvPicPr>
          <p:cNvPr id="24580" name="Picture 13" descr="figure_17_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685800"/>
            <a:ext cx="8231187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14"/>
          <p:cNvSpPr>
            <a:spLocks noChangeShapeType="1"/>
          </p:cNvSpPr>
          <p:nvPr/>
        </p:nvSpPr>
        <p:spPr bwMode="auto">
          <a:xfrm flipH="1">
            <a:off x="6610350" y="3462339"/>
            <a:ext cx="10414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 flipH="1">
            <a:off x="5532438" y="4784725"/>
            <a:ext cx="696912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6"/>
          <p:cNvSpPr>
            <a:spLocks noChangeShapeType="1"/>
          </p:cNvSpPr>
          <p:nvPr/>
        </p:nvSpPr>
        <p:spPr bwMode="auto">
          <a:xfrm flipH="1">
            <a:off x="6496050" y="1776414"/>
            <a:ext cx="10795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17"/>
          <p:cNvSpPr>
            <a:spLocks/>
          </p:cNvSpPr>
          <p:nvPr/>
        </p:nvSpPr>
        <p:spPr bwMode="auto">
          <a:xfrm>
            <a:off x="4884739" y="1789114"/>
            <a:ext cx="606425" cy="358775"/>
          </a:xfrm>
          <a:custGeom>
            <a:avLst/>
            <a:gdLst>
              <a:gd name="T0" fmla="*/ 962699777 w 382"/>
              <a:gd name="T1" fmla="*/ 0 h 226"/>
              <a:gd name="T2" fmla="*/ 0 w 382"/>
              <a:gd name="T3" fmla="*/ 0 h 226"/>
              <a:gd name="T4" fmla="*/ 604837505 w 382"/>
              <a:gd name="T5" fmla="*/ 569555357 h 226"/>
              <a:gd name="T6" fmla="*/ 0 60000 65536"/>
              <a:gd name="T7" fmla="*/ 0 60000 65536"/>
              <a:gd name="T8" fmla="*/ 0 60000 65536"/>
              <a:gd name="T9" fmla="*/ 0 w 382"/>
              <a:gd name="T10" fmla="*/ 0 h 226"/>
              <a:gd name="T11" fmla="*/ 382 w 382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226">
                <a:moveTo>
                  <a:pt x="382" y="0"/>
                </a:moveTo>
                <a:lnTo>
                  <a:pt x="0" y="0"/>
                </a:lnTo>
                <a:lnTo>
                  <a:pt x="240" y="22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18"/>
          <p:cNvSpPr>
            <a:spLocks/>
          </p:cNvSpPr>
          <p:nvPr/>
        </p:nvSpPr>
        <p:spPr bwMode="auto">
          <a:xfrm>
            <a:off x="6588125" y="3816351"/>
            <a:ext cx="1263650" cy="136525"/>
          </a:xfrm>
          <a:custGeom>
            <a:avLst/>
            <a:gdLst>
              <a:gd name="T0" fmla="*/ 105846580 w 796"/>
              <a:gd name="T1" fmla="*/ 216733460 h 86"/>
              <a:gd name="T2" fmla="*/ 2006044553 w 796"/>
              <a:gd name="T3" fmla="*/ 216733460 h 86"/>
              <a:gd name="T4" fmla="*/ 0 w 796"/>
              <a:gd name="T5" fmla="*/ 0 h 86"/>
              <a:gd name="T6" fmla="*/ 0 60000 65536"/>
              <a:gd name="T7" fmla="*/ 0 60000 65536"/>
              <a:gd name="T8" fmla="*/ 0 60000 65536"/>
              <a:gd name="T9" fmla="*/ 0 w 796"/>
              <a:gd name="T10" fmla="*/ 0 h 86"/>
              <a:gd name="T11" fmla="*/ 796 w 796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" h="86">
                <a:moveTo>
                  <a:pt x="42" y="86"/>
                </a:moveTo>
                <a:lnTo>
                  <a:pt x="796" y="8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7749920" y="3355976"/>
            <a:ext cx="873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Intrapleural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space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4587" name="Rectangle 20"/>
          <p:cNvSpPr>
            <a:spLocks noChangeArrowheads="1"/>
          </p:cNvSpPr>
          <p:nvPr/>
        </p:nvSpPr>
        <p:spPr bwMode="auto">
          <a:xfrm>
            <a:off x="7749456" y="3867151"/>
            <a:ext cx="884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Pleural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membranes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4588" name="Rectangle 21"/>
          <p:cNvSpPr>
            <a:spLocks noChangeArrowheads="1"/>
          </p:cNvSpPr>
          <p:nvPr/>
        </p:nvSpPr>
        <p:spPr bwMode="auto">
          <a:xfrm>
            <a:off x="6273800" y="4695825"/>
            <a:ext cx="8183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Diaphragm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4589" name="Rectangle 22"/>
          <p:cNvSpPr>
            <a:spLocks noChangeArrowheads="1"/>
          </p:cNvSpPr>
          <p:nvPr/>
        </p:nvSpPr>
        <p:spPr bwMode="auto">
          <a:xfrm>
            <a:off x="7707154" y="1670051"/>
            <a:ext cx="10179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P = –3 mm Hg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590" name="Rectangle 23"/>
          <p:cNvSpPr>
            <a:spLocks noChangeArrowheads="1"/>
          </p:cNvSpPr>
          <p:nvPr/>
        </p:nvSpPr>
        <p:spPr bwMode="auto">
          <a:xfrm>
            <a:off x="4467226" y="1676400"/>
            <a:ext cx="3132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Ribs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4591" name="Rectangle 24"/>
          <p:cNvSpPr>
            <a:spLocks noChangeArrowheads="1"/>
          </p:cNvSpPr>
          <p:nvPr/>
        </p:nvSpPr>
        <p:spPr bwMode="auto">
          <a:xfrm>
            <a:off x="3149600" y="6350000"/>
            <a:ext cx="22256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 Black" pitchFamily="34" charset="0"/>
              </a:rPr>
              <a:t>(a) Normal lung at rest</a:t>
            </a:r>
            <a:endParaRPr lang="en-US">
              <a:latin typeface="Arial Black" pitchFamily="34" charset="0"/>
            </a:endParaRPr>
          </a:p>
        </p:txBody>
      </p:sp>
      <p:sp>
        <p:nvSpPr>
          <p:cNvPr id="24592" name="Rectangle 25"/>
          <p:cNvSpPr>
            <a:spLocks noChangeArrowheads="1"/>
          </p:cNvSpPr>
          <p:nvPr/>
        </p:nvSpPr>
        <p:spPr bwMode="auto">
          <a:xfrm>
            <a:off x="3258068" y="5594351"/>
            <a:ext cx="1752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Elastic recoil of the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chest wall tries to pull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the chest wall outward.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4593" name="Rectangle 26"/>
          <p:cNvSpPr>
            <a:spLocks noChangeArrowheads="1"/>
          </p:cNvSpPr>
          <p:nvPr/>
        </p:nvSpPr>
        <p:spPr bwMode="auto">
          <a:xfrm>
            <a:off x="5181600" y="5594351"/>
            <a:ext cx="1687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Elastic recoil of lung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creates an inward pull.</a:t>
            </a:r>
            <a:endParaRPr lang="en-US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68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024063" y="1500188"/>
            <a:ext cx="8229600" cy="452596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25605" name="Picture 12" descr="figure_17_12b"/>
          <p:cNvPicPr>
            <a:picLocks noChangeAspect="1" noChangeArrowheads="1"/>
          </p:cNvPicPr>
          <p:nvPr/>
        </p:nvPicPr>
        <p:blipFill>
          <a:blip r:embed="rId3" cstate="print"/>
          <a:srcRect l="27753" r="30646" b="19449"/>
          <a:stretch>
            <a:fillRect/>
          </a:stretch>
        </p:blipFill>
        <p:spPr bwMode="auto">
          <a:xfrm>
            <a:off x="4541839" y="2351088"/>
            <a:ext cx="264477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Freeform 13"/>
          <p:cNvSpPr>
            <a:spLocks/>
          </p:cNvSpPr>
          <p:nvPr/>
        </p:nvSpPr>
        <p:spPr bwMode="auto">
          <a:xfrm>
            <a:off x="6551614" y="4522789"/>
            <a:ext cx="669925" cy="231775"/>
          </a:xfrm>
          <a:custGeom>
            <a:avLst/>
            <a:gdLst>
              <a:gd name="T0" fmla="*/ 0 w 546"/>
              <a:gd name="T1" fmla="*/ 0 h 189"/>
              <a:gd name="T2" fmla="*/ 821977056 w 546"/>
              <a:gd name="T3" fmla="*/ 0 h 189"/>
              <a:gd name="T4" fmla="*/ 78283052 w 546"/>
              <a:gd name="T5" fmla="*/ 284230941 h 189"/>
              <a:gd name="T6" fmla="*/ 0 60000 65536"/>
              <a:gd name="T7" fmla="*/ 0 60000 65536"/>
              <a:gd name="T8" fmla="*/ 0 60000 65536"/>
              <a:gd name="T9" fmla="*/ 0 w 546"/>
              <a:gd name="T10" fmla="*/ 0 h 189"/>
              <a:gd name="T11" fmla="*/ 546 w 546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189">
                <a:moveTo>
                  <a:pt x="0" y="0"/>
                </a:moveTo>
                <a:lnTo>
                  <a:pt x="546" y="0"/>
                </a:lnTo>
                <a:lnTo>
                  <a:pt x="52" y="189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4276726" y="4487864"/>
            <a:ext cx="1185863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 flipH="1">
            <a:off x="6194426" y="3906839"/>
            <a:ext cx="101282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Rectangle 17"/>
          <p:cNvSpPr>
            <a:spLocks noChangeArrowheads="1"/>
          </p:cNvSpPr>
          <p:nvPr/>
        </p:nvSpPr>
        <p:spPr bwMode="auto">
          <a:xfrm>
            <a:off x="5907089" y="3124200"/>
            <a:ext cx="476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 = P</a:t>
            </a:r>
            <a:r>
              <a:rPr lang="en-US" sz="1200" b="1" baseline="-25000">
                <a:solidFill>
                  <a:srgbClr val="000000"/>
                </a:solidFill>
                <a:latin typeface="Calibri" pitchFamily="34" charset="0"/>
              </a:rPr>
              <a:t>atm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25611" name="Rectangle 18"/>
          <p:cNvSpPr>
            <a:spLocks noChangeArrowheads="1"/>
          </p:cNvSpPr>
          <p:nvPr/>
        </p:nvSpPr>
        <p:spPr bwMode="auto">
          <a:xfrm>
            <a:off x="7246939" y="3835400"/>
            <a:ext cx="1091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Lung collapses to</a:t>
            </a:r>
            <a:br>
              <a:rPr lang="en-US" sz="12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unstretched size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3464362" y="4398963"/>
            <a:ext cx="75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Intrapleural</a:t>
            </a:r>
            <a:br>
              <a:rPr lang="en-US" sz="12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space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7256463" y="4448175"/>
            <a:ext cx="758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Pleural</a:t>
            </a:r>
            <a:br>
              <a:rPr lang="en-US" sz="12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membranes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5722939" y="6064250"/>
            <a:ext cx="233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231F20"/>
                </a:solidFill>
                <a:latin typeface="Calibri" pitchFamily="34" charset="0"/>
              </a:rPr>
              <a:t>If the sealed pleural cavity is opened</a:t>
            </a:r>
            <a:br>
              <a:rPr lang="en-US" sz="12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200" b="1">
                <a:solidFill>
                  <a:srgbClr val="231F20"/>
                </a:solidFill>
                <a:latin typeface="Calibri" pitchFamily="34" charset="0"/>
              </a:rPr>
              <a:t>to the atmosphere, air flows in.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25618" name="Rectangle 25"/>
          <p:cNvSpPr>
            <a:spLocks noChangeArrowheads="1"/>
          </p:cNvSpPr>
          <p:nvPr/>
        </p:nvSpPr>
        <p:spPr bwMode="auto">
          <a:xfrm rot="1450637">
            <a:off x="5635520" y="4081999"/>
            <a:ext cx="1859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Air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dirty="0" err="1"/>
              <a:t>Plevral</a:t>
            </a:r>
            <a:r>
              <a:rPr lang="tr-TR" sz="3200" b="1" dirty="0"/>
              <a:t> Boşlukta </a:t>
            </a:r>
            <a:r>
              <a:rPr lang="tr-TR" sz="3200" b="1" dirty="0" err="1"/>
              <a:t>Subatmosferik</a:t>
            </a:r>
            <a:r>
              <a:rPr lang="tr-TR" sz="3200" b="1" dirty="0"/>
              <a:t> Basınç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22590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952625" y="1"/>
            <a:ext cx="8229600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sz="4000" b="1" dirty="0"/>
              <a:t>Hacim-Basınç Değişiklikleri</a:t>
            </a:r>
            <a:endParaRPr lang="en-US" sz="4000" b="1" dirty="0"/>
          </a:p>
        </p:txBody>
      </p:sp>
      <p:pic>
        <p:nvPicPr>
          <p:cNvPr id="23556" name="Picture 13" descr="figure_17_11-j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709614"/>
            <a:ext cx="8231187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Freeform 14"/>
          <p:cNvSpPr>
            <a:spLocks/>
          </p:cNvSpPr>
          <p:nvPr/>
        </p:nvSpPr>
        <p:spPr bwMode="auto">
          <a:xfrm>
            <a:off x="3516314" y="3538538"/>
            <a:ext cx="28575" cy="31750"/>
          </a:xfrm>
          <a:custGeom>
            <a:avLst/>
            <a:gdLst>
              <a:gd name="T0" fmla="*/ 45362806 w 18"/>
              <a:gd name="T1" fmla="*/ 35282186 h 20"/>
              <a:gd name="T2" fmla="*/ 45362806 w 18"/>
              <a:gd name="T3" fmla="*/ 25201559 h 20"/>
              <a:gd name="T4" fmla="*/ 45362806 w 18"/>
              <a:gd name="T5" fmla="*/ 20161249 h 20"/>
              <a:gd name="T6" fmla="*/ 40322495 w 18"/>
              <a:gd name="T7" fmla="*/ 10080624 h 20"/>
              <a:gd name="T8" fmla="*/ 35282185 w 18"/>
              <a:gd name="T9" fmla="*/ 5040312 h 20"/>
              <a:gd name="T10" fmla="*/ 25201558 w 18"/>
              <a:gd name="T11" fmla="*/ 0 h 20"/>
              <a:gd name="T12" fmla="*/ 15120937 w 18"/>
              <a:gd name="T13" fmla="*/ 0 h 20"/>
              <a:gd name="T14" fmla="*/ 5040312 w 18"/>
              <a:gd name="T15" fmla="*/ 5040312 h 20"/>
              <a:gd name="T16" fmla="*/ 0 w 18"/>
              <a:gd name="T17" fmla="*/ 15120938 h 20"/>
              <a:gd name="T18" fmla="*/ 0 w 18"/>
              <a:gd name="T19" fmla="*/ 25201559 h 20"/>
              <a:gd name="T20" fmla="*/ 0 w 18"/>
              <a:gd name="T21" fmla="*/ 30241876 h 20"/>
              <a:gd name="T22" fmla="*/ 5040312 w 18"/>
              <a:gd name="T23" fmla="*/ 40322497 h 20"/>
              <a:gd name="T24" fmla="*/ 10080624 w 18"/>
              <a:gd name="T25" fmla="*/ 45362808 h 20"/>
              <a:gd name="T26" fmla="*/ 20161248 w 18"/>
              <a:gd name="T27" fmla="*/ 50403118 h 20"/>
              <a:gd name="T28" fmla="*/ 30241875 w 18"/>
              <a:gd name="T29" fmla="*/ 45362808 h 20"/>
              <a:gd name="T30" fmla="*/ 35282185 w 18"/>
              <a:gd name="T31" fmla="*/ 45362808 h 20"/>
              <a:gd name="T32" fmla="*/ 40322495 w 18"/>
              <a:gd name="T33" fmla="*/ 35282186 h 20"/>
              <a:gd name="T34" fmla="*/ 45362806 w 18"/>
              <a:gd name="T35" fmla="*/ 35282186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0"/>
              <a:gd name="T56" fmla="*/ 18 w 18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0">
                <a:moveTo>
                  <a:pt x="18" y="14"/>
                </a:moveTo>
                <a:lnTo>
                  <a:pt x="18" y="10"/>
                </a:lnTo>
                <a:lnTo>
                  <a:pt x="18" y="8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12"/>
                </a:lnTo>
                <a:lnTo>
                  <a:pt x="2" y="16"/>
                </a:lnTo>
                <a:lnTo>
                  <a:pt x="4" y="18"/>
                </a:lnTo>
                <a:lnTo>
                  <a:pt x="8" y="20"/>
                </a:lnTo>
                <a:lnTo>
                  <a:pt x="12" y="18"/>
                </a:lnTo>
                <a:lnTo>
                  <a:pt x="14" y="18"/>
                </a:lnTo>
                <a:lnTo>
                  <a:pt x="16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5"/>
          <p:cNvSpPr>
            <a:spLocks noChangeShapeType="1"/>
          </p:cNvSpPr>
          <p:nvPr/>
        </p:nvSpPr>
        <p:spPr bwMode="auto">
          <a:xfrm>
            <a:off x="3529014" y="3554414"/>
            <a:ext cx="1587" cy="4333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6"/>
          <p:cNvSpPr>
            <a:spLocks noChangeShapeType="1"/>
          </p:cNvSpPr>
          <p:nvPr/>
        </p:nvSpPr>
        <p:spPr bwMode="auto">
          <a:xfrm>
            <a:off x="4516439" y="3170238"/>
            <a:ext cx="1587" cy="40005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17"/>
          <p:cNvSpPr>
            <a:spLocks/>
          </p:cNvSpPr>
          <p:nvPr/>
        </p:nvSpPr>
        <p:spPr bwMode="auto">
          <a:xfrm>
            <a:off x="4500563" y="3154363"/>
            <a:ext cx="31750" cy="31750"/>
          </a:xfrm>
          <a:custGeom>
            <a:avLst/>
            <a:gdLst>
              <a:gd name="T0" fmla="*/ 50403118 w 20"/>
              <a:gd name="T1" fmla="*/ 25201559 h 20"/>
              <a:gd name="T2" fmla="*/ 50403118 w 20"/>
              <a:gd name="T3" fmla="*/ 15120938 h 20"/>
              <a:gd name="T4" fmla="*/ 45362808 w 20"/>
              <a:gd name="T5" fmla="*/ 10080624 h 20"/>
              <a:gd name="T6" fmla="*/ 35282186 w 20"/>
              <a:gd name="T7" fmla="*/ 5040312 h 20"/>
              <a:gd name="T8" fmla="*/ 25201559 w 20"/>
              <a:gd name="T9" fmla="*/ 0 h 20"/>
              <a:gd name="T10" fmla="*/ 15120938 w 20"/>
              <a:gd name="T11" fmla="*/ 5040312 h 20"/>
              <a:gd name="T12" fmla="*/ 10080624 w 20"/>
              <a:gd name="T13" fmla="*/ 10080624 h 20"/>
              <a:gd name="T14" fmla="*/ 5040312 w 20"/>
              <a:gd name="T15" fmla="*/ 15120938 h 20"/>
              <a:gd name="T16" fmla="*/ 0 w 20"/>
              <a:gd name="T17" fmla="*/ 25201559 h 20"/>
              <a:gd name="T18" fmla="*/ 5040312 w 20"/>
              <a:gd name="T19" fmla="*/ 35282186 h 20"/>
              <a:gd name="T20" fmla="*/ 10080624 w 20"/>
              <a:gd name="T21" fmla="*/ 40322497 h 20"/>
              <a:gd name="T22" fmla="*/ 15120938 w 20"/>
              <a:gd name="T23" fmla="*/ 45362808 h 20"/>
              <a:gd name="T24" fmla="*/ 25201559 w 20"/>
              <a:gd name="T25" fmla="*/ 50403118 h 20"/>
              <a:gd name="T26" fmla="*/ 35282186 w 20"/>
              <a:gd name="T27" fmla="*/ 45362808 h 20"/>
              <a:gd name="T28" fmla="*/ 45362808 w 20"/>
              <a:gd name="T29" fmla="*/ 40322497 h 20"/>
              <a:gd name="T30" fmla="*/ 50403118 w 20"/>
              <a:gd name="T31" fmla="*/ 35282186 h 20"/>
              <a:gd name="T32" fmla="*/ 50403118 w 20"/>
              <a:gd name="T33" fmla="*/ 30241876 h 20"/>
              <a:gd name="T34" fmla="*/ 50403118 w 20"/>
              <a:gd name="T35" fmla="*/ 25201559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20" y="10"/>
                </a:moveTo>
                <a:lnTo>
                  <a:pt x="20" y="6"/>
                </a:lnTo>
                <a:lnTo>
                  <a:pt x="18" y="4"/>
                </a:lnTo>
                <a:lnTo>
                  <a:pt x="14" y="2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6"/>
                </a:lnTo>
                <a:lnTo>
                  <a:pt x="6" y="18"/>
                </a:lnTo>
                <a:lnTo>
                  <a:pt x="10" y="20"/>
                </a:lnTo>
                <a:lnTo>
                  <a:pt x="14" y="18"/>
                </a:lnTo>
                <a:lnTo>
                  <a:pt x="18" y="16"/>
                </a:lnTo>
                <a:lnTo>
                  <a:pt x="20" y="14"/>
                </a:lnTo>
                <a:lnTo>
                  <a:pt x="20" y="12"/>
                </a:lnTo>
                <a:lnTo>
                  <a:pt x="20" y="1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18"/>
          <p:cNvSpPr>
            <a:spLocks/>
          </p:cNvSpPr>
          <p:nvPr/>
        </p:nvSpPr>
        <p:spPr bwMode="auto">
          <a:xfrm>
            <a:off x="5418139" y="3611563"/>
            <a:ext cx="28575" cy="31750"/>
          </a:xfrm>
          <a:custGeom>
            <a:avLst/>
            <a:gdLst>
              <a:gd name="T0" fmla="*/ 45362806 w 18"/>
              <a:gd name="T1" fmla="*/ 15120938 h 20"/>
              <a:gd name="T2" fmla="*/ 40322495 w 18"/>
              <a:gd name="T3" fmla="*/ 5040312 h 20"/>
              <a:gd name="T4" fmla="*/ 30241875 w 18"/>
              <a:gd name="T5" fmla="*/ 0 h 20"/>
              <a:gd name="T6" fmla="*/ 20161248 w 18"/>
              <a:gd name="T7" fmla="*/ 0 h 20"/>
              <a:gd name="T8" fmla="*/ 15120937 w 18"/>
              <a:gd name="T9" fmla="*/ 5040312 h 20"/>
              <a:gd name="T10" fmla="*/ 5040312 w 18"/>
              <a:gd name="T11" fmla="*/ 10080624 h 20"/>
              <a:gd name="T12" fmla="*/ 0 w 18"/>
              <a:gd name="T13" fmla="*/ 15120938 h 20"/>
              <a:gd name="T14" fmla="*/ 0 w 18"/>
              <a:gd name="T15" fmla="*/ 25201559 h 20"/>
              <a:gd name="T16" fmla="*/ 0 w 18"/>
              <a:gd name="T17" fmla="*/ 35282186 h 20"/>
              <a:gd name="T18" fmla="*/ 5040312 w 18"/>
              <a:gd name="T19" fmla="*/ 40322497 h 20"/>
              <a:gd name="T20" fmla="*/ 15120937 w 18"/>
              <a:gd name="T21" fmla="*/ 45362808 h 20"/>
              <a:gd name="T22" fmla="*/ 25201558 w 18"/>
              <a:gd name="T23" fmla="*/ 50403118 h 20"/>
              <a:gd name="T24" fmla="*/ 35282185 w 18"/>
              <a:gd name="T25" fmla="*/ 45362808 h 20"/>
              <a:gd name="T26" fmla="*/ 40322495 w 18"/>
              <a:gd name="T27" fmla="*/ 40322497 h 20"/>
              <a:gd name="T28" fmla="*/ 45362806 w 18"/>
              <a:gd name="T29" fmla="*/ 35282186 h 20"/>
              <a:gd name="T30" fmla="*/ 45362806 w 18"/>
              <a:gd name="T31" fmla="*/ 25201559 h 20"/>
              <a:gd name="T32" fmla="*/ 45362806 w 18"/>
              <a:gd name="T33" fmla="*/ 20161249 h 20"/>
              <a:gd name="T34" fmla="*/ 45362806 w 18"/>
              <a:gd name="T35" fmla="*/ 15120938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0"/>
              <a:gd name="T56" fmla="*/ 18 w 18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0">
                <a:moveTo>
                  <a:pt x="18" y="6"/>
                </a:move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2" y="16"/>
                </a:lnTo>
                <a:lnTo>
                  <a:pt x="6" y="18"/>
                </a:lnTo>
                <a:lnTo>
                  <a:pt x="10" y="20"/>
                </a:lnTo>
                <a:lnTo>
                  <a:pt x="14" y="18"/>
                </a:lnTo>
                <a:lnTo>
                  <a:pt x="16" y="16"/>
                </a:lnTo>
                <a:lnTo>
                  <a:pt x="18" y="14"/>
                </a:lnTo>
                <a:lnTo>
                  <a:pt x="18" y="10"/>
                </a:lnTo>
                <a:lnTo>
                  <a:pt x="18" y="8"/>
                </a:lnTo>
                <a:lnTo>
                  <a:pt x="18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9"/>
          <p:cNvSpPr>
            <a:spLocks/>
          </p:cNvSpPr>
          <p:nvPr/>
        </p:nvSpPr>
        <p:spPr bwMode="auto">
          <a:xfrm>
            <a:off x="4535489" y="1319213"/>
            <a:ext cx="28575" cy="31750"/>
          </a:xfrm>
          <a:custGeom>
            <a:avLst/>
            <a:gdLst>
              <a:gd name="T0" fmla="*/ 20161248 w 18"/>
              <a:gd name="T1" fmla="*/ 50403118 h 20"/>
              <a:gd name="T2" fmla="*/ 30241875 w 18"/>
              <a:gd name="T3" fmla="*/ 45362808 h 20"/>
              <a:gd name="T4" fmla="*/ 40322495 w 18"/>
              <a:gd name="T5" fmla="*/ 40322497 h 20"/>
              <a:gd name="T6" fmla="*/ 45362806 w 18"/>
              <a:gd name="T7" fmla="*/ 35282186 h 20"/>
              <a:gd name="T8" fmla="*/ 45362806 w 18"/>
              <a:gd name="T9" fmla="*/ 25201559 h 20"/>
              <a:gd name="T10" fmla="*/ 45362806 w 18"/>
              <a:gd name="T11" fmla="*/ 15120938 h 20"/>
              <a:gd name="T12" fmla="*/ 40322495 w 18"/>
              <a:gd name="T13" fmla="*/ 10080624 h 20"/>
              <a:gd name="T14" fmla="*/ 30241875 w 18"/>
              <a:gd name="T15" fmla="*/ 5040312 h 20"/>
              <a:gd name="T16" fmla="*/ 20161248 w 18"/>
              <a:gd name="T17" fmla="*/ 0 h 20"/>
              <a:gd name="T18" fmla="*/ 10080624 w 18"/>
              <a:gd name="T19" fmla="*/ 5040312 h 20"/>
              <a:gd name="T20" fmla="*/ 5040312 w 18"/>
              <a:gd name="T21" fmla="*/ 10080624 h 20"/>
              <a:gd name="T22" fmla="*/ 0 w 18"/>
              <a:gd name="T23" fmla="*/ 15120938 h 20"/>
              <a:gd name="T24" fmla="*/ 0 w 18"/>
              <a:gd name="T25" fmla="*/ 25201559 h 20"/>
              <a:gd name="T26" fmla="*/ 0 w 18"/>
              <a:gd name="T27" fmla="*/ 35282186 h 20"/>
              <a:gd name="T28" fmla="*/ 5040312 w 18"/>
              <a:gd name="T29" fmla="*/ 40322497 h 20"/>
              <a:gd name="T30" fmla="*/ 10080624 w 18"/>
              <a:gd name="T31" fmla="*/ 45362808 h 20"/>
              <a:gd name="T32" fmla="*/ 15120937 w 18"/>
              <a:gd name="T33" fmla="*/ 50403118 h 20"/>
              <a:gd name="T34" fmla="*/ 20161248 w 18"/>
              <a:gd name="T35" fmla="*/ 50403118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0"/>
              <a:gd name="T56" fmla="*/ 18 w 18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0">
                <a:moveTo>
                  <a:pt x="8" y="20"/>
                </a:moveTo>
                <a:lnTo>
                  <a:pt x="12" y="18"/>
                </a:lnTo>
                <a:lnTo>
                  <a:pt x="16" y="16"/>
                </a:lnTo>
                <a:lnTo>
                  <a:pt x="18" y="14"/>
                </a:lnTo>
                <a:lnTo>
                  <a:pt x="18" y="10"/>
                </a:lnTo>
                <a:lnTo>
                  <a:pt x="18" y="6"/>
                </a:lnTo>
                <a:lnTo>
                  <a:pt x="16" y="4"/>
                </a:lnTo>
                <a:lnTo>
                  <a:pt x="12" y="2"/>
                </a:lnTo>
                <a:lnTo>
                  <a:pt x="8" y="0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2" y="16"/>
                </a:lnTo>
                <a:lnTo>
                  <a:pt x="4" y="18"/>
                </a:lnTo>
                <a:lnTo>
                  <a:pt x="6" y="20"/>
                </a:lnTo>
                <a:lnTo>
                  <a:pt x="8" y="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20"/>
          <p:cNvSpPr>
            <a:spLocks/>
          </p:cNvSpPr>
          <p:nvPr/>
        </p:nvSpPr>
        <p:spPr bwMode="auto">
          <a:xfrm>
            <a:off x="3995739" y="2236789"/>
            <a:ext cx="28575" cy="28575"/>
          </a:xfrm>
          <a:custGeom>
            <a:avLst/>
            <a:gdLst>
              <a:gd name="T0" fmla="*/ 15120937 w 18"/>
              <a:gd name="T1" fmla="*/ 45362806 h 18"/>
              <a:gd name="T2" fmla="*/ 25201558 w 18"/>
              <a:gd name="T3" fmla="*/ 45362806 h 18"/>
              <a:gd name="T4" fmla="*/ 35282185 w 18"/>
              <a:gd name="T5" fmla="*/ 40322495 h 18"/>
              <a:gd name="T6" fmla="*/ 40322495 w 18"/>
              <a:gd name="T7" fmla="*/ 35282185 h 18"/>
              <a:gd name="T8" fmla="*/ 45362806 w 18"/>
              <a:gd name="T9" fmla="*/ 25201558 h 18"/>
              <a:gd name="T10" fmla="*/ 45362806 w 18"/>
              <a:gd name="T11" fmla="*/ 15120937 h 18"/>
              <a:gd name="T12" fmla="*/ 40322495 w 18"/>
              <a:gd name="T13" fmla="*/ 10080624 h 18"/>
              <a:gd name="T14" fmla="*/ 35282185 w 18"/>
              <a:gd name="T15" fmla="*/ 5040312 h 18"/>
              <a:gd name="T16" fmla="*/ 25201558 w 18"/>
              <a:gd name="T17" fmla="*/ 0 h 18"/>
              <a:gd name="T18" fmla="*/ 15120937 w 18"/>
              <a:gd name="T19" fmla="*/ 0 h 18"/>
              <a:gd name="T20" fmla="*/ 10080624 w 18"/>
              <a:gd name="T21" fmla="*/ 5040312 h 18"/>
              <a:gd name="T22" fmla="*/ 0 w 18"/>
              <a:gd name="T23" fmla="*/ 10080624 h 18"/>
              <a:gd name="T24" fmla="*/ 0 w 18"/>
              <a:gd name="T25" fmla="*/ 20161248 h 18"/>
              <a:gd name="T26" fmla="*/ 0 w 18"/>
              <a:gd name="T27" fmla="*/ 30241875 h 18"/>
              <a:gd name="T28" fmla="*/ 0 w 18"/>
              <a:gd name="T29" fmla="*/ 35282185 h 18"/>
              <a:gd name="T30" fmla="*/ 10080624 w 18"/>
              <a:gd name="T31" fmla="*/ 40322495 h 18"/>
              <a:gd name="T32" fmla="*/ 10080624 w 18"/>
              <a:gd name="T33" fmla="*/ 45362806 h 18"/>
              <a:gd name="T34" fmla="*/ 15120937 w 18"/>
              <a:gd name="T35" fmla="*/ 45362806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18"/>
              <a:gd name="T56" fmla="*/ 18 w 18"/>
              <a:gd name="T57" fmla="*/ 18 h 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18">
                <a:moveTo>
                  <a:pt x="6" y="18"/>
                </a:moveTo>
                <a:lnTo>
                  <a:pt x="10" y="18"/>
                </a:lnTo>
                <a:lnTo>
                  <a:pt x="14" y="16"/>
                </a:lnTo>
                <a:lnTo>
                  <a:pt x="16" y="14"/>
                </a:lnTo>
                <a:lnTo>
                  <a:pt x="18" y="10"/>
                </a:lnTo>
                <a:lnTo>
                  <a:pt x="18" y="6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lnTo>
                  <a:pt x="4" y="16"/>
                </a:lnTo>
                <a:lnTo>
                  <a:pt x="4" y="18"/>
                </a:lnTo>
                <a:lnTo>
                  <a:pt x="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Freeform 21"/>
          <p:cNvSpPr>
            <a:spLocks/>
          </p:cNvSpPr>
          <p:nvPr/>
        </p:nvSpPr>
        <p:spPr bwMode="auto">
          <a:xfrm>
            <a:off x="4078288" y="1954213"/>
            <a:ext cx="31750" cy="31750"/>
          </a:xfrm>
          <a:custGeom>
            <a:avLst/>
            <a:gdLst>
              <a:gd name="T0" fmla="*/ 25201559 w 20"/>
              <a:gd name="T1" fmla="*/ 50403118 h 20"/>
              <a:gd name="T2" fmla="*/ 35282186 w 20"/>
              <a:gd name="T3" fmla="*/ 50403118 h 20"/>
              <a:gd name="T4" fmla="*/ 40322497 w 20"/>
              <a:gd name="T5" fmla="*/ 45362808 h 20"/>
              <a:gd name="T6" fmla="*/ 45362808 w 20"/>
              <a:gd name="T7" fmla="*/ 35282186 h 20"/>
              <a:gd name="T8" fmla="*/ 50403118 w 20"/>
              <a:gd name="T9" fmla="*/ 25201559 h 20"/>
              <a:gd name="T10" fmla="*/ 45362808 w 20"/>
              <a:gd name="T11" fmla="*/ 15120938 h 20"/>
              <a:gd name="T12" fmla="*/ 40322497 w 20"/>
              <a:gd name="T13" fmla="*/ 10080624 h 20"/>
              <a:gd name="T14" fmla="*/ 35282186 w 20"/>
              <a:gd name="T15" fmla="*/ 5040312 h 20"/>
              <a:gd name="T16" fmla="*/ 25201559 w 20"/>
              <a:gd name="T17" fmla="*/ 0 h 20"/>
              <a:gd name="T18" fmla="*/ 15120938 w 20"/>
              <a:gd name="T19" fmla="*/ 5040312 h 20"/>
              <a:gd name="T20" fmla="*/ 10080624 w 20"/>
              <a:gd name="T21" fmla="*/ 10080624 h 20"/>
              <a:gd name="T22" fmla="*/ 5040312 w 20"/>
              <a:gd name="T23" fmla="*/ 15120938 h 20"/>
              <a:gd name="T24" fmla="*/ 0 w 20"/>
              <a:gd name="T25" fmla="*/ 25201559 h 20"/>
              <a:gd name="T26" fmla="*/ 5040312 w 20"/>
              <a:gd name="T27" fmla="*/ 35282186 h 20"/>
              <a:gd name="T28" fmla="*/ 10080624 w 20"/>
              <a:gd name="T29" fmla="*/ 45362808 h 20"/>
              <a:gd name="T30" fmla="*/ 15120938 w 20"/>
              <a:gd name="T31" fmla="*/ 50403118 h 20"/>
              <a:gd name="T32" fmla="*/ 20161249 w 20"/>
              <a:gd name="T33" fmla="*/ 50403118 h 20"/>
              <a:gd name="T34" fmla="*/ 25201559 w 20"/>
              <a:gd name="T35" fmla="*/ 50403118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20"/>
              <a:gd name="T56" fmla="*/ 20 w 20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20">
                <a:moveTo>
                  <a:pt x="10" y="20"/>
                </a:moveTo>
                <a:lnTo>
                  <a:pt x="14" y="20"/>
                </a:lnTo>
                <a:lnTo>
                  <a:pt x="16" y="18"/>
                </a:lnTo>
                <a:lnTo>
                  <a:pt x="18" y="14"/>
                </a:lnTo>
                <a:lnTo>
                  <a:pt x="20" y="10"/>
                </a:lnTo>
                <a:lnTo>
                  <a:pt x="18" y="6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8"/>
                </a:lnTo>
                <a:lnTo>
                  <a:pt x="6" y="20"/>
                </a:lnTo>
                <a:lnTo>
                  <a:pt x="8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22"/>
          <p:cNvSpPr>
            <a:spLocks/>
          </p:cNvSpPr>
          <p:nvPr/>
        </p:nvSpPr>
        <p:spPr bwMode="auto">
          <a:xfrm>
            <a:off x="3509963" y="2547939"/>
            <a:ext cx="31750" cy="28575"/>
          </a:xfrm>
          <a:custGeom>
            <a:avLst/>
            <a:gdLst>
              <a:gd name="T0" fmla="*/ 25201559 w 20"/>
              <a:gd name="T1" fmla="*/ 45362806 h 18"/>
              <a:gd name="T2" fmla="*/ 35282186 w 20"/>
              <a:gd name="T3" fmla="*/ 45362806 h 18"/>
              <a:gd name="T4" fmla="*/ 40322497 w 20"/>
              <a:gd name="T5" fmla="*/ 40322495 h 18"/>
              <a:gd name="T6" fmla="*/ 45362808 w 20"/>
              <a:gd name="T7" fmla="*/ 35282185 h 18"/>
              <a:gd name="T8" fmla="*/ 50403118 w 20"/>
              <a:gd name="T9" fmla="*/ 25201558 h 18"/>
              <a:gd name="T10" fmla="*/ 45362808 w 20"/>
              <a:gd name="T11" fmla="*/ 15120937 h 18"/>
              <a:gd name="T12" fmla="*/ 40322497 w 20"/>
              <a:gd name="T13" fmla="*/ 5040312 h 18"/>
              <a:gd name="T14" fmla="*/ 35282186 w 20"/>
              <a:gd name="T15" fmla="*/ 0 h 18"/>
              <a:gd name="T16" fmla="*/ 25201559 w 20"/>
              <a:gd name="T17" fmla="*/ 0 h 18"/>
              <a:gd name="T18" fmla="*/ 15120938 w 20"/>
              <a:gd name="T19" fmla="*/ 0 h 18"/>
              <a:gd name="T20" fmla="*/ 10080624 w 20"/>
              <a:gd name="T21" fmla="*/ 5040312 h 18"/>
              <a:gd name="T22" fmla="*/ 5040312 w 20"/>
              <a:gd name="T23" fmla="*/ 15120937 h 18"/>
              <a:gd name="T24" fmla="*/ 0 w 20"/>
              <a:gd name="T25" fmla="*/ 25201558 h 18"/>
              <a:gd name="T26" fmla="*/ 5040312 w 20"/>
              <a:gd name="T27" fmla="*/ 35282185 h 18"/>
              <a:gd name="T28" fmla="*/ 10080624 w 20"/>
              <a:gd name="T29" fmla="*/ 40322495 h 18"/>
              <a:gd name="T30" fmla="*/ 15120938 w 20"/>
              <a:gd name="T31" fmla="*/ 45362806 h 18"/>
              <a:gd name="T32" fmla="*/ 20161249 w 20"/>
              <a:gd name="T33" fmla="*/ 45362806 h 18"/>
              <a:gd name="T34" fmla="*/ 25201559 w 20"/>
              <a:gd name="T35" fmla="*/ 45362806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18"/>
              <a:gd name="T56" fmla="*/ 20 w 20"/>
              <a:gd name="T57" fmla="*/ 18 h 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18">
                <a:moveTo>
                  <a:pt x="10" y="18"/>
                </a:moveTo>
                <a:lnTo>
                  <a:pt x="14" y="18"/>
                </a:lnTo>
                <a:lnTo>
                  <a:pt x="16" y="16"/>
                </a:lnTo>
                <a:lnTo>
                  <a:pt x="18" y="14"/>
                </a:lnTo>
                <a:lnTo>
                  <a:pt x="20" y="10"/>
                </a:lnTo>
                <a:lnTo>
                  <a:pt x="18" y="6"/>
                </a:lnTo>
                <a:lnTo>
                  <a:pt x="16" y="2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2" y="14"/>
                </a:lnTo>
                <a:lnTo>
                  <a:pt x="4" y="16"/>
                </a:ln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23"/>
          <p:cNvSpPr>
            <a:spLocks noChangeShapeType="1"/>
          </p:cNvSpPr>
          <p:nvPr/>
        </p:nvSpPr>
        <p:spPr bwMode="auto">
          <a:xfrm>
            <a:off x="5430839" y="3627439"/>
            <a:ext cx="1587" cy="37623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24"/>
          <p:cNvSpPr>
            <a:spLocks noChangeShapeType="1"/>
          </p:cNvSpPr>
          <p:nvPr/>
        </p:nvSpPr>
        <p:spPr bwMode="auto">
          <a:xfrm>
            <a:off x="2513014" y="1335089"/>
            <a:ext cx="203517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25"/>
          <p:cNvSpPr>
            <a:spLocks/>
          </p:cNvSpPr>
          <p:nvPr/>
        </p:nvSpPr>
        <p:spPr bwMode="auto">
          <a:xfrm>
            <a:off x="2513013" y="1970089"/>
            <a:ext cx="1581150" cy="282575"/>
          </a:xfrm>
          <a:custGeom>
            <a:avLst/>
            <a:gdLst>
              <a:gd name="T0" fmla="*/ 2147483647 w 996"/>
              <a:gd name="T1" fmla="*/ 0 h 178"/>
              <a:gd name="T2" fmla="*/ 0 w 996"/>
              <a:gd name="T3" fmla="*/ 0 h 178"/>
              <a:gd name="T4" fmla="*/ 2147483647 w 996"/>
              <a:gd name="T5" fmla="*/ 448587857 h 178"/>
              <a:gd name="T6" fmla="*/ 0 60000 65536"/>
              <a:gd name="T7" fmla="*/ 0 60000 65536"/>
              <a:gd name="T8" fmla="*/ 0 60000 65536"/>
              <a:gd name="T9" fmla="*/ 0 w 996"/>
              <a:gd name="T10" fmla="*/ 0 h 178"/>
              <a:gd name="T11" fmla="*/ 996 w 996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6" h="178">
                <a:moveTo>
                  <a:pt x="996" y="0"/>
                </a:moveTo>
                <a:lnTo>
                  <a:pt x="0" y="0"/>
                </a:lnTo>
                <a:lnTo>
                  <a:pt x="942" y="178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6"/>
          <p:cNvSpPr>
            <a:spLocks noChangeShapeType="1"/>
          </p:cNvSpPr>
          <p:nvPr/>
        </p:nvSpPr>
        <p:spPr bwMode="auto">
          <a:xfrm>
            <a:off x="2513014" y="2563814"/>
            <a:ext cx="101282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27"/>
          <p:cNvSpPr>
            <a:spLocks noChangeArrowheads="1"/>
          </p:cNvSpPr>
          <p:nvPr/>
        </p:nvSpPr>
        <p:spPr bwMode="auto">
          <a:xfrm>
            <a:off x="1987551" y="1266825"/>
            <a:ext cx="4199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Trachea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1" name="Rectangle 28"/>
          <p:cNvSpPr>
            <a:spLocks noChangeArrowheads="1"/>
          </p:cNvSpPr>
          <p:nvPr/>
        </p:nvSpPr>
        <p:spPr bwMode="auto">
          <a:xfrm>
            <a:off x="1997075" y="1901825"/>
            <a:ext cx="408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Bronchi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2174875" y="2489200"/>
            <a:ext cx="2532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Lung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3" name="Rectangle 30"/>
          <p:cNvSpPr>
            <a:spLocks noChangeArrowheads="1"/>
          </p:cNvSpPr>
          <p:nvPr/>
        </p:nvSpPr>
        <p:spPr bwMode="auto">
          <a:xfrm>
            <a:off x="4171951" y="3590925"/>
            <a:ext cx="5850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Diaphragm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4" name="Rectangle 31"/>
          <p:cNvSpPr>
            <a:spLocks noChangeArrowheads="1"/>
          </p:cNvSpPr>
          <p:nvPr/>
        </p:nvSpPr>
        <p:spPr bwMode="auto">
          <a:xfrm>
            <a:off x="3180437" y="4016376"/>
            <a:ext cx="681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Right pleural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cavity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5" name="Rectangle 32"/>
          <p:cNvSpPr>
            <a:spLocks noChangeArrowheads="1"/>
          </p:cNvSpPr>
          <p:nvPr/>
        </p:nvSpPr>
        <p:spPr bwMode="auto">
          <a:xfrm>
            <a:off x="5115171" y="4025901"/>
            <a:ext cx="6059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Left pleural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cavity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6" name="Rectangle 33"/>
          <p:cNvSpPr>
            <a:spLocks noChangeArrowheads="1"/>
          </p:cNvSpPr>
          <p:nvPr/>
        </p:nvSpPr>
        <p:spPr bwMode="auto">
          <a:xfrm>
            <a:off x="9985375" y="901700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+2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9985375" y="1273175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+1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8" name="Rectangle 35"/>
          <p:cNvSpPr>
            <a:spLocks noChangeArrowheads="1"/>
          </p:cNvSpPr>
          <p:nvPr/>
        </p:nvSpPr>
        <p:spPr bwMode="auto">
          <a:xfrm>
            <a:off x="9985375" y="166687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9985375" y="2028825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______ Pro W3" charset="0"/>
                <a:cs typeface="______ Pro W3" charset="0"/>
              </a:rPr>
              <a:t>–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80" name="Rectangle 37"/>
          <p:cNvSpPr>
            <a:spLocks noChangeArrowheads="1"/>
          </p:cNvSpPr>
          <p:nvPr/>
        </p:nvSpPr>
        <p:spPr bwMode="auto">
          <a:xfrm>
            <a:off x="9985375" y="2403475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______ Pro W3" charset="0"/>
                <a:cs typeface="______ Pro W3" charset="0"/>
              </a:rPr>
              <a:t>–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81" name="Rectangle 38"/>
          <p:cNvSpPr>
            <a:spLocks noChangeArrowheads="1"/>
          </p:cNvSpPr>
          <p:nvPr/>
        </p:nvSpPr>
        <p:spPr bwMode="auto">
          <a:xfrm>
            <a:off x="9985375" y="2774950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______ Pro W3" charset="0"/>
                <a:cs typeface="______ Pro W3" charset="0"/>
              </a:rPr>
              <a:t>–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82" name="Rectangle 39"/>
          <p:cNvSpPr>
            <a:spLocks noChangeArrowheads="1"/>
          </p:cNvSpPr>
          <p:nvPr/>
        </p:nvSpPr>
        <p:spPr bwMode="auto">
          <a:xfrm>
            <a:off x="9985375" y="3159125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______ Pro W3" charset="0"/>
                <a:cs typeface="______ Pro W3" charset="0"/>
              </a:rPr>
              <a:t>–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3583" name="Rectangle 40"/>
          <p:cNvSpPr>
            <a:spLocks noChangeArrowheads="1"/>
          </p:cNvSpPr>
          <p:nvPr/>
        </p:nvSpPr>
        <p:spPr bwMode="auto">
          <a:xfrm>
            <a:off x="9985375" y="3556000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______ Pro W3" charset="0"/>
                <a:cs typeface="______ Pro W3" charset="0"/>
              </a:rPr>
              <a:t>–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84" name="Rectangle 41"/>
          <p:cNvSpPr>
            <a:spLocks noChangeArrowheads="1"/>
          </p:cNvSpPr>
          <p:nvPr/>
        </p:nvSpPr>
        <p:spPr bwMode="auto">
          <a:xfrm>
            <a:off x="9985375" y="3933825"/>
            <a:ext cx="1298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______ Pro W3" charset="0"/>
                <a:cs typeface="______ Pro W3" charset="0"/>
              </a:rPr>
              <a:t>–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85" name="Rectangle 42"/>
          <p:cNvSpPr>
            <a:spLocks noChangeArrowheads="1"/>
          </p:cNvSpPr>
          <p:nvPr/>
        </p:nvSpPr>
        <p:spPr bwMode="auto">
          <a:xfrm>
            <a:off x="9985375" y="5041900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500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86" name="Rectangle 43"/>
          <p:cNvSpPr>
            <a:spLocks noChangeArrowheads="1"/>
          </p:cNvSpPr>
          <p:nvPr/>
        </p:nvSpPr>
        <p:spPr bwMode="auto">
          <a:xfrm>
            <a:off x="9985375" y="4476750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750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87" name="Rectangle 44"/>
          <p:cNvSpPr>
            <a:spLocks noChangeArrowheads="1"/>
          </p:cNvSpPr>
          <p:nvPr/>
        </p:nvSpPr>
        <p:spPr bwMode="auto">
          <a:xfrm>
            <a:off x="9985375" y="5581650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250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88" name="Rectangle 45"/>
          <p:cNvSpPr>
            <a:spLocks noChangeArrowheads="1"/>
          </p:cNvSpPr>
          <p:nvPr/>
        </p:nvSpPr>
        <p:spPr bwMode="auto">
          <a:xfrm>
            <a:off x="6864350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89" name="Rectangle 46"/>
          <p:cNvSpPr>
            <a:spLocks noChangeArrowheads="1"/>
          </p:cNvSpPr>
          <p:nvPr/>
        </p:nvSpPr>
        <p:spPr bwMode="auto">
          <a:xfrm>
            <a:off x="7223125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0" name="Rectangle 47"/>
          <p:cNvSpPr>
            <a:spLocks noChangeArrowheads="1"/>
          </p:cNvSpPr>
          <p:nvPr/>
        </p:nvSpPr>
        <p:spPr bwMode="auto">
          <a:xfrm>
            <a:off x="7613650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1" name="Rectangle 48"/>
          <p:cNvSpPr>
            <a:spLocks noChangeArrowheads="1"/>
          </p:cNvSpPr>
          <p:nvPr/>
        </p:nvSpPr>
        <p:spPr bwMode="auto">
          <a:xfrm>
            <a:off x="7994650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2" name="Rectangle 49"/>
          <p:cNvSpPr>
            <a:spLocks noChangeArrowheads="1"/>
          </p:cNvSpPr>
          <p:nvPr/>
        </p:nvSpPr>
        <p:spPr bwMode="auto">
          <a:xfrm>
            <a:off x="8747125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3" name="Rectangle 50"/>
          <p:cNvSpPr>
            <a:spLocks noChangeArrowheads="1"/>
          </p:cNvSpPr>
          <p:nvPr/>
        </p:nvSpPr>
        <p:spPr bwMode="auto">
          <a:xfrm>
            <a:off x="9121775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4" name="Rectangle 51"/>
          <p:cNvSpPr>
            <a:spLocks noChangeArrowheads="1"/>
          </p:cNvSpPr>
          <p:nvPr/>
        </p:nvSpPr>
        <p:spPr bwMode="auto">
          <a:xfrm>
            <a:off x="9502775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7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5" name="Rectangle 52"/>
          <p:cNvSpPr>
            <a:spLocks noChangeArrowheads="1"/>
          </p:cNvSpPr>
          <p:nvPr/>
        </p:nvSpPr>
        <p:spPr bwMode="auto">
          <a:xfrm>
            <a:off x="9880600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6" name="Rectangle 53"/>
          <p:cNvSpPr>
            <a:spLocks noChangeArrowheads="1"/>
          </p:cNvSpPr>
          <p:nvPr/>
        </p:nvSpPr>
        <p:spPr bwMode="auto">
          <a:xfrm>
            <a:off x="8372475" y="6270625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7" name="Rectangle 54"/>
          <p:cNvSpPr>
            <a:spLocks noChangeArrowheads="1"/>
          </p:cNvSpPr>
          <p:nvPr/>
        </p:nvSpPr>
        <p:spPr bwMode="auto">
          <a:xfrm>
            <a:off x="6727825" y="1666875"/>
            <a:ext cx="1202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598" name="Rectangle 55"/>
          <p:cNvSpPr>
            <a:spLocks noChangeArrowheads="1"/>
          </p:cNvSpPr>
          <p:nvPr/>
        </p:nvSpPr>
        <p:spPr bwMode="auto">
          <a:xfrm>
            <a:off x="6727825" y="2657475"/>
            <a:ext cx="1154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B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99" name="Rectangle 56"/>
          <p:cNvSpPr>
            <a:spLocks noChangeArrowheads="1"/>
          </p:cNvSpPr>
          <p:nvPr/>
        </p:nvSpPr>
        <p:spPr bwMode="auto">
          <a:xfrm>
            <a:off x="6715125" y="6134100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600" name="Rectangle 57"/>
          <p:cNvSpPr>
            <a:spLocks noChangeArrowheads="1"/>
          </p:cNvSpPr>
          <p:nvPr/>
        </p:nvSpPr>
        <p:spPr bwMode="auto">
          <a:xfrm>
            <a:off x="7272338" y="2193925"/>
            <a:ext cx="1202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601" name="Rectangle 58"/>
          <p:cNvSpPr>
            <a:spLocks noChangeArrowheads="1"/>
          </p:cNvSpPr>
          <p:nvPr/>
        </p:nvSpPr>
        <p:spPr bwMode="auto">
          <a:xfrm>
            <a:off x="7607300" y="1730375"/>
            <a:ext cx="1202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602" name="Rectangle 59"/>
          <p:cNvSpPr>
            <a:spLocks noChangeArrowheads="1"/>
          </p:cNvSpPr>
          <p:nvPr/>
        </p:nvSpPr>
        <p:spPr bwMode="auto">
          <a:xfrm>
            <a:off x="8013700" y="1155700"/>
            <a:ext cx="1202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3603" name="Rectangle 60"/>
          <p:cNvSpPr>
            <a:spLocks noChangeArrowheads="1"/>
          </p:cNvSpPr>
          <p:nvPr/>
        </p:nvSpPr>
        <p:spPr bwMode="auto">
          <a:xfrm>
            <a:off x="7391400" y="4003675"/>
            <a:ext cx="1154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B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604" name="Rectangle 61"/>
          <p:cNvSpPr>
            <a:spLocks noChangeArrowheads="1"/>
          </p:cNvSpPr>
          <p:nvPr/>
        </p:nvSpPr>
        <p:spPr bwMode="auto">
          <a:xfrm>
            <a:off x="8245475" y="2587625"/>
            <a:ext cx="1154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B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605" name="Rectangle 62"/>
          <p:cNvSpPr>
            <a:spLocks noChangeArrowheads="1"/>
          </p:cNvSpPr>
          <p:nvPr/>
        </p:nvSpPr>
        <p:spPr bwMode="auto">
          <a:xfrm>
            <a:off x="8072439" y="6445250"/>
            <a:ext cx="5418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Time (sec)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606" name="Rectangle 63"/>
          <p:cNvSpPr>
            <a:spLocks noChangeArrowheads="1"/>
          </p:cNvSpPr>
          <p:nvPr/>
        </p:nvSpPr>
        <p:spPr bwMode="auto">
          <a:xfrm>
            <a:off x="7585075" y="5153025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607" name="Rectangle 64"/>
          <p:cNvSpPr>
            <a:spLocks noChangeArrowheads="1"/>
          </p:cNvSpPr>
          <p:nvPr/>
        </p:nvSpPr>
        <p:spPr bwMode="auto">
          <a:xfrm>
            <a:off x="8245475" y="1730375"/>
            <a:ext cx="1202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608" name="Rectangle 65"/>
          <p:cNvSpPr>
            <a:spLocks noChangeArrowheads="1"/>
          </p:cNvSpPr>
          <p:nvPr/>
        </p:nvSpPr>
        <p:spPr bwMode="auto">
          <a:xfrm>
            <a:off x="8169275" y="6054725"/>
            <a:ext cx="1106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3609" name="Rectangle 66"/>
          <p:cNvSpPr>
            <a:spLocks noChangeArrowheads="1"/>
          </p:cNvSpPr>
          <p:nvPr/>
        </p:nvSpPr>
        <p:spPr bwMode="auto">
          <a:xfrm>
            <a:off x="7116335" y="1055688"/>
            <a:ext cx="41678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Alveolar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pressure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(mm Hg)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23610" name="Rectangle 67"/>
          <p:cNvSpPr>
            <a:spLocks noChangeArrowheads="1"/>
          </p:cNvSpPr>
          <p:nvPr/>
        </p:nvSpPr>
        <p:spPr bwMode="auto">
          <a:xfrm>
            <a:off x="7078277" y="2557463"/>
            <a:ext cx="5722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Intrapleural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pressure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(mm Hg)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23611" name="Rectangle 68"/>
          <p:cNvSpPr>
            <a:spLocks noChangeArrowheads="1"/>
          </p:cNvSpPr>
          <p:nvPr/>
        </p:nvSpPr>
        <p:spPr bwMode="auto">
          <a:xfrm>
            <a:off x="7018112" y="4638675"/>
            <a:ext cx="3751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Volume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of air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moved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(mL)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23612" name="Rectangle 69"/>
          <p:cNvSpPr>
            <a:spLocks noChangeArrowheads="1"/>
          </p:cNvSpPr>
          <p:nvPr/>
        </p:nvSpPr>
        <p:spPr bwMode="auto">
          <a:xfrm>
            <a:off x="6964209" y="782639"/>
            <a:ext cx="52418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Inspiration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23613" name="Rectangle 70"/>
          <p:cNvSpPr>
            <a:spLocks noChangeArrowheads="1"/>
          </p:cNvSpPr>
          <p:nvPr/>
        </p:nvSpPr>
        <p:spPr bwMode="auto">
          <a:xfrm>
            <a:off x="7750963" y="782639"/>
            <a:ext cx="4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Expiration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23614" name="Rectangle 71"/>
          <p:cNvSpPr>
            <a:spLocks noChangeArrowheads="1"/>
          </p:cNvSpPr>
          <p:nvPr/>
        </p:nvSpPr>
        <p:spPr bwMode="auto">
          <a:xfrm>
            <a:off x="8477097" y="782639"/>
            <a:ext cx="52418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Inspiration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23615" name="Rectangle 72"/>
          <p:cNvSpPr>
            <a:spLocks noChangeArrowheads="1"/>
          </p:cNvSpPr>
          <p:nvPr/>
        </p:nvSpPr>
        <p:spPr bwMode="auto">
          <a:xfrm>
            <a:off x="9271788" y="782639"/>
            <a:ext cx="4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Expiration</a:t>
            </a:r>
            <a:endParaRPr lang="en-US" sz="9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268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47851" y="260351"/>
            <a:ext cx="3319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1"/>
                </a:solidFill>
              </a:rPr>
              <a:t>  Hücre Dışı Solunum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908051"/>
            <a:ext cx="4356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/>
              <a:t>Solunum organlarıyla dış ortamdan hava alınması ve verilmesi, yani soluk alıp vermeye denir.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72264" y="188913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1"/>
                </a:solidFill>
              </a:rPr>
              <a:t>Hücre İçi Solunum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880100" y="684214"/>
            <a:ext cx="45354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/>
              <a:t>Solunum organlarına dolan havadaki oksijenin yakalanıp hücrelere kadar taşınması, hücrelerde oluşan karbondioksitin aynı yolla solunum organlarına getirilmesidir.</a:t>
            </a:r>
          </a:p>
        </p:txBody>
      </p:sp>
      <p:pic>
        <p:nvPicPr>
          <p:cNvPr id="8198" name="Picture 6" descr="atlas_l2_0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472" r="2005" b="2753"/>
          <a:stretch>
            <a:fillRect/>
          </a:stretch>
        </p:blipFill>
        <p:spPr bwMode="auto">
          <a:xfrm>
            <a:off x="2340324" y="2828926"/>
            <a:ext cx="62658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73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3200" b="1" dirty="0" err="1">
                <a:latin typeface="+mn-lt"/>
              </a:rPr>
              <a:t>Alveoler</a:t>
            </a:r>
            <a:r>
              <a:rPr lang="tr-TR" altLang="tr-TR" sz="3200" b="1" dirty="0">
                <a:latin typeface="+mn-lt"/>
              </a:rPr>
              <a:t> </a:t>
            </a:r>
            <a:r>
              <a:rPr lang="tr-TR" altLang="tr-TR" sz="3200" b="1" dirty="0" err="1">
                <a:latin typeface="+mn-lt"/>
              </a:rPr>
              <a:t>Ventilasyon</a:t>
            </a:r>
            <a:endParaRPr lang="en-US" altLang="tr-TR" sz="3200" b="1" dirty="0"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Alveoller ve dış ortam arasında gaz değişimidir. </a:t>
            </a:r>
          </a:p>
          <a:p>
            <a:pPr eaLnBrk="1" hangingPunct="1"/>
            <a:r>
              <a:rPr lang="tr-TR" altLang="tr-TR" dirty="0" err="1"/>
              <a:t>Alveoler</a:t>
            </a:r>
            <a:r>
              <a:rPr lang="tr-TR" altLang="tr-TR" dirty="0"/>
              <a:t> </a:t>
            </a:r>
            <a:r>
              <a:rPr lang="tr-TR" altLang="tr-TR" dirty="0" err="1"/>
              <a:t>ventilasyon</a:t>
            </a:r>
            <a:r>
              <a:rPr lang="tr-TR" altLang="tr-TR" dirty="0"/>
              <a:t>: dakikada alveollere gelen taze hava volümü</a:t>
            </a:r>
          </a:p>
          <a:p>
            <a:pPr eaLnBrk="1" hangingPunct="1"/>
            <a:r>
              <a:rPr lang="tr-TR" altLang="tr-TR" dirty="0" err="1"/>
              <a:t>Alveoler</a:t>
            </a:r>
            <a:r>
              <a:rPr lang="tr-TR" altLang="tr-TR" dirty="0"/>
              <a:t> </a:t>
            </a:r>
            <a:r>
              <a:rPr lang="tr-TR" altLang="tr-TR" dirty="0" err="1"/>
              <a:t>ventilasyon</a:t>
            </a:r>
            <a:r>
              <a:rPr lang="tr-TR" altLang="tr-TR" dirty="0"/>
              <a:t>: dakikada alveolleri terk eden hava volümü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525882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latin typeface="+mn-lt"/>
              </a:rPr>
              <a:t>Anatomik Ölü Boşluk</a:t>
            </a:r>
            <a:endParaRPr lang="en-US" altLang="tr-TR" sz="4000" b="1" dirty="0">
              <a:latin typeface="+mn-lt"/>
            </a:endParaRP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b="1" dirty="0"/>
              <a:t>Dakika volümü: Bir dakikada ağız veya burundan içeri giren ve dışarı çıkan hava volümü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b="1" dirty="0">
                <a:cs typeface="Arial" panose="020B0604020202020204" pitchFamily="34" charset="0"/>
              </a:rPr>
              <a:t>                           ≠</a:t>
            </a:r>
          </a:p>
          <a:p>
            <a:pPr eaLnBrk="1" hangingPunct="1"/>
            <a:r>
              <a:rPr lang="tr-TR" altLang="tr-TR" sz="2400" b="1" dirty="0" err="1"/>
              <a:t>Alveoler</a:t>
            </a:r>
            <a:r>
              <a:rPr lang="tr-TR" altLang="tr-TR" sz="2400" b="1" dirty="0"/>
              <a:t> volüm: Bir dakikada alveollere ulaşan ve alveolleri terk eden hava volümü</a:t>
            </a:r>
          </a:p>
          <a:p>
            <a:pPr eaLnBrk="1" hangingPunct="1"/>
            <a:r>
              <a:rPr lang="tr-TR" altLang="tr-TR" sz="2400" b="1" dirty="0" err="1"/>
              <a:t>Alveoler</a:t>
            </a:r>
            <a:r>
              <a:rPr lang="tr-TR" altLang="tr-TR" sz="2400" b="1" dirty="0"/>
              <a:t> volüm </a:t>
            </a:r>
            <a:r>
              <a:rPr lang="en-US" altLang="tr-TR" sz="2400" b="1" dirty="0">
                <a:cs typeface="Arial" panose="020B0604020202020204" pitchFamily="34" charset="0"/>
              </a:rPr>
              <a:t>&lt;</a:t>
            </a:r>
            <a:r>
              <a:rPr lang="tr-TR" altLang="tr-TR" sz="2400" b="1" dirty="0">
                <a:cs typeface="Arial" panose="020B0604020202020204" pitchFamily="34" charset="0"/>
              </a:rPr>
              <a:t> Dakika volümü</a:t>
            </a:r>
          </a:p>
          <a:p>
            <a:pPr eaLnBrk="1" hangingPunct="1"/>
            <a:r>
              <a:rPr lang="tr-TR" altLang="tr-TR" sz="2400" b="1" dirty="0">
                <a:cs typeface="Arial" panose="020B0604020202020204" pitchFamily="34" charset="0"/>
              </a:rPr>
              <a:t>İletici hava yolları – Anatomik ölü boşluk </a:t>
            </a:r>
            <a:endParaRPr lang="en-US" altLang="tr-TR" sz="2400" b="1" dirty="0">
              <a:cs typeface="Arial" panose="020B0604020202020204" pitchFamily="34" charset="0"/>
            </a:endParaRPr>
          </a:p>
        </p:txBody>
      </p:sp>
      <p:pic>
        <p:nvPicPr>
          <p:cNvPr id="38917" name="Picture 5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514601"/>
            <a:ext cx="3895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6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title"/>
          </p:nvPr>
        </p:nvSpPr>
        <p:spPr>
          <a:xfrm>
            <a:off x="2024063" y="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/>
              <a:t>Akciğer Hacim ve Kapasitesi</a:t>
            </a:r>
            <a:endParaRPr lang="en-US" dirty="0"/>
          </a:p>
        </p:txBody>
      </p:sp>
      <p:pic>
        <p:nvPicPr>
          <p:cNvPr id="18436" name="Picture 12" descr="figure_17_08_labeled.jpg 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b="5536"/>
          <a:stretch>
            <a:fillRect/>
          </a:stretch>
        </p:blipFill>
        <p:spPr bwMode="auto">
          <a:xfrm>
            <a:off x="1827214" y="946151"/>
            <a:ext cx="853598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71767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"/>
          <p:cNvSpPr>
            <a:spLocks noGrp="1" noChangeArrowheads="1"/>
          </p:cNvSpPr>
          <p:nvPr>
            <p:ph type="title"/>
          </p:nvPr>
        </p:nvSpPr>
        <p:spPr>
          <a:xfrm>
            <a:off x="2024063" y="142876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err="1">
                <a:latin typeface="+mn-lt"/>
              </a:rPr>
              <a:t>Ventila</a:t>
            </a:r>
            <a:r>
              <a:rPr lang="tr-TR" sz="4000" b="1" dirty="0" err="1">
                <a:latin typeface="+mn-lt"/>
              </a:rPr>
              <a:t>sy</a:t>
            </a:r>
            <a:r>
              <a:rPr lang="en-US" sz="4000" b="1" dirty="0">
                <a:latin typeface="+mn-lt"/>
              </a:rPr>
              <a:t>on</a:t>
            </a:r>
          </a:p>
        </p:txBody>
      </p:sp>
      <p:pic>
        <p:nvPicPr>
          <p:cNvPr id="30724" name="Picture 24" descr="figure_17_14"/>
          <p:cNvPicPr>
            <a:picLocks noChangeAspect="1" noChangeArrowheads="1"/>
          </p:cNvPicPr>
          <p:nvPr/>
        </p:nvPicPr>
        <p:blipFill>
          <a:blip r:embed="rId3" cstate="print"/>
          <a:srcRect t="7979"/>
          <a:stretch>
            <a:fillRect/>
          </a:stretch>
        </p:blipFill>
        <p:spPr bwMode="auto">
          <a:xfrm>
            <a:off x="1978026" y="825501"/>
            <a:ext cx="8234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25"/>
          <p:cNvSpPr>
            <a:spLocks noChangeArrowheads="1"/>
          </p:cNvSpPr>
          <p:nvPr/>
        </p:nvSpPr>
        <p:spPr bwMode="auto">
          <a:xfrm>
            <a:off x="8202613" y="145891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0726" name="Oval 26"/>
          <p:cNvSpPr>
            <a:spLocks noChangeArrowheads="1"/>
          </p:cNvSpPr>
          <p:nvPr/>
        </p:nvSpPr>
        <p:spPr bwMode="auto">
          <a:xfrm>
            <a:off x="5962650" y="1798638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0727" name="Line 27"/>
          <p:cNvSpPr>
            <a:spLocks noChangeShapeType="1"/>
          </p:cNvSpPr>
          <p:nvPr/>
        </p:nvSpPr>
        <p:spPr bwMode="auto">
          <a:xfrm>
            <a:off x="5427664" y="1144589"/>
            <a:ext cx="1587" cy="193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Rectangle 28"/>
          <p:cNvSpPr>
            <a:spLocks noChangeArrowheads="1"/>
          </p:cNvSpPr>
          <p:nvPr/>
        </p:nvSpPr>
        <p:spPr bwMode="auto">
          <a:xfrm>
            <a:off x="5339513" y="1358901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29" name="Rectangle 29"/>
          <p:cNvSpPr>
            <a:spLocks noChangeArrowheads="1"/>
          </p:cNvSpPr>
          <p:nvPr/>
        </p:nvSpPr>
        <p:spPr bwMode="auto">
          <a:xfrm>
            <a:off x="5194300" y="193357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2700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auto">
          <a:xfrm>
            <a:off x="4916289" y="3603626"/>
            <a:ext cx="102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RESPIRATORY</a:t>
            </a:r>
            <a:br>
              <a:rPr lang="en-US" sz="10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CYCLE IN</a:t>
            </a:r>
            <a:br>
              <a:rPr lang="en-US" sz="10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ADULT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0731" name="Rectangle 31"/>
          <p:cNvSpPr>
            <a:spLocks noChangeArrowheads="1"/>
          </p:cNvSpPr>
          <p:nvPr/>
        </p:nvSpPr>
        <p:spPr bwMode="auto">
          <a:xfrm>
            <a:off x="4976417" y="844551"/>
            <a:ext cx="9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filled</a:t>
            </a:r>
            <a:br>
              <a:rPr lang="en-US" sz="10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with fresh air</a:t>
            </a:r>
            <a:endParaRPr lang="en-US" b="1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32" name="Rectangle 32"/>
          <p:cNvSpPr>
            <a:spLocks noChangeArrowheads="1"/>
          </p:cNvSpPr>
          <p:nvPr/>
        </p:nvSpPr>
        <p:spPr bwMode="auto">
          <a:xfrm>
            <a:off x="8855075" y="5175250"/>
            <a:ext cx="11509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 mm Hg (fresh air)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33" name="Rectangle 33"/>
          <p:cNvSpPr>
            <a:spLocks noChangeArrowheads="1"/>
          </p:cNvSpPr>
          <p:nvPr/>
        </p:nvSpPr>
        <p:spPr bwMode="auto">
          <a:xfrm>
            <a:off x="8855075" y="5349875"/>
            <a:ext cx="1136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100 mm Hg (stale air)</a:t>
            </a:r>
          </a:p>
        </p:txBody>
      </p:sp>
      <p:sp>
        <p:nvSpPr>
          <p:cNvPr id="30734" name="Rectangle 34"/>
          <p:cNvSpPr>
            <a:spLocks noChangeArrowheads="1"/>
          </p:cNvSpPr>
          <p:nvPr/>
        </p:nvSpPr>
        <p:spPr bwMode="auto">
          <a:xfrm>
            <a:off x="8458200" y="1492250"/>
            <a:ext cx="9425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End of inspiration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35" name="Rectangle 35"/>
          <p:cNvSpPr>
            <a:spLocks noChangeArrowheads="1"/>
          </p:cNvSpPr>
          <p:nvPr/>
        </p:nvSpPr>
        <p:spPr bwMode="auto">
          <a:xfrm>
            <a:off x="8261350" y="4949826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KEY</a:t>
            </a:r>
            <a:endParaRPr lang="en-US">
              <a:latin typeface="Arial Black" pitchFamily="34" charset="0"/>
            </a:endParaRPr>
          </a:p>
        </p:txBody>
      </p:sp>
      <p:grpSp>
        <p:nvGrpSpPr>
          <p:cNvPr id="30736" name="Group 36"/>
          <p:cNvGrpSpPr>
            <a:grpSpLocks/>
          </p:cNvGrpSpPr>
          <p:nvPr/>
        </p:nvGrpSpPr>
        <p:grpSpPr bwMode="auto">
          <a:xfrm>
            <a:off x="8531226" y="5175266"/>
            <a:ext cx="277813" cy="180976"/>
            <a:chOff x="3906" y="3743"/>
            <a:chExt cx="175" cy="114"/>
          </a:xfrm>
        </p:grpSpPr>
        <p:sp>
          <p:nvSpPr>
            <p:cNvPr id="30742" name="Rectangle 37"/>
            <p:cNvSpPr>
              <a:spLocks noChangeArrowheads="1"/>
            </p:cNvSpPr>
            <p:nvPr/>
          </p:nvSpPr>
          <p:spPr bwMode="auto">
            <a:xfrm>
              <a:off x="3906" y="374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43" name="Rectangle 38"/>
            <p:cNvSpPr>
              <a:spLocks noChangeArrowheads="1"/>
            </p:cNvSpPr>
            <p:nvPr/>
          </p:nvSpPr>
          <p:spPr bwMode="auto">
            <a:xfrm>
              <a:off x="3954" y="378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44" name="Rectangle 39"/>
            <p:cNvSpPr>
              <a:spLocks noChangeArrowheads="1"/>
            </p:cNvSpPr>
            <p:nvPr/>
          </p:nvSpPr>
          <p:spPr bwMode="auto">
            <a:xfrm>
              <a:off x="4034" y="374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=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0737" name="Group 40"/>
          <p:cNvGrpSpPr>
            <a:grpSpLocks/>
          </p:cNvGrpSpPr>
          <p:nvPr/>
        </p:nvGrpSpPr>
        <p:grpSpPr bwMode="auto">
          <a:xfrm>
            <a:off x="8531226" y="5334017"/>
            <a:ext cx="277813" cy="196851"/>
            <a:chOff x="3906" y="4083"/>
            <a:chExt cx="175" cy="124"/>
          </a:xfrm>
        </p:grpSpPr>
        <p:sp>
          <p:nvSpPr>
            <p:cNvPr id="30738" name="Rectangle 41"/>
            <p:cNvSpPr>
              <a:spLocks noChangeArrowheads="1"/>
            </p:cNvSpPr>
            <p:nvPr/>
          </p:nvSpPr>
          <p:spPr bwMode="auto">
            <a:xfrm>
              <a:off x="3906" y="409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39" name="Rectangle 42"/>
            <p:cNvSpPr>
              <a:spLocks noChangeArrowheads="1"/>
            </p:cNvSpPr>
            <p:nvPr/>
          </p:nvSpPr>
          <p:spPr bwMode="auto">
            <a:xfrm>
              <a:off x="3954" y="413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40" name="Rectangle 43"/>
            <p:cNvSpPr>
              <a:spLocks noChangeArrowheads="1"/>
            </p:cNvSpPr>
            <p:nvPr/>
          </p:nvSpPr>
          <p:spPr bwMode="auto">
            <a:xfrm>
              <a:off x="4034" y="4101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41" name="Rectangle 44"/>
            <p:cNvSpPr>
              <a:spLocks noChangeArrowheads="1"/>
            </p:cNvSpPr>
            <p:nvPr/>
          </p:nvSpPr>
          <p:spPr bwMode="auto">
            <a:xfrm>
              <a:off x="4034" y="408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5171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7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3683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Ventil</a:t>
            </a:r>
            <a:r>
              <a:rPr lang="tr-TR" sz="4000" b="1" dirty="0" err="1">
                <a:latin typeface="+mn-lt"/>
              </a:rPr>
              <a:t>asyon</a:t>
            </a:r>
            <a:endParaRPr lang="en-US" sz="4000" dirty="0">
              <a:latin typeface="+mn-lt"/>
            </a:endParaRPr>
          </a:p>
        </p:txBody>
      </p:sp>
      <p:pic>
        <p:nvPicPr>
          <p:cNvPr id="31748" name="Picture 32" descr="figure_17_14"/>
          <p:cNvPicPr>
            <a:picLocks noChangeAspect="1" noChangeArrowheads="1"/>
          </p:cNvPicPr>
          <p:nvPr/>
        </p:nvPicPr>
        <p:blipFill>
          <a:blip r:embed="rId3" cstate="print"/>
          <a:srcRect t="7979"/>
          <a:stretch>
            <a:fillRect/>
          </a:stretch>
        </p:blipFill>
        <p:spPr bwMode="auto">
          <a:xfrm>
            <a:off x="1978026" y="825501"/>
            <a:ext cx="8234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33"/>
          <p:cNvSpPr>
            <a:spLocks noChangeArrowheads="1"/>
          </p:cNvSpPr>
          <p:nvPr/>
        </p:nvSpPr>
        <p:spPr bwMode="auto">
          <a:xfrm>
            <a:off x="8202613" y="145891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1750" name="Oval 34"/>
          <p:cNvSpPr>
            <a:spLocks noChangeArrowheads="1"/>
          </p:cNvSpPr>
          <p:nvPr/>
        </p:nvSpPr>
        <p:spPr bwMode="auto">
          <a:xfrm>
            <a:off x="8202613" y="217646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1751" name="Oval 35"/>
          <p:cNvSpPr>
            <a:spLocks noChangeArrowheads="1"/>
          </p:cNvSpPr>
          <p:nvPr/>
        </p:nvSpPr>
        <p:spPr bwMode="auto">
          <a:xfrm>
            <a:off x="7429500" y="3067050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1752" name="Oval 36"/>
          <p:cNvSpPr>
            <a:spLocks noChangeArrowheads="1"/>
          </p:cNvSpPr>
          <p:nvPr/>
        </p:nvSpPr>
        <p:spPr bwMode="auto">
          <a:xfrm>
            <a:off x="5962650" y="1798638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1753" name="Line 37"/>
          <p:cNvSpPr>
            <a:spLocks noChangeShapeType="1"/>
          </p:cNvSpPr>
          <p:nvPr/>
        </p:nvSpPr>
        <p:spPr bwMode="auto">
          <a:xfrm>
            <a:off x="5427664" y="1144589"/>
            <a:ext cx="1587" cy="193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38"/>
          <p:cNvSpPr>
            <a:spLocks noChangeShapeType="1"/>
          </p:cNvSpPr>
          <p:nvPr/>
        </p:nvSpPr>
        <p:spPr bwMode="auto">
          <a:xfrm>
            <a:off x="7562850" y="2062164"/>
            <a:ext cx="1588" cy="1746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39"/>
          <p:cNvSpPr>
            <a:spLocks/>
          </p:cNvSpPr>
          <p:nvPr/>
        </p:nvSpPr>
        <p:spPr bwMode="auto">
          <a:xfrm>
            <a:off x="7451725" y="2236788"/>
            <a:ext cx="215900" cy="228600"/>
          </a:xfrm>
          <a:custGeom>
            <a:avLst/>
            <a:gdLst>
              <a:gd name="T0" fmla="*/ 0 w 136"/>
              <a:gd name="T1" fmla="*/ 362902445 h 144"/>
              <a:gd name="T2" fmla="*/ 0 w 136"/>
              <a:gd name="T3" fmla="*/ 0 h 144"/>
              <a:gd name="T4" fmla="*/ 342741195 w 136"/>
              <a:gd name="T5" fmla="*/ 0 h 144"/>
              <a:gd name="T6" fmla="*/ 342741195 w 136"/>
              <a:gd name="T7" fmla="*/ 100806232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44"/>
              <a:gd name="T14" fmla="*/ 136 w 13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44">
                <a:moveTo>
                  <a:pt x="0" y="144"/>
                </a:moveTo>
                <a:lnTo>
                  <a:pt x="0" y="0"/>
                </a:lnTo>
                <a:lnTo>
                  <a:pt x="136" y="0"/>
                </a:lnTo>
                <a:lnTo>
                  <a:pt x="136" y="4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5339513" y="1358901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57" name="Rectangle 41"/>
          <p:cNvSpPr>
            <a:spLocks noChangeArrowheads="1"/>
          </p:cNvSpPr>
          <p:nvPr/>
        </p:nvSpPr>
        <p:spPr bwMode="auto">
          <a:xfrm>
            <a:off x="5194300" y="193357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2700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58" name="Rectangle 42"/>
          <p:cNvSpPr>
            <a:spLocks noChangeArrowheads="1"/>
          </p:cNvSpPr>
          <p:nvPr/>
        </p:nvSpPr>
        <p:spPr bwMode="auto">
          <a:xfrm>
            <a:off x="7019925" y="3835400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2200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59" name="Rectangle 43"/>
          <p:cNvSpPr>
            <a:spLocks noChangeArrowheads="1"/>
          </p:cNvSpPr>
          <p:nvPr/>
        </p:nvSpPr>
        <p:spPr bwMode="auto">
          <a:xfrm>
            <a:off x="7169150" y="3311526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0" name="Rectangle 44"/>
          <p:cNvSpPr>
            <a:spLocks noChangeArrowheads="1"/>
          </p:cNvSpPr>
          <p:nvPr/>
        </p:nvSpPr>
        <p:spPr bwMode="auto">
          <a:xfrm>
            <a:off x="6975476" y="1301751"/>
            <a:ext cx="956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first exhaled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air comes out of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dead space.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Only 350 mL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leaves the alveoli.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1" name="Rectangle 45"/>
          <p:cNvSpPr>
            <a:spLocks noChangeArrowheads="1"/>
          </p:cNvSpPr>
          <p:nvPr/>
        </p:nvSpPr>
        <p:spPr bwMode="auto">
          <a:xfrm>
            <a:off x="4916289" y="3603626"/>
            <a:ext cx="102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RESPIRATORY</a:t>
            </a:r>
            <a:br>
              <a:rPr lang="en-US" sz="10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CYCLE IN</a:t>
            </a:r>
            <a:br>
              <a:rPr lang="en-US" sz="10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ADULT</a:t>
            </a:r>
            <a:endParaRPr lang="en-US">
              <a:latin typeface="Arial Black" pitchFamily="34" charset="0"/>
            </a:endParaRPr>
          </a:p>
        </p:txBody>
      </p:sp>
      <p:sp>
        <p:nvSpPr>
          <p:cNvPr id="31762" name="Rectangle 46"/>
          <p:cNvSpPr>
            <a:spLocks noChangeArrowheads="1"/>
          </p:cNvSpPr>
          <p:nvPr/>
        </p:nvSpPr>
        <p:spPr bwMode="auto">
          <a:xfrm>
            <a:off x="4976417" y="844551"/>
            <a:ext cx="9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filled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with fresh air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3" name="Rectangle 47"/>
          <p:cNvSpPr>
            <a:spLocks noChangeArrowheads="1"/>
          </p:cNvSpPr>
          <p:nvPr/>
        </p:nvSpPr>
        <p:spPr bwMode="auto">
          <a:xfrm>
            <a:off x="8855075" y="5175250"/>
            <a:ext cx="11509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 mm Hg (fresh air)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4" name="Rectangle 48"/>
          <p:cNvSpPr>
            <a:spLocks noChangeArrowheads="1"/>
          </p:cNvSpPr>
          <p:nvPr/>
        </p:nvSpPr>
        <p:spPr bwMode="auto">
          <a:xfrm>
            <a:off x="8855075" y="5349875"/>
            <a:ext cx="1136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100 mm Hg (stale air)</a:t>
            </a:r>
          </a:p>
        </p:txBody>
      </p:sp>
      <p:sp>
        <p:nvSpPr>
          <p:cNvPr id="31765" name="Rectangle 49"/>
          <p:cNvSpPr>
            <a:spLocks noChangeArrowheads="1"/>
          </p:cNvSpPr>
          <p:nvPr/>
        </p:nvSpPr>
        <p:spPr bwMode="auto">
          <a:xfrm>
            <a:off x="8458200" y="1492250"/>
            <a:ext cx="9425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End of inspiration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6" name="Rectangle 50"/>
          <p:cNvSpPr>
            <a:spLocks noChangeArrowheads="1"/>
          </p:cNvSpPr>
          <p:nvPr/>
        </p:nvSpPr>
        <p:spPr bwMode="auto">
          <a:xfrm>
            <a:off x="8261350" y="4949826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KEY</a:t>
            </a:r>
            <a:endParaRPr lang="en-US">
              <a:latin typeface="Arial Black" pitchFamily="34" charset="0"/>
            </a:endParaRPr>
          </a:p>
        </p:txBody>
      </p:sp>
      <p:sp>
        <p:nvSpPr>
          <p:cNvPr id="31767" name="Rectangle 51"/>
          <p:cNvSpPr>
            <a:spLocks noChangeArrowheads="1"/>
          </p:cNvSpPr>
          <p:nvPr/>
        </p:nvSpPr>
        <p:spPr bwMode="auto">
          <a:xfrm>
            <a:off x="8458201" y="2179639"/>
            <a:ext cx="763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Exhale 500 mL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(tidal volume)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8" name="Rectangle 52"/>
          <p:cNvSpPr>
            <a:spLocks noChangeArrowheads="1"/>
          </p:cNvSpPr>
          <p:nvPr/>
        </p:nvSpPr>
        <p:spPr bwMode="auto">
          <a:xfrm rot="3347671">
            <a:off x="7549990" y="2401144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69" name="Rectangle 53"/>
          <p:cNvSpPr>
            <a:spLocks noChangeArrowheads="1"/>
          </p:cNvSpPr>
          <p:nvPr/>
        </p:nvSpPr>
        <p:spPr bwMode="auto">
          <a:xfrm rot="1524463">
            <a:off x="7330915" y="2645619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1770" name="Group 54"/>
          <p:cNvGrpSpPr>
            <a:grpSpLocks/>
          </p:cNvGrpSpPr>
          <p:nvPr/>
        </p:nvGrpSpPr>
        <p:grpSpPr bwMode="auto">
          <a:xfrm>
            <a:off x="8531226" y="5175266"/>
            <a:ext cx="277813" cy="180976"/>
            <a:chOff x="3906" y="3743"/>
            <a:chExt cx="175" cy="114"/>
          </a:xfrm>
        </p:grpSpPr>
        <p:sp>
          <p:nvSpPr>
            <p:cNvPr id="31776" name="Rectangle 55"/>
            <p:cNvSpPr>
              <a:spLocks noChangeArrowheads="1"/>
            </p:cNvSpPr>
            <p:nvPr/>
          </p:nvSpPr>
          <p:spPr bwMode="auto">
            <a:xfrm>
              <a:off x="3906" y="374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777" name="Rectangle 56"/>
            <p:cNvSpPr>
              <a:spLocks noChangeArrowheads="1"/>
            </p:cNvSpPr>
            <p:nvPr/>
          </p:nvSpPr>
          <p:spPr bwMode="auto">
            <a:xfrm>
              <a:off x="3954" y="378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778" name="Rectangle 57"/>
            <p:cNvSpPr>
              <a:spLocks noChangeArrowheads="1"/>
            </p:cNvSpPr>
            <p:nvPr/>
          </p:nvSpPr>
          <p:spPr bwMode="auto">
            <a:xfrm>
              <a:off x="4034" y="374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=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1771" name="Group 58"/>
          <p:cNvGrpSpPr>
            <a:grpSpLocks/>
          </p:cNvGrpSpPr>
          <p:nvPr/>
        </p:nvGrpSpPr>
        <p:grpSpPr bwMode="auto">
          <a:xfrm>
            <a:off x="8531226" y="5334017"/>
            <a:ext cx="277813" cy="196851"/>
            <a:chOff x="3906" y="4083"/>
            <a:chExt cx="175" cy="124"/>
          </a:xfrm>
        </p:grpSpPr>
        <p:sp>
          <p:nvSpPr>
            <p:cNvPr id="31772" name="Rectangle 59"/>
            <p:cNvSpPr>
              <a:spLocks noChangeArrowheads="1"/>
            </p:cNvSpPr>
            <p:nvPr/>
          </p:nvSpPr>
          <p:spPr bwMode="auto">
            <a:xfrm>
              <a:off x="3906" y="409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773" name="Rectangle 60"/>
            <p:cNvSpPr>
              <a:spLocks noChangeArrowheads="1"/>
            </p:cNvSpPr>
            <p:nvPr/>
          </p:nvSpPr>
          <p:spPr bwMode="auto">
            <a:xfrm>
              <a:off x="3954" y="413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774" name="Rectangle 61"/>
            <p:cNvSpPr>
              <a:spLocks noChangeArrowheads="1"/>
            </p:cNvSpPr>
            <p:nvPr/>
          </p:nvSpPr>
          <p:spPr bwMode="auto">
            <a:xfrm>
              <a:off x="4034" y="4101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775" name="Rectangle 62"/>
            <p:cNvSpPr>
              <a:spLocks noChangeArrowheads="1"/>
            </p:cNvSpPr>
            <p:nvPr/>
          </p:nvSpPr>
          <p:spPr bwMode="auto">
            <a:xfrm>
              <a:off x="4034" y="408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726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4"/>
          <p:cNvSpPr>
            <a:spLocks noGrp="1" noChangeArrowheads="1"/>
          </p:cNvSpPr>
          <p:nvPr>
            <p:ph type="title"/>
          </p:nvPr>
        </p:nvSpPr>
        <p:spPr>
          <a:xfrm>
            <a:off x="2024063" y="0"/>
            <a:ext cx="8229600" cy="6429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Ventil</a:t>
            </a:r>
            <a:r>
              <a:rPr lang="tr-TR" sz="4000" b="1" dirty="0" err="1">
                <a:latin typeface="+mn-lt"/>
              </a:rPr>
              <a:t>asyon</a:t>
            </a:r>
            <a:endParaRPr lang="en-US" sz="4000" dirty="0">
              <a:latin typeface="+mn-lt"/>
            </a:endParaRPr>
          </a:p>
        </p:txBody>
      </p:sp>
      <p:pic>
        <p:nvPicPr>
          <p:cNvPr id="32772" name="Picture 39" descr="figure_17_14"/>
          <p:cNvPicPr>
            <a:picLocks noChangeAspect="1" noChangeArrowheads="1"/>
          </p:cNvPicPr>
          <p:nvPr/>
        </p:nvPicPr>
        <p:blipFill>
          <a:blip r:embed="rId3" cstate="print"/>
          <a:srcRect t="7979"/>
          <a:stretch>
            <a:fillRect/>
          </a:stretch>
        </p:blipFill>
        <p:spPr bwMode="auto">
          <a:xfrm>
            <a:off x="1978026" y="825501"/>
            <a:ext cx="8234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40"/>
          <p:cNvSpPr>
            <a:spLocks noChangeArrowheads="1"/>
          </p:cNvSpPr>
          <p:nvPr/>
        </p:nvSpPr>
        <p:spPr bwMode="auto">
          <a:xfrm>
            <a:off x="8202613" y="145891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74" name="Oval 41"/>
          <p:cNvSpPr>
            <a:spLocks noChangeArrowheads="1"/>
          </p:cNvSpPr>
          <p:nvPr/>
        </p:nvSpPr>
        <p:spPr bwMode="auto">
          <a:xfrm>
            <a:off x="8202613" y="217646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75" name="Oval 42"/>
          <p:cNvSpPr>
            <a:spLocks noChangeArrowheads="1"/>
          </p:cNvSpPr>
          <p:nvPr/>
        </p:nvSpPr>
        <p:spPr bwMode="auto">
          <a:xfrm>
            <a:off x="8202613" y="2897188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3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76" name="Oval 43"/>
          <p:cNvSpPr>
            <a:spLocks noChangeArrowheads="1"/>
          </p:cNvSpPr>
          <p:nvPr/>
        </p:nvSpPr>
        <p:spPr bwMode="auto">
          <a:xfrm>
            <a:off x="7429500" y="3067050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77" name="Oval 44"/>
          <p:cNvSpPr>
            <a:spLocks noChangeArrowheads="1"/>
          </p:cNvSpPr>
          <p:nvPr/>
        </p:nvSpPr>
        <p:spPr bwMode="auto">
          <a:xfrm>
            <a:off x="5910263" y="5721350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3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78" name="Oval 45"/>
          <p:cNvSpPr>
            <a:spLocks noChangeArrowheads="1"/>
          </p:cNvSpPr>
          <p:nvPr/>
        </p:nvSpPr>
        <p:spPr bwMode="auto">
          <a:xfrm>
            <a:off x="5962650" y="1798638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79" name="Line 46"/>
          <p:cNvSpPr>
            <a:spLocks noChangeShapeType="1"/>
          </p:cNvSpPr>
          <p:nvPr/>
        </p:nvSpPr>
        <p:spPr bwMode="auto">
          <a:xfrm>
            <a:off x="5427664" y="1144589"/>
            <a:ext cx="1587" cy="193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47"/>
          <p:cNvSpPr>
            <a:spLocks noChangeShapeType="1"/>
          </p:cNvSpPr>
          <p:nvPr/>
        </p:nvSpPr>
        <p:spPr bwMode="auto">
          <a:xfrm>
            <a:off x="7562850" y="2062164"/>
            <a:ext cx="1588" cy="1746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Freeform 48"/>
          <p:cNvSpPr>
            <a:spLocks/>
          </p:cNvSpPr>
          <p:nvPr/>
        </p:nvSpPr>
        <p:spPr bwMode="auto">
          <a:xfrm>
            <a:off x="7451725" y="2236788"/>
            <a:ext cx="215900" cy="228600"/>
          </a:xfrm>
          <a:custGeom>
            <a:avLst/>
            <a:gdLst>
              <a:gd name="T0" fmla="*/ 0 w 136"/>
              <a:gd name="T1" fmla="*/ 362902445 h 144"/>
              <a:gd name="T2" fmla="*/ 0 w 136"/>
              <a:gd name="T3" fmla="*/ 0 h 144"/>
              <a:gd name="T4" fmla="*/ 342741195 w 136"/>
              <a:gd name="T5" fmla="*/ 0 h 144"/>
              <a:gd name="T6" fmla="*/ 342741195 w 136"/>
              <a:gd name="T7" fmla="*/ 100806232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44"/>
              <a:gd name="T14" fmla="*/ 136 w 13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44">
                <a:moveTo>
                  <a:pt x="0" y="144"/>
                </a:moveTo>
                <a:lnTo>
                  <a:pt x="0" y="0"/>
                </a:lnTo>
                <a:lnTo>
                  <a:pt x="136" y="0"/>
                </a:lnTo>
                <a:lnTo>
                  <a:pt x="136" y="4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49"/>
          <p:cNvSpPr>
            <a:spLocks noChangeShapeType="1"/>
          </p:cNvSpPr>
          <p:nvPr/>
        </p:nvSpPr>
        <p:spPr bwMode="auto">
          <a:xfrm>
            <a:off x="5421314" y="5013325"/>
            <a:ext cx="1587" cy="20320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Rectangle 50"/>
          <p:cNvSpPr>
            <a:spLocks noChangeArrowheads="1"/>
          </p:cNvSpPr>
          <p:nvPr/>
        </p:nvSpPr>
        <p:spPr bwMode="auto">
          <a:xfrm>
            <a:off x="5339513" y="1358901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84" name="Rectangle 51"/>
          <p:cNvSpPr>
            <a:spLocks noChangeArrowheads="1"/>
          </p:cNvSpPr>
          <p:nvPr/>
        </p:nvSpPr>
        <p:spPr bwMode="auto">
          <a:xfrm>
            <a:off x="5194300" y="193357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2700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85" name="Rectangle 52"/>
          <p:cNvSpPr>
            <a:spLocks noChangeArrowheads="1"/>
          </p:cNvSpPr>
          <p:nvPr/>
        </p:nvSpPr>
        <p:spPr bwMode="auto">
          <a:xfrm>
            <a:off x="7019925" y="3835400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2200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86" name="Rectangle 53"/>
          <p:cNvSpPr>
            <a:spLocks noChangeArrowheads="1"/>
          </p:cNvSpPr>
          <p:nvPr/>
        </p:nvSpPr>
        <p:spPr bwMode="auto">
          <a:xfrm>
            <a:off x="7169150" y="3311526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87" name="Rectangle 54"/>
          <p:cNvSpPr>
            <a:spLocks noChangeArrowheads="1"/>
          </p:cNvSpPr>
          <p:nvPr/>
        </p:nvSpPr>
        <p:spPr bwMode="auto">
          <a:xfrm>
            <a:off x="5178425" y="575627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2200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88" name="Rectangle 55"/>
          <p:cNvSpPr>
            <a:spLocks noChangeArrowheads="1"/>
          </p:cNvSpPr>
          <p:nvPr/>
        </p:nvSpPr>
        <p:spPr bwMode="auto">
          <a:xfrm>
            <a:off x="5336338" y="5229226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89" name="Rectangle 56"/>
          <p:cNvSpPr>
            <a:spLocks noChangeArrowheads="1"/>
          </p:cNvSpPr>
          <p:nvPr/>
        </p:nvSpPr>
        <p:spPr bwMode="auto">
          <a:xfrm>
            <a:off x="6975476" y="1301751"/>
            <a:ext cx="956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first exhaled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air comes out of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dead space.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Only 350 mL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leaves the alveoli.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0" name="Rectangle 57"/>
          <p:cNvSpPr>
            <a:spLocks noChangeArrowheads="1"/>
          </p:cNvSpPr>
          <p:nvPr/>
        </p:nvSpPr>
        <p:spPr bwMode="auto">
          <a:xfrm>
            <a:off x="4916289" y="3603626"/>
            <a:ext cx="102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RESPIRATORY</a:t>
            </a:r>
            <a:br>
              <a:rPr lang="en-US" sz="10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CYCLE IN</a:t>
            </a:r>
            <a:br>
              <a:rPr lang="en-US" sz="10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ADULT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91" name="Rectangle 58"/>
          <p:cNvSpPr>
            <a:spLocks noChangeArrowheads="1"/>
          </p:cNvSpPr>
          <p:nvPr/>
        </p:nvSpPr>
        <p:spPr bwMode="auto">
          <a:xfrm>
            <a:off x="4963717" y="4714876"/>
            <a:ext cx="9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filled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with stale air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2" name="Rectangle 59"/>
          <p:cNvSpPr>
            <a:spLocks noChangeArrowheads="1"/>
          </p:cNvSpPr>
          <p:nvPr/>
        </p:nvSpPr>
        <p:spPr bwMode="auto">
          <a:xfrm>
            <a:off x="4976417" y="844551"/>
            <a:ext cx="9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filled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with fresh air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3" name="Rectangle 60"/>
          <p:cNvSpPr>
            <a:spLocks noChangeArrowheads="1"/>
          </p:cNvSpPr>
          <p:nvPr/>
        </p:nvSpPr>
        <p:spPr bwMode="auto">
          <a:xfrm>
            <a:off x="8855075" y="5175250"/>
            <a:ext cx="11509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 mm Hg (fresh air)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4" name="Rectangle 61"/>
          <p:cNvSpPr>
            <a:spLocks noChangeArrowheads="1"/>
          </p:cNvSpPr>
          <p:nvPr/>
        </p:nvSpPr>
        <p:spPr bwMode="auto">
          <a:xfrm>
            <a:off x="8855075" y="5349875"/>
            <a:ext cx="1136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100 mm Hg (stale air)</a:t>
            </a:r>
          </a:p>
        </p:txBody>
      </p:sp>
      <p:sp>
        <p:nvSpPr>
          <p:cNvPr id="32795" name="Rectangle 62"/>
          <p:cNvSpPr>
            <a:spLocks noChangeArrowheads="1"/>
          </p:cNvSpPr>
          <p:nvPr/>
        </p:nvSpPr>
        <p:spPr bwMode="auto">
          <a:xfrm>
            <a:off x="8458200" y="1492250"/>
            <a:ext cx="9425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End of inspiration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6" name="Rectangle 63"/>
          <p:cNvSpPr>
            <a:spLocks noChangeArrowheads="1"/>
          </p:cNvSpPr>
          <p:nvPr/>
        </p:nvSpPr>
        <p:spPr bwMode="auto">
          <a:xfrm>
            <a:off x="8464551" y="2886076"/>
            <a:ext cx="1513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At the end of expiration, the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is filled with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“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stale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”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 air from alveoli.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7" name="Rectangle 64"/>
          <p:cNvSpPr>
            <a:spLocks noChangeArrowheads="1"/>
          </p:cNvSpPr>
          <p:nvPr/>
        </p:nvSpPr>
        <p:spPr bwMode="auto">
          <a:xfrm>
            <a:off x="8261350" y="4949826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KEY</a:t>
            </a:r>
            <a:endParaRPr lang="en-US">
              <a:latin typeface="Arial Black" pitchFamily="34" charset="0"/>
            </a:endParaRPr>
          </a:p>
        </p:txBody>
      </p:sp>
      <p:sp>
        <p:nvSpPr>
          <p:cNvPr id="32798" name="Rectangle 65"/>
          <p:cNvSpPr>
            <a:spLocks noChangeArrowheads="1"/>
          </p:cNvSpPr>
          <p:nvPr/>
        </p:nvSpPr>
        <p:spPr bwMode="auto">
          <a:xfrm>
            <a:off x="8458201" y="2179639"/>
            <a:ext cx="763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Exhale 500 mL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(tidal volume)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99" name="Rectangle 66"/>
          <p:cNvSpPr>
            <a:spLocks noChangeArrowheads="1"/>
          </p:cNvSpPr>
          <p:nvPr/>
        </p:nvSpPr>
        <p:spPr bwMode="auto">
          <a:xfrm rot="3347671">
            <a:off x="7549990" y="2401144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800" name="Rectangle 67"/>
          <p:cNvSpPr>
            <a:spLocks noChangeArrowheads="1"/>
          </p:cNvSpPr>
          <p:nvPr/>
        </p:nvSpPr>
        <p:spPr bwMode="auto">
          <a:xfrm rot="1524463">
            <a:off x="7330915" y="2645619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2801" name="Group 68"/>
          <p:cNvGrpSpPr>
            <a:grpSpLocks/>
          </p:cNvGrpSpPr>
          <p:nvPr/>
        </p:nvGrpSpPr>
        <p:grpSpPr bwMode="auto">
          <a:xfrm>
            <a:off x="8531226" y="5175266"/>
            <a:ext cx="277813" cy="180976"/>
            <a:chOff x="3906" y="3743"/>
            <a:chExt cx="175" cy="114"/>
          </a:xfrm>
        </p:grpSpPr>
        <p:sp>
          <p:nvSpPr>
            <p:cNvPr id="32807" name="Rectangle 69"/>
            <p:cNvSpPr>
              <a:spLocks noChangeArrowheads="1"/>
            </p:cNvSpPr>
            <p:nvPr/>
          </p:nvSpPr>
          <p:spPr bwMode="auto">
            <a:xfrm>
              <a:off x="3906" y="374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808" name="Rectangle 70"/>
            <p:cNvSpPr>
              <a:spLocks noChangeArrowheads="1"/>
            </p:cNvSpPr>
            <p:nvPr/>
          </p:nvSpPr>
          <p:spPr bwMode="auto">
            <a:xfrm>
              <a:off x="3954" y="378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809" name="Rectangle 71"/>
            <p:cNvSpPr>
              <a:spLocks noChangeArrowheads="1"/>
            </p:cNvSpPr>
            <p:nvPr/>
          </p:nvSpPr>
          <p:spPr bwMode="auto">
            <a:xfrm>
              <a:off x="4034" y="374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=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2802" name="Group 72"/>
          <p:cNvGrpSpPr>
            <a:grpSpLocks/>
          </p:cNvGrpSpPr>
          <p:nvPr/>
        </p:nvGrpSpPr>
        <p:grpSpPr bwMode="auto">
          <a:xfrm>
            <a:off x="8531226" y="5334017"/>
            <a:ext cx="277813" cy="196851"/>
            <a:chOff x="3906" y="4083"/>
            <a:chExt cx="175" cy="124"/>
          </a:xfrm>
        </p:grpSpPr>
        <p:sp>
          <p:nvSpPr>
            <p:cNvPr id="32803" name="Rectangle 73"/>
            <p:cNvSpPr>
              <a:spLocks noChangeArrowheads="1"/>
            </p:cNvSpPr>
            <p:nvPr/>
          </p:nvSpPr>
          <p:spPr bwMode="auto">
            <a:xfrm>
              <a:off x="3906" y="409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804" name="Rectangle 74"/>
            <p:cNvSpPr>
              <a:spLocks noChangeArrowheads="1"/>
            </p:cNvSpPr>
            <p:nvPr/>
          </p:nvSpPr>
          <p:spPr bwMode="auto">
            <a:xfrm>
              <a:off x="3954" y="413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805" name="Rectangle 75"/>
            <p:cNvSpPr>
              <a:spLocks noChangeArrowheads="1"/>
            </p:cNvSpPr>
            <p:nvPr/>
          </p:nvSpPr>
          <p:spPr bwMode="auto">
            <a:xfrm>
              <a:off x="4034" y="4101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806" name="Rectangle 76"/>
            <p:cNvSpPr>
              <a:spLocks noChangeArrowheads="1"/>
            </p:cNvSpPr>
            <p:nvPr/>
          </p:nvSpPr>
          <p:spPr bwMode="auto">
            <a:xfrm>
              <a:off x="4034" y="408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5041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9"/>
          <p:cNvSpPr>
            <a:spLocks noGrp="1" noChangeArrowheads="1"/>
          </p:cNvSpPr>
          <p:nvPr>
            <p:ph type="title"/>
          </p:nvPr>
        </p:nvSpPr>
        <p:spPr>
          <a:xfrm>
            <a:off x="1952625" y="1"/>
            <a:ext cx="8229600" cy="5000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Ventil</a:t>
            </a:r>
            <a:r>
              <a:rPr lang="tr-TR" sz="4000" b="1" dirty="0" err="1">
                <a:latin typeface="+mn-lt"/>
              </a:rPr>
              <a:t>asyon</a:t>
            </a:r>
            <a:endParaRPr lang="en-US" sz="4000" b="1" dirty="0">
              <a:latin typeface="+mn-lt"/>
            </a:endParaRPr>
          </a:p>
        </p:txBody>
      </p:sp>
      <p:pic>
        <p:nvPicPr>
          <p:cNvPr id="33796" name="Picture 54" descr="figure_17_14"/>
          <p:cNvPicPr>
            <a:picLocks noChangeAspect="1" noChangeArrowheads="1"/>
          </p:cNvPicPr>
          <p:nvPr/>
        </p:nvPicPr>
        <p:blipFill>
          <a:blip r:embed="rId3" cstate="print"/>
          <a:srcRect t="7979"/>
          <a:stretch>
            <a:fillRect/>
          </a:stretch>
        </p:blipFill>
        <p:spPr bwMode="auto">
          <a:xfrm>
            <a:off x="1978026" y="825501"/>
            <a:ext cx="8234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Oval 55"/>
          <p:cNvSpPr>
            <a:spLocks noChangeArrowheads="1"/>
          </p:cNvSpPr>
          <p:nvPr/>
        </p:nvSpPr>
        <p:spPr bwMode="auto">
          <a:xfrm>
            <a:off x="8202613" y="145891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3798" name="Oval 56"/>
          <p:cNvSpPr>
            <a:spLocks noChangeArrowheads="1"/>
          </p:cNvSpPr>
          <p:nvPr/>
        </p:nvSpPr>
        <p:spPr bwMode="auto">
          <a:xfrm>
            <a:off x="8202613" y="217646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3799" name="Oval 57"/>
          <p:cNvSpPr>
            <a:spLocks noChangeArrowheads="1"/>
          </p:cNvSpPr>
          <p:nvPr/>
        </p:nvSpPr>
        <p:spPr bwMode="auto">
          <a:xfrm>
            <a:off x="8202613" y="2897188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3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00" name="Oval 58"/>
          <p:cNvSpPr>
            <a:spLocks noChangeArrowheads="1"/>
          </p:cNvSpPr>
          <p:nvPr/>
        </p:nvSpPr>
        <p:spPr bwMode="auto">
          <a:xfrm>
            <a:off x="8202613" y="3706813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4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01" name="Oval 59"/>
          <p:cNvSpPr>
            <a:spLocks noChangeArrowheads="1"/>
          </p:cNvSpPr>
          <p:nvPr/>
        </p:nvSpPr>
        <p:spPr bwMode="auto">
          <a:xfrm>
            <a:off x="7429500" y="3067050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02" name="Oval 60"/>
          <p:cNvSpPr>
            <a:spLocks noChangeArrowheads="1"/>
          </p:cNvSpPr>
          <p:nvPr/>
        </p:nvSpPr>
        <p:spPr bwMode="auto">
          <a:xfrm>
            <a:off x="5910263" y="5721350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3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03" name="Oval 61"/>
          <p:cNvSpPr>
            <a:spLocks noChangeArrowheads="1"/>
          </p:cNvSpPr>
          <p:nvPr/>
        </p:nvSpPr>
        <p:spPr bwMode="auto">
          <a:xfrm>
            <a:off x="3497263" y="4638675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4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04" name="Oval 62"/>
          <p:cNvSpPr>
            <a:spLocks noChangeArrowheads="1"/>
          </p:cNvSpPr>
          <p:nvPr/>
        </p:nvSpPr>
        <p:spPr bwMode="auto">
          <a:xfrm>
            <a:off x="5962650" y="1798638"/>
            <a:ext cx="184150" cy="18415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05" name="Line 63"/>
          <p:cNvSpPr>
            <a:spLocks noChangeShapeType="1"/>
          </p:cNvSpPr>
          <p:nvPr/>
        </p:nvSpPr>
        <p:spPr bwMode="auto">
          <a:xfrm>
            <a:off x="5427664" y="1144589"/>
            <a:ext cx="1587" cy="1936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64"/>
          <p:cNvSpPr>
            <a:spLocks noChangeShapeType="1"/>
          </p:cNvSpPr>
          <p:nvPr/>
        </p:nvSpPr>
        <p:spPr bwMode="auto">
          <a:xfrm flipH="1">
            <a:off x="2979738" y="3800475"/>
            <a:ext cx="48260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65"/>
          <p:cNvSpPr>
            <a:spLocks noChangeShapeType="1"/>
          </p:cNvSpPr>
          <p:nvPr/>
        </p:nvSpPr>
        <p:spPr bwMode="auto">
          <a:xfrm>
            <a:off x="7562850" y="2062164"/>
            <a:ext cx="1588" cy="17462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66"/>
          <p:cNvSpPr>
            <a:spLocks/>
          </p:cNvSpPr>
          <p:nvPr/>
        </p:nvSpPr>
        <p:spPr bwMode="auto">
          <a:xfrm>
            <a:off x="2973388" y="3154364"/>
            <a:ext cx="495300" cy="363537"/>
          </a:xfrm>
          <a:custGeom>
            <a:avLst/>
            <a:gdLst>
              <a:gd name="T0" fmla="*/ 786288641 w 312"/>
              <a:gd name="T1" fmla="*/ 577114238 h 229"/>
              <a:gd name="T2" fmla="*/ 221773762 w 312"/>
              <a:gd name="T3" fmla="*/ 0 h 229"/>
              <a:gd name="T4" fmla="*/ 0 w 312"/>
              <a:gd name="T5" fmla="*/ 0 h 229"/>
              <a:gd name="T6" fmla="*/ 0 60000 65536"/>
              <a:gd name="T7" fmla="*/ 0 60000 65536"/>
              <a:gd name="T8" fmla="*/ 0 60000 65536"/>
              <a:gd name="T9" fmla="*/ 0 w 312"/>
              <a:gd name="T10" fmla="*/ 0 h 229"/>
              <a:gd name="T11" fmla="*/ 312 w 312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229">
                <a:moveTo>
                  <a:pt x="312" y="229"/>
                </a:moveTo>
                <a:lnTo>
                  <a:pt x="8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67"/>
          <p:cNvSpPr>
            <a:spLocks/>
          </p:cNvSpPr>
          <p:nvPr/>
        </p:nvSpPr>
        <p:spPr bwMode="auto">
          <a:xfrm>
            <a:off x="2973388" y="4089401"/>
            <a:ext cx="495300" cy="352425"/>
          </a:xfrm>
          <a:custGeom>
            <a:avLst/>
            <a:gdLst>
              <a:gd name="T0" fmla="*/ 786288641 w 312"/>
              <a:gd name="T1" fmla="*/ 0 h 222"/>
              <a:gd name="T2" fmla="*/ 221773762 w 312"/>
              <a:gd name="T3" fmla="*/ 559474732 h 222"/>
              <a:gd name="T4" fmla="*/ 0 w 312"/>
              <a:gd name="T5" fmla="*/ 559474732 h 222"/>
              <a:gd name="T6" fmla="*/ 0 60000 65536"/>
              <a:gd name="T7" fmla="*/ 0 60000 65536"/>
              <a:gd name="T8" fmla="*/ 0 60000 65536"/>
              <a:gd name="T9" fmla="*/ 0 w 312"/>
              <a:gd name="T10" fmla="*/ 0 h 222"/>
              <a:gd name="T11" fmla="*/ 312 w 312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222">
                <a:moveTo>
                  <a:pt x="312" y="0"/>
                </a:moveTo>
                <a:lnTo>
                  <a:pt x="88" y="222"/>
                </a:lnTo>
                <a:lnTo>
                  <a:pt x="0" y="222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68"/>
          <p:cNvSpPr>
            <a:spLocks/>
          </p:cNvSpPr>
          <p:nvPr/>
        </p:nvSpPr>
        <p:spPr bwMode="auto">
          <a:xfrm>
            <a:off x="7451725" y="2236788"/>
            <a:ext cx="215900" cy="228600"/>
          </a:xfrm>
          <a:custGeom>
            <a:avLst/>
            <a:gdLst>
              <a:gd name="T0" fmla="*/ 0 w 136"/>
              <a:gd name="T1" fmla="*/ 362902445 h 144"/>
              <a:gd name="T2" fmla="*/ 0 w 136"/>
              <a:gd name="T3" fmla="*/ 0 h 144"/>
              <a:gd name="T4" fmla="*/ 342741195 w 136"/>
              <a:gd name="T5" fmla="*/ 0 h 144"/>
              <a:gd name="T6" fmla="*/ 342741195 w 136"/>
              <a:gd name="T7" fmla="*/ 100806232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44"/>
              <a:gd name="T14" fmla="*/ 136 w 13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44">
                <a:moveTo>
                  <a:pt x="0" y="144"/>
                </a:moveTo>
                <a:lnTo>
                  <a:pt x="0" y="0"/>
                </a:lnTo>
                <a:lnTo>
                  <a:pt x="136" y="0"/>
                </a:lnTo>
                <a:lnTo>
                  <a:pt x="136" y="4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69"/>
          <p:cNvSpPr>
            <a:spLocks noChangeShapeType="1"/>
          </p:cNvSpPr>
          <p:nvPr/>
        </p:nvSpPr>
        <p:spPr bwMode="auto">
          <a:xfrm>
            <a:off x="5421314" y="5013325"/>
            <a:ext cx="1587" cy="20320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Rectangle 70"/>
          <p:cNvSpPr>
            <a:spLocks noChangeArrowheads="1"/>
          </p:cNvSpPr>
          <p:nvPr/>
        </p:nvSpPr>
        <p:spPr bwMode="auto">
          <a:xfrm>
            <a:off x="3492500" y="3416300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3" name="Rectangle 71"/>
          <p:cNvSpPr>
            <a:spLocks noChangeArrowheads="1"/>
          </p:cNvSpPr>
          <p:nvPr/>
        </p:nvSpPr>
        <p:spPr bwMode="auto">
          <a:xfrm>
            <a:off x="5339513" y="1358901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4" name="Rectangle 72"/>
          <p:cNvSpPr>
            <a:spLocks noChangeArrowheads="1"/>
          </p:cNvSpPr>
          <p:nvPr/>
        </p:nvSpPr>
        <p:spPr bwMode="auto">
          <a:xfrm>
            <a:off x="3492500" y="3730625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5" name="Rectangle 73"/>
          <p:cNvSpPr>
            <a:spLocks noChangeArrowheads="1"/>
          </p:cNvSpPr>
          <p:nvPr/>
        </p:nvSpPr>
        <p:spPr bwMode="auto">
          <a:xfrm>
            <a:off x="3492500" y="4022725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6" name="Rectangle 74"/>
          <p:cNvSpPr>
            <a:spLocks noChangeArrowheads="1"/>
          </p:cNvSpPr>
          <p:nvPr/>
        </p:nvSpPr>
        <p:spPr bwMode="auto">
          <a:xfrm>
            <a:off x="5194300" y="193357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2700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7" name="Rectangle 75"/>
          <p:cNvSpPr>
            <a:spLocks noChangeArrowheads="1"/>
          </p:cNvSpPr>
          <p:nvPr/>
        </p:nvSpPr>
        <p:spPr bwMode="auto">
          <a:xfrm>
            <a:off x="3375025" y="427672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2200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8" name="Rectangle 76"/>
          <p:cNvSpPr>
            <a:spLocks noChangeArrowheads="1"/>
          </p:cNvSpPr>
          <p:nvPr/>
        </p:nvSpPr>
        <p:spPr bwMode="auto">
          <a:xfrm>
            <a:off x="7019925" y="3835400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2200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19" name="Rectangle 77"/>
          <p:cNvSpPr>
            <a:spLocks noChangeArrowheads="1"/>
          </p:cNvSpPr>
          <p:nvPr/>
        </p:nvSpPr>
        <p:spPr bwMode="auto">
          <a:xfrm>
            <a:off x="7169150" y="3311526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0" name="Rectangle 78"/>
          <p:cNvSpPr>
            <a:spLocks noChangeArrowheads="1"/>
          </p:cNvSpPr>
          <p:nvPr/>
        </p:nvSpPr>
        <p:spPr bwMode="auto">
          <a:xfrm>
            <a:off x="5178425" y="5756275"/>
            <a:ext cx="450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2200 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1" name="Rectangle 79"/>
          <p:cNvSpPr>
            <a:spLocks noChangeArrowheads="1"/>
          </p:cNvSpPr>
          <p:nvPr/>
        </p:nvSpPr>
        <p:spPr bwMode="auto">
          <a:xfrm>
            <a:off x="5336338" y="5229226"/>
            <a:ext cx="17312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b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9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mL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2" name="Rectangle 80"/>
          <p:cNvSpPr>
            <a:spLocks noChangeArrowheads="1"/>
          </p:cNvSpPr>
          <p:nvPr/>
        </p:nvSpPr>
        <p:spPr bwMode="auto">
          <a:xfrm>
            <a:off x="2160883" y="3729039"/>
            <a:ext cx="790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Only 350 mL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of fresh air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reaches alveoli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3" name="Rectangle 81"/>
          <p:cNvSpPr>
            <a:spLocks noChangeArrowheads="1"/>
          </p:cNvSpPr>
          <p:nvPr/>
        </p:nvSpPr>
        <p:spPr bwMode="auto">
          <a:xfrm>
            <a:off x="6975476" y="1301751"/>
            <a:ext cx="956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first exhaled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air comes out of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dead space.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Only 350 mL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leaves the alveoli.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4" name="Rectangle 82"/>
          <p:cNvSpPr>
            <a:spLocks noChangeArrowheads="1"/>
          </p:cNvSpPr>
          <p:nvPr/>
        </p:nvSpPr>
        <p:spPr bwMode="auto">
          <a:xfrm>
            <a:off x="2233033" y="3082926"/>
            <a:ext cx="716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is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filled with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fresh air.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5" name="Rectangle 83"/>
          <p:cNvSpPr>
            <a:spLocks noChangeArrowheads="1"/>
          </p:cNvSpPr>
          <p:nvPr/>
        </p:nvSpPr>
        <p:spPr bwMode="auto">
          <a:xfrm>
            <a:off x="2103127" y="4381501"/>
            <a:ext cx="8527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The first 150 mL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of air into the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alveoli is stale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air from the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dead space.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6" name="Rectangle 84"/>
          <p:cNvSpPr>
            <a:spLocks noChangeArrowheads="1"/>
          </p:cNvSpPr>
          <p:nvPr/>
        </p:nvSpPr>
        <p:spPr bwMode="auto">
          <a:xfrm>
            <a:off x="4916289" y="3603626"/>
            <a:ext cx="102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RESPIRATORY</a:t>
            </a:r>
            <a:br>
              <a:rPr lang="en-US" sz="10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CYCLE IN</a:t>
            </a:r>
            <a:br>
              <a:rPr lang="en-US" sz="10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 Black" pitchFamily="34" charset="0"/>
              </a:rPr>
              <a:t>ADULT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27" name="Rectangle 85"/>
          <p:cNvSpPr>
            <a:spLocks noChangeArrowheads="1"/>
          </p:cNvSpPr>
          <p:nvPr/>
        </p:nvSpPr>
        <p:spPr bwMode="auto">
          <a:xfrm>
            <a:off x="4963717" y="4714876"/>
            <a:ext cx="9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filled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with stale air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8" name="Rectangle 86"/>
          <p:cNvSpPr>
            <a:spLocks noChangeArrowheads="1"/>
          </p:cNvSpPr>
          <p:nvPr/>
        </p:nvSpPr>
        <p:spPr bwMode="auto">
          <a:xfrm>
            <a:off x="4976417" y="844551"/>
            <a:ext cx="902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filled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with fresh air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29" name="Rectangle 87"/>
          <p:cNvSpPr>
            <a:spLocks noChangeArrowheads="1"/>
          </p:cNvSpPr>
          <p:nvPr/>
        </p:nvSpPr>
        <p:spPr bwMode="auto">
          <a:xfrm>
            <a:off x="8855075" y="5175250"/>
            <a:ext cx="11509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 mm Hg (fresh air)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0" name="Rectangle 88"/>
          <p:cNvSpPr>
            <a:spLocks noChangeArrowheads="1"/>
          </p:cNvSpPr>
          <p:nvPr/>
        </p:nvSpPr>
        <p:spPr bwMode="auto">
          <a:xfrm>
            <a:off x="8855075" y="5349875"/>
            <a:ext cx="1136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100 mm Hg (stale air)</a:t>
            </a:r>
          </a:p>
        </p:txBody>
      </p:sp>
      <p:sp>
        <p:nvSpPr>
          <p:cNvPr id="33831" name="Rectangle 89"/>
          <p:cNvSpPr>
            <a:spLocks noChangeArrowheads="1"/>
          </p:cNvSpPr>
          <p:nvPr/>
        </p:nvSpPr>
        <p:spPr bwMode="auto">
          <a:xfrm>
            <a:off x="8458200" y="1492250"/>
            <a:ext cx="9425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End of inspiration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2" name="Rectangle 90"/>
          <p:cNvSpPr>
            <a:spLocks noChangeArrowheads="1"/>
          </p:cNvSpPr>
          <p:nvPr/>
        </p:nvSpPr>
        <p:spPr bwMode="auto">
          <a:xfrm>
            <a:off x="8464551" y="2886076"/>
            <a:ext cx="1513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At the end of expiration, the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dead space is filled with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“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stale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”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 air from alveoli.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3" name="Rectangle 91"/>
          <p:cNvSpPr>
            <a:spLocks noChangeArrowheads="1"/>
          </p:cNvSpPr>
          <p:nvPr/>
        </p:nvSpPr>
        <p:spPr bwMode="auto">
          <a:xfrm>
            <a:off x="8464550" y="3717926"/>
            <a:ext cx="1386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Inhale 500 mL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of fresh air (tidal volume).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4" name="Rectangle 92"/>
          <p:cNvSpPr>
            <a:spLocks noChangeArrowheads="1"/>
          </p:cNvSpPr>
          <p:nvPr/>
        </p:nvSpPr>
        <p:spPr bwMode="auto">
          <a:xfrm>
            <a:off x="8261350" y="4949826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KEY</a:t>
            </a:r>
            <a:endParaRPr lang="en-US">
              <a:latin typeface="Arial Black" pitchFamily="34" charset="0"/>
            </a:endParaRPr>
          </a:p>
        </p:txBody>
      </p:sp>
      <p:sp>
        <p:nvSpPr>
          <p:cNvPr id="33835" name="Rectangle 93"/>
          <p:cNvSpPr>
            <a:spLocks noChangeArrowheads="1"/>
          </p:cNvSpPr>
          <p:nvPr/>
        </p:nvSpPr>
        <p:spPr bwMode="auto">
          <a:xfrm>
            <a:off x="8458201" y="2179639"/>
            <a:ext cx="763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Exhale 500 mL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(tidal volume)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6" name="Rectangle 94"/>
          <p:cNvSpPr>
            <a:spLocks noChangeArrowheads="1"/>
          </p:cNvSpPr>
          <p:nvPr/>
        </p:nvSpPr>
        <p:spPr bwMode="auto">
          <a:xfrm>
            <a:off x="2705790" y="2212976"/>
            <a:ext cx="678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Atmospheric</a:t>
            </a:r>
          </a:p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air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7" name="Rectangle 95"/>
          <p:cNvSpPr>
            <a:spLocks noChangeArrowheads="1"/>
          </p:cNvSpPr>
          <p:nvPr/>
        </p:nvSpPr>
        <p:spPr bwMode="auto">
          <a:xfrm rot="3347671">
            <a:off x="7549990" y="2401144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838" name="Rectangle 96"/>
          <p:cNvSpPr>
            <a:spLocks noChangeArrowheads="1"/>
          </p:cNvSpPr>
          <p:nvPr/>
        </p:nvSpPr>
        <p:spPr bwMode="auto">
          <a:xfrm rot="1524463">
            <a:off x="7330915" y="2645619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350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3839" name="Group 97"/>
          <p:cNvGrpSpPr>
            <a:grpSpLocks/>
          </p:cNvGrpSpPr>
          <p:nvPr/>
        </p:nvGrpSpPr>
        <p:grpSpPr bwMode="auto">
          <a:xfrm>
            <a:off x="8531226" y="5175266"/>
            <a:ext cx="277813" cy="180976"/>
            <a:chOff x="3906" y="3743"/>
            <a:chExt cx="175" cy="114"/>
          </a:xfrm>
        </p:grpSpPr>
        <p:sp>
          <p:nvSpPr>
            <p:cNvPr id="33845" name="Rectangle 98"/>
            <p:cNvSpPr>
              <a:spLocks noChangeArrowheads="1"/>
            </p:cNvSpPr>
            <p:nvPr/>
          </p:nvSpPr>
          <p:spPr bwMode="auto">
            <a:xfrm>
              <a:off x="3906" y="374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846" name="Rectangle 99"/>
            <p:cNvSpPr>
              <a:spLocks noChangeArrowheads="1"/>
            </p:cNvSpPr>
            <p:nvPr/>
          </p:nvSpPr>
          <p:spPr bwMode="auto">
            <a:xfrm>
              <a:off x="3954" y="378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847" name="Rectangle 100"/>
            <p:cNvSpPr>
              <a:spLocks noChangeArrowheads="1"/>
            </p:cNvSpPr>
            <p:nvPr/>
          </p:nvSpPr>
          <p:spPr bwMode="auto">
            <a:xfrm>
              <a:off x="4034" y="374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=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3840" name="Group 101"/>
          <p:cNvGrpSpPr>
            <a:grpSpLocks/>
          </p:cNvGrpSpPr>
          <p:nvPr/>
        </p:nvGrpSpPr>
        <p:grpSpPr bwMode="auto">
          <a:xfrm>
            <a:off x="8531226" y="5334017"/>
            <a:ext cx="277813" cy="196851"/>
            <a:chOff x="3906" y="4083"/>
            <a:chExt cx="175" cy="124"/>
          </a:xfrm>
        </p:grpSpPr>
        <p:sp>
          <p:nvSpPr>
            <p:cNvPr id="33841" name="Rectangle 102"/>
            <p:cNvSpPr>
              <a:spLocks noChangeArrowheads="1"/>
            </p:cNvSpPr>
            <p:nvPr/>
          </p:nvSpPr>
          <p:spPr bwMode="auto">
            <a:xfrm>
              <a:off x="3906" y="4093"/>
              <a:ext cx="4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842" name="Rectangle 103"/>
            <p:cNvSpPr>
              <a:spLocks noChangeArrowheads="1"/>
            </p:cNvSpPr>
            <p:nvPr/>
          </p:nvSpPr>
          <p:spPr bwMode="auto">
            <a:xfrm>
              <a:off x="3954" y="4139"/>
              <a:ext cx="5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7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7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endParaRPr lang="en-US" sz="7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843" name="Rectangle 104"/>
            <p:cNvSpPr>
              <a:spLocks noChangeArrowheads="1"/>
            </p:cNvSpPr>
            <p:nvPr/>
          </p:nvSpPr>
          <p:spPr bwMode="auto">
            <a:xfrm>
              <a:off x="4034" y="4101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844" name="Rectangle 105"/>
            <p:cNvSpPr>
              <a:spLocks noChangeArrowheads="1"/>
            </p:cNvSpPr>
            <p:nvPr/>
          </p:nvSpPr>
          <p:spPr bwMode="auto">
            <a:xfrm>
              <a:off x="4034" y="4083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~</a:t>
              </a:r>
              <a:endParaRPr lang="en-US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45633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1" descr="figure_17_15_labeled.jpg 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t="1512" b="5182"/>
          <a:stretch>
            <a:fillRect/>
          </a:stretch>
        </p:blipFill>
        <p:spPr bwMode="auto">
          <a:xfrm>
            <a:off x="4214813" y="2362200"/>
            <a:ext cx="3740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Ventil</a:t>
            </a:r>
            <a:r>
              <a:rPr lang="tr-TR" sz="4000" b="1" dirty="0" err="1">
                <a:latin typeface="+mn-lt"/>
              </a:rPr>
              <a:t>asyon</a:t>
            </a:r>
            <a:endParaRPr lang="en-US" sz="4000" dirty="0">
              <a:latin typeface="+mn-lt"/>
            </a:endParaRPr>
          </a:p>
        </p:txBody>
      </p:sp>
      <p:sp>
        <p:nvSpPr>
          <p:cNvPr id="36869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952625" y="1285876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/>
              <a:t>Alveolar </a:t>
            </a:r>
            <a:r>
              <a:rPr lang="en-US" b="1" dirty="0" err="1"/>
              <a:t>ventila</a:t>
            </a:r>
            <a:r>
              <a:rPr lang="tr-TR" b="1" dirty="0" err="1"/>
              <a:t>sy</a:t>
            </a:r>
            <a:r>
              <a:rPr lang="en-US" b="1" dirty="0"/>
              <a:t>on </a:t>
            </a:r>
            <a:r>
              <a:rPr lang="tr-TR" b="1" dirty="0"/>
              <a:t>arttıkça</a:t>
            </a:r>
            <a:r>
              <a:rPr lang="en-US" b="1" dirty="0"/>
              <a:t>, alveolar P</a:t>
            </a:r>
            <a:r>
              <a:rPr lang="en-US" sz="4000" b="1" baseline="-15000" dirty="0"/>
              <a:t>O</a:t>
            </a:r>
            <a:r>
              <a:rPr lang="en-US" b="1" baseline="-30000" dirty="0"/>
              <a:t>2</a:t>
            </a:r>
            <a:r>
              <a:rPr lang="en-US" b="1" dirty="0"/>
              <a:t> </a:t>
            </a:r>
            <a:r>
              <a:rPr lang="tr-TR" b="1" dirty="0"/>
              <a:t>artar ve </a:t>
            </a:r>
            <a:r>
              <a:rPr lang="en-US" b="1" dirty="0"/>
              <a:t>P</a:t>
            </a:r>
            <a:r>
              <a:rPr lang="en-US" sz="4000" b="1" baseline="-15000" dirty="0"/>
              <a:t>CO</a:t>
            </a:r>
            <a:r>
              <a:rPr lang="en-US" b="1" baseline="-30000" dirty="0"/>
              <a:t>2</a:t>
            </a:r>
            <a:r>
              <a:rPr lang="en-US" b="1" dirty="0"/>
              <a:t> </a:t>
            </a:r>
            <a:r>
              <a:rPr lang="tr-TR" b="1" dirty="0"/>
              <a:t>azalır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20205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Ventil</a:t>
            </a:r>
            <a:r>
              <a:rPr lang="tr-TR" b="1" dirty="0" err="1">
                <a:latin typeface="+mn-lt"/>
              </a:rPr>
              <a:t>asyon</a:t>
            </a:r>
            <a:endParaRPr lang="en-US" dirty="0">
              <a:latin typeface="+mn-lt"/>
            </a:endParaRPr>
          </a:p>
        </p:txBody>
      </p:sp>
      <p:sp>
        <p:nvSpPr>
          <p:cNvPr id="378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6069" y="772299"/>
            <a:ext cx="11593585" cy="4525963"/>
          </a:xfrm>
        </p:spPr>
        <p:txBody>
          <a:bodyPr/>
          <a:lstStyle/>
          <a:p>
            <a:pPr eaLnBrk="1" hangingPunct="1"/>
            <a:r>
              <a:rPr lang="en-US" dirty="0"/>
              <a:t>Lo</a:t>
            </a:r>
            <a:r>
              <a:rPr lang="tr-TR" dirty="0"/>
              <a:t>k</a:t>
            </a:r>
            <a:r>
              <a:rPr lang="en-US" dirty="0"/>
              <a:t>al </a:t>
            </a:r>
            <a:r>
              <a:rPr lang="tr-TR" dirty="0"/>
              <a:t>k</a:t>
            </a:r>
            <a:r>
              <a:rPr lang="en-US" dirty="0" err="1"/>
              <a:t>ontrol</a:t>
            </a:r>
            <a:r>
              <a:rPr lang="en-US" dirty="0"/>
              <a:t> me</a:t>
            </a:r>
            <a:r>
              <a:rPr lang="tr-TR" dirty="0" err="1"/>
              <a:t>kanizmaları</a:t>
            </a:r>
            <a:r>
              <a:rPr lang="en-US" dirty="0"/>
              <a:t> </a:t>
            </a:r>
            <a:r>
              <a:rPr lang="en-US" dirty="0" err="1"/>
              <a:t>ventila</a:t>
            </a:r>
            <a:r>
              <a:rPr lang="tr-TR" dirty="0" err="1"/>
              <a:t>syon</a:t>
            </a:r>
            <a:r>
              <a:rPr lang="tr-TR" dirty="0"/>
              <a:t> ve </a:t>
            </a:r>
            <a:r>
              <a:rPr lang="tr-TR" dirty="0" err="1"/>
              <a:t>perfüzyon</a:t>
            </a:r>
            <a:r>
              <a:rPr lang="tr-TR" dirty="0"/>
              <a:t> arasında denge bulmaya çalışır.</a:t>
            </a:r>
            <a:endParaRPr lang="en-US" dirty="0"/>
          </a:p>
        </p:txBody>
      </p:sp>
      <p:pic>
        <p:nvPicPr>
          <p:cNvPr id="37893" name="Picture 13" descr="figure_17_16a_labeled.jpg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t="2405" b="4637"/>
          <a:stretch>
            <a:fillRect/>
          </a:stretch>
        </p:blipFill>
        <p:spPr bwMode="auto">
          <a:xfrm>
            <a:off x="3735433" y="1499440"/>
            <a:ext cx="4279944" cy="29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figure_17_16b_labeled.jpg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4" cstate="print"/>
          <a:srcRect b="5075"/>
          <a:stretch>
            <a:fillRect/>
          </a:stretch>
        </p:blipFill>
        <p:spPr bwMode="auto">
          <a:xfrm>
            <a:off x="111589" y="3507679"/>
            <a:ext cx="4839352" cy="33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igure_17_16c_labeled.jpg                                      001A2294ServDisk_05                    BE4022FB:"/>
          <p:cNvPicPr>
            <a:picLocks noChangeAspect="1" noChangeArrowheads="1"/>
          </p:cNvPicPr>
          <p:nvPr/>
        </p:nvPicPr>
        <p:blipFill>
          <a:blip r:embed="rId5" cstate="print"/>
          <a:srcRect t="2324" b="5009"/>
          <a:stretch>
            <a:fillRect/>
          </a:stretch>
        </p:blipFill>
        <p:spPr bwMode="auto">
          <a:xfrm>
            <a:off x="7280140" y="3579742"/>
            <a:ext cx="4911860" cy="327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475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Solunum: Ders 2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Prof. Dr. Can Akçalı </a:t>
            </a:r>
          </a:p>
          <a:p>
            <a:r>
              <a:rPr lang="tr-TR" dirty="0"/>
              <a:t>(akcali@ankara.edu.tr)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16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5541" y="55815"/>
            <a:ext cx="10515600" cy="1325563"/>
          </a:xfrm>
        </p:spPr>
        <p:txBody>
          <a:bodyPr/>
          <a:lstStyle/>
          <a:p>
            <a:r>
              <a:rPr lang="tr-TR" b="1" dirty="0"/>
              <a:t>Solunum Sistemi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37277" y="1444873"/>
            <a:ext cx="4437063" cy="5227637"/>
            <a:chOff x="4278313" y="703263"/>
            <a:chExt cx="4727575" cy="5881687"/>
          </a:xfrm>
        </p:grpSpPr>
        <p:pic>
          <p:nvPicPr>
            <p:cNvPr id="4" name="Picture 15" descr="figure_17_01-j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2" r="21292"/>
            <a:stretch>
              <a:fillRect/>
            </a:stretch>
          </p:blipFill>
          <p:spPr bwMode="auto">
            <a:xfrm>
              <a:off x="4278313" y="703263"/>
              <a:ext cx="4727575" cy="588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5295901" y="1444625"/>
              <a:ext cx="625475" cy="158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5283201" y="1873250"/>
              <a:ext cx="460375" cy="158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5191126" y="2981325"/>
              <a:ext cx="107950" cy="158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5194301" y="4357688"/>
              <a:ext cx="104775" cy="158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5624513" y="750888"/>
              <a:ext cx="258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CO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6253163" y="754063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700886" y="1785938"/>
              <a:ext cx="558501" cy="19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tr-TR" sz="11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Alveol</a:t>
              </a:r>
              <a:r>
                <a:rPr lang="tr-TR" altLang="tr-TR" sz="11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ler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729163" y="1382713"/>
              <a:ext cx="739547" cy="19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Hava yolları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5824538" y="2138363"/>
              <a:ext cx="258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CO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5537201" y="2647950"/>
              <a:ext cx="258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CO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6161088" y="2125663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6450013" y="2566988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582972" y="2897188"/>
              <a:ext cx="609741" cy="38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tr-TR" sz="11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Pulmon</a:t>
              </a:r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er</a:t>
              </a:r>
              <a:br>
                <a:rPr lang="en-US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dolaşım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5821363" y="4992688"/>
              <a:ext cx="258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CO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tr-TR" b="1">
                <a:latin typeface="Calibri" panose="020F0502020204030204" pitchFamily="34" charset="0"/>
              </a:endParaRP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6551613" y="4951413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US" altLang="tr-TR" b="1">
                <a:latin typeface="Calibri" panose="020F0502020204030204" pitchFamily="34" charset="0"/>
              </a:endParaRP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5915424" y="5740400"/>
              <a:ext cx="573874" cy="38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Hücre içi </a:t>
              </a:r>
              <a:br>
                <a:rPr lang="en-US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solunum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5497513" y="6240463"/>
              <a:ext cx="2809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ATP</a:t>
              </a:r>
              <a:endParaRPr lang="en-US" altLang="tr-TR" b="1">
                <a:latin typeface="Calibri" panose="020F0502020204030204" pitchFamily="34" charset="0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6983413" y="6097588"/>
              <a:ext cx="502140" cy="19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Besinler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4814888" y="5970588"/>
              <a:ext cx="532883" cy="19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Hücreler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4664833" y="4268788"/>
              <a:ext cx="529467" cy="38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</a:t>
              </a:r>
              <a:r>
                <a:rPr lang="tr-TR" altLang="tr-TR" sz="11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istemik</a:t>
              </a:r>
              <a:br>
                <a:rPr lang="en-US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tr-TR" altLang="tr-T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dolaşım</a:t>
              </a:r>
              <a:endParaRPr lang="en-US" altLang="tr-TR" b="1" dirty="0">
                <a:latin typeface="Calibri" panose="020F0502020204030204" pitchFamily="34" charset="0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5554663" y="5491163"/>
              <a:ext cx="258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CO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6716713" y="5516563"/>
              <a:ext cx="1571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tr-TR" sz="1100" b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7869239" y="1281112"/>
              <a:ext cx="1087970" cy="76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Değişim I</a:t>
              </a:r>
              <a: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:</a:t>
              </a:r>
              <a:b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en-US" altLang="tr-TR" sz="1100" dirty="0" err="1">
                  <a:solidFill>
                    <a:srgbClr val="000000"/>
                  </a:solidFill>
                  <a:latin typeface="Arial Black" panose="020B0A04020102020204" pitchFamily="34" charset="0"/>
                </a:rPr>
                <a:t>atmos</a:t>
              </a:r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ferden </a:t>
              </a:r>
            </a:p>
            <a:p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Akciğere</a:t>
              </a:r>
            </a:p>
            <a:p>
              <a: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(</a:t>
              </a:r>
              <a:r>
                <a:rPr lang="en-US" altLang="tr-TR" sz="1100" dirty="0" err="1">
                  <a:solidFill>
                    <a:srgbClr val="000000"/>
                  </a:solidFill>
                  <a:latin typeface="Arial Black" panose="020B0A04020102020204" pitchFamily="34" charset="0"/>
                </a:rPr>
                <a:t>ventila</a:t>
              </a:r>
              <a:r>
                <a:rPr lang="tr-TR" altLang="tr-TR" sz="1100" dirty="0" err="1">
                  <a:solidFill>
                    <a:srgbClr val="000000"/>
                  </a:solidFill>
                  <a:latin typeface="Arial Black" panose="020B0A04020102020204" pitchFamily="34" charset="0"/>
                </a:rPr>
                <a:t>sy</a:t>
              </a:r>
              <a: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on)</a:t>
              </a:r>
              <a:endParaRPr lang="en-US" altLang="tr-TR" dirty="0">
                <a:latin typeface="Arial Black" panose="020B0A0402010202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7592355" y="3497263"/>
              <a:ext cx="1279261" cy="38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Kanda gazların </a:t>
              </a:r>
            </a:p>
            <a:p>
              <a:pPr algn="ctr"/>
              <a:r>
                <a:rPr lang="tr-TR" altLang="tr-TR" sz="1100" dirty="0" err="1">
                  <a:solidFill>
                    <a:srgbClr val="000000"/>
                  </a:solidFill>
                  <a:latin typeface="Arial Black" panose="020B0A04020102020204" pitchFamily="34" charset="0"/>
                </a:rPr>
                <a:t>taşınımı</a:t>
              </a:r>
              <a:endParaRPr lang="en-US" altLang="tr-TR" dirty="0">
                <a:latin typeface="Arial Black" panose="020B0A04020102020204" pitchFamily="34" charset="0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7815262" y="5494338"/>
              <a:ext cx="932545" cy="57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Değişim</a:t>
              </a:r>
              <a: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III:</a:t>
              </a:r>
              <a:b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kandan </a:t>
              </a:r>
            </a:p>
            <a:p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hücrelere</a:t>
              </a:r>
              <a:endParaRPr lang="en-US" altLang="tr-TR" dirty="0">
                <a:latin typeface="Arial Black" panose="020B0A04020102020204" pitchFamily="34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7850188" y="2300288"/>
              <a:ext cx="987200" cy="57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Değişim</a:t>
              </a:r>
              <a: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II:</a:t>
              </a:r>
              <a:br>
                <a:rPr lang="en-US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Akciğerden </a:t>
              </a:r>
            </a:p>
            <a:p>
              <a:r>
                <a:rPr lang="tr-TR" altLang="tr-TR" sz="11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kana</a:t>
              </a:r>
              <a:endParaRPr lang="en-US" altLang="tr-TR" dirty="0">
                <a:latin typeface="Arial Black" panose="020B0A04020102020204" pitchFamily="34" charset="0"/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5300663" y="2397125"/>
              <a:ext cx="219075" cy="1231900"/>
            </a:xfrm>
            <a:custGeom>
              <a:avLst/>
              <a:gdLst>
                <a:gd name="T0" fmla="*/ 2147483647 w 138"/>
                <a:gd name="T1" fmla="*/ 0 h 776"/>
                <a:gd name="T2" fmla="*/ 0 w 138"/>
                <a:gd name="T3" fmla="*/ 0 h 776"/>
                <a:gd name="T4" fmla="*/ 0 w 138"/>
                <a:gd name="T5" fmla="*/ 2147483647 h 776"/>
                <a:gd name="T6" fmla="*/ 2147483647 w 138"/>
                <a:gd name="T7" fmla="*/ 2147483647 h 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76"/>
                <a:gd name="T14" fmla="*/ 138 w 138"/>
                <a:gd name="T15" fmla="*/ 776 h 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76">
                  <a:moveTo>
                    <a:pt x="136" y="0"/>
                  </a:moveTo>
                  <a:lnTo>
                    <a:pt x="0" y="0"/>
                  </a:lnTo>
                  <a:lnTo>
                    <a:pt x="0" y="776"/>
                  </a:lnTo>
                  <a:lnTo>
                    <a:pt x="138" y="7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5299076" y="3671888"/>
              <a:ext cx="219075" cy="1485900"/>
            </a:xfrm>
            <a:custGeom>
              <a:avLst/>
              <a:gdLst>
                <a:gd name="T0" fmla="*/ 2147483647 w 138"/>
                <a:gd name="T1" fmla="*/ 0 h 776"/>
                <a:gd name="T2" fmla="*/ 0 w 138"/>
                <a:gd name="T3" fmla="*/ 0 h 776"/>
                <a:gd name="T4" fmla="*/ 0 w 138"/>
                <a:gd name="T5" fmla="*/ 2147483647 h 776"/>
                <a:gd name="T6" fmla="*/ 2147483647 w 138"/>
                <a:gd name="T7" fmla="*/ 2147483647 h 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76"/>
                <a:gd name="T14" fmla="*/ 138 w 138"/>
                <a:gd name="T15" fmla="*/ 776 h 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76">
                  <a:moveTo>
                    <a:pt x="136" y="0"/>
                  </a:moveTo>
                  <a:lnTo>
                    <a:pt x="0" y="0"/>
                  </a:lnTo>
                  <a:lnTo>
                    <a:pt x="0" y="776"/>
                  </a:lnTo>
                  <a:lnTo>
                    <a:pt x="138" y="7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833420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Gaz Hareketi</a:t>
            </a:r>
            <a:endParaRPr lang="en-US" dirty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Basınç farkı</a:t>
            </a:r>
            <a:endParaRPr lang="en-US" dirty="0"/>
          </a:p>
          <a:p>
            <a:pPr eaLnBrk="1" hangingPunct="1"/>
            <a:r>
              <a:rPr lang="tr-TR" dirty="0"/>
              <a:t>Çözünürlük</a:t>
            </a:r>
            <a:endParaRPr lang="en-US" dirty="0"/>
          </a:p>
          <a:p>
            <a:pPr eaLnBrk="1" hangingPunct="1"/>
            <a:r>
              <a:rPr lang="tr-TR" dirty="0"/>
              <a:t>Isı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5777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Difüzyon ve çözünürlük</a:t>
            </a:r>
            <a:endParaRPr lang="en-US" dirty="0"/>
          </a:p>
        </p:txBody>
      </p:sp>
      <p:sp>
        <p:nvSpPr>
          <p:cNvPr id="4505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/>
            <a:r>
              <a:rPr lang="tr-TR" dirty="0">
                <a:sym typeface="Wingdings" pitchFamily="2" charset="2"/>
              </a:rPr>
              <a:t>Konsantrasyon </a:t>
            </a:r>
            <a:r>
              <a:rPr lang="tr-TR" dirty="0" err="1">
                <a:sym typeface="Wingdings" pitchFamily="2" charset="2"/>
              </a:rPr>
              <a:t>gradienti</a:t>
            </a:r>
            <a:endParaRPr lang="en-US" dirty="0">
              <a:sym typeface="Wingdings" pitchFamily="2" charset="2"/>
            </a:endParaRPr>
          </a:p>
          <a:p>
            <a:pPr marL="342900" lvl="1" indent="-342900"/>
            <a:r>
              <a:rPr lang="tr-TR" dirty="0"/>
              <a:t>Yüzey alanı</a:t>
            </a:r>
            <a:endParaRPr lang="en-US" dirty="0">
              <a:sym typeface="Wingdings" pitchFamily="2" charset="2"/>
            </a:endParaRPr>
          </a:p>
          <a:p>
            <a:pPr marL="342900" lvl="1" indent="-342900"/>
            <a:r>
              <a:rPr lang="en-US" dirty="0" err="1">
                <a:sym typeface="Wingdings" pitchFamily="2" charset="2"/>
              </a:rPr>
              <a:t>Membran</a:t>
            </a:r>
            <a:r>
              <a:rPr lang="tr-TR" dirty="0">
                <a:sym typeface="Wingdings" pitchFamily="2" charset="2"/>
              </a:rPr>
              <a:t> kalınlığı</a:t>
            </a:r>
          </a:p>
          <a:p>
            <a:pPr marL="342900" lvl="1" indent="-342900"/>
            <a:r>
              <a:rPr lang="en-US" dirty="0" err="1">
                <a:sym typeface="Wingdings" pitchFamily="2" charset="2"/>
              </a:rPr>
              <a:t>Dif</a:t>
            </a:r>
            <a:r>
              <a:rPr lang="tr-TR" dirty="0" err="1">
                <a:sym typeface="Wingdings" pitchFamily="2" charset="2"/>
              </a:rPr>
              <a:t>üyon</a:t>
            </a:r>
            <a:r>
              <a:rPr lang="tr-TR" dirty="0">
                <a:sym typeface="Wingdings" pitchFamily="2" charset="2"/>
              </a:rPr>
              <a:t> mesafesi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992883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Alveolar </a:t>
            </a:r>
            <a:r>
              <a:rPr lang="en-US" dirty="0" err="1"/>
              <a:t>Ventila</a:t>
            </a:r>
            <a:r>
              <a:rPr lang="tr-TR" dirty="0" err="1"/>
              <a:t>syon</a:t>
            </a:r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95502" y="1643063"/>
            <a:ext cx="8429625" cy="2836862"/>
            <a:chOff x="0" y="857232"/>
            <a:chExt cx="8429652" cy="2836607"/>
          </a:xfrm>
        </p:grpSpPr>
        <p:pic>
          <p:nvPicPr>
            <p:cNvPr id="52228" name="Picture 15" descr="figure_18_04a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3" cstate="print"/>
            <a:srcRect t="1761" b="5157"/>
            <a:stretch>
              <a:fillRect/>
            </a:stretch>
          </p:blipFill>
          <p:spPr bwMode="auto">
            <a:xfrm>
              <a:off x="0" y="928671"/>
              <a:ext cx="1643042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9" name="Picture 16" descr="figure_18_04b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4" cstate="print"/>
            <a:srcRect t="2182" b="4761"/>
            <a:stretch>
              <a:fillRect/>
            </a:stretch>
          </p:blipFill>
          <p:spPr bwMode="auto">
            <a:xfrm>
              <a:off x="1571604" y="928670"/>
              <a:ext cx="1714512" cy="276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0" name="Picture 16" descr="figure_18_04c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5" cstate="print"/>
            <a:srcRect t="1959" b="5206"/>
            <a:stretch>
              <a:fillRect/>
            </a:stretch>
          </p:blipFill>
          <p:spPr bwMode="auto">
            <a:xfrm>
              <a:off x="3214678" y="928671"/>
              <a:ext cx="1571636" cy="276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16" descr="figure_18_04d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6" cstate="print"/>
            <a:srcRect b="5579"/>
            <a:stretch>
              <a:fillRect/>
            </a:stretch>
          </p:blipFill>
          <p:spPr bwMode="auto">
            <a:xfrm>
              <a:off x="4714877" y="857232"/>
              <a:ext cx="1785949" cy="282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16" descr="figure_18_04e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7" cstate="print"/>
            <a:srcRect b="5852"/>
            <a:stretch>
              <a:fillRect/>
            </a:stretch>
          </p:blipFill>
          <p:spPr bwMode="auto">
            <a:xfrm>
              <a:off x="6429388" y="857232"/>
              <a:ext cx="2000264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5307498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6"/>
          <p:cNvSpPr>
            <a:spLocks noGrp="1" noChangeArrowheads="1"/>
          </p:cNvSpPr>
          <p:nvPr>
            <p:ph type="title"/>
          </p:nvPr>
        </p:nvSpPr>
        <p:spPr>
          <a:xfrm>
            <a:off x="837407" y="41277"/>
            <a:ext cx="9978875" cy="890619"/>
          </a:xfrm>
        </p:spPr>
        <p:txBody>
          <a:bodyPr/>
          <a:lstStyle/>
          <a:p>
            <a:pPr eaLnBrk="1" hangingPunct="1"/>
            <a:r>
              <a:rPr lang="en-US" dirty="0"/>
              <a:t>Ga</a:t>
            </a:r>
            <a:r>
              <a:rPr lang="tr-TR" dirty="0"/>
              <a:t>z</a:t>
            </a:r>
            <a:r>
              <a:rPr lang="en-US" dirty="0"/>
              <a:t> </a:t>
            </a:r>
            <a:r>
              <a:rPr lang="en-US" dirty="0" err="1"/>
              <a:t>Dif</a:t>
            </a:r>
            <a:r>
              <a:rPr lang="tr-TR" dirty="0" err="1"/>
              <a:t>üzyonu</a:t>
            </a:r>
            <a:endParaRPr lang="en-US" dirty="0"/>
          </a:p>
        </p:txBody>
      </p:sp>
      <p:pic>
        <p:nvPicPr>
          <p:cNvPr id="49156" name="Picture 43" descr="figure_18_03-j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5" y="684214"/>
            <a:ext cx="8231187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4"/>
          <p:cNvSpPr>
            <a:spLocks noChangeArrowheads="1"/>
          </p:cNvSpPr>
          <p:nvPr/>
        </p:nvSpPr>
        <p:spPr bwMode="auto">
          <a:xfrm>
            <a:off x="3313113" y="985841"/>
            <a:ext cx="11605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100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58" name="Rectangle 45"/>
          <p:cNvSpPr>
            <a:spLocks noChangeArrowheads="1"/>
          </p:cNvSpPr>
          <p:nvPr/>
        </p:nvSpPr>
        <p:spPr bwMode="auto">
          <a:xfrm>
            <a:off x="3692525" y="731841"/>
            <a:ext cx="4761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Alveoli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59" name="Rectangle 46"/>
          <p:cNvSpPr>
            <a:spLocks noChangeArrowheads="1"/>
          </p:cNvSpPr>
          <p:nvPr/>
        </p:nvSpPr>
        <p:spPr bwMode="auto">
          <a:xfrm>
            <a:off x="3346452" y="5849941"/>
            <a:ext cx="3634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300" b="1" dirty="0">
                <a:solidFill>
                  <a:srgbClr val="231F20"/>
                </a:solidFill>
                <a:latin typeface="Calibri" pitchFamily="34" charset="0"/>
              </a:rPr>
              <a:t>Doku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9160" name="Rectangle 47"/>
          <p:cNvSpPr>
            <a:spLocks noChangeArrowheads="1"/>
          </p:cNvSpPr>
          <p:nvPr/>
        </p:nvSpPr>
        <p:spPr bwMode="auto">
          <a:xfrm>
            <a:off x="7940675" y="731841"/>
            <a:ext cx="4761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Alveoli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61" name="Rectangle 48"/>
          <p:cNvSpPr>
            <a:spLocks noChangeArrowheads="1"/>
          </p:cNvSpPr>
          <p:nvPr/>
        </p:nvSpPr>
        <p:spPr bwMode="auto">
          <a:xfrm>
            <a:off x="7594602" y="5849941"/>
            <a:ext cx="3634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300" b="1" dirty="0">
                <a:solidFill>
                  <a:srgbClr val="231F20"/>
                </a:solidFill>
                <a:latin typeface="Calibri" pitchFamily="34" charset="0"/>
              </a:rPr>
              <a:t>Doku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9162" name="Rectangle 49"/>
          <p:cNvSpPr>
            <a:spLocks noChangeArrowheads="1"/>
          </p:cNvSpPr>
          <p:nvPr/>
        </p:nvSpPr>
        <p:spPr bwMode="auto">
          <a:xfrm>
            <a:off x="7693027" y="6316666"/>
            <a:ext cx="97840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300" b="1" baseline="-25000" dirty="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 dirty="0">
                <a:solidFill>
                  <a:srgbClr val="231F20"/>
                </a:solidFill>
                <a:latin typeface="Calibri" pitchFamily="34" charset="0"/>
              </a:rPr>
              <a:t> dif</a:t>
            </a:r>
            <a:r>
              <a:rPr lang="tr-TR" sz="1300" b="1" dirty="0" err="1">
                <a:solidFill>
                  <a:srgbClr val="231F20"/>
                </a:solidFill>
                <a:latin typeface="Calibri" pitchFamily="34" charset="0"/>
              </a:rPr>
              <a:t>üzyonu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9163" name="Rectangle 50"/>
          <p:cNvSpPr>
            <a:spLocks noChangeArrowheads="1"/>
          </p:cNvSpPr>
          <p:nvPr/>
        </p:nvSpPr>
        <p:spPr bwMode="auto">
          <a:xfrm>
            <a:off x="3248027" y="6316666"/>
            <a:ext cx="129407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Arial Black" pitchFamily="34" charset="0"/>
              </a:rPr>
              <a:t> </a:t>
            </a:r>
            <a:r>
              <a:rPr lang="en-US" sz="1300" b="1" dirty="0">
                <a:solidFill>
                  <a:srgbClr val="231F20"/>
                </a:solidFill>
                <a:latin typeface="Calibri" pitchFamily="34" charset="0"/>
              </a:rPr>
              <a:t>Oxygen dif</a:t>
            </a:r>
            <a:r>
              <a:rPr lang="tr-TR" sz="1300" b="1" dirty="0" err="1">
                <a:solidFill>
                  <a:srgbClr val="231F20"/>
                </a:solidFill>
                <a:latin typeface="Calibri" pitchFamily="34" charset="0"/>
              </a:rPr>
              <a:t>üzyonu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9164" name="Rectangle 51"/>
          <p:cNvSpPr>
            <a:spLocks noChangeArrowheads="1"/>
          </p:cNvSpPr>
          <p:nvPr/>
        </p:nvSpPr>
        <p:spPr bwMode="auto">
          <a:xfrm>
            <a:off x="3457360" y="3160715"/>
            <a:ext cx="11021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300" b="1" dirty="0">
                <a:solidFill>
                  <a:srgbClr val="231F20"/>
                </a:solidFill>
                <a:latin typeface="Calibri" pitchFamily="34" charset="0"/>
              </a:rPr>
              <a:t>Dolaşım Sistemi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9166" name="Rectangle 53"/>
          <p:cNvSpPr>
            <a:spLocks noChangeArrowheads="1"/>
          </p:cNvSpPr>
          <p:nvPr/>
        </p:nvSpPr>
        <p:spPr bwMode="auto">
          <a:xfrm>
            <a:off x="2857502" y="2017716"/>
            <a:ext cx="5418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67" name="Rectangle 54"/>
          <p:cNvSpPr>
            <a:spLocks noChangeArrowheads="1"/>
          </p:cNvSpPr>
          <p:nvPr/>
        </p:nvSpPr>
        <p:spPr bwMode="auto">
          <a:xfrm>
            <a:off x="4403727" y="2017716"/>
            <a:ext cx="6267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100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68" name="Rectangle 55"/>
          <p:cNvSpPr>
            <a:spLocks noChangeArrowheads="1"/>
          </p:cNvSpPr>
          <p:nvPr/>
        </p:nvSpPr>
        <p:spPr bwMode="auto">
          <a:xfrm>
            <a:off x="2905127" y="4478341"/>
            <a:ext cx="5418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69" name="Rectangle 56"/>
          <p:cNvSpPr>
            <a:spLocks noChangeArrowheads="1"/>
          </p:cNvSpPr>
          <p:nvPr/>
        </p:nvSpPr>
        <p:spPr bwMode="auto">
          <a:xfrm>
            <a:off x="4495802" y="4459291"/>
            <a:ext cx="6267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100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70" name="Rectangle 57"/>
          <p:cNvSpPr>
            <a:spLocks noChangeArrowheads="1"/>
          </p:cNvSpPr>
          <p:nvPr/>
        </p:nvSpPr>
        <p:spPr bwMode="auto">
          <a:xfrm>
            <a:off x="6994527" y="2017716"/>
            <a:ext cx="6002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46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71" name="Rectangle 58"/>
          <p:cNvSpPr>
            <a:spLocks noChangeArrowheads="1"/>
          </p:cNvSpPr>
          <p:nvPr/>
        </p:nvSpPr>
        <p:spPr bwMode="auto">
          <a:xfrm>
            <a:off x="8658227" y="2017716"/>
            <a:ext cx="6002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40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72" name="Rectangle 59"/>
          <p:cNvSpPr>
            <a:spLocks noChangeArrowheads="1"/>
          </p:cNvSpPr>
          <p:nvPr/>
        </p:nvSpPr>
        <p:spPr bwMode="auto">
          <a:xfrm>
            <a:off x="7011990" y="4452941"/>
            <a:ext cx="6002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46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73" name="Rectangle 60"/>
          <p:cNvSpPr>
            <a:spLocks noChangeArrowheads="1"/>
          </p:cNvSpPr>
          <p:nvPr/>
        </p:nvSpPr>
        <p:spPr bwMode="auto">
          <a:xfrm>
            <a:off x="8675690" y="4452941"/>
            <a:ext cx="6002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40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425827" y="5424481"/>
            <a:ext cx="1076325" cy="298449"/>
            <a:chOff x="1222" y="3069"/>
            <a:chExt cx="678" cy="188"/>
          </a:xfrm>
        </p:grpSpPr>
        <p:sp>
          <p:nvSpPr>
            <p:cNvPr id="49179" name="Rectangle 62"/>
            <p:cNvSpPr>
              <a:spLocks noChangeArrowheads="1"/>
            </p:cNvSpPr>
            <p:nvPr/>
          </p:nvSpPr>
          <p:spPr bwMode="auto">
            <a:xfrm>
              <a:off x="1222" y="3069"/>
              <a:ext cx="67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Calibri" pitchFamily="34" charset="0"/>
                </a:rPr>
                <a:t>P</a:t>
              </a:r>
              <a:r>
                <a:rPr lang="en-US" sz="1300" b="1" baseline="-25000">
                  <a:solidFill>
                    <a:srgbClr val="231F20"/>
                  </a:solidFill>
                  <a:latin typeface="Calibri" pitchFamily="34" charset="0"/>
                </a:rPr>
                <a:t>O</a:t>
              </a:r>
              <a:r>
                <a:rPr lang="en-US" sz="1100" b="1" baseline="-45000">
                  <a:solidFill>
                    <a:srgbClr val="231F20"/>
                  </a:solidFill>
                  <a:latin typeface="Calibri" pitchFamily="34" charset="0"/>
                </a:rPr>
                <a:t>2</a:t>
              </a:r>
              <a:r>
                <a:rPr lang="en-US" sz="1300" b="1">
                  <a:solidFill>
                    <a:srgbClr val="231F20"/>
                  </a:solidFill>
                  <a:latin typeface="Calibri" pitchFamily="34" charset="0"/>
                </a:rPr>
                <a:t> &lt; 40 mm Hg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49180" name="Rectangle 63"/>
            <p:cNvSpPr>
              <a:spLocks noChangeArrowheads="1"/>
            </p:cNvSpPr>
            <p:nvPr/>
          </p:nvSpPr>
          <p:spPr bwMode="auto">
            <a:xfrm>
              <a:off x="1355" y="3073"/>
              <a:ext cx="16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Calibri" pitchFamily="34" charset="0"/>
                </a:rPr>
                <a:t>–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631116" y="5465756"/>
            <a:ext cx="1133475" cy="298449"/>
            <a:chOff x="2881" y="3137"/>
            <a:chExt cx="714" cy="188"/>
          </a:xfrm>
        </p:grpSpPr>
        <p:sp>
          <p:nvSpPr>
            <p:cNvPr id="49177" name="Rectangle 65"/>
            <p:cNvSpPr>
              <a:spLocks noChangeArrowheads="1"/>
            </p:cNvSpPr>
            <p:nvPr/>
          </p:nvSpPr>
          <p:spPr bwMode="auto">
            <a:xfrm>
              <a:off x="2881" y="3137"/>
              <a:ext cx="71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Calibri" pitchFamily="34" charset="0"/>
                </a:rPr>
                <a:t>P</a:t>
              </a:r>
              <a:r>
                <a:rPr lang="en-US" sz="1300" b="1" baseline="-25000">
                  <a:solidFill>
                    <a:srgbClr val="231F20"/>
                  </a:solidFill>
                  <a:latin typeface="Calibri" pitchFamily="34" charset="0"/>
                </a:rPr>
                <a:t>CO</a:t>
              </a:r>
              <a:r>
                <a:rPr lang="en-US" sz="1100" b="1" baseline="-45000">
                  <a:solidFill>
                    <a:srgbClr val="231F20"/>
                  </a:solidFill>
                  <a:latin typeface="Calibri" pitchFamily="34" charset="0"/>
                </a:rPr>
                <a:t>2</a:t>
              </a:r>
              <a:r>
                <a:rPr lang="en-US" sz="1300" b="1">
                  <a:solidFill>
                    <a:srgbClr val="231F20"/>
                  </a:solidFill>
                  <a:latin typeface="Calibri" pitchFamily="34" charset="0"/>
                </a:rPr>
                <a:t> &gt; 46 mm Hg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49178" name="Rectangle 66"/>
            <p:cNvSpPr>
              <a:spLocks noChangeArrowheads="1"/>
            </p:cNvSpPr>
            <p:nvPr/>
          </p:nvSpPr>
          <p:spPr bwMode="auto">
            <a:xfrm>
              <a:off x="3068" y="3141"/>
              <a:ext cx="16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rgbClr val="231F20"/>
                  </a:solidFill>
                  <a:latin typeface="Calibri" pitchFamily="34" charset="0"/>
                </a:rPr>
                <a:t>–</a:t>
              </a:r>
            </a:p>
          </p:txBody>
        </p:sp>
      </p:grpSp>
      <p:sp>
        <p:nvSpPr>
          <p:cNvPr id="49176" name="Rectangle 67"/>
          <p:cNvSpPr>
            <a:spLocks noChangeArrowheads="1"/>
          </p:cNvSpPr>
          <p:nvPr/>
        </p:nvSpPr>
        <p:spPr bwMode="auto">
          <a:xfrm>
            <a:off x="7580315" y="985841"/>
            <a:ext cx="11340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3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100" b="1" baseline="-4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300" b="1">
                <a:solidFill>
                  <a:srgbClr val="231F20"/>
                </a:solidFill>
                <a:latin typeface="Calibri" pitchFamily="34" charset="0"/>
              </a:rPr>
              <a:t> = 40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7662428" y="3167066"/>
            <a:ext cx="11021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tr-TR" sz="1300" b="1" dirty="0">
                <a:solidFill>
                  <a:srgbClr val="231F20"/>
                </a:solidFill>
                <a:latin typeface="Calibri" pitchFamily="34" charset="0"/>
              </a:rPr>
              <a:t>Dolaşım Sistemi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5265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Düşük </a:t>
            </a:r>
            <a:r>
              <a:rPr lang="en-US" dirty="0"/>
              <a:t>Alveolar P</a:t>
            </a:r>
            <a:r>
              <a:rPr lang="en-US" sz="3800" baseline="-12000" dirty="0"/>
              <a:t>O</a:t>
            </a:r>
            <a:r>
              <a:rPr lang="en-US" baseline="-25000" dirty="0"/>
              <a:t>2</a:t>
            </a:r>
            <a:r>
              <a:rPr lang="tr-TR" baseline="-25000" dirty="0"/>
              <a:t> </a:t>
            </a:r>
            <a:r>
              <a:rPr lang="tr-TR" dirty="0"/>
              <a:t>nedenleri</a:t>
            </a:r>
            <a:endParaRPr lang="en-US" sz="2200" dirty="0"/>
          </a:p>
        </p:txBody>
      </p:sp>
      <p:sp>
        <p:nvSpPr>
          <p:cNvPr id="5120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Alınan havada az oksijen olması</a:t>
            </a:r>
            <a:endParaRPr lang="en-US" dirty="0"/>
          </a:p>
          <a:p>
            <a:pPr lvl="1" eaLnBrk="1" hangingPunct="1"/>
            <a:r>
              <a:rPr lang="tr-TR" dirty="0"/>
              <a:t>Yüksek rakım</a:t>
            </a:r>
            <a:endParaRPr lang="en-US" dirty="0"/>
          </a:p>
          <a:p>
            <a:pPr eaLnBrk="1" hangingPunct="1"/>
            <a:r>
              <a:rPr lang="en-US" dirty="0"/>
              <a:t>Alveolar </a:t>
            </a:r>
            <a:r>
              <a:rPr lang="en-US" dirty="0" err="1"/>
              <a:t>ventila</a:t>
            </a:r>
            <a:r>
              <a:rPr lang="tr-TR" dirty="0" err="1"/>
              <a:t>syon</a:t>
            </a:r>
            <a:r>
              <a:rPr lang="tr-TR" dirty="0"/>
              <a:t> yetersizliği</a:t>
            </a:r>
            <a:endParaRPr lang="en-US" dirty="0"/>
          </a:p>
          <a:p>
            <a:pPr lvl="1" eaLnBrk="1" hangingPunct="1"/>
            <a:r>
              <a:rPr lang="tr-TR" dirty="0"/>
              <a:t>Düşük akciğer </a:t>
            </a:r>
            <a:r>
              <a:rPr lang="tr-TR" dirty="0" err="1"/>
              <a:t>kompliyansı</a:t>
            </a:r>
            <a:endParaRPr lang="en-US" dirty="0"/>
          </a:p>
          <a:p>
            <a:pPr lvl="1" eaLnBrk="1" hangingPunct="1"/>
            <a:r>
              <a:rPr lang="tr-TR" dirty="0"/>
              <a:t>Artmış hava yolu direnci</a:t>
            </a:r>
            <a:endParaRPr lang="en-US" dirty="0"/>
          </a:p>
          <a:p>
            <a:pPr lvl="1" eaLnBrk="1" hangingPunct="1"/>
            <a:r>
              <a:rPr lang="tr-TR" dirty="0"/>
              <a:t>Fazla ilaç (</a:t>
            </a:r>
            <a:r>
              <a:rPr lang="tr-TR" dirty="0" err="1"/>
              <a:t>overdose</a:t>
            </a:r>
            <a:r>
              <a:rPr lang="tr-TR" dirty="0"/>
              <a:t>) etkisi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705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Alveolar </a:t>
            </a:r>
            <a:r>
              <a:rPr lang="en-US" dirty="0" err="1"/>
              <a:t>Ventila</a:t>
            </a:r>
            <a:r>
              <a:rPr lang="tr-TR" dirty="0" err="1"/>
              <a:t>syon</a:t>
            </a:r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95502" y="1643063"/>
            <a:ext cx="8429625" cy="2836862"/>
            <a:chOff x="0" y="857232"/>
            <a:chExt cx="8429652" cy="2836607"/>
          </a:xfrm>
        </p:grpSpPr>
        <p:pic>
          <p:nvPicPr>
            <p:cNvPr id="52228" name="Picture 15" descr="figure_18_04a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3" cstate="print"/>
            <a:srcRect t="1761" b="5157"/>
            <a:stretch>
              <a:fillRect/>
            </a:stretch>
          </p:blipFill>
          <p:spPr bwMode="auto">
            <a:xfrm>
              <a:off x="0" y="928671"/>
              <a:ext cx="1643042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9" name="Picture 16" descr="figure_18_04b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4" cstate="print"/>
            <a:srcRect t="2182" b="4761"/>
            <a:stretch>
              <a:fillRect/>
            </a:stretch>
          </p:blipFill>
          <p:spPr bwMode="auto">
            <a:xfrm>
              <a:off x="1571604" y="928670"/>
              <a:ext cx="1714512" cy="276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0" name="Picture 16" descr="figure_18_04c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5" cstate="print"/>
            <a:srcRect t="1959" b="5206"/>
            <a:stretch>
              <a:fillRect/>
            </a:stretch>
          </p:blipFill>
          <p:spPr bwMode="auto">
            <a:xfrm>
              <a:off x="3214678" y="928671"/>
              <a:ext cx="1571636" cy="276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16" descr="figure_18_04d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6" cstate="print"/>
            <a:srcRect b="5579"/>
            <a:stretch>
              <a:fillRect/>
            </a:stretch>
          </p:blipFill>
          <p:spPr bwMode="auto">
            <a:xfrm>
              <a:off x="4714877" y="857232"/>
              <a:ext cx="1785949" cy="282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16" descr="figure_18_04e_labeled.jpg                                      001A2292ServDisk_05                    BE4022FB:"/>
            <p:cNvPicPr>
              <a:picLocks noChangeAspect="1" noChangeArrowheads="1"/>
            </p:cNvPicPr>
            <p:nvPr/>
          </p:nvPicPr>
          <p:blipFill>
            <a:blip r:embed="rId7" cstate="print"/>
            <a:srcRect b="5852"/>
            <a:stretch>
              <a:fillRect/>
            </a:stretch>
          </p:blipFill>
          <p:spPr bwMode="auto">
            <a:xfrm>
              <a:off x="6429388" y="857232"/>
              <a:ext cx="2000264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5307498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Ga</a:t>
            </a:r>
            <a:r>
              <a:rPr lang="tr-TR" dirty="0"/>
              <a:t>z</a:t>
            </a:r>
            <a:r>
              <a:rPr lang="en-US" dirty="0"/>
              <a:t> </a:t>
            </a:r>
            <a:r>
              <a:rPr lang="tr-TR" dirty="0"/>
              <a:t>Değişimi</a:t>
            </a:r>
            <a:endParaRPr lang="en-US" dirty="0"/>
          </a:p>
        </p:txBody>
      </p:sp>
      <p:sp>
        <p:nvSpPr>
          <p:cNvPr id="5427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Patolojik olarak</a:t>
            </a:r>
            <a:endParaRPr lang="en-US" dirty="0"/>
          </a:p>
          <a:p>
            <a:pPr lvl="1" eaLnBrk="1" hangingPunct="1"/>
            <a:r>
              <a:rPr lang="tr-TR" dirty="0"/>
              <a:t>A</a:t>
            </a:r>
            <a:r>
              <a:rPr lang="en-US" dirty="0" err="1"/>
              <a:t>lveolar</a:t>
            </a:r>
            <a:r>
              <a:rPr lang="en-US" dirty="0"/>
              <a:t> </a:t>
            </a:r>
            <a:r>
              <a:rPr lang="tr-TR" dirty="0"/>
              <a:t>yüzey alanında azalma</a:t>
            </a:r>
            <a:endParaRPr lang="en-US" dirty="0"/>
          </a:p>
          <a:p>
            <a:pPr lvl="1" eaLnBrk="1" hangingPunct="1"/>
            <a:r>
              <a:rPr lang="tr-TR" dirty="0" err="1"/>
              <a:t>Alveolar</a:t>
            </a:r>
            <a:r>
              <a:rPr lang="tr-TR" dirty="0"/>
              <a:t> </a:t>
            </a:r>
            <a:r>
              <a:rPr lang="tr-TR" dirty="0" err="1"/>
              <a:t>membran</a:t>
            </a:r>
            <a:r>
              <a:rPr lang="tr-TR" dirty="0"/>
              <a:t> kalınlığının artması</a:t>
            </a:r>
            <a:endParaRPr lang="en-US" dirty="0"/>
          </a:p>
          <a:p>
            <a:pPr lvl="1" eaLnBrk="1" hangingPunct="1"/>
            <a:r>
              <a:rPr lang="tr-TR" dirty="0"/>
              <a:t>Alveol ve kan damarı arasında difüzyon mesafesinin artması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322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Solüsyon İçerisinde Gazlar</a:t>
            </a:r>
            <a:endParaRPr lang="en-US" dirty="0"/>
          </a:p>
        </p:txBody>
      </p:sp>
      <p:pic>
        <p:nvPicPr>
          <p:cNvPr id="47108" name="Picture 33" descr="figure_18_02a-c"/>
          <p:cNvPicPr>
            <a:picLocks noChangeAspect="1" noChangeArrowheads="1"/>
          </p:cNvPicPr>
          <p:nvPr/>
        </p:nvPicPr>
        <p:blipFill>
          <a:blip r:embed="rId3" cstate="print"/>
          <a:srcRect t="53259"/>
          <a:stretch>
            <a:fillRect/>
          </a:stretch>
        </p:blipFill>
        <p:spPr bwMode="auto">
          <a:xfrm>
            <a:off x="1979615" y="2154238"/>
            <a:ext cx="8231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Line 34"/>
          <p:cNvSpPr>
            <a:spLocks noChangeShapeType="1"/>
          </p:cNvSpPr>
          <p:nvPr/>
        </p:nvSpPr>
        <p:spPr bwMode="auto">
          <a:xfrm flipH="1">
            <a:off x="8796341" y="2359025"/>
            <a:ext cx="3333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35"/>
          <p:cNvSpPr>
            <a:spLocks noChangeShapeType="1"/>
          </p:cNvSpPr>
          <p:nvPr/>
        </p:nvSpPr>
        <p:spPr bwMode="auto">
          <a:xfrm flipH="1">
            <a:off x="8796341" y="3543300"/>
            <a:ext cx="3333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Rectangle 37"/>
          <p:cNvSpPr>
            <a:spLocks noChangeArrowheads="1"/>
          </p:cNvSpPr>
          <p:nvPr/>
        </p:nvSpPr>
        <p:spPr bwMode="auto">
          <a:xfrm>
            <a:off x="2262188" y="2638425"/>
            <a:ext cx="12647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400" b="1" baseline="-47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 = 100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7113" name="Rectangle 38"/>
          <p:cNvSpPr>
            <a:spLocks noChangeArrowheads="1"/>
          </p:cNvSpPr>
          <p:nvPr/>
        </p:nvSpPr>
        <p:spPr bwMode="auto">
          <a:xfrm>
            <a:off x="2360615" y="3581400"/>
            <a:ext cx="10820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400" b="1" baseline="-47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 = 0 mm Hg</a:t>
            </a:r>
          </a:p>
        </p:txBody>
      </p:sp>
      <p:sp>
        <p:nvSpPr>
          <p:cNvPr id="47116" name="Rectangle 41"/>
          <p:cNvSpPr>
            <a:spLocks noChangeArrowheads="1"/>
          </p:cNvSpPr>
          <p:nvPr/>
        </p:nvSpPr>
        <p:spPr bwMode="auto">
          <a:xfrm>
            <a:off x="9158290" y="2224091"/>
            <a:ext cx="844783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400" b="1" baseline="-47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 =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100 mm Hg</a:t>
            </a:r>
          </a:p>
        </p:txBody>
      </p:sp>
      <p:sp>
        <p:nvSpPr>
          <p:cNvPr id="47117" name="Rectangle 42"/>
          <p:cNvSpPr>
            <a:spLocks noChangeArrowheads="1"/>
          </p:cNvSpPr>
          <p:nvPr/>
        </p:nvSpPr>
        <p:spPr bwMode="auto">
          <a:xfrm>
            <a:off x="9158290" y="2749550"/>
            <a:ext cx="947375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[O</a:t>
            </a:r>
            <a:r>
              <a:rPr lang="en-US" sz="14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] =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5.20 mmol/L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7118" name="Rectangle 43"/>
          <p:cNvSpPr>
            <a:spLocks noChangeArrowheads="1"/>
          </p:cNvSpPr>
          <p:nvPr/>
        </p:nvSpPr>
        <p:spPr bwMode="auto">
          <a:xfrm>
            <a:off x="9158290" y="3414715"/>
            <a:ext cx="844783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400" b="1" baseline="-47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 =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100 mm Hg</a:t>
            </a:r>
          </a:p>
        </p:txBody>
      </p:sp>
      <p:sp>
        <p:nvSpPr>
          <p:cNvPr id="47119" name="Rectangle 44"/>
          <p:cNvSpPr>
            <a:spLocks noChangeArrowheads="1"/>
          </p:cNvSpPr>
          <p:nvPr/>
        </p:nvSpPr>
        <p:spPr bwMode="auto">
          <a:xfrm>
            <a:off x="9158290" y="3956050"/>
            <a:ext cx="947375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[O</a:t>
            </a:r>
            <a:r>
              <a:rPr lang="en-US" sz="14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] =</a:t>
            </a:r>
            <a:br>
              <a:rPr lang="en-US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0.15 mmol/L</a:t>
            </a:r>
          </a:p>
        </p:txBody>
      </p:sp>
    </p:spTree>
    <p:extLst>
      <p:ext uri="{BB962C8B-B14F-4D97-AF65-F5344CB8AC3E}">
        <p14:creationId xmlns:p14="http://schemas.microsoft.com/office/powerpoint/2010/main" val="959997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Solüsyon İçerisinde Gazlar</a:t>
            </a:r>
            <a:endParaRPr lang="en-US" dirty="0"/>
          </a:p>
        </p:txBody>
      </p:sp>
      <p:pic>
        <p:nvPicPr>
          <p:cNvPr id="48132" name="Picture 15" descr="figure_18_02-jLE"/>
          <p:cNvPicPr>
            <a:picLocks noChangeAspect="1" noChangeArrowheads="1"/>
          </p:cNvPicPr>
          <p:nvPr/>
        </p:nvPicPr>
        <p:blipFill>
          <a:blip r:embed="rId3" cstate="print"/>
          <a:srcRect l="42970" t="66891"/>
          <a:stretch>
            <a:fillRect/>
          </a:stretch>
        </p:blipFill>
        <p:spPr bwMode="auto">
          <a:xfrm>
            <a:off x="2171700" y="1803403"/>
            <a:ext cx="7848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Line 16"/>
          <p:cNvSpPr>
            <a:spLocks noChangeShapeType="1"/>
          </p:cNvSpPr>
          <p:nvPr/>
        </p:nvSpPr>
        <p:spPr bwMode="auto">
          <a:xfrm flipH="1">
            <a:off x="4271963" y="2060578"/>
            <a:ext cx="387351" cy="31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Line 17"/>
          <p:cNvSpPr>
            <a:spLocks noChangeShapeType="1"/>
          </p:cNvSpPr>
          <p:nvPr/>
        </p:nvSpPr>
        <p:spPr bwMode="auto">
          <a:xfrm flipH="1">
            <a:off x="4271963" y="3451227"/>
            <a:ext cx="387351" cy="31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18"/>
          <p:cNvSpPr>
            <a:spLocks noChangeShapeType="1"/>
          </p:cNvSpPr>
          <p:nvPr/>
        </p:nvSpPr>
        <p:spPr bwMode="auto">
          <a:xfrm flipH="1">
            <a:off x="8396290" y="2166941"/>
            <a:ext cx="333375" cy="3175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19"/>
          <p:cNvSpPr>
            <a:spLocks noChangeShapeType="1"/>
          </p:cNvSpPr>
          <p:nvPr/>
        </p:nvSpPr>
        <p:spPr bwMode="auto">
          <a:xfrm flipH="1">
            <a:off x="8396290" y="3505200"/>
            <a:ext cx="33337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Rectangle 21"/>
          <p:cNvSpPr>
            <a:spLocks noChangeArrowheads="1"/>
          </p:cNvSpPr>
          <p:nvPr/>
        </p:nvSpPr>
        <p:spPr bwMode="auto">
          <a:xfrm>
            <a:off x="4695827" y="2246316"/>
            <a:ext cx="9666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100 mm Hg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39" name="Rectangle 22"/>
          <p:cNvSpPr>
            <a:spLocks noChangeArrowheads="1"/>
          </p:cNvSpPr>
          <p:nvPr/>
        </p:nvSpPr>
        <p:spPr bwMode="auto">
          <a:xfrm>
            <a:off x="4695827" y="2538416"/>
            <a:ext cx="10820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[O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] =</a:t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5.20 mmol/L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40" name="Rectangle 23"/>
          <p:cNvSpPr>
            <a:spLocks noChangeArrowheads="1"/>
          </p:cNvSpPr>
          <p:nvPr/>
        </p:nvSpPr>
        <p:spPr bwMode="auto">
          <a:xfrm>
            <a:off x="4695827" y="3940178"/>
            <a:ext cx="10820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[O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] =</a:t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0.15 mmol/L</a:t>
            </a:r>
          </a:p>
        </p:txBody>
      </p:sp>
      <p:sp>
        <p:nvSpPr>
          <p:cNvPr id="48142" name="Rectangle 25"/>
          <p:cNvSpPr>
            <a:spLocks noChangeArrowheads="1"/>
          </p:cNvSpPr>
          <p:nvPr/>
        </p:nvSpPr>
        <p:spPr bwMode="auto">
          <a:xfrm>
            <a:off x="8767766" y="2352678"/>
            <a:ext cx="9666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100 mm Hg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>
            <a:off x="8767766" y="2649541"/>
            <a:ext cx="10820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[CO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] =</a:t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5.20 mmol/L</a:t>
            </a:r>
          </a:p>
        </p:txBody>
      </p:sp>
      <p:sp>
        <p:nvSpPr>
          <p:cNvPr id="48144" name="Rectangle 27"/>
          <p:cNvSpPr>
            <a:spLocks noChangeArrowheads="1"/>
          </p:cNvSpPr>
          <p:nvPr/>
        </p:nvSpPr>
        <p:spPr bwMode="auto">
          <a:xfrm>
            <a:off x="8767766" y="3995741"/>
            <a:ext cx="10820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[CO</a:t>
            </a:r>
            <a:r>
              <a:rPr lang="en-US" sz="16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] =</a:t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3.00 mmol/L</a:t>
            </a:r>
          </a:p>
        </p:txBody>
      </p:sp>
      <p:sp>
        <p:nvSpPr>
          <p:cNvPr id="48145" name="Rectangle 29"/>
          <p:cNvSpPr>
            <a:spLocks noChangeArrowheads="1"/>
          </p:cNvSpPr>
          <p:nvPr/>
        </p:nvSpPr>
        <p:spPr bwMode="auto">
          <a:xfrm>
            <a:off x="4692651" y="1949453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P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46" name="Rectangle 30"/>
          <p:cNvSpPr>
            <a:spLocks noChangeArrowheads="1"/>
          </p:cNvSpPr>
          <p:nvPr/>
        </p:nvSpPr>
        <p:spPr bwMode="auto">
          <a:xfrm>
            <a:off x="4821239" y="2049466"/>
            <a:ext cx="1683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300" b="1">
              <a:latin typeface="Calibri" pitchFamily="34" charset="0"/>
            </a:endParaRPr>
          </a:p>
        </p:txBody>
      </p:sp>
      <p:sp>
        <p:nvSpPr>
          <p:cNvPr id="48147" name="Rectangle 31"/>
          <p:cNvSpPr>
            <a:spLocks noChangeArrowheads="1"/>
          </p:cNvSpPr>
          <p:nvPr/>
        </p:nvSpPr>
        <p:spPr bwMode="auto">
          <a:xfrm>
            <a:off x="5097463" y="1949453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=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48" name="Rectangle 32"/>
          <p:cNvSpPr>
            <a:spLocks noChangeArrowheads="1"/>
          </p:cNvSpPr>
          <p:nvPr/>
        </p:nvSpPr>
        <p:spPr bwMode="auto">
          <a:xfrm>
            <a:off x="4695827" y="3643316"/>
            <a:ext cx="9666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100 mm Hg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49" name="Rectangle 34"/>
          <p:cNvSpPr>
            <a:spLocks noChangeArrowheads="1"/>
          </p:cNvSpPr>
          <p:nvPr/>
        </p:nvSpPr>
        <p:spPr bwMode="auto">
          <a:xfrm>
            <a:off x="4692651" y="3344866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P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50" name="Rectangle 35"/>
          <p:cNvSpPr>
            <a:spLocks noChangeArrowheads="1"/>
          </p:cNvSpPr>
          <p:nvPr/>
        </p:nvSpPr>
        <p:spPr bwMode="auto">
          <a:xfrm>
            <a:off x="4819651" y="3448052"/>
            <a:ext cx="1683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300" b="1">
              <a:latin typeface="Calibri" pitchFamily="34" charset="0"/>
            </a:endParaRPr>
          </a:p>
        </p:txBody>
      </p:sp>
      <p:sp>
        <p:nvSpPr>
          <p:cNvPr id="48151" name="Rectangle 36"/>
          <p:cNvSpPr>
            <a:spLocks noChangeArrowheads="1"/>
          </p:cNvSpPr>
          <p:nvPr/>
        </p:nvSpPr>
        <p:spPr bwMode="auto">
          <a:xfrm>
            <a:off x="5097463" y="3344866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=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52" name="Rectangle 38"/>
          <p:cNvSpPr>
            <a:spLocks noChangeArrowheads="1"/>
          </p:cNvSpPr>
          <p:nvPr/>
        </p:nvSpPr>
        <p:spPr bwMode="auto">
          <a:xfrm>
            <a:off x="8764588" y="2055816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P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53" name="Rectangle 39"/>
          <p:cNvSpPr>
            <a:spLocks noChangeArrowheads="1"/>
          </p:cNvSpPr>
          <p:nvPr/>
        </p:nvSpPr>
        <p:spPr bwMode="auto">
          <a:xfrm>
            <a:off x="8891590" y="2155828"/>
            <a:ext cx="2552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300" b="1">
              <a:latin typeface="Calibri" pitchFamily="34" charset="0"/>
            </a:endParaRPr>
          </a:p>
        </p:txBody>
      </p:sp>
      <p:sp>
        <p:nvSpPr>
          <p:cNvPr id="48154" name="Rectangle 40"/>
          <p:cNvSpPr>
            <a:spLocks noChangeArrowheads="1"/>
          </p:cNvSpPr>
          <p:nvPr/>
        </p:nvSpPr>
        <p:spPr bwMode="auto">
          <a:xfrm>
            <a:off x="9247188" y="2055816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=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55" name="Rectangle 41"/>
          <p:cNvSpPr>
            <a:spLocks noChangeArrowheads="1"/>
          </p:cNvSpPr>
          <p:nvPr/>
        </p:nvSpPr>
        <p:spPr bwMode="auto">
          <a:xfrm>
            <a:off x="8767766" y="3700464"/>
            <a:ext cx="9666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100 mm Hg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56" name="Rectangle 43"/>
          <p:cNvSpPr>
            <a:spLocks noChangeArrowheads="1"/>
          </p:cNvSpPr>
          <p:nvPr/>
        </p:nvSpPr>
        <p:spPr bwMode="auto">
          <a:xfrm>
            <a:off x="8764588" y="3403603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P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48157" name="Rectangle 44"/>
          <p:cNvSpPr>
            <a:spLocks noChangeArrowheads="1"/>
          </p:cNvSpPr>
          <p:nvPr/>
        </p:nvSpPr>
        <p:spPr bwMode="auto">
          <a:xfrm>
            <a:off x="8891590" y="3505201"/>
            <a:ext cx="2552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300" b="1">
              <a:latin typeface="Calibri" pitchFamily="34" charset="0"/>
            </a:endParaRPr>
          </a:p>
        </p:txBody>
      </p:sp>
      <p:sp>
        <p:nvSpPr>
          <p:cNvPr id="48158" name="Rectangle 45"/>
          <p:cNvSpPr>
            <a:spLocks noChangeArrowheads="1"/>
          </p:cNvSpPr>
          <p:nvPr/>
        </p:nvSpPr>
        <p:spPr bwMode="auto">
          <a:xfrm>
            <a:off x="9247188" y="3403603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=</a:t>
            </a:r>
            <a:endParaRPr lang="en-US" sz="16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874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5"/>
          <p:cNvSpPr>
            <a:spLocks noGrp="1" noChangeArrowheads="1"/>
          </p:cNvSpPr>
          <p:nvPr>
            <p:ph type="title"/>
          </p:nvPr>
        </p:nvSpPr>
        <p:spPr>
          <a:xfrm>
            <a:off x="2024063" y="142875"/>
            <a:ext cx="8229600" cy="439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Oxygen Transport</a:t>
            </a:r>
          </a:p>
        </p:txBody>
      </p:sp>
      <p:pic>
        <p:nvPicPr>
          <p:cNvPr id="55300" name="Picture 48" descr="figure_18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4" y="652465"/>
            <a:ext cx="8358187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Line 49"/>
          <p:cNvSpPr>
            <a:spLocks noChangeShapeType="1"/>
          </p:cNvSpPr>
          <p:nvPr/>
        </p:nvSpPr>
        <p:spPr bwMode="auto">
          <a:xfrm flipH="1">
            <a:off x="3392488" y="3219450"/>
            <a:ext cx="577851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50"/>
          <p:cNvSpPr>
            <a:spLocks noChangeShapeType="1"/>
          </p:cNvSpPr>
          <p:nvPr/>
        </p:nvSpPr>
        <p:spPr bwMode="auto">
          <a:xfrm flipH="1">
            <a:off x="3414716" y="2778125"/>
            <a:ext cx="5556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51"/>
          <p:cNvSpPr>
            <a:spLocks noChangeShapeType="1"/>
          </p:cNvSpPr>
          <p:nvPr/>
        </p:nvSpPr>
        <p:spPr bwMode="auto">
          <a:xfrm flipH="1">
            <a:off x="3459166" y="939800"/>
            <a:ext cx="51117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Rectangle 52"/>
          <p:cNvSpPr>
            <a:spLocks noChangeArrowheads="1"/>
          </p:cNvSpPr>
          <p:nvPr/>
        </p:nvSpPr>
        <p:spPr bwMode="auto">
          <a:xfrm>
            <a:off x="3308349" y="196056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05" name="Rectangle 53"/>
          <p:cNvSpPr>
            <a:spLocks noChangeArrowheads="1"/>
          </p:cNvSpPr>
          <p:nvPr/>
        </p:nvSpPr>
        <p:spPr bwMode="auto">
          <a:xfrm>
            <a:off x="8483600" y="507206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5306" name="Rectangle 54"/>
          <p:cNvSpPr>
            <a:spLocks noChangeArrowheads="1"/>
          </p:cNvSpPr>
          <p:nvPr/>
        </p:nvSpPr>
        <p:spPr bwMode="auto">
          <a:xfrm>
            <a:off x="5226051" y="1389063"/>
            <a:ext cx="25342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</a:rPr>
              <a:t>2 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dissolved in plasma (~P</a:t>
            </a:r>
            <a:r>
              <a:rPr lang="en-US" sz="1600" b="1" baseline="-25000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100" b="1" baseline="-60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) &lt; 2%</a:t>
            </a:r>
            <a:endParaRPr lang="en-US" sz="1400" b="1" baseline="-25000">
              <a:solidFill>
                <a:srgbClr val="231F20"/>
              </a:solidFill>
              <a:latin typeface="Calibri" pitchFamily="34" charset="0"/>
            </a:endParaRPr>
          </a:p>
        </p:txBody>
      </p:sp>
      <p:sp>
        <p:nvSpPr>
          <p:cNvPr id="55307" name="Rectangle 55"/>
          <p:cNvSpPr>
            <a:spLocks noChangeArrowheads="1"/>
          </p:cNvSpPr>
          <p:nvPr/>
        </p:nvSpPr>
        <p:spPr bwMode="auto">
          <a:xfrm>
            <a:off x="5024437" y="6130925"/>
            <a:ext cx="16750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 dissolved in plasma</a:t>
            </a:r>
            <a:endParaRPr lang="en-US" sz="1400" b="1" baseline="-25000">
              <a:solidFill>
                <a:srgbClr val="231F2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08" name="Rectangle 56"/>
          <p:cNvSpPr>
            <a:spLocks noChangeArrowheads="1"/>
          </p:cNvSpPr>
          <p:nvPr/>
        </p:nvSpPr>
        <p:spPr bwMode="auto">
          <a:xfrm>
            <a:off x="5232400" y="2024063"/>
            <a:ext cx="540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2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 + 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endParaRPr lang="en-US" sz="1200" b="1">
              <a:solidFill>
                <a:srgbClr val="231F2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09" name="Rectangle 57"/>
          <p:cNvSpPr>
            <a:spLocks noChangeArrowheads="1"/>
          </p:cNvSpPr>
          <p:nvPr/>
        </p:nvSpPr>
        <p:spPr bwMode="auto">
          <a:xfrm>
            <a:off x="6543675" y="2027241"/>
            <a:ext cx="482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•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br>
              <a:rPr lang="en-US" sz="1400" b="1" baseline="-25000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&gt; 98%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0" name="Rectangle 58"/>
          <p:cNvSpPr>
            <a:spLocks noChangeArrowheads="1"/>
          </p:cNvSpPr>
          <p:nvPr/>
        </p:nvSpPr>
        <p:spPr bwMode="auto">
          <a:xfrm>
            <a:off x="6459541" y="5049838"/>
            <a:ext cx="5626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Hb + 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1" name="Rectangle 59"/>
          <p:cNvSpPr>
            <a:spLocks noChangeArrowheads="1"/>
          </p:cNvSpPr>
          <p:nvPr/>
        </p:nvSpPr>
        <p:spPr bwMode="auto">
          <a:xfrm>
            <a:off x="5321300" y="5053013"/>
            <a:ext cx="4825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</a:rPr>
              <a:t>•</a:t>
            </a: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r>
              <a:rPr lang="en-US" sz="1400" b="1" baseline="-25000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</a:p>
        </p:txBody>
      </p:sp>
      <p:sp>
        <p:nvSpPr>
          <p:cNvPr id="55312" name="Rectangle 60"/>
          <p:cNvSpPr>
            <a:spLocks noChangeArrowheads="1"/>
          </p:cNvSpPr>
          <p:nvPr/>
        </p:nvSpPr>
        <p:spPr bwMode="auto">
          <a:xfrm>
            <a:off x="5378453" y="795338"/>
            <a:ext cx="1288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ARTERIAL BLOOD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3" name="Rectangle 61"/>
          <p:cNvSpPr>
            <a:spLocks noChangeArrowheads="1"/>
          </p:cNvSpPr>
          <p:nvPr/>
        </p:nvSpPr>
        <p:spPr bwMode="auto">
          <a:xfrm>
            <a:off x="3997326" y="3135316"/>
            <a:ext cx="8119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Alveolar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membrane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4" name="Rectangle 62"/>
          <p:cNvSpPr>
            <a:spLocks noChangeArrowheads="1"/>
          </p:cNvSpPr>
          <p:nvPr/>
        </p:nvSpPr>
        <p:spPr bwMode="auto">
          <a:xfrm>
            <a:off x="3997326" y="2693988"/>
            <a:ext cx="6363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Alveolus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5" name="Rectangle 63"/>
          <p:cNvSpPr>
            <a:spLocks noChangeArrowheads="1"/>
          </p:cNvSpPr>
          <p:nvPr/>
        </p:nvSpPr>
        <p:spPr bwMode="auto">
          <a:xfrm>
            <a:off x="4003675" y="846141"/>
            <a:ext cx="9585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Capillary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endothelium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6" name="Rectangle 64"/>
          <p:cNvSpPr>
            <a:spLocks noChangeArrowheads="1"/>
          </p:cNvSpPr>
          <p:nvPr/>
        </p:nvSpPr>
        <p:spPr bwMode="auto">
          <a:xfrm>
            <a:off x="6302378" y="3598866"/>
            <a:ext cx="714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Transport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to cells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7" name="Rectangle 65"/>
          <p:cNvSpPr>
            <a:spLocks noChangeArrowheads="1"/>
          </p:cNvSpPr>
          <p:nvPr/>
        </p:nvSpPr>
        <p:spPr bwMode="auto">
          <a:xfrm>
            <a:off x="4905375" y="2408238"/>
            <a:ext cx="10489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Red blood cell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8" name="Rectangle 66"/>
          <p:cNvSpPr>
            <a:spLocks noChangeArrowheads="1"/>
          </p:cNvSpPr>
          <p:nvPr/>
        </p:nvSpPr>
        <p:spPr bwMode="auto">
          <a:xfrm>
            <a:off x="8372477" y="3808413"/>
            <a:ext cx="3462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Cells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19" name="Rectangle 67"/>
          <p:cNvSpPr>
            <a:spLocks noChangeArrowheads="1"/>
          </p:cNvSpPr>
          <p:nvPr/>
        </p:nvSpPr>
        <p:spPr bwMode="auto">
          <a:xfrm>
            <a:off x="8124678" y="5703891"/>
            <a:ext cx="81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Used in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cellular</a:t>
            </a:r>
            <a:b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4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respiration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48879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/>
              <a:t>Solunum Sistemi</a:t>
            </a:r>
            <a:endParaRPr lang="en-US" altLang="tr-TR" b="1" dirty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1883290"/>
            <a:ext cx="10515600" cy="4351338"/>
          </a:xfrm>
        </p:spPr>
        <p:txBody>
          <a:bodyPr/>
          <a:lstStyle/>
          <a:p>
            <a:pPr eaLnBrk="1" hangingPunct="1"/>
            <a:r>
              <a:rPr lang="tr-TR" altLang="tr-TR" b="1" dirty="0"/>
              <a:t>Atmosfer ile kan arasında gaz alışverişi</a:t>
            </a:r>
            <a:endParaRPr lang="en-US" altLang="tr-TR" b="1" dirty="0"/>
          </a:p>
          <a:p>
            <a:r>
              <a:rPr lang="tr-TR" altLang="tr-TR" b="1" dirty="0"/>
              <a:t>CO</a:t>
            </a:r>
            <a:r>
              <a:rPr lang="tr-TR" altLang="tr-TR" b="1" baseline="-25000" dirty="0"/>
              <a:t>2 </a:t>
            </a:r>
            <a:r>
              <a:rPr lang="tr-TR" altLang="tr-TR" b="1" dirty="0"/>
              <a:t>ile </a:t>
            </a:r>
            <a:r>
              <a:rPr lang="tr-TR" altLang="tr-TR" b="1" dirty="0" err="1"/>
              <a:t>homeostatik</a:t>
            </a:r>
            <a:r>
              <a:rPr lang="tr-TR" altLang="tr-TR" b="1" dirty="0"/>
              <a:t> vücut </a:t>
            </a:r>
            <a:r>
              <a:rPr lang="tr-TR" altLang="tr-TR" b="1" dirty="0" err="1"/>
              <a:t>pH</a:t>
            </a:r>
            <a:r>
              <a:rPr lang="tr-TR" altLang="tr-TR" b="1" dirty="0"/>
              <a:t> regülasyonu ve Asit- Baz dengesinin sağlanması</a:t>
            </a:r>
          </a:p>
          <a:p>
            <a:pPr eaLnBrk="1" hangingPunct="1"/>
            <a:r>
              <a:rPr lang="tr-TR" altLang="tr-TR" b="1" dirty="0"/>
              <a:t>Solunum havasındaki patojen ve </a:t>
            </a:r>
            <a:r>
              <a:rPr lang="tr-TR" altLang="tr-TR" b="1" dirty="0" err="1"/>
              <a:t>irritan</a:t>
            </a:r>
            <a:r>
              <a:rPr lang="tr-TR" altLang="tr-TR" b="1" dirty="0"/>
              <a:t> maddelerden korunma</a:t>
            </a:r>
            <a:endParaRPr lang="en-US" altLang="tr-TR" b="1" dirty="0"/>
          </a:p>
          <a:p>
            <a:pPr eaLnBrk="1" hangingPunct="1"/>
            <a:r>
              <a:rPr lang="tr-TR" altLang="tr-TR" b="1" dirty="0"/>
              <a:t>Vokal </a:t>
            </a:r>
            <a:r>
              <a:rPr lang="tr-TR" altLang="tr-TR" b="1" dirty="0" err="1"/>
              <a:t>kordlardan</a:t>
            </a:r>
            <a:r>
              <a:rPr lang="tr-TR" altLang="tr-TR" b="1" dirty="0"/>
              <a:t> hava geçmesi ile sesin oluşumu- </a:t>
            </a:r>
            <a:r>
              <a:rPr lang="tr-TR" altLang="tr-TR" b="1" dirty="0" err="1"/>
              <a:t>Fonasyon</a:t>
            </a:r>
            <a:endParaRPr lang="tr-TR" altLang="tr-TR" b="1" dirty="0"/>
          </a:p>
          <a:p>
            <a:r>
              <a:rPr lang="tr-TR" altLang="tr-TR" b="1" dirty="0"/>
              <a:t>Biyoaktif maddelerin üretimi, metabolizması, düzenlenmesi </a:t>
            </a:r>
            <a:endParaRPr lang="en-US" altLang="tr-TR" b="1" dirty="0"/>
          </a:p>
          <a:p>
            <a:pPr marL="0" indent="0" eaLnBrk="1" hangingPunct="1">
              <a:buNone/>
            </a:pPr>
            <a:endParaRPr lang="tr-TR" altLang="tr-TR" dirty="0"/>
          </a:p>
          <a:p>
            <a:pPr eaLnBrk="1" hangingPunct="1"/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105046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2024063" y="3"/>
            <a:ext cx="8229600" cy="5826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Oxygen Transport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-618565" y="562349"/>
            <a:ext cx="4580032" cy="5926138"/>
            <a:chOff x="3962400" y="669925"/>
            <a:chExt cx="4759325" cy="5926138"/>
          </a:xfrm>
        </p:grpSpPr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6464299" y="5653088"/>
              <a:ext cx="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tr-TR" b="1">
                <a:latin typeface="Calibri" pitchFamily="34" charset="0"/>
              </a:endParaRPr>
            </a:p>
          </p:txBody>
        </p:sp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3962400" y="5734050"/>
              <a:ext cx="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tr-TR" b="1">
                <a:latin typeface="Calibri" pitchFamily="34" charset="0"/>
              </a:endParaRPr>
            </a:p>
          </p:txBody>
        </p:sp>
        <p:pic>
          <p:nvPicPr>
            <p:cNvPr id="29" name="Picture 35" descr="figure_18_07a"/>
            <p:cNvPicPr>
              <a:picLocks noChangeAspect="1" noChangeArrowheads="1"/>
            </p:cNvPicPr>
            <p:nvPr/>
          </p:nvPicPr>
          <p:blipFill>
            <a:blip r:embed="rId2" cstate="print"/>
            <a:srcRect l="29411" r="29431"/>
            <a:stretch>
              <a:fillRect/>
            </a:stretch>
          </p:blipFill>
          <p:spPr bwMode="auto">
            <a:xfrm>
              <a:off x="5334000" y="669925"/>
              <a:ext cx="3387725" cy="592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6272213" y="2185988"/>
              <a:ext cx="174625" cy="158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6529388" y="1471613"/>
              <a:ext cx="304800" cy="53022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H="1">
              <a:off x="7315200" y="2147888"/>
              <a:ext cx="384175" cy="158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6297613" y="3421063"/>
              <a:ext cx="266700" cy="312737"/>
            </a:xfrm>
            <a:custGeom>
              <a:avLst/>
              <a:gdLst>
                <a:gd name="T0" fmla="*/ 0 w 168"/>
                <a:gd name="T1" fmla="*/ 0 h 197"/>
                <a:gd name="T2" fmla="*/ 252015633 w 168"/>
                <a:gd name="T3" fmla="*/ 0 h 197"/>
                <a:gd name="T4" fmla="*/ 423386295 w 168"/>
                <a:gd name="T5" fmla="*/ 496469238 h 197"/>
                <a:gd name="T6" fmla="*/ 0 60000 65536"/>
                <a:gd name="T7" fmla="*/ 0 60000 65536"/>
                <a:gd name="T8" fmla="*/ 0 60000 65536"/>
                <a:gd name="T9" fmla="*/ 0 w 168"/>
                <a:gd name="T10" fmla="*/ 0 h 197"/>
                <a:gd name="T11" fmla="*/ 168 w 168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97">
                  <a:moveTo>
                    <a:pt x="0" y="0"/>
                  </a:moveTo>
                  <a:lnTo>
                    <a:pt x="100" y="0"/>
                  </a:lnTo>
                  <a:lnTo>
                    <a:pt x="168" y="197"/>
                  </a:lnTo>
                </a:path>
              </a:pathLst>
            </a:custGeom>
            <a:noFill/>
            <a:ln w="9525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7385050" y="3563938"/>
              <a:ext cx="1588" cy="23336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5561014" y="5367338"/>
              <a:ext cx="10827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5508625" y="749300"/>
              <a:ext cx="28733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69875" indent="-269875" eaLnBrk="0" hangingPunct="0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  <a:ea typeface="ＭＳ Ｐゴシック"/>
                  <a:cs typeface="ＭＳ Ｐゴシック"/>
                </a:rPr>
                <a:t>(a) 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Oxygen transport in blood without</a:t>
              </a:r>
              <a:br>
                <a: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hemoglobin. Alveolar P</a:t>
              </a:r>
              <a:r>
                <a:rPr lang="en-US" sz="1500" b="1" baseline="-25000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= arterial P</a:t>
              </a:r>
              <a:r>
                <a:rPr lang="en-US" sz="1500" b="1" baseline="-25000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 sz="1100" b="1" baseline="-49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6076950" y="1273175"/>
              <a:ext cx="11343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= 100 mm Hg</a:t>
              </a: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7327899" y="3387725"/>
              <a:ext cx="11343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= 100 mm Hg</a:t>
              </a: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5746750" y="2105025"/>
              <a:ext cx="4566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Alveoli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7743825" y="2073275"/>
              <a:ext cx="8078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molecule</a:t>
              </a: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5715000" y="3332163"/>
              <a:ext cx="5011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Arterial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plasma</a:t>
              </a:r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6070600" y="4610100"/>
              <a:ext cx="184818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231F20"/>
                  </a:solidFill>
                  <a:latin typeface="Calibri" pitchFamily="34" charset="0"/>
                </a:rPr>
                <a:t>Oxygen dissolves in plasma.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561013" y="5981700"/>
              <a:ext cx="10955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Total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carrying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capacity</a:t>
              </a:r>
              <a:endParaRPr lang="en-US" sz="12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5561013" y="5367338"/>
              <a:ext cx="262289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content of plasma = 3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/L blood</a:t>
              </a:r>
              <a:endParaRPr lang="en-US" sz="12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5561013" y="5576888"/>
              <a:ext cx="18018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15652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content of red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blood cells 	= 0</a:t>
              </a:r>
              <a:endParaRPr lang="en-US" sz="12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7256463" y="5981700"/>
              <a:ext cx="107441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3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/L blood</a:t>
              </a:r>
              <a:endParaRPr lang="en-US" sz="1200" b="1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46 Grup"/>
          <p:cNvGrpSpPr/>
          <p:nvPr/>
        </p:nvGrpSpPr>
        <p:grpSpPr>
          <a:xfrm>
            <a:off x="4391989" y="650480"/>
            <a:ext cx="3397623" cy="5932488"/>
            <a:chOff x="4428565" y="685800"/>
            <a:chExt cx="3397623" cy="5932488"/>
          </a:xfrm>
        </p:grpSpPr>
        <p:pic>
          <p:nvPicPr>
            <p:cNvPr id="48" name="Picture 15" descr="figure_18_07b"/>
            <p:cNvPicPr>
              <a:picLocks noChangeAspect="1" noChangeArrowheads="1"/>
            </p:cNvPicPr>
            <p:nvPr/>
          </p:nvPicPr>
          <p:blipFill>
            <a:blip r:embed="rId3" cstate="print"/>
            <a:srcRect l="29687" r="29125"/>
            <a:stretch>
              <a:fillRect/>
            </a:stretch>
          </p:blipFill>
          <p:spPr bwMode="auto">
            <a:xfrm>
              <a:off x="4428565" y="685800"/>
              <a:ext cx="3397623" cy="593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5608638" y="1538288"/>
              <a:ext cx="254000" cy="52705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 flipV="1">
              <a:off x="5665789" y="4232275"/>
              <a:ext cx="1587" cy="34925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6480175" y="3513139"/>
              <a:ext cx="1588" cy="22383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4572000" y="4603750"/>
              <a:ext cx="2738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Red blood cells with hemoglobin are carry-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ing 98% of their maximum load of oxygen.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4581525" y="752475"/>
              <a:ext cx="21884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74638" indent="-274638"/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(b) 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Oxygen transport at normal</a:t>
              </a:r>
              <a:b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in blood with hemoglobin</a:t>
              </a: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6426200" y="3336925"/>
              <a:ext cx="10916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= 100 mm Hg</a:t>
              </a:r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5311774" y="1260475"/>
              <a:ext cx="10916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= 100 mm Hg</a:t>
              </a: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>
              <a:off x="4572001" y="6007100"/>
              <a:ext cx="1054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Total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carrying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capacity</a:t>
              </a:r>
            </a:p>
          </p:txBody>
        </p:sp>
        <p:sp>
          <p:nvSpPr>
            <p:cNvPr id="57" name="Rectangle 24"/>
            <p:cNvSpPr>
              <a:spLocks noChangeArrowheads="1"/>
            </p:cNvSpPr>
            <p:nvPr/>
          </p:nvSpPr>
          <p:spPr bwMode="auto">
            <a:xfrm>
              <a:off x="4572001" y="5372100"/>
              <a:ext cx="26811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content of plasma = </a:t>
              </a:r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00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3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/L blood</a:t>
              </a:r>
            </a:p>
          </p:txBody>
        </p:sp>
        <p:sp>
          <p:nvSpPr>
            <p:cNvPr id="58" name="Rectangle 25"/>
            <p:cNvSpPr>
              <a:spLocks noChangeArrowheads="1"/>
            </p:cNvSpPr>
            <p:nvPr/>
          </p:nvSpPr>
          <p:spPr bwMode="auto">
            <a:xfrm>
              <a:off x="4572001" y="5581650"/>
              <a:ext cx="2883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5652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content of red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blood cells 	= 197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/L blood</a:t>
              </a: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6267450" y="6007100"/>
              <a:ext cx="119103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200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/L blood</a:t>
              </a:r>
            </a:p>
          </p:txBody>
        </p:sp>
      </p:grpSp>
      <p:grpSp>
        <p:nvGrpSpPr>
          <p:cNvPr id="5" name="85 Grup"/>
          <p:cNvGrpSpPr/>
          <p:nvPr/>
        </p:nvGrpSpPr>
        <p:grpSpPr>
          <a:xfrm>
            <a:off x="8003924" y="628904"/>
            <a:ext cx="3660776" cy="5926138"/>
            <a:chOff x="4264026" y="711200"/>
            <a:chExt cx="3660775" cy="5926138"/>
          </a:xfrm>
        </p:grpSpPr>
        <p:pic>
          <p:nvPicPr>
            <p:cNvPr id="87" name="Picture 15" descr="figure_18_07c"/>
            <p:cNvPicPr>
              <a:picLocks noChangeAspect="1" noChangeArrowheads="1"/>
            </p:cNvPicPr>
            <p:nvPr/>
          </p:nvPicPr>
          <p:blipFill>
            <a:blip r:embed="rId4" cstate="print"/>
            <a:srcRect l="27753" r="27773"/>
            <a:stretch>
              <a:fillRect/>
            </a:stretch>
          </p:blipFill>
          <p:spPr bwMode="auto">
            <a:xfrm>
              <a:off x="4264026" y="711200"/>
              <a:ext cx="3660775" cy="592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Line 16"/>
            <p:cNvSpPr>
              <a:spLocks noChangeShapeType="1"/>
            </p:cNvSpPr>
            <p:nvPr/>
          </p:nvSpPr>
          <p:spPr bwMode="auto">
            <a:xfrm flipV="1">
              <a:off x="5672139" y="4308476"/>
              <a:ext cx="1587" cy="295275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>
              <a:off x="5595938" y="1528763"/>
              <a:ext cx="298450" cy="59055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>
              <a:off x="6594475" y="3608388"/>
              <a:ext cx="1588" cy="18256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4870451" y="4645025"/>
              <a:ext cx="23299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Red blood cells carrying 50% of their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maximum load of oxygen.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4521201" y="790575"/>
              <a:ext cx="2374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 Black" pitchFamily="34" charset="0"/>
                  <a:ea typeface="ＭＳ Ｐゴシック"/>
                  <a:cs typeface="ＭＳ Ｐゴシック"/>
                </a:rPr>
                <a:t>(c) 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Oxygen transport at reduced 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b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in blood with hemoglobin</a:t>
              </a:r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5229225" y="1295400"/>
              <a:ext cx="10130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= 28 mm Hg</a:t>
              </a:r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6508750" y="3394075"/>
              <a:ext cx="10130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</a:t>
              </a:r>
              <a:r>
                <a:rPr lang="en-US" sz="1500" b="1" baseline="-2500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100" b="1" baseline="-5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= 28 mm Hg</a:t>
              </a: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4500563" y="6030913"/>
              <a:ext cx="1054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Total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carrying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capacity</a:t>
              </a:r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4500563" y="5403850"/>
              <a:ext cx="28014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content of plasma = </a:t>
              </a:r>
              <a:r>
                <a:rPr lang="en-US" sz="1200" b="1">
                  <a:solidFill>
                    <a:schemeClr val="bg1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00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0.8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/L blood</a:t>
              </a:r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4500563" y="5613400"/>
              <a:ext cx="3004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tabLst>
                  <a:tab pos="15652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 content of red</a:t>
              </a:r>
              <a:b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</a:b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blood cells 	= </a:t>
              </a:r>
              <a:r>
                <a:rPr lang="en-US" sz="1200" b="1">
                  <a:solidFill>
                    <a:schemeClr val="bg1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0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99.5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/L blood</a:t>
              </a:r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6199185" y="6030913"/>
              <a:ext cx="131125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100.3 mL O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</a:t>
              </a: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/L blood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51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2"/>
          <p:cNvSpPr>
            <a:spLocks noGrp="1" noChangeArrowheads="1"/>
          </p:cNvSpPr>
          <p:nvPr>
            <p:ph type="title"/>
          </p:nvPr>
        </p:nvSpPr>
        <p:spPr>
          <a:xfrm>
            <a:off x="739588" y="2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O</a:t>
            </a:r>
            <a:r>
              <a:rPr lang="tr-TR" dirty="0" err="1"/>
              <a:t>ksij</a:t>
            </a:r>
            <a:r>
              <a:rPr lang="en-US" dirty="0"/>
              <a:t>en </a:t>
            </a:r>
            <a:r>
              <a:rPr lang="tr-TR" dirty="0"/>
              <a:t>Bağlanması</a:t>
            </a:r>
            <a:endParaRPr lang="en-US" dirty="0"/>
          </a:p>
        </p:txBody>
      </p:sp>
      <p:sp>
        <p:nvSpPr>
          <p:cNvPr id="6042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1049" y="989760"/>
            <a:ext cx="8229600" cy="4525962"/>
          </a:xfrm>
        </p:spPr>
        <p:txBody>
          <a:bodyPr/>
          <a:lstStyle/>
          <a:p>
            <a:pPr eaLnBrk="1" hangingPunct="1"/>
            <a:r>
              <a:rPr lang="tr-TR" dirty="0"/>
              <a:t>Fiziksel faktörler</a:t>
            </a:r>
            <a:endParaRPr lang="en-US" dirty="0"/>
          </a:p>
        </p:txBody>
      </p:sp>
      <p:pic>
        <p:nvPicPr>
          <p:cNvPr id="60421" name="Picture 14" descr="figure_18_10a_labeled.jpg                                      001A2292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t="1959" b="5702"/>
          <a:stretch>
            <a:fillRect/>
          </a:stretch>
        </p:blipFill>
        <p:spPr bwMode="auto">
          <a:xfrm>
            <a:off x="418278" y="1730188"/>
            <a:ext cx="3937823" cy="39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figure_18_10b_labeled.jpg                                      001A2292ServDisk_05                    BE4022FB:"/>
          <p:cNvPicPr>
            <a:picLocks noChangeAspect="1" noChangeArrowheads="1"/>
          </p:cNvPicPr>
          <p:nvPr/>
        </p:nvPicPr>
        <p:blipFill>
          <a:blip r:embed="rId4" cstate="print"/>
          <a:srcRect t="2107" b="5975"/>
          <a:stretch>
            <a:fillRect/>
          </a:stretch>
        </p:blipFill>
        <p:spPr bwMode="auto">
          <a:xfrm>
            <a:off x="4262598" y="1694332"/>
            <a:ext cx="3884708" cy="39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figure_18_10c_labeled.jpg                                      001A2292ServDisk_05                    BE4022FB:"/>
          <p:cNvPicPr>
            <a:picLocks noChangeAspect="1" noChangeArrowheads="1"/>
          </p:cNvPicPr>
          <p:nvPr/>
        </p:nvPicPr>
        <p:blipFill>
          <a:blip r:embed="rId5" cstate="print"/>
          <a:srcRect b="5431"/>
          <a:stretch>
            <a:fillRect/>
          </a:stretch>
        </p:blipFill>
        <p:spPr bwMode="auto">
          <a:xfrm>
            <a:off x="8244188" y="1700784"/>
            <a:ext cx="3771925" cy="394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3055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16" descr="figure_18_11_labeled.jpg                                       001A2292ServDisk_05                    BE4022FB:"/>
          <p:cNvPicPr>
            <a:picLocks noChangeAspect="1" noChangeArrowheads="1"/>
          </p:cNvPicPr>
          <p:nvPr/>
        </p:nvPicPr>
        <p:blipFill>
          <a:blip r:embed="rId3" cstate="print"/>
          <a:srcRect t="2232" b="5702"/>
          <a:stretch>
            <a:fillRect/>
          </a:stretch>
        </p:blipFill>
        <p:spPr bwMode="auto">
          <a:xfrm>
            <a:off x="834279" y="954741"/>
            <a:ext cx="4864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figure_18_12_labeled.jpg                                       001A2292ServDisk_05                    BE4022FB:"/>
          <p:cNvPicPr>
            <a:picLocks noChangeAspect="1" noChangeArrowheads="1"/>
          </p:cNvPicPr>
          <p:nvPr/>
        </p:nvPicPr>
        <p:blipFill>
          <a:blip r:embed="rId4" cstate="print"/>
          <a:srcRect t="2504" b="5869"/>
          <a:stretch>
            <a:fillRect/>
          </a:stretch>
        </p:blipFill>
        <p:spPr bwMode="auto">
          <a:xfrm>
            <a:off x="5749457" y="1031035"/>
            <a:ext cx="6191251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9657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Carbon Dioxide Transport</a:t>
            </a:r>
          </a:p>
        </p:txBody>
      </p:sp>
      <p:sp>
        <p:nvSpPr>
          <p:cNvPr id="6656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Çözünmüş</a:t>
            </a:r>
            <a:r>
              <a:rPr lang="en-US" dirty="0"/>
              <a:t>: 7%</a:t>
            </a:r>
          </a:p>
          <a:p>
            <a:pPr eaLnBrk="1" hangingPunct="1"/>
            <a:r>
              <a:rPr lang="tr-TR" dirty="0"/>
              <a:t>B</a:t>
            </a:r>
            <a:r>
              <a:rPr lang="en-US" dirty="0" err="1"/>
              <a:t>icarbonate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tr-TR" dirty="0" err="1"/>
              <a:t>yonuna</a:t>
            </a:r>
            <a:r>
              <a:rPr lang="tr-TR" dirty="0"/>
              <a:t> dönüştürülmüş</a:t>
            </a:r>
            <a:r>
              <a:rPr lang="en-US" dirty="0"/>
              <a:t>: 70%</a:t>
            </a:r>
          </a:p>
          <a:p>
            <a:pPr eaLnBrk="1" hangingPunct="1"/>
            <a:r>
              <a:rPr lang="tr-TR" dirty="0"/>
              <a:t>Hemoglobine bağlı</a:t>
            </a:r>
            <a:r>
              <a:rPr lang="en-US" dirty="0"/>
              <a:t>: 23% </a:t>
            </a:r>
          </a:p>
          <a:p>
            <a:pPr lvl="1" eaLnBrk="1" hangingPunct="1"/>
            <a:r>
              <a:rPr lang="en-US" dirty="0" err="1"/>
              <a:t>Hb</a:t>
            </a:r>
            <a:r>
              <a:rPr lang="en-US" dirty="0"/>
              <a:t> </a:t>
            </a:r>
            <a:r>
              <a:rPr lang="tr-TR" dirty="0"/>
              <a:t>ve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:  </a:t>
            </a:r>
            <a:r>
              <a:rPr lang="en-US" dirty="0" err="1"/>
              <a:t>carbaminohemoglobin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1302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CO</a:t>
            </a:r>
            <a:r>
              <a:rPr lang="tr-TR" sz="2400" dirty="0"/>
              <a:t>2</a:t>
            </a:r>
            <a:r>
              <a:rPr lang="tr-TR" dirty="0"/>
              <a:t> uzaklaştırılmalı?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Yüksek P</a:t>
            </a:r>
            <a:r>
              <a:rPr lang="tr-TR" sz="1800" dirty="0"/>
              <a:t>CO</a:t>
            </a:r>
            <a:r>
              <a:rPr lang="tr-TR" sz="1050" dirty="0"/>
              <a:t>2  </a:t>
            </a:r>
            <a:r>
              <a:rPr lang="tr-TR" dirty="0"/>
              <a:t>(hypercapnia) </a:t>
            </a:r>
            <a:r>
              <a:rPr lang="tr-TR" dirty="0" err="1"/>
              <a:t>pH</a:t>
            </a:r>
            <a:r>
              <a:rPr lang="tr-TR" dirty="0"/>
              <a:t> bozukluklarına yol açar (acidosis)</a:t>
            </a:r>
          </a:p>
          <a:p>
            <a:pPr>
              <a:defRPr/>
            </a:pPr>
            <a:r>
              <a:rPr lang="tr-TR" dirty="0"/>
              <a:t>Yüksek </a:t>
            </a:r>
            <a:r>
              <a:rPr lang="tr-TR" dirty="0" err="1"/>
              <a:t>pH</a:t>
            </a:r>
            <a:r>
              <a:rPr lang="tr-TR" dirty="0"/>
              <a:t> moleküllerin hidrojen bağlarına etki ederek </a:t>
            </a:r>
            <a:r>
              <a:rPr lang="tr-TR" dirty="0" err="1"/>
              <a:t>proetin</a:t>
            </a:r>
            <a:r>
              <a:rPr lang="tr-TR" dirty="0"/>
              <a:t> </a:t>
            </a:r>
            <a:r>
              <a:rPr lang="tr-TR" dirty="0" err="1"/>
              <a:t>denaturasyonuna</a:t>
            </a:r>
            <a:r>
              <a:rPr lang="tr-TR" dirty="0"/>
              <a:t> neden olur.</a:t>
            </a:r>
          </a:p>
          <a:p>
            <a:pPr>
              <a:defRPr/>
            </a:pPr>
            <a:r>
              <a:rPr lang="tr-TR" dirty="0"/>
              <a:t>Yüksek P</a:t>
            </a:r>
            <a:r>
              <a:rPr lang="tr-TR" sz="1800" dirty="0"/>
              <a:t>CO</a:t>
            </a:r>
            <a:r>
              <a:rPr lang="tr-TR" sz="1050" dirty="0"/>
              <a:t>2  </a:t>
            </a:r>
            <a:r>
              <a:rPr lang="tr-TR" dirty="0"/>
              <a:t> SSS fonksiyonlarını </a:t>
            </a:r>
            <a:r>
              <a:rPr lang="tr-TR" dirty="0" err="1"/>
              <a:t>deprese</a:t>
            </a:r>
            <a:r>
              <a:rPr lang="tr-TR" dirty="0"/>
              <a:t> eder.</a:t>
            </a:r>
          </a:p>
        </p:txBody>
      </p:sp>
    </p:spTree>
    <p:extLst>
      <p:ext uri="{BB962C8B-B14F-4D97-AF65-F5344CB8AC3E}">
        <p14:creationId xmlns:p14="http://schemas.microsoft.com/office/powerpoint/2010/main" val="3673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1"/>
          <p:cNvSpPr>
            <a:spLocks noChangeArrowheads="1"/>
          </p:cNvSpPr>
          <p:nvPr/>
        </p:nvSpPr>
        <p:spPr bwMode="auto">
          <a:xfrm>
            <a:off x="9560422" y="6550028"/>
            <a:ext cx="11044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latin typeface="Calibri" pitchFamily="34" charset="0"/>
              </a:rPr>
              <a:t>Figure 18-14</a:t>
            </a:r>
          </a:p>
        </p:txBody>
      </p:sp>
      <p:sp>
        <p:nvSpPr>
          <p:cNvPr id="68611" name="Rectangle 54"/>
          <p:cNvSpPr>
            <a:spLocks noGrp="1" noChangeArrowheads="1"/>
          </p:cNvSpPr>
          <p:nvPr>
            <p:ph type="title"/>
          </p:nvPr>
        </p:nvSpPr>
        <p:spPr>
          <a:xfrm>
            <a:off x="2024063" y="3"/>
            <a:ext cx="8229600" cy="785813"/>
          </a:xfrm>
        </p:spPr>
        <p:txBody>
          <a:bodyPr/>
          <a:lstStyle/>
          <a:p>
            <a:pPr eaLnBrk="1" hangingPunct="1"/>
            <a:r>
              <a:rPr lang="en-US" sz="3200" dirty="0"/>
              <a:t>Carbon Dioxide Transport</a:t>
            </a:r>
          </a:p>
        </p:txBody>
      </p:sp>
      <p:pic>
        <p:nvPicPr>
          <p:cNvPr id="68612" name="Picture 57" descr="figure_18_14-j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5" y="703266"/>
            <a:ext cx="82311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Line 58"/>
          <p:cNvSpPr>
            <a:spLocks noChangeShapeType="1"/>
          </p:cNvSpPr>
          <p:nvPr/>
        </p:nvSpPr>
        <p:spPr bwMode="auto">
          <a:xfrm>
            <a:off x="9020175" y="5624516"/>
            <a:ext cx="463551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Line 59"/>
          <p:cNvSpPr>
            <a:spLocks noChangeShapeType="1"/>
          </p:cNvSpPr>
          <p:nvPr/>
        </p:nvSpPr>
        <p:spPr bwMode="auto">
          <a:xfrm flipH="1">
            <a:off x="3557590" y="3143250"/>
            <a:ext cx="1746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Line 60"/>
          <p:cNvSpPr>
            <a:spLocks noChangeShapeType="1"/>
          </p:cNvSpPr>
          <p:nvPr/>
        </p:nvSpPr>
        <p:spPr bwMode="auto">
          <a:xfrm flipH="1">
            <a:off x="3433762" y="3643316"/>
            <a:ext cx="298451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Rectangle 61"/>
          <p:cNvSpPr>
            <a:spLocks noChangeArrowheads="1"/>
          </p:cNvSpPr>
          <p:nvPr/>
        </p:nvSpPr>
        <p:spPr bwMode="auto">
          <a:xfrm>
            <a:off x="2940053" y="1071566"/>
            <a:ext cx="2552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17" name="Rectangle 62"/>
          <p:cNvSpPr>
            <a:spLocks noChangeArrowheads="1"/>
          </p:cNvSpPr>
          <p:nvPr/>
        </p:nvSpPr>
        <p:spPr bwMode="auto">
          <a:xfrm>
            <a:off x="9350378" y="4821241"/>
            <a:ext cx="2552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</a:p>
        </p:txBody>
      </p:sp>
      <p:sp>
        <p:nvSpPr>
          <p:cNvPr id="68618" name="Rectangle 63"/>
          <p:cNvSpPr>
            <a:spLocks noChangeArrowheads="1"/>
          </p:cNvSpPr>
          <p:nvPr/>
        </p:nvSpPr>
        <p:spPr bwMode="auto">
          <a:xfrm>
            <a:off x="8531944" y="1071563"/>
            <a:ext cx="95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Dissolved 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b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(7%)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19" name="Rectangle 64"/>
          <p:cNvSpPr>
            <a:spLocks noChangeArrowheads="1"/>
          </p:cNvSpPr>
          <p:nvPr/>
        </p:nvSpPr>
        <p:spPr bwMode="auto">
          <a:xfrm>
            <a:off x="2949575" y="4818066"/>
            <a:ext cx="9542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Dissolved 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0" name="Rectangle 65"/>
          <p:cNvSpPr>
            <a:spLocks noChangeArrowheads="1"/>
          </p:cNvSpPr>
          <p:nvPr/>
        </p:nvSpPr>
        <p:spPr bwMode="auto">
          <a:xfrm>
            <a:off x="7731125" y="4818066"/>
            <a:ext cx="9542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Dissolved 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</a:p>
        </p:txBody>
      </p:sp>
      <p:sp>
        <p:nvSpPr>
          <p:cNvPr id="68621" name="Rectangle 66"/>
          <p:cNvSpPr>
            <a:spLocks noChangeArrowheads="1"/>
          </p:cNvSpPr>
          <p:nvPr/>
        </p:nvSpPr>
        <p:spPr bwMode="auto">
          <a:xfrm>
            <a:off x="4257677" y="1738316"/>
            <a:ext cx="61112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+ Hb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2" name="Rectangle 67"/>
          <p:cNvSpPr>
            <a:spLocks noChangeArrowheads="1"/>
          </p:cNvSpPr>
          <p:nvPr/>
        </p:nvSpPr>
        <p:spPr bwMode="auto">
          <a:xfrm>
            <a:off x="6934202" y="5338766"/>
            <a:ext cx="61112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Hb + 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3" name="Rectangle 68"/>
          <p:cNvSpPr>
            <a:spLocks noChangeArrowheads="1"/>
          </p:cNvSpPr>
          <p:nvPr/>
        </p:nvSpPr>
        <p:spPr bwMode="auto">
          <a:xfrm>
            <a:off x="5578475" y="1744664"/>
            <a:ext cx="9669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•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(23%)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4" name="Rectangle 69"/>
          <p:cNvSpPr>
            <a:spLocks noChangeArrowheads="1"/>
          </p:cNvSpPr>
          <p:nvPr/>
        </p:nvSpPr>
        <p:spPr bwMode="auto">
          <a:xfrm>
            <a:off x="5661027" y="5341941"/>
            <a:ext cx="5341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•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</a:p>
        </p:txBody>
      </p:sp>
      <p:sp>
        <p:nvSpPr>
          <p:cNvPr id="68625" name="Rectangle 70"/>
          <p:cNvSpPr>
            <a:spLocks noChangeArrowheads="1"/>
          </p:cNvSpPr>
          <p:nvPr/>
        </p:nvSpPr>
        <p:spPr bwMode="auto">
          <a:xfrm>
            <a:off x="4289425" y="2312991"/>
            <a:ext cx="6896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+ H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O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6" name="Rectangle 71"/>
          <p:cNvSpPr>
            <a:spLocks noChangeArrowheads="1"/>
          </p:cNvSpPr>
          <p:nvPr/>
        </p:nvSpPr>
        <p:spPr bwMode="auto">
          <a:xfrm>
            <a:off x="6829425" y="5830891"/>
            <a:ext cx="6896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O + 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7" name="Rectangle 72"/>
          <p:cNvSpPr>
            <a:spLocks noChangeArrowheads="1"/>
          </p:cNvSpPr>
          <p:nvPr/>
        </p:nvSpPr>
        <p:spPr bwMode="auto">
          <a:xfrm>
            <a:off x="5578477" y="2319341"/>
            <a:ext cx="41716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28" name="Rectangle 73"/>
          <p:cNvSpPr>
            <a:spLocks noChangeArrowheads="1"/>
          </p:cNvSpPr>
          <p:nvPr/>
        </p:nvSpPr>
        <p:spPr bwMode="auto">
          <a:xfrm>
            <a:off x="5724527" y="5834066"/>
            <a:ext cx="41716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2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</a:t>
            </a:r>
          </a:p>
        </p:txBody>
      </p:sp>
      <p:sp>
        <p:nvSpPr>
          <p:cNvPr id="68629" name="Rectangle 74"/>
          <p:cNvSpPr>
            <a:spLocks noChangeArrowheads="1"/>
          </p:cNvSpPr>
          <p:nvPr/>
        </p:nvSpPr>
        <p:spPr bwMode="auto">
          <a:xfrm>
            <a:off x="6692902" y="2173291"/>
            <a:ext cx="41716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30" name="Rectangle 75"/>
          <p:cNvSpPr>
            <a:spLocks noChangeArrowheads="1"/>
          </p:cNvSpPr>
          <p:nvPr/>
        </p:nvSpPr>
        <p:spPr bwMode="auto">
          <a:xfrm>
            <a:off x="4591053" y="5834066"/>
            <a:ext cx="41716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</a:p>
        </p:txBody>
      </p:sp>
      <p:sp>
        <p:nvSpPr>
          <p:cNvPr id="68631" name="Rectangle 76"/>
          <p:cNvSpPr>
            <a:spLocks noChangeArrowheads="1"/>
          </p:cNvSpPr>
          <p:nvPr/>
        </p:nvSpPr>
        <p:spPr bwMode="auto">
          <a:xfrm>
            <a:off x="8564830" y="2173291"/>
            <a:ext cx="929742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in</a:t>
            </a:r>
            <a:b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plasma (70%)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  <a:p>
            <a:pPr algn="ctr" eaLnBrk="0" hangingPunct="0"/>
            <a:endParaRPr lang="en-US" sz="1300" b="1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32" name="Rectangle 77"/>
          <p:cNvSpPr>
            <a:spLocks noChangeArrowheads="1"/>
          </p:cNvSpPr>
          <p:nvPr/>
        </p:nvSpPr>
        <p:spPr bwMode="auto">
          <a:xfrm>
            <a:off x="3235306" y="5837238"/>
            <a:ext cx="4969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HCO</a:t>
            </a:r>
            <a:r>
              <a:rPr lang="en-US" sz="1300" b="1" baseline="-25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3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  <a:b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in</a:t>
            </a:r>
            <a:b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plasma</a:t>
            </a:r>
            <a:endParaRPr lang="en-US" sz="1300" b="1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33" name="Rectangle 78"/>
          <p:cNvSpPr>
            <a:spLocks noChangeArrowheads="1"/>
          </p:cNvSpPr>
          <p:nvPr/>
        </p:nvSpPr>
        <p:spPr bwMode="auto">
          <a:xfrm>
            <a:off x="6692900" y="2509841"/>
            <a:ext cx="51777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+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+ Hb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34" name="Rectangle 79"/>
          <p:cNvSpPr>
            <a:spLocks noChangeArrowheads="1"/>
          </p:cNvSpPr>
          <p:nvPr/>
        </p:nvSpPr>
        <p:spPr bwMode="auto">
          <a:xfrm>
            <a:off x="7632702" y="2509841"/>
            <a:ext cx="3847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•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35" name="Rectangle 80"/>
          <p:cNvSpPr>
            <a:spLocks noChangeArrowheads="1"/>
          </p:cNvSpPr>
          <p:nvPr/>
        </p:nvSpPr>
        <p:spPr bwMode="auto">
          <a:xfrm>
            <a:off x="5359400" y="6237291"/>
            <a:ext cx="51777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+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+ Hb</a:t>
            </a:r>
          </a:p>
        </p:txBody>
      </p:sp>
      <p:sp>
        <p:nvSpPr>
          <p:cNvPr id="68636" name="Rectangle 81"/>
          <p:cNvSpPr>
            <a:spLocks noChangeArrowheads="1"/>
          </p:cNvSpPr>
          <p:nvPr/>
        </p:nvSpPr>
        <p:spPr bwMode="auto">
          <a:xfrm>
            <a:off x="4597402" y="6237291"/>
            <a:ext cx="3847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Hb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</a:rPr>
              <a:t>•</a:t>
            </a:r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</a:t>
            </a:r>
          </a:p>
        </p:txBody>
      </p:sp>
      <p:sp>
        <p:nvSpPr>
          <p:cNvPr id="68637" name="Rectangle 82"/>
          <p:cNvSpPr>
            <a:spLocks noChangeArrowheads="1"/>
          </p:cNvSpPr>
          <p:nvPr/>
        </p:nvSpPr>
        <p:spPr bwMode="auto">
          <a:xfrm>
            <a:off x="8651875" y="1792291"/>
            <a:ext cx="1859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Cl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</a:p>
        </p:txBody>
      </p:sp>
      <p:sp>
        <p:nvSpPr>
          <p:cNvPr id="68638" name="Rectangle 83"/>
          <p:cNvSpPr>
            <a:spLocks noChangeArrowheads="1"/>
          </p:cNvSpPr>
          <p:nvPr/>
        </p:nvSpPr>
        <p:spPr bwMode="auto">
          <a:xfrm>
            <a:off x="2545409" y="1503363"/>
            <a:ext cx="75277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Cellular</a:t>
            </a:r>
            <a:b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respiration</a:t>
            </a:r>
            <a:b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in</a:t>
            </a:r>
            <a:b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peripheral</a:t>
            </a:r>
            <a:b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tissues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39" name="Rectangle 84"/>
          <p:cNvSpPr>
            <a:spLocks noChangeArrowheads="1"/>
          </p:cNvSpPr>
          <p:nvPr/>
        </p:nvSpPr>
        <p:spPr bwMode="auto">
          <a:xfrm>
            <a:off x="5394327" y="817566"/>
            <a:ext cx="111915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VENOUS BLOOD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0" name="Rectangle 85"/>
          <p:cNvSpPr>
            <a:spLocks noChangeArrowheads="1"/>
          </p:cNvSpPr>
          <p:nvPr/>
        </p:nvSpPr>
        <p:spPr bwMode="auto">
          <a:xfrm>
            <a:off x="8445500" y="5532441"/>
            <a:ext cx="4761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Alveoli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1" name="Rectangle 86"/>
          <p:cNvSpPr>
            <a:spLocks noChangeArrowheads="1"/>
          </p:cNvSpPr>
          <p:nvPr/>
        </p:nvSpPr>
        <p:spPr bwMode="auto">
          <a:xfrm>
            <a:off x="6184900" y="3678238"/>
            <a:ext cx="662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Transport</a:t>
            </a:r>
            <a:b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to lungs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2" name="Rectangle 87"/>
          <p:cNvSpPr>
            <a:spLocks noChangeArrowheads="1"/>
          </p:cNvSpPr>
          <p:nvPr/>
        </p:nvSpPr>
        <p:spPr bwMode="auto">
          <a:xfrm>
            <a:off x="6854827" y="1585916"/>
            <a:ext cx="98020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Red blood cell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3" name="Rectangle 88"/>
          <p:cNvSpPr>
            <a:spLocks noChangeArrowheads="1"/>
          </p:cNvSpPr>
          <p:nvPr/>
        </p:nvSpPr>
        <p:spPr bwMode="auto">
          <a:xfrm>
            <a:off x="5213349" y="2259013"/>
            <a:ext cx="1442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CA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4" name="Rectangle 89"/>
          <p:cNvSpPr>
            <a:spLocks noChangeArrowheads="1"/>
          </p:cNvSpPr>
          <p:nvPr/>
        </p:nvSpPr>
        <p:spPr bwMode="auto">
          <a:xfrm>
            <a:off x="6394449" y="5770563"/>
            <a:ext cx="1442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CA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5" name="Rectangle 90"/>
          <p:cNvSpPr>
            <a:spLocks noChangeArrowheads="1"/>
          </p:cNvSpPr>
          <p:nvPr/>
        </p:nvSpPr>
        <p:spPr bwMode="auto">
          <a:xfrm>
            <a:off x="3765553" y="3052763"/>
            <a:ext cx="892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Capillary</a:t>
            </a:r>
            <a:b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endothelium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6" name="Rectangle 91"/>
          <p:cNvSpPr>
            <a:spLocks noChangeArrowheads="1"/>
          </p:cNvSpPr>
          <p:nvPr/>
        </p:nvSpPr>
        <p:spPr bwMode="auto">
          <a:xfrm>
            <a:off x="3765550" y="3551239"/>
            <a:ext cx="104951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231F20"/>
                </a:solidFill>
                <a:latin typeface="Calibri" pitchFamily="34" charset="0"/>
                <a:ea typeface="ＭＳ Ｐゴシック"/>
                <a:cs typeface="ＭＳ Ｐゴシック"/>
              </a:rPr>
              <a:t>Cell membrane</a:t>
            </a:r>
            <a:endParaRPr lang="en-US" b="1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47" name="Rectangle 92"/>
          <p:cNvSpPr>
            <a:spLocks noChangeArrowheads="1"/>
          </p:cNvSpPr>
          <p:nvPr/>
        </p:nvSpPr>
        <p:spPr bwMode="auto">
          <a:xfrm>
            <a:off x="4273551" y="5440366"/>
            <a:ext cx="1859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Cl</a:t>
            </a:r>
            <a:r>
              <a:rPr lang="en-US" sz="1300" b="1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02804805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8" descr="figure_18_15-jLE"/>
          <p:cNvPicPr>
            <a:picLocks noChangeAspect="1" noChangeArrowheads="1"/>
          </p:cNvPicPr>
          <p:nvPr/>
        </p:nvPicPr>
        <p:blipFill>
          <a:blip r:embed="rId3" cstate="print"/>
          <a:srcRect l="23125" r="23143"/>
          <a:stretch>
            <a:fillRect/>
          </a:stretch>
        </p:blipFill>
        <p:spPr bwMode="auto">
          <a:xfrm>
            <a:off x="3883027" y="725491"/>
            <a:ext cx="4422775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49"/>
          <p:cNvSpPr>
            <a:spLocks noChangeArrowheads="1"/>
          </p:cNvSpPr>
          <p:nvPr/>
        </p:nvSpPr>
        <p:spPr bwMode="auto">
          <a:xfrm>
            <a:off x="5761294" y="5173666"/>
            <a:ext cx="6043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231F20"/>
                </a:solidFill>
                <a:latin typeface="Arial Black" pitchFamily="34" charset="0"/>
              </a:rPr>
              <a:t>Systemic</a:t>
            </a:r>
            <a:br>
              <a:rPr lang="en-US" sz="8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800">
                <a:solidFill>
                  <a:srgbClr val="231F20"/>
                </a:solidFill>
                <a:latin typeface="Arial Black" pitchFamily="34" charset="0"/>
              </a:rPr>
              <a:t>circulation</a:t>
            </a:r>
            <a:endParaRPr lang="en-US">
              <a:latin typeface="Arial Black" pitchFamily="34" charset="0"/>
            </a:endParaRPr>
          </a:p>
        </p:txBody>
      </p:sp>
      <p:sp>
        <p:nvSpPr>
          <p:cNvPr id="69636" name="Rectangle 50"/>
          <p:cNvSpPr>
            <a:spLocks noChangeArrowheads="1"/>
          </p:cNvSpPr>
          <p:nvPr/>
        </p:nvSpPr>
        <p:spPr bwMode="auto">
          <a:xfrm>
            <a:off x="5886453" y="5976941"/>
            <a:ext cx="27892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231F20"/>
                </a:solidFill>
                <a:latin typeface="Arial Black" pitchFamily="34" charset="0"/>
              </a:rPr>
              <a:t>Cells</a:t>
            </a:r>
            <a:endParaRPr lang="en-US">
              <a:latin typeface="Arial Black" pitchFamily="34" charset="0"/>
            </a:endParaRPr>
          </a:p>
        </p:txBody>
      </p:sp>
      <p:sp>
        <p:nvSpPr>
          <p:cNvPr id="69637" name="Rectangle 51"/>
          <p:cNvSpPr>
            <a:spLocks noChangeArrowheads="1"/>
          </p:cNvSpPr>
          <p:nvPr/>
        </p:nvSpPr>
        <p:spPr bwMode="auto">
          <a:xfrm>
            <a:off x="6394451" y="5700716"/>
            <a:ext cx="1041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38" name="Rectangle 52"/>
          <p:cNvSpPr>
            <a:spLocks noChangeArrowheads="1"/>
          </p:cNvSpPr>
          <p:nvPr/>
        </p:nvSpPr>
        <p:spPr bwMode="auto">
          <a:xfrm>
            <a:off x="5657850" y="5713416"/>
            <a:ext cx="1586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39" name="Rectangle 53"/>
          <p:cNvSpPr>
            <a:spLocks noChangeArrowheads="1"/>
          </p:cNvSpPr>
          <p:nvPr/>
        </p:nvSpPr>
        <p:spPr bwMode="auto">
          <a:xfrm>
            <a:off x="4229102" y="4592641"/>
            <a:ext cx="5834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Venous blood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0" name="Rectangle 54"/>
          <p:cNvSpPr>
            <a:spLocks noChangeArrowheads="1"/>
          </p:cNvSpPr>
          <p:nvPr/>
        </p:nvSpPr>
        <p:spPr bwMode="auto">
          <a:xfrm>
            <a:off x="4169618" y="2852741"/>
            <a:ext cx="811119" cy="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transport</a:t>
            </a:r>
          </a:p>
          <a:p>
            <a:pPr algn="ctr">
              <a:lnSpc>
                <a:spcPct val="110000"/>
              </a:lnSpc>
            </a:pP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HCO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3</a:t>
            </a:r>
            <a:r>
              <a:rPr lang="en-US" sz="800" b="1" baseline="44000">
                <a:solidFill>
                  <a:srgbClr val="231F20"/>
                </a:solidFill>
                <a:latin typeface="Calibri" pitchFamily="34" charset="0"/>
              </a:rPr>
              <a:t>–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70%</a:t>
            </a:r>
            <a:br>
              <a:rPr lang="en-US" sz="8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Hb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  <a:ea typeface="ヒラギノ角ゴ Pro W3"/>
                <a:cs typeface="ヒラギノ角ゴ Pro W3"/>
              </a:rPr>
              <a:t>•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23%</a:t>
            </a:r>
            <a:br>
              <a:rPr lang="en-US" sz="8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Dissolved CO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7%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1" name="Rectangle 55"/>
          <p:cNvSpPr>
            <a:spLocks noChangeArrowheads="1"/>
          </p:cNvSpPr>
          <p:nvPr/>
        </p:nvSpPr>
        <p:spPr bwMode="auto">
          <a:xfrm>
            <a:off x="5761294" y="3192466"/>
            <a:ext cx="6043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231F20"/>
                </a:solidFill>
                <a:latin typeface="Arial Black" pitchFamily="34" charset="0"/>
              </a:rPr>
              <a:t>Pulmonary</a:t>
            </a:r>
            <a:br>
              <a:rPr lang="en-US" sz="8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800">
                <a:solidFill>
                  <a:srgbClr val="231F20"/>
                </a:solidFill>
                <a:latin typeface="Arial Black" pitchFamily="34" charset="0"/>
              </a:rPr>
              <a:t>circulation</a:t>
            </a:r>
            <a:endParaRPr lang="en-US">
              <a:latin typeface="Arial Black" pitchFamily="34" charset="0"/>
            </a:endParaRPr>
          </a:p>
        </p:txBody>
      </p:sp>
      <p:sp>
        <p:nvSpPr>
          <p:cNvPr id="69642" name="Rectangle 56"/>
          <p:cNvSpPr>
            <a:spLocks noChangeArrowheads="1"/>
          </p:cNvSpPr>
          <p:nvPr/>
        </p:nvSpPr>
        <p:spPr bwMode="auto">
          <a:xfrm>
            <a:off x="7312027" y="2862266"/>
            <a:ext cx="5915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Arterial blood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3" name="Rectangle 57"/>
          <p:cNvSpPr>
            <a:spLocks noChangeArrowheads="1"/>
          </p:cNvSpPr>
          <p:nvPr/>
        </p:nvSpPr>
        <p:spPr bwMode="auto">
          <a:xfrm>
            <a:off x="7206768" y="4046541"/>
            <a:ext cx="756617" cy="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transport</a:t>
            </a:r>
            <a:br>
              <a:rPr lang="en-US" sz="8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Hb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  <a:ea typeface="ヒラギノ角ゴ Pro W3"/>
                <a:cs typeface="ヒラギノ角ゴ Pro W3"/>
              </a:rPr>
              <a:t>•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&gt; 98%</a:t>
            </a:r>
            <a:br>
              <a:rPr lang="en-US" sz="8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Dissolved 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&lt; 2%</a:t>
            </a:r>
            <a:br>
              <a:rPr lang="en-US" sz="8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(~P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4" name="Rectangle 58"/>
          <p:cNvSpPr>
            <a:spLocks noChangeArrowheads="1"/>
          </p:cNvSpPr>
          <p:nvPr/>
        </p:nvSpPr>
        <p:spPr bwMode="auto">
          <a:xfrm>
            <a:off x="5543550" y="814390"/>
            <a:ext cx="85921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Dry air = 760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5" name="Rectangle 59"/>
          <p:cNvSpPr>
            <a:spLocks noChangeArrowheads="1"/>
          </p:cNvSpPr>
          <p:nvPr/>
        </p:nvSpPr>
        <p:spPr bwMode="auto">
          <a:xfrm>
            <a:off x="5689602" y="954090"/>
            <a:ext cx="7213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160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6" name="Rectangle 60"/>
          <p:cNvSpPr>
            <a:spLocks noChangeArrowheads="1"/>
          </p:cNvSpPr>
          <p:nvPr/>
        </p:nvSpPr>
        <p:spPr bwMode="auto">
          <a:xfrm>
            <a:off x="5626102" y="1081091"/>
            <a:ext cx="7934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0.25 mm Hg</a:t>
            </a:r>
          </a:p>
        </p:txBody>
      </p:sp>
      <p:sp>
        <p:nvSpPr>
          <p:cNvPr id="69647" name="Rectangle 61"/>
          <p:cNvSpPr>
            <a:spLocks noChangeArrowheads="1"/>
          </p:cNvSpPr>
          <p:nvPr/>
        </p:nvSpPr>
        <p:spPr bwMode="auto">
          <a:xfrm>
            <a:off x="5911852" y="1731966"/>
            <a:ext cx="38151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231F20"/>
                </a:solidFill>
                <a:latin typeface="Arial Black" pitchFamily="34" charset="0"/>
              </a:rPr>
              <a:t>Alveoli</a:t>
            </a:r>
            <a:endParaRPr lang="en-US">
              <a:latin typeface="Arial Black" pitchFamily="34" charset="0"/>
            </a:endParaRPr>
          </a:p>
        </p:txBody>
      </p:sp>
      <p:sp>
        <p:nvSpPr>
          <p:cNvPr id="69648" name="Rectangle 62"/>
          <p:cNvSpPr>
            <a:spLocks noChangeArrowheads="1"/>
          </p:cNvSpPr>
          <p:nvPr/>
        </p:nvSpPr>
        <p:spPr bwMode="auto">
          <a:xfrm>
            <a:off x="6153149" y="2557466"/>
            <a:ext cx="10419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49" name="Rectangle 63"/>
          <p:cNvSpPr>
            <a:spLocks noChangeArrowheads="1"/>
          </p:cNvSpPr>
          <p:nvPr/>
        </p:nvSpPr>
        <p:spPr bwMode="auto">
          <a:xfrm>
            <a:off x="5883275" y="2563816"/>
            <a:ext cx="1586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50" name="Rectangle 64"/>
          <p:cNvSpPr>
            <a:spLocks noChangeArrowheads="1"/>
          </p:cNvSpPr>
          <p:nvPr/>
        </p:nvSpPr>
        <p:spPr bwMode="auto">
          <a:xfrm>
            <a:off x="5683253" y="2198691"/>
            <a:ext cx="7213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100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51" name="Rectangle 65"/>
          <p:cNvSpPr>
            <a:spLocks noChangeArrowheads="1"/>
          </p:cNvSpPr>
          <p:nvPr/>
        </p:nvSpPr>
        <p:spPr bwMode="auto">
          <a:xfrm>
            <a:off x="5619753" y="2344741"/>
            <a:ext cx="75501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</a:t>
            </a: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6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40 mm Hg</a:t>
            </a:r>
          </a:p>
        </p:txBody>
      </p:sp>
      <p:sp>
        <p:nvSpPr>
          <p:cNvPr id="69652" name="Rectangle 66"/>
          <p:cNvSpPr>
            <a:spLocks noChangeArrowheads="1"/>
          </p:cNvSpPr>
          <p:nvPr/>
        </p:nvSpPr>
        <p:spPr bwMode="auto">
          <a:xfrm>
            <a:off x="7215190" y="3052766"/>
            <a:ext cx="7117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600" b="1">
                <a:solidFill>
                  <a:srgbClr val="231F20"/>
                </a:solidFill>
                <a:latin typeface="Calibri" pitchFamily="34" charset="0"/>
              </a:rPr>
              <a:t> 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=</a:t>
            </a:r>
            <a:r>
              <a:rPr lang="en-US" sz="600" b="1">
                <a:solidFill>
                  <a:srgbClr val="231F20"/>
                </a:solidFill>
                <a:latin typeface="Calibri" pitchFamily="34" charset="0"/>
              </a:rPr>
              <a:t> 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100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53" name="Rectangle 67"/>
          <p:cNvSpPr>
            <a:spLocks noChangeArrowheads="1"/>
          </p:cNvSpPr>
          <p:nvPr/>
        </p:nvSpPr>
        <p:spPr bwMode="auto">
          <a:xfrm>
            <a:off x="7183441" y="3198816"/>
            <a:ext cx="7229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600" b="1">
                <a:solidFill>
                  <a:srgbClr val="231F20"/>
                </a:solidFill>
                <a:latin typeface="Calibri" pitchFamily="34" charset="0"/>
              </a:rPr>
              <a:t> 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=</a:t>
            </a:r>
            <a:r>
              <a:rPr lang="en-US" sz="600" b="1">
                <a:solidFill>
                  <a:srgbClr val="231F20"/>
                </a:solidFill>
                <a:latin typeface="Calibri" pitchFamily="34" charset="0"/>
              </a:rPr>
              <a:t>  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40 mm Hg</a:t>
            </a:r>
          </a:p>
        </p:txBody>
      </p:sp>
      <p:sp>
        <p:nvSpPr>
          <p:cNvPr id="69654" name="Rectangle 68"/>
          <p:cNvSpPr>
            <a:spLocks noChangeArrowheads="1"/>
          </p:cNvSpPr>
          <p:nvPr/>
        </p:nvSpPr>
        <p:spPr bwMode="auto">
          <a:xfrm>
            <a:off x="4184653" y="4795841"/>
            <a:ext cx="6700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40 mm Hg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69655" name="Rectangle 69"/>
          <p:cNvSpPr>
            <a:spLocks noChangeArrowheads="1"/>
          </p:cNvSpPr>
          <p:nvPr/>
        </p:nvSpPr>
        <p:spPr bwMode="auto">
          <a:xfrm>
            <a:off x="4119565" y="4941891"/>
            <a:ext cx="7149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P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800" b="1" baseline="-49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800" b="1">
                <a:solidFill>
                  <a:srgbClr val="231F20"/>
                </a:solidFill>
                <a:latin typeface="Calibri" pitchFamily="34" charset="0"/>
              </a:rPr>
              <a:t> = 46 mm Hg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5743570" y="6234100"/>
            <a:ext cx="669925" cy="215899"/>
            <a:chOff x="2666" y="3769"/>
            <a:chExt cx="422" cy="136"/>
          </a:xfrm>
        </p:grpSpPr>
        <p:sp>
          <p:nvSpPr>
            <p:cNvPr id="69662" name="Rectangle 71"/>
            <p:cNvSpPr>
              <a:spLocks noChangeArrowheads="1"/>
            </p:cNvSpPr>
            <p:nvPr/>
          </p:nvSpPr>
          <p:spPr bwMode="auto">
            <a:xfrm>
              <a:off x="2666" y="3775"/>
              <a:ext cx="42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231F20"/>
                  </a:solidFill>
                  <a:latin typeface="Calibri" pitchFamily="34" charset="0"/>
                </a:rPr>
                <a:t>P</a:t>
              </a:r>
              <a:r>
                <a:rPr lang="en-US" sz="1000" b="1" baseline="-25000">
                  <a:solidFill>
                    <a:srgbClr val="231F20"/>
                  </a:solidFill>
                  <a:latin typeface="Calibri" pitchFamily="34" charset="0"/>
                </a:rPr>
                <a:t>O</a:t>
              </a:r>
              <a:r>
                <a:rPr lang="en-US" sz="800" b="1" baseline="-49000">
                  <a:solidFill>
                    <a:srgbClr val="231F20"/>
                  </a:solidFill>
                  <a:latin typeface="Calibri" pitchFamily="34" charset="0"/>
                </a:rPr>
                <a:t>2</a:t>
              </a:r>
              <a:r>
                <a:rPr lang="en-US" sz="800" b="1">
                  <a:solidFill>
                    <a:srgbClr val="231F20"/>
                  </a:solidFill>
                  <a:latin typeface="Calibri" pitchFamily="34" charset="0"/>
                </a:rPr>
                <a:t> &lt; 40 mm Hg</a:t>
              </a:r>
            </a:p>
          </p:txBody>
        </p:sp>
        <p:sp>
          <p:nvSpPr>
            <p:cNvPr id="69663" name="Text Box 72"/>
            <p:cNvSpPr txBox="1">
              <a:spLocks noChangeArrowheads="1"/>
            </p:cNvSpPr>
            <p:nvPr/>
          </p:nvSpPr>
          <p:spPr bwMode="auto">
            <a:xfrm>
              <a:off x="2736" y="3769"/>
              <a:ext cx="1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Calibri" pitchFamily="34" charset="0"/>
                </a:rPr>
                <a:t>–</a:t>
              </a:r>
              <a:endParaRPr lang="en-US" sz="800">
                <a:latin typeface="Calibri" pitchFamily="34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683251" y="6386500"/>
            <a:ext cx="714375" cy="215899"/>
            <a:chOff x="2628" y="3865"/>
            <a:chExt cx="450" cy="136"/>
          </a:xfrm>
        </p:grpSpPr>
        <p:sp>
          <p:nvSpPr>
            <p:cNvPr id="69660" name="Rectangle 74"/>
            <p:cNvSpPr>
              <a:spLocks noChangeArrowheads="1"/>
            </p:cNvSpPr>
            <p:nvPr/>
          </p:nvSpPr>
          <p:spPr bwMode="auto">
            <a:xfrm>
              <a:off x="2628" y="3871"/>
              <a:ext cx="45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231F20"/>
                  </a:solidFill>
                  <a:latin typeface="Calibri" pitchFamily="34" charset="0"/>
                </a:rPr>
                <a:t>P</a:t>
              </a:r>
              <a:r>
                <a:rPr lang="en-US" sz="1000" b="1" baseline="-25000">
                  <a:solidFill>
                    <a:srgbClr val="231F20"/>
                  </a:solidFill>
                  <a:latin typeface="Calibri" pitchFamily="34" charset="0"/>
                </a:rPr>
                <a:t>CO</a:t>
              </a:r>
              <a:r>
                <a:rPr lang="en-US" sz="800" b="1" baseline="-49000">
                  <a:solidFill>
                    <a:srgbClr val="231F20"/>
                  </a:solidFill>
                  <a:latin typeface="Calibri" pitchFamily="34" charset="0"/>
                </a:rPr>
                <a:t>2</a:t>
              </a:r>
              <a:r>
                <a:rPr lang="en-US" sz="800" b="1">
                  <a:solidFill>
                    <a:srgbClr val="231F20"/>
                  </a:solidFill>
                  <a:latin typeface="Calibri" pitchFamily="34" charset="0"/>
                </a:rPr>
                <a:t> &gt; 46 mm Hg</a:t>
              </a:r>
            </a:p>
          </p:txBody>
        </p:sp>
        <p:sp>
          <p:nvSpPr>
            <p:cNvPr id="69661" name="Text Box 75"/>
            <p:cNvSpPr txBox="1">
              <a:spLocks noChangeArrowheads="1"/>
            </p:cNvSpPr>
            <p:nvPr/>
          </p:nvSpPr>
          <p:spPr bwMode="auto">
            <a:xfrm>
              <a:off x="2738" y="3865"/>
              <a:ext cx="1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Calibri" pitchFamily="34" charset="0"/>
                </a:rPr>
                <a:t>–</a:t>
              </a:r>
              <a:endParaRPr lang="en-US" sz="800">
                <a:latin typeface="Calibri" pitchFamily="34" charset="0"/>
              </a:endParaRPr>
            </a:p>
          </p:txBody>
        </p:sp>
      </p:grpSp>
      <p:sp>
        <p:nvSpPr>
          <p:cNvPr id="69659" name="Rectangle 18"/>
          <p:cNvSpPr>
            <a:spLocks noGrp="1" noChangeArrowheads="1"/>
          </p:cNvSpPr>
          <p:nvPr>
            <p:ph type="title"/>
          </p:nvPr>
        </p:nvSpPr>
        <p:spPr>
          <a:xfrm>
            <a:off x="1952625" y="3"/>
            <a:ext cx="8229600" cy="785813"/>
          </a:xfrm>
        </p:spPr>
        <p:txBody>
          <a:bodyPr/>
          <a:lstStyle/>
          <a:p>
            <a:pPr eaLnBrk="1" hangingPunct="1"/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and CO</a:t>
            </a:r>
            <a:r>
              <a:rPr lang="en-US" sz="3200" baseline="-25000" dirty="0"/>
              <a:t>2</a:t>
            </a:r>
            <a:r>
              <a:rPr lang="en-US" sz="3200" dirty="0"/>
              <a:t> Exchange and Transport</a:t>
            </a:r>
          </a:p>
        </p:txBody>
      </p:sp>
    </p:spTree>
    <p:extLst>
      <p:ext uri="{BB962C8B-B14F-4D97-AF65-F5344CB8AC3E}">
        <p14:creationId xmlns:p14="http://schemas.microsoft.com/office/powerpoint/2010/main" val="100095279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8" descr="figure_18_16-j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515" y="657225"/>
            <a:ext cx="830738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Oval 19"/>
          <p:cNvSpPr>
            <a:spLocks noChangeArrowheads="1"/>
          </p:cNvSpPr>
          <p:nvPr/>
        </p:nvSpPr>
        <p:spPr bwMode="auto">
          <a:xfrm>
            <a:off x="4125915" y="1303341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15</a:t>
            </a:r>
            <a:endParaRPr lang="en-US">
              <a:latin typeface="Calibri" pitchFamily="34" charset="0"/>
            </a:endParaRPr>
          </a:p>
        </p:txBody>
      </p:sp>
      <p:sp>
        <p:nvSpPr>
          <p:cNvPr id="70660" name="Oval 20"/>
          <p:cNvSpPr>
            <a:spLocks noChangeArrowheads="1"/>
          </p:cNvSpPr>
          <p:nvPr/>
        </p:nvSpPr>
        <p:spPr bwMode="auto">
          <a:xfrm>
            <a:off x="4181476" y="942978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16</a:t>
            </a:r>
            <a:endParaRPr lang="en-US">
              <a:latin typeface="Calibri" pitchFamily="34" charset="0"/>
            </a:endParaRPr>
          </a:p>
        </p:txBody>
      </p:sp>
      <p:sp>
        <p:nvSpPr>
          <p:cNvPr id="70661" name="Freeform 21"/>
          <p:cNvSpPr>
            <a:spLocks/>
          </p:cNvSpPr>
          <p:nvPr/>
        </p:nvSpPr>
        <p:spPr bwMode="auto">
          <a:xfrm>
            <a:off x="4344989" y="1560516"/>
            <a:ext cx="1082675" cy="155575"/>
          </a:xfrm>
          <a:custGeom>
            <a:avLst/>
            <a:gdLst>
              <a:gd name="T0" fmla="*/ 0 w 682"/>
              <a:gd name="T1" fmla="*/ 246975335 h 98"/>
              <a:gd name="T2" fmla="*/ 877014458 w 682"/>
              <a:gd name="T3" fmla="*/ 0 h 98"/>
              <a:gd name="T4" fmla="*/ 1718746741 w 682"/>
              <a:gd name="T5" fmla="*/ 0 h 98"/>
              <a:gd name="T6" fmla="*/ 0 60000 65536"/>
              <a:gd name="T7" fmla="*/ 0 60000 65536"/>
              <a:gd name="T8" fmla="*/ 0 60000 65536"/>
              <a:gd name="T9" fmla="*/ 0 w 682"/>
              <a:gd name="T10" fmla="*/ 0 h 98"/>
              <a:gd name="T11" fmla="*/ 682 w 682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2" h="98">
                <a:moveTo>
                  <a:pt x="0" y="98"/>
                </a:moveTo>
                <a:lnTo>
                  <a:pt x="348" y="0"/>
                </a:lnTo>
                <a:lnTo>
                  <a:pt x="682" y="0"/>
                </a:lnTo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2" name="Freeform 22"/>
          <p:cNvSpPr>
            <a:spLocks/>
          </p:cNvSpPr>
          <p:nvPr/>
        </p:nvSpPr>
        <p:spPr bwMode="auto">
          <a:xfrm>
            <a:off x="4246565" y="1770063"/>
            <a:ext cx="1184275" cy="165100"/>
          </a:xfrm>
          <a:custGeom>
            <a:avLst/>
            <a:gdLst>
              <a:gd name="T0" fmla="*/ 0 w 746"/>
              <a:gd name="T1" fmla="*/ 262096272 h 104"/>
              <a:gd name="T2" fmla="*/ 992941634 w 746"/>
              <a:gd name="T3" fmla="*/ 0 h 104"/>
              <a:gd name="T4" fmla="*/ 1880036741 w 746"/>
              <a:gd name="T5" fmla="*/ 0 h 104"/>
              <a:gd name="T6" fmla="*/ 0 60000 65536"/>
              <a:gd name="T7" fmla="*/ 0 60000 65536"/>
              <a:gd name="T8" fmla="*/ 0 60000 65536"/>
              <a:gd name="T9" fmla="*/ 0 w 746"/>
              <a:gd name="T10" fmla="*/ 0 h 104"/>
              <a:gd name="T11" fmla="*/ 746 w 74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6" h="104">
                <a:moveTo>
                  <a:pt x="0" y="104"/>
                </a:moveTo>
                <a:lnTo>
                  <a:pt x="394" y="0"/>
                </a:lnTo>
                <a:lnTo>
                  <a:pt x="746" y="0"/>
                </a:lnTo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23"/>
          <p:cNvSpPr>
            <a:spLocks noChangeShapeType="1"/>
          </p:cNvSpPr>
          <p:nvPr/>
        </p:nvSpPr>
        <p:spPr bwMode="auto">
          <a:xfrm>
            <a:off x="4160841" y="2068516"/>
            <a:ext cx="127317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Line 24"/>
          <p:cNvSpPr>
            <a:spLocks noChangeShapeType="1"/>
          </p:cNvSpPr>
          <p:nvPr/>
        </p:nvSpPr>
        <p:spPr bwMode="auto">
          <a:xfrm>
            <a:off x="4325940" y="2817816"/>
            <a:ext cx="110172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Line 25"/>
          <p:cNvSpPr>
            <a:spLocks noChangeShapeType="1"/>
          </p:cNvSpPr>
          <p:nvPr/>
        </p:nvSpPr>
        <p:spPr bwMode="auto">
          <a:xfrm>
            <a:off x="4506914" y="3062291"/>
            <a:ext cx="927100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26"/>
          <p:cNvSpPr>
            <a:spLocks noChangeShapeType="1"/>
          </p:cNvSpPr>
          <p:nvPr/>
        </p:nvSpPr>
        <p:spPr bwMode="auto">
          <a:xfrm>
            <a:off x="4230690" y="3659190"/>
            <a:ext cx="120332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27"/>
          <p:cNvSpPr>
            <a:spLocks noChangeShapeType="1"/>
          </p:cNvSpPr>
          <p:nvPr/>
        </p:nvSpPr>
        <p:spPr bwMode="auto">
          <a:xfrm>
            <a:off x="2670177" y="4949825"/>
            <a:ext cx="701675" cy="1588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28"/>
          <p:cNvSpPr>
            <a:spLocks noChangeShapeType="1"/>
          </p:cNvSpPr>
          <p:nvPr/>
        </p:nvSpPr>
        <p:spPr bwMode="auto">
          <a:xfrm>
            <a:off x="4887913" y="5480050"/>
            <a:ext cx="552451" cy="1588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29"/>
          <p:cNvSpPr>
            <a:spLocks noChangeShapeType="1"/>
          </p:cNvSpPr>
          <p:nvPr/>
        </p:nvSpPr>
        <p:spPr bwMode="auto">
          <a:xfrm flipV="1">
            <a:off x="4408490" y="5483225"/>
            <a:ext cx="1025525" cy="165100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5078416" y="3876675"/>
            <a:ext cx="352425" cy="1588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 flipV="1">
            <a:off x="5160965" y="3876678"/>
            <a:ext cx="269875" cy="23812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>
            <a:off x="3384553" y="2620966"/>
            <a:ext cx="555625" cy="9207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>
            <a:off x="3384553" y="2620966"/>
            <a:ext cx="434975" cy="18097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>
            <a:off x="3400428" y="1998666"/>
            <a:ext cx="53022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35"/>
          <p:cNvSpPr>
            <a:spLocks noChangeShapeType="1"/>
          </p:cNvSpPr>
          <p:nvPr/>
        </p:nvSpPr>
        <p:spPr bwMode="auto">
          <a:xfrm>
            <a:off x="3384552" y="2620966"/>
            <a:ext cx="64452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Freeform 36"/>
          <p:cNvSpPr>
            <a:spLocks/>
          </p:cNvSpPr>
          <p:nvPr/>
        </p:nvSpPr>
        <p:spPr bwMode="auto">
          <a:xfrm>
            <a:off x="3397252" y="1798640"/>
            <a:ext cx="727075" cy="73025"/>
          </a:xfrm>
          <a:custGeom>
            <a:avLst/>
            <a:gdLst>
              <a:gd name="T0" fmla="*/ 0 w 458"/>
              <a:gd name="T1" fmla="*/ 0 h 46"/>
              <a:gd name="T2" fmla="*/ 831651539 w 458"/>
              <a:gd name="T3" fmla="*/ 0 h 46"/>
              <a:gd name="T4" fmla="*/ 1154231652 w 458"/>
              <a:gd name="T5" fmla="*/ 115927199 h 46"/>
              <a:gd name="T6" fmla="*/ 0 60000 65536"/>
              <a:gd name="T7" fmla="*/ 0 60000 65536"/>
              <a:gd name="T8" fmla="*/ 0 60000 65536"/>
              <a:gd name="T9" fmla="*/ 0 w 458"/>
              <a:gd name="T10" fmla="*/ 0 h 46"/>
              <a:gd name="T11" fmla="*/ 458 w 458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46">
                <a:moveTo>
                  <a:pt x="0" y="0"/>
                </a:moveTo>
                <a:lnTo>
                  <a:pt x="330" y="0"/>
                </a:lnTo>
                <a:lnTo>
                  <a:pt x="458" y="46"/>
                </a:lnTo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37"/>
          <p:cNvSpPr>
            <a:spLocks noChangeShapeType="1"/>
          </p:cNvSpPr>
          <p:nvPr/>
        </p:nvSpPr>
        <p:spPr bwMode="auto">
          <a:xfrm>
            <a:off x="4059240" y="2281241"/>
            <a:ext cx="136207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38"/>
          <p:cNvSpPr>
            <a:spLocks noChangeShapeType="1"/>
          </p:cNvSpPr>
          <p:nvPr/>
        </p:nvSpPr>
        <p:spPr bwMode="auto">
          <a:xfrm>
            <a:off x="2736851" y="4022725"/>
            <a:ext cx="342900" cy="266700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Line 39"/>
          <p:cNvSpPr>
            <a:spLocks noChangeShapeType="1"/>
          </p:cNvSpPr>
          <p:nvPr/>
        </p:nvSpPr>
        <p:spPr bwMode="auto">
          <a:xfrm>
            <a:off x="2727326" y="4019550"/>
            <a:ext cx="393700" cy="1588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Rectangle 40"/>
          <p:cNvSpPr>
            <a:spLocks noChangeArrowheads="1"/>
          </p:cNvSpPr>
          <p:nvPr/>
        </p:nvSpPr>
        <p:spPr bwMode="auto">
          <a:xfrm>
            <a:off x="4387853" y="5811841"/>
            <a:ext cx="4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Expiration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70681" name="Rectangle 41"/>
          <p:cNvSpPr>
            <a:spLocks noChangeArrowheads="1"/>
          </p:cNvSpPr>
          <p:nvPr/>
        </p:nvSpPr>
        <p:spPr bwMode="auto">
          <a:xfrm>
            <a:off x="3298826" y="5808666"/>
            <a:ext cx="52418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Inspiration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70682" name="Rectangle 42"/>
          <p:cNvSpPr>
            <a:spLocks noChangeArrowheads="1"/>
          </p:cNvSpPr>
          <p:nvPr/>
        </p:nvSpPr>
        <p:spPr bwMode="auto">
          <a:xfrm>
            <a:off x="2460627" y="1173166"/>
            <a:ext cx="484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 dirty="0">
                <a:solidFill>
                  <a:srgbClr val="231F20"/>
                </a:solidFill>
                <a:latin typeface="Calibri" pitchFamily="34" charset="0"/>
              </a:rPr>
              <a:t>Sensory</a:t>
            </a:r>
            <a:br>
              <a:rPr lang="en-US" sz="900" b="1" dirty="0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900" b="1" dirty="0">
                <a:solidFill>
                  <a:srgbClr val="231F20"/>
                </a:solidFill>
                <a:latin typeface="Calibri" pitchFamily="34" charset="0"/>
              </a:rPr>
              <a:t>receptors </a:t>
            </a:r>
          </a:p>
        </p:txBody>
      </p:sp>
      <p:sp>
        <p:nvSpPr>
          <p:cNvPr id="70683" name="Rectangle 43"/>
          <p:cNvSpPr>
            <a:spLocks noChangeArrowheads="1"/>
          </p:cNvSpPr>
          <p:nvPr/>
        </p:nvSpPr>
        <p:spPr bwMode="auto">
          <a:xfrm>
            <a:off x="2454275" y="1855791"/>
            <a:ext cx="530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Integrating</a:t>
            </a:r>
            <a:br>
              <a:rPr lang="en-US" sz="9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centers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84" name="Rectangle 44"/>
          <p:cNvSpPr>
            <a:spLocks noChangeArrowheads="1"/>
          </p:cNvSpPr>
          <p:nvPr/>
        </p:nvSpPr>
        <p:spPr bwMode="auto">
          <a:xfrm>
            <a:off x="2454275" y="2185991"/>
            <a:ext cx="421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 dirty="0">
                <a:solidFill>
                  <a:srgbClr val="231F20"/>
                </a:solidFill>
                <a:latin typeface="Calibri" pitchFamily="34" charset="0"/>
              </a:rPr>
              <a:t>Efferent</a:t>
            </a:r>
            <a:br>
              <a:rPr lang="en-US" sz="900" b="1" dirty="0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900" b="1" dirty="0">
                <a:solidFill>
                  <a:srgbClr val="231F20"/>
                </a:solidFill>
                <a:latin typeface="Calibri" pitchFamily="34" charset="0"/>
              </a:rPr>
              <a:t>neurons </a:t>
            </a:r>
          </a:p>
        </p:txBody>
      </p:sp>
      <p:sp>
        <p:nvSpPr>
          <p:cNvPr id="70685" name="Rectangle 45"/>
          <p:cNvSpPr>
            <a:spLocks noChangeArrowheads="1"/>
          </p:cNvSpPr>
          <p:nvPr/>
        </p:nvSpPr>
        <p:spPr bwMode="auto">
          <a:xfrm>
            <a:off x="2454278" y="2522541"/>
            <a:ext cx="42639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Effectors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86" name="Rectangle 46"/>
          <p:cNvSpPr>
            <a:spLocks noChangeArrowheads="1"/>
          </p:cNvSpPr>
          <p:nvPr/>
        </p:nvSpPr>
        <p:spPr bwMode="auto">
          <a:xfrm>
            <a:off x="2460625" y="1509716"/>
            <a:ext cx="421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Afferent</a:t>
            </a:r>
            <a:br>
              <a:rPr lang="en-US" sz="9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neurons </a:t>
            </a:r>
          </a:p>
        </p:txBody>
      </p:sp>
      <p:sp>
        <p:nvSpPr>
          <p:cNvPr id="70687" name="Rectangle 47"/>
          <p:cNvSpPr>
            <a:spLocks noChangeArrowheads="1"/>
          </p:cNvSpPr>
          <p:nvPr/>
        </p:nvSpPr>
        <p:spPr bwMode="auto">
          <a:xfrm>
            <a:off x="2460625" y="990603"/>
            <a:ext cx="3382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b="1">
                <a:solidFill>
                  <a:srgbClr val="231F20"/>
                </a:solidFill>
                <a:latin typeface="Calibri" pitchFamily="34" charset="0"/>
              </a:rPr>
              <a:t>Stimuli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88" name="Rectangle 48"/>
          <p:cNvSpPr>
            <a:spLocks noChangeArrowheads="1"/>
          </p:cNvSpPr>
          <p:nvPr/>
        </p:nvSpPr>
        <p:spPr bwMode="auto">
          <a:xfrm>
            <a:off x="2066925" y="749303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900" dirty="0">
                <a:solidFill>
                  <a:srgbClr val="231F20"/>
                </a:solidFill>
                <a:latin typeface="Arial Black" pitchFamily="34" charset="0"/>
              </a:rPr>
              <a:t>KEY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0689" name="Rectangle 49"/>
          <p:cNvSpPr>
            <a:spLocks noChangeArrowheads="1"/>
          </p:cNvSpPr>
          <p:nvPr/>
        </p:nvSpPr>
        <p:spPr bwMode="auto">
          <a:xfrm>
            <a:off x="8696023" y="2632078"/>
            <a:ext cx="8832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Afferent sensory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neurons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0" name="Rectangle 50"/>
          <p:cNvSpPr>
            <a:spLocks noChangeArrowheads="1"/>
          </p:cNvSpPr>
          <p:nvPr/>
        </p:nvSpPr>
        <p:spPr bwMode="auto">
          <a:xfrm>
            <a:off x="8645678" y="1714502"/>
            <a:ext cx="9537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Carotid and aortic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chemoreceptors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1" name="Rectangle 51"/>
          <p:cNvSpPr>
            <a:spLocks noChangeArrowheads="1"/>
          </p:cNvSpPr>
          <p:nvPr/>
        </p:nvSpPr>
        <p:spPr bwMode="auto">
          <a:xfrm>
            <a:off x="6846279" y="6038853"/>
            <a:ext cx="618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External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intercostals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2" name="Rectangle 52"/>
          <p:cNvSpPr>
            <a:spLocks noChangeArrowheads="1"/>
          </p:cNvSpPr>
          <p:nvPr/>
        </p:nvSpPr>
        <p:spPr bwMode="auto">
          <a:xfrm>
            <a:off x="8522679" y="6051553"/>
            <a:ext cx="618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Internal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intercostals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3" name="Rectangle 53"/>
          <p:cNvSpPr>
            <a:spLocks noChangeArrowheads="1"/>
          </p:cNvSpPr>
          <p:nvPr/>
        </p:nvSpPr>
        <p:spPr bwMode="auto">
          <a:xfrm>
            <a:off x="9407088" y="6045203"/>
            <a:ext cx="583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Abdominal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muscles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4" name="Rectangle 54"/>
          <p:cNvSpPr>
            <a:spLocks noChangeArrowheads="1"/>
          </p:cNvSpPr>
          <p:nvPr/>
        </p:nvSpPr>
        <p:spPr bwMode="auto">
          <a:xfrm>
            <a:off x="7662865" y="6118225"/>
            <a:ext cx="5850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Diaphragm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5" name="Rectangle 55"/>
          <p:cNvSpPr>
            <a:spLocks noChangeArrowheads="1"/>
          </p:cNvSpPr>
          <p:nvPr/>
        </p:nvSpPr>
        <p:spPr bwMode="auto">
          <a:xfrm>
            <a:off x="7320079" y="5113341"/>
            <a:ext cx="796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Somatic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motor neurons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(inspiration)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6" name="Rectangle 56"/>
          <p:cNvSpPr>
            <a:spLocks noChangeArrowheads="1"/>
          </p:cNvSpPr>
          <p:nvPr/>
        </p:nvSpPr>
        <p:spPr bwMode="auto">
          <a:xfrm>
            <a:off x="8488479" y="5126041"/>
            <a:ext cx="796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Somatic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motor neurons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(expiration)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7" name="Rectangle 57"/>
          <p:cNvSpPr>
            <a:spLocks noChangeArrowheads="1"/>
          </p:cNvSpPr>
          <p:nvPr/>
        </p:nvSpPr>
        <p:spPr bwMode="auto">
          <a:xfrm>
            <a:off x="7321342" y="1714502"/>
            <a:ext cx="864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Medullary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chemoreceptors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8" name="Rectangle 58"/>
          <p:cNvSpPr>
            <a:spLocks noChangeArrowheads="1"/>
          </p:cNvSpPr>
          <p:nvPr/>
        </p:nvSpPr>
        <p:spPr bwMode="auto">
          <a:xfrm>
            <a:off x="6081299" y="801690"/>
            <a:ext cx="74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Emotions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and voluntary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control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699" name="Rectangle 59"/>
          <p:cNvSpPr>
            <a:spLocks noChangeArrowheads="1"/>
          </p:cNvSpPr>
          <p:nvPr/>
        </p:nvSpPr>
        <p:spPr bwMode="auto">
          <a:xfrm>
            <a:off x="7254764" y="3876677"/>
            <a:ext cx="1008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Medulla oblongata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and pons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700" name="Rectangle 60"/>
          <p:cNvSpPr>
            <a:spLocks noChangeArrowheads="1"/>
          </p:cNvSpPr>
          <p:nvPr/>
        </p:nvSpPr>
        <p:spPr bwMode="auto">
          <a:xfrm>
            <a:off x="5489838" y="6054728"/>
            <a:ext cx="109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Scalene and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sternocleidomastoid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muscles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701" name="Rectangle 61"/>
          <p:cNvSpPr>
            <a:spLocks noChangeArrowheads="1"/>
          </p:cNvSpPr>
          <p:nvPr/>
        </p:nvSpPr>
        <p:spPr bwMode="auto">
          <a:xfrm>
            <a:off x="7624763" y="965200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CO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702" name="Rectangle 62"/>
          <p:cNvSpPr>
            <a:spLocks noChangeArrowheads="1"/>
          </p:cNvSpPr>
          <p:nvPr/>
        </p:nvSpPr>
        <p:spPr bwMode="auto">
          <a:xfrm>
            <a:off x="8823325" y="973138"/>
            <a:ext cx="5370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1000" b="1" baseline="-25000">
                <a:solidFill>
                  <a:srgbClr val="231F20"/>
                </a:solidFill>
                <a:latin typeface="Calibri" pitchFamily="34" charset="0"/>
              </a:rPr>
              <a:t>2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 and pH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703" name="Rectangle 63"/>
          <p:cNvSpPr>
            <a:spLocks noChangeArrowheads="1"/>
          </p:cNvSpPr>
          <p:nvPr/>
        </p:nvSpPr>
        <p:spPr bwMode="auto">
          <a:xfrm>
            <a:off x="6261661" y="2611441"/>
            <a:ext cx="376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Limbic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system</a:t>
            </a:r>
          </a:p>
        </p:txBody>
      </p:sp>
      <p:sp>
        <p:nvSpPr>
          <p:cNvPr id="70704" name="Rectangle 64"/>
          <p:cNvSpPr>
            <a:spLocks noChangeArrowheads="1"/>
          </p:cNvSpPr>
          <p:nvPr/>
        </p:nvSpPr>
        <p:spPr bwMode="auto">
          <a:xfrm>
            <a:off x="6250480" y="1670052"/>
            <a:ext cx="391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Higher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brain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centers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0705" name="Oval 65"/>
          <p:cNvSpPr>
            <a:spLocks noChangeArrowheads="1"/>
          </p:cNvSpPr>
          <p:nvPr/>
        </p:nvSpPr>
        <p:spPr bwMode="auto">
          <a:xfrm>
            <a:off x="3213102" y="1905002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13</a:t>
            </a:r>
            <a:endParaRPr lang="en-US">
              <a:latin typeface="Calibri" pitchFamily="34" charset="0"/>
            </a:endParaRPr>
          </a:p>
        </p:txBody>
      </p:sp>
      <p:sp>
        <p:nvSpPr>
          <p:cNvPr id="70706" name="Oval 66"/>
          <p:cNvSpPr>
            <a:spLocks noChangeArrowheads="1"/>
          </p:cNvSpPr>
          <p:nvPr/>
        </p:nvSpPr>
        <p:spPr bwMode="auto">
          <a:xfrm>
            <a:off x="3213102" y="1700214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14</a:t>
            </a:r>
            <a:endParaRPr lang="en-US">
              <a:latin typeface="Calibri" pitchFamily="34" charset="0"/>
            </a:endParaRPr>
          </a:p>
        </p:txBody>
      </p:sp>
      <p:sp>
        <p:nvSpPr>
          <p:cNvPr id="70707" name="Oval 67"/>
          <p:cNvSpPr>
            <a:spLocks noChangeArrowheads="1"/>
          </p:cNvSpPr>
          <p:nvPr/>
        </p:nvSpPr>
        <p:spPr bwMode="auto">
          <a:xfrm>
            <a:off x="5421315" y="1462091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70708" name="Oval 68"/>
          <p:cNvSpPr>
            <a:spLocks noChangeArrowheads="1"/>
          </p:cNvSpPr>
          <p:nvPr/>
        </p:nvSpPr>
        <p:spPr bwMode="auto">
          <a:xfrm>
            <a:off x="5421315" y="1668466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70709" name="Oval 69"/>
          <p:cNvSpPr>
            <a:spLocks noChangeArrowheads="1"/>
          </p:cNvSpPr>
          <p:nvPr/>
        </p:nvSpPr>
        <p:spPr bwMode="auto">
          <a:xfrm>
            <a:off x="5421315" y="1970089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70710" name="Oval 70"/>
          <p:cNvSpPr>
            <a:spLocks noChangeArrowheads="1"/>
          </p:cNvSpPr>
          <p:nvPr/>
        </p:nvSpPr>
        <p:spPr bwMode="auto">
          <a:xfrm>
            <a:off x="5421315" y="2185991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70711" name="Oval 71"/>
          <p:cNvSpPr>
            <a:spLocks noChangeArrowheads="1"/>
          </p:cNvSpPr>
          <p:nvPr/>
        </p:nvSpPr>
        <p:spPr bwMode="auto">
          <a:xfrm>
            <a:off x="5421315" y="2722566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70712" name="Oval 72"/>
          <p:cNvSpPr>
            <a:spLocks noChangeArrowheads="1"/>
          </p:cNvSpPr>
          <p:nvPr/>
        </p:nvSpPr>
        <p:spPr bwMode="auto">
          <a:xfrm>
            <a:off x="5421315" y="2967041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6</a:t>
            </a:r>
            <a:endParaRPr lang="en-US">
              <a:latin typeface="Calibri" pitchFamily="34" charset="0"/>
            </a:endParaRPr>
          </a:p>
        </p:txBody>
      </p:sp>
      <p:sp>
        <p:nvSpPr>
          <p:cNvPr id="70713" name="Oval 73"/>
          <p:cNvSpPr>
            <a:spLocks noChangeArrowheads="1"/>
          </p:cNvSpPr>
          <p:nvPr/>
        </p:nvSpPr>
        <p:spPr bwMode="auto">
          <a:xfrm>
            <a:off x="3213102" y="2527303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12</a:t>
            </a:r>
            <a:endParaRPr lang="en-US">
              <a:latin typeface="Calibri" pitchFamily="34" charset="0"/>
            </a:endParaRPr>
          </a:p>
        </p:txBody>
      </p:sp>
      <p:sp>
        <p:nvSpPr>
          <p:cNvPr id="70714" name="Oval 74"/>
          <p:cNvSpPr>
            <a:spLocks noChangeArrowheads="1"/>
          </p:cNvSpPr>
          <p:nvPr/>
        </p:nvSpPr>
        <p:spPr bwMode="auto">
          <a:xfrm>
            <a:off x="2540002" y="3927477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11</a:t>
            </a:r>
            <a:endParaRPr lang="en-US">
              <a:latin typeface="Calibri" pitchFamily="34" charset="0"/>
            </a:endParaRPr>
          </a:p>
        </p:txBody>
      </p:sp>
      <p:sp>
        <p:nvSpPr>
          <p:cNvPr id="70715" name="Oval 75"/>
          <p:cNvSpPr>
            <a:spLocks noChangeArrowheads="1"/>
          </p:cNvSpPr>
          <p:nvPr/>
        </p:nvSpPr>
        <p:spPr bwMode="auto">
          <a:xfrm>
            <a:off x="2498727" y="4854578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10</a:t>
            </a:r>
            <a:endParaRPr lang="en-US">
              <a:latin typeface="Calibri" pitchFamily="34" charset="0"/>
            </a:endParaRPr>
          </a:p>
        </p:txBody>
      </p:sp>
      <p:sp>
        <p:nvSpPr>
          <p:cNvPr id="70716" name="Oval 76"/>
          <p:cNvSpPr>
            <a:spLocks noChangeArrowheads="1"/>
          </p:cNvSpPr>
          <p:nvPr/>
        </p:nvSpPr>
        <p:spPr bwMode="auto">
          <a:xfrm>
            <a:off x="5421315" y="3565528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7</a:t>
            </a:r>
            <a:endParaRPr lang="en-US">
              <a:latin typeface="Calibri" pitchFamily="34" charset="0"/>
            </a:endParaRPr>
          </a:p>
        </p:txBody>
      </p:sp>
      <p:sp>
        <p:nvSpPr>
          <p:cNvPr id="70717" name="Oval 77"/>
          <p:cNvSpPr>
            <a:spLocks noChangeArrowheads="1"/>
          </p:cNvSpPr>
          <p:nvPr/>
        </p:nvSpPr>
        <p:spPr bwMode="auto">
          <a:xfrm>
            <a:off x="5421315" y="3781428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8</a:t>
            </a:r>
            <a:endParaRPr lang="en-US">
              <a:latin typeface="Calibri" pitchFamily="34" charset="0"/>
            </a:endParaRPr>
          </a:p>
        </p:txBody>
      </p:sp>
      <p:sp>
        <p:nvSpPr>
          <p:cNvPr id="70718" name="Oval 78"/>
          <p:cNvSpPr>
            <a:spLocks noChangeArrowheads="1"/>
          </p:cNvSpPr>
          <p:nvPr/>
        </p:nvSpPr>
        <p:spPr bwMode="auto">
          <a:xfrm>
            <a:off x="5421315" y="5384803"/>
            <a:ext cx="187325" cy="1873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9</a:t>
            </a:r>
            <a:endParaRPr lang="en-US">
              <a:latin typeface="Calibri" pitchFamily="34" charset="0"/>
            </a:endParaRPr>
          </a:p>
        </p:txBody>
      </p:sp>
      <p:sp>
        <p:nvSpPr>
          <p:cNvPr id="70719" name="Rectangle 1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/>
              <a:t>Ventilat</a:t>
            </a:r>
            <a:r>
              <a:rPr lang="tr-TR" sz="3200" dirty="0" err="1"/>
              <a:t>asyonun</a:t>
            </a:r>
            <a:r>
              <a:rPr lang="tr-TR" sz="3200" dirty="0"/>
              <a:t> refleks regülasyonu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776438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Ventila</a:t>
            </a:r>
            <a:r>
              <a:rPr lang="tr-TR" dirty="0" err="1"/>
              <a:t>sy</a:t>
            </a:r>
            <a:r>
              <a:rPr lang="en-US" dirty="0"/>
              <a:t>on</a:t>
            </a:r>
            <a:r>
              <a:rPr lang="tr-TR" dirty="0"/>
              <a:t> Regülasyonu</a:t>
            </a:r>
            <a:endParaRPr lang="en-US" dirty="0"/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Peri</a:t>
            </a:r>
            <a:r>
              <a:rPr lang="tr-TR" dirty="0"/>
              <a:t>ferik </a:t>
            </a:r>
            <a:r>
              <a:rPr lang="tr-TR" dirty="0" err="1"/>
              <a:t>kemoreseptörler</a:t>
            </a:r>
            <a:endParaRPr lang="en-US" dirty="0"/>
          </a:p>
          <a:p>
            <a:pPr lvl="1" eaLnBrk="1" hangingPunct="1"/>
            <a:r>
              <a:rPr lang="tr-TR" dirty="0"/>
              <a:t>K</a:t>
            </a:r>
            <a:r>
              <a:rPr lang="en-US" dirty="0" err="1"/>
              <a:t>arotid</a:t>
            </a:r>
            <a:r>
              <a:rPr lang="en-US" dirty="0"/>
              <a:t> and </a:t>
            </a:r>
            <a:r>
              <a:rPr lang="en-US" dirty="0" err="1"/>
              <a:t>aorti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en-US" dirty="0" err="1"/>
              <a:t>arter</a:t>
            </a:r>
            <a:r>
              <a:rPr lang="tr-TR" dirty="0" err="1"/>
              <a:t>lerde</a:t>
            </a:r>
            <a:r>
              <a:rPr lang="tr-TR" dirty="0"/>
              <a:t> yerleşmiştir</a:t>
            </a:r>
            <a:endParaRPr lang="en-US" dirty="0"/>
          </a:p>
          <a:p>
            <a:pPr lvl="1" eaLnBrk="1" hangingPunct="1"/>
            <a:r>
              <a:rPr lang="en-US" dirty="0"/>
              <a:t>Specialized </a:t>
            </a:r>
            <a:r>
              <a:rPr lang="en-US" dirty="0" err="1"/>
              <a:t>glomus</a:t>
            </a:r>
            <a:r>
              <a:rPr lang="en-US" dirty="0"/>
              <a:t> </a:t>
            </a:r>
            <a:r>
              <a:rPr lang="tr-TR" dirty="0"/>
              <a:t>hücreleri</a:t>
            </a:r>
            <a:endParaRPr lang="en-US" dirty="0"/>
          </a:p>
          <a:p>
            <a:pPr lvl="1" eaLnBrk="1" hangingPunct="1"/>
            <a:r>
              <a:rPr lang="en-US" dirty="0"/>
              <a:t>Sense changes in P</a:t>
            </a:r>
            <a:r>
              <a:rPr lang="en-US" sz="4000" baseline="-18000" dirty="0"/>
              <a:t>O</a:t>
            </a:r>
            <a:r>
              <a:rPr lang="en-US" baseline="-50000" dirty="0"/>
              <a:t>2</a:t>
            </a:r>
            <a:r>
              <a:rPr lang="en-US" dirty="0"/>
              <a:t>, pH, and P</a:t>
            </a:r>
            <a:r>
              <a:rPr lang="en-US" sz="4000" baseline="-18000" dirty="0"/>
              <a:t>CO</a:t>
            </a:r>
            <a:r>
              <a:rPr lang="en-US" baseline="-50000" dirty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59745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title"/>
          </p:nvPr>
        </p:nvSpPr>
        <p:spPr>
          <a:xfrm>
            <a:off x="2024063" y="0"/>
            <a:ext cx="8229600" cy="642938"/>
          </a:xfrm>
        </p:spPr>
        <p:txBody>
          <a:bodyPr/>
          <a:lstStyle/>
          <a:p>
            <a:pPr eaLnBrk="1" hangingPunct="1"/>
            <a:r>
              <a:rPr lang="tr-TR" sz="3200" dirty="0" err="1"/>
              <a:t>Ventilasyon</a:t>
            </a:r>
            <a:r>
              <a:rPr lang="tr-TR" sz="3200" dirty="0"/>
              <a:t> Regülasyonu</a:t>
            </a:r>
            <a:endParaRPr lang="en-US" sz="3200" dirty="0"/>
          </a:p>
        </p:txBody>
      </p:sp>
      <p:sp>
        <p:nvSpPr>
          <p:cNvPr id="7475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4038600" cy="5410200"/>
          </a:xfrm>
        </p:spPr>
        <p:txBody>
          <a:bodyPr/>
          <a:lstStyle/>
          <a:p>
            <a:r>
              <a:rPr lang="tr-TR" dirty="0" err="1"/>
              <a:t>Glomus</a:t>
            </a:r>
            <a:r>
              <a:rPr lang="tr-TR" dirty="0"/>
              <a:t> hücreleri </a:t>
            </a:r>
            <a:r>
              <a:rPr lang="en-US" dirty="0"/>
              <a:t>P</a:t>
            </a:r>
            <a:r>
              <a:rPr lang="en-US" sz="4200" baseline="-18000" dirty="0"/>
              <a:t>O</a:t>
            </a:r>
            <a:r>
              <a:rPr lang="en-US" baseline="-50000" dirty="0"/>
              <a:t>2</a:t>
            </a:r>
            <a:r>
              <a:rPr lang="en-US" dirty="0"/>
              <a:t> </a:t>
            </a:r>
            <a:r>
              <a:rPr lang="tr-TR" dirty="0"/>
              <a:t>düşünce </a:t>
            </a:r>
            <a:r>
              <a:rPr lang="tr-TR" dirty="0" err="1"/>
              <a:t>nörotransmitter</a:t>
            </a:r>
            <a:r>
              <a:rPr lang="tr-TR" dirty="0"/>
              <a:t> salgılar</a:t>
            </a:r>
            <a:endParaRPr lang="en-US" dirty="0"/>
          </a:p>
        </p:txBody>
      </p:sp>
      <p:pic>
        <p:nvPicPr>
          <p:cNvPr id="74757" name="Picture 15" descr="figure_18_19-jLE"/>
          <p:cNvPicPr>
            <a:picLocks noChangeAspect="1" noChangeArrowheads="1"/>
          </p:cNvPicPr>
          <p:nvPr/>
        </p:nvPicPr>
        <p:blipFill>
          <a:blip r:embed="rId3" cstate="print"/>
          <a:srcRect l="25536" r="25554"/>
          <a:stretch>
            <a:fillRect/>
          </a:stretch>
        </p:blipFill>
        <p:spPr bwMode="auto">
          <a:xfrm>
            <a:off x="6477001" y="685800"/>
            <a:ext cx="40259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Oval 16"/>
          <p:cNvSpPr>
            <a:spLocks noChangeArrowheads="1"/>
          </p:cNvSpPr>
          <p:nvPr/>
        </p:nvSpPr>
        <p:spPr bwMode="auto">
          <a:xfrm>
            <a:off x="7185025" y="6127750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74759" name="Oval 17"/>
          <p:cNvSpPr>
            <a:spLocks noChangeArrowheads="1"/>
          </p:cNvSpPr>
          <p:nvPr/>
        </p:nvSpPr>
        <p:spPr bwMode="auto">
          <a:xfrm>
            <a:off x="8016875" y="4394200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4760" name="Oval 18"/>
          <p:cNvSpPr>
            <a:spLocks noChangeArrowheads="1"/>
          </p:cNvSpPr>
          <p:nvPr/>
        </p:nvSpPr>
        <p:spPr bwMode="auto">
          <a:xfrm>
            <a:off x="8231188" y="3457575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74761" name="Oval 19"/>
          <p:cNvSpPr>
            <a:spLocks noChangeArrowheads="1"/>
          </p:cNvSpPr>
          <p:nvPr/>
        </p:nvSpPr>
        <p:spPr bwMode="auto">
          <a:xfrm>
            <a:off x="9085263" y="3706813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74762" name="Oval 20"/>
          <p:cNvSpPr>
            <a:spLocks noChangeArrowheads="1"/>
          </p:cNvSpPr>
          <p:nvPr/>
        </p:nvSpPr>
        <p:spPr bwMode="auto">
          <a:xfrm>
            <a:off x="8243888" y="2401888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74763" name="Oval 21"/>
          <p:cNvSpPr>
            <a:spLocks noChangeArrowheads="1"/>
          </p:cNvSpPr>
          <p:nvPr/>
        </p:nvSpPr>
        <p:spPr bwMode="auto">
          <a:xfrm>
            <a:off x="8720139" y="1690688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74764" name="Oval 22"/>
          <p:cNvSpPr>
            <a:spLocks noChangeArrowheads="1"/>
          </p:cNvSpPr>
          <p:nvPr/>
        </p:nvSpPr>
        <p:spPr bwMode="auto">
          <a:xfrm>
            <a:off x="7329488" y="1598613"/>
            <a:ext cx="177800" cy="177800"/>
          </a:xfrm>
          <a:prstGeom prst="ellipse">
            <a:avLst/>
          </a:prstGeom>
          <a:solidFill>
            <a:srgbClr val="008E7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rgbClr val="FFFF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4765" name="Freeform 23"/>
          <p:cNvSpPr>
            <a:spLocks/>
          </p:cNvSpPr>
          <p:nvPr/>
        </p:nvSpPr>
        <p:spPr bwMode="auto">
          <a:xfrm>
            <a:off x="8042276" y="4994275"/>
            <a:ext cx="760413" cy="107950"/>
          </a:xfrm>
          <a:custGeom>
            <a:avLst/>
            <a:gdLst>
              <a:gd name="T0" fmla="*/ 1207156520 w 479"/>
              <a:gd name="T1" fmla="*/ 0 h 68"/>
              <a:gd name="T2" fmla="*/ 478830079 w 479"/>
              <a:gd name="T3" fmla="*/ 0 h 68"/>
              <a:gd name="T4" fmla="*/ 0 w 479"/>
              <a:gd name="T5" fmla="*/ 171370598 h 68"/>
              <a:gd name="T6" fmla="*/ 0 60000 65536"/>
              <a:gd name="T7" fmla="*/ 0 60000 65536"/>
              <a:gd name="T8" fmla="*/ 0 60000 65536"/>
              <a:gd name="T9" fmla="*/ 0 w 479"/>
              <a:gd name="T10" fmla="*/ 0 h 68"/>
              <a:gd name="T11" fmla="*/ 479 w 479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68">
                <a:moveTo>
                  <a:pt x="479" y="0"/>
                </a:moveTo>
                <a:lnTo>
                  <a:pt x="190" y="0"/>
                </a:lnTo>
                <a:lnTo>
                  <a:pt x="0" y="68"/>
                </a:lnTo>
              </a:path>
            </a:pathLst>
          </a:custGeom>
          <a:noFill/>
          <a:ln w="63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24"/>
          <p:cNvSpPr>
            <a:spLocks noChangeShapeType="1"/>
          </p:cNvSpPr>
          <p:nvPr/>
        </p:nvSpPr>
        <p:spPr bwMode="auto">
          <a:xfrm>
            <a:off x="8609013" y="919166"/>
            <a:ext cx="254000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Rectangle 25"/>
          <p:cNvSpPr>
            <a:spLocks noChangeArrowheads="1"/>
          </p:cNvSpPr>
          <p:nvPr/>
        </p:nvSpPr>
        <p:spPr bwMode="auto">
          <a:xfrm>
            <a:off x="8929688" y="1703388"/>
            <a:ext cx="9105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K</a:t>
            </a:r>
            <a:r>
              <a:rPr lang="en-US" sz="1000" b="1" baseline="30000">
                <a:solidFill>
                  <a:srgbClr val="231F20"/>
                </a:solidFill>
                <a:latin typeface="Calibri" pitchFamily="34" charset="0"/>
              </a:rPr>
              <a:t>+</a:t>
            </a: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 channels close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68" name="Rectangle 26"/>
          <p:cNvSpPr>
            <a:spLocks noChangeArrowheads="1"/>
          </p:cNvSpPr>
          <p:nvPr/>
        </p:nvSpPr>
        <p:spPr bwMode="auto">
          <a:xfrm>
            <a:off x="7529513" y="1635125"/>
            <a:ext cx="4312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Low P</a:t>
            </a:r>
            <a:r>
              <a:rPr lang="en-US" sz="1300" b="1" baseline="-1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900" b="1" baseline="-35000">
                <a:solidFill>
                  <a:srgbClr val="231F2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4769" name="Rectangle 27"/>
          <p:cNvSpPr>
            <a:spLocks noChangeArrowheads="1"/>
          </p:cNvSpPr>
          <p:nvPr/>
        </p:nvSpPr>
        <p:spPr bwMode="auto">
          <a:xfrm>
            <a:off x="8904290" y="850900"/>
            <a:ext cx="6636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Blood vessel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0" name="Rectangle 28"/>
          <p:cNvSpPr>
            <a:spLocks noChangeArrowheads="1"/>
          </p:cNvSpPr>
          <p:nvPr/>
        </p:nvSpPr>
        <p:spPr bwMode="auto">
          <a:xfrm>
            <a:off x="9294814" y="3709991"/>
            <a:ext cx="993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Voltage-gated Ca</a:t>
            </a:r>
            <a:r>
              <a:rPr lang="en-US" sz="1000" b="1" baseline="30000">
                <a:solidFill>
                  <a:srgbClr val="231F20"/>
                </a:solidFill>
                <a:latin typeface="Calibri" pitchFamily="34" charset="0"/>
              </a:rPr>
              <a:t>2+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channel opens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1" name="Rectangle 29"/>
          <p:cNvSpPr>
            <a:spLocks noChangeArrowheads="1"/>
          </p:cNvSpPr>
          <p:nvPr/>
        </p:nvSpPr>
        <p:spPr bwMode="auto">
          <a:xfrm>
            <a:off x="8440739" y="3451228"/>
            <a:ext cx="283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Ca</a:t>
            </a:r>
            <a:r>
              <a:rPr lang="en-US" sz="1000" b="1" baseline="30000">
                <a:solidFill>
                  <a:srgbClr val="231F20"/>
                </a:solidFill>
                <a:latin typeface="Calibri" pitchFamily="34" charset="0"/>
              </a:rPr>
              <a:t>2+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entry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2" name="Rectangle 30"/>
          <p:cNvSpPr>
            <a:spLocks noChangeArrowheads="1"/>
          </p:cNvSpPr>
          <p:nvPr/>
        </p:nvSpPr>
        <p:spPr bwMode="auto">
          <a:xfrm>
            <a:off x="8456615" y="2384428"/>
            <a:ext cx="609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Cell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depolarizes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3" name="Rectangle 31"/>
          <p:cNvSpPr>
            <a:spLocks noChangeArrowheads="1"/>
          </p:cNvSpPr>
          <p:nvPr/>
        </p:nvSpPr>
        <p:spPr bwMode="auto">
          <a:xfrm>
            <a:off x="8215314" y="4398966"/>
            <a:ext cx="974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Exocytosis of</a:t>
            </a:r>
            <a:br>
              <a:rPr lang="en-US" sz="1000" b="1">
                <a:solidFill>
                  <a:srgbClr val="231F2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neurotransmitters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4" name="Rectangle 32"/>
          <p:cNvSpPr>
            <a:spLocks noChangeArrowheads="1"/>
          </p:cNvSpPr>
          <p:nvPr/>
        </p:nvSpPr>
        <p:spPr bwMode="auto">
          <a:xfrm>
            <a:off x="8850313" y="4927603"/>
            <a:ext cx="823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Receptor on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sensory neuron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5" name="Rectangle 33"/>
          <p:cNvSpPr>
            <a:spLocks noChangeArrowheads="1"/>
          </p:cNvSpPr>
          <p:nvPr/>
        </p:nvSpPr>
        <p:spPr bwMode="auto">
          <a:xfrm>
            <a:off x="7452489" y="2689228"/>
            <a:ext cx="82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Glomus cell</a:t>
            </a:r>
            <a:br>
              <a:rPr lang="en-US" sz="10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in carotid</a:t>
            </a:r>
            <a:br>
              <a:rPr lang="en-US" sz="10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1000">
                <a:solidFill>
                  <a:srgbClr val="231F20"/>
                </a:solidFill>
                <a:latin typeface="Arial Black" pitchFamily="34" charset="0"/>
              </a:rPr>
              <a:t>body</a:t>
            </a:r>
            <a:endParaRPr lang="en-US">
              <a:latin typeface="Arial Black" pitchFamily="34" charset="0"/>
            </a:endParaRPr>
          </a:p>
        </p:txBody>
      </p:sp>
      <p:sp>
        <p:nvSpPr>
          <p:cNvPr id="74776" name="Rectangle 34"/>
          <p:cNvSpPr>
            <a:spLocks noChangeArrowheads="1"/>
          </p:cNvSpPr>
          <p:nvPr/>
        </p:nvSpPr>
        <p:spPr bwMode="auto">
          <a:xfrm>
            <a:off x="7385052" y="6107116"/>
            <a:ext cx="102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Signal to medullary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centers to increase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ventilation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7" name="Rectangle 35"/>
          <p:cNvSpPr>
            <a:spLocks noChangeArrowheads="1"/>
          </p:cNvSpPr>
          <p:nvPr/>
        </p:nvSpPr>
        <p:spPr bwMode="auto">
          <a:xfrm>
            <a:off x="7461253" y="5372100"/>
            <a:ext cx="8608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Action potential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74778" name="Rectangle 36"/>
          <p:cNvSpPr>
            <a:spLocks noChangeArrowheads="1"/>
          </p:cNvSpPr>
          <p:nvPr/>
        </p:nvSpPr>
        <p:spPr bwMode="auto">
          <a:xfrm>
            <a:off x="7624763" y="984250"/>
            <a:ext cx="4312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231F20"/>
                </a:solidFill>
                <a:latin typeface="Calibri" pitchFamily="34" charset="0"/>
              </a:rPr>
              <a:t>Low P</a:t>
            </a:r>
            <a:r>
              <a:rPr lang="en-US" sz="1300" b="1" baseline="-15000">
                <a:solidFill>
                  <a:srgbClr val="231F20"/>
                </a:solidFill>
                <a:latin typeface="Calibri" pitchFamily="34" charset="0"/>
              </a:rPr>
              <a:t>O</a:t>
            </a:r>
            <a:r>
              <a:rPr lang="en-US" sz="900" b="1" baseline="-35000">
                <a:solidFill>
                  <a:srgbClr val="231F20"/>
                </a:solidFill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947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083273" y="170905"/>
            <a:ext cx="7331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latin typeface="Calibri" panose="020F0502020204030204" pitchFamily="34" charset="0"/>
              </a:rPr>
              <a:t>SOLUNUMLA İLGİLİ GENEL TANIMLAR</a:t>
            </a:r>
          </a:p>
        </p:txBody>
      </p:sp>
      <p:pic>
        <p:nvPicPr>
          <p:cNvPr id="3075" name="Picture 5" descr="breathingmechanic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49351"/>
            <a:ext cx="42481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456363" y="1196976"/>
            <a:ext cx="40322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tr-TR" altLang="tr-TR" sz="1800" b="1" dirty="0">
                <a:latin typeface="Calibri" panose="020F0502020204030204" pitchFamily="34" charset="0"/>
              </a:rPr>
              <a:t> </a:t>
            </a:r>
            <a:r>
              <a:rPr lang="tr-TR" altLang="tr-TR" sz="2000" b="1" dirty="0">
                <a:latin typeface="Calibri" panose="020F0502020204030204" pitchFamily="34" charset="0"/>
              </a:rPr>
              <a:t>Basıncın yüksek olduğu yerden düşük olduğu yere doğru atmosfer havası akışı olur</a:t>
            </a:r>
          </a:p>
          <a:p>
            <a:pPr algn="just" eaLnBrk="1" hangingPunct="1">
              <a:spcBef>
                <a:spcPct val="0"/>
              </a:spcBef>
            </a:pPr>
            <a:endParaRPr lang="tr-TR" altLang="tr-TR" sz="2000" b="1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2000" b="1" u="sng" dirty="0">
                <a:latin typeface="Calibri" panose="020F0502020204030204" pitchFamily="34" charset="0"/>
              </a:rPr>
              <a:t>Basınç farkını oluşturan kas  yapısı</a:t>
            </a:r>
          </a:p>
          <a:p>
            <a:pPr algn="just">
              <a:spcBef>
                <a:spcPct val="0"/>
              </a:spcBef>
            </a:pPr>
            <a:endParaRPr lang="tr-TR" altLang="tr-TR" sz="2000" b="1" u="sng" dirty="0">
              <a:latin typeface="Calibri" panose="020F0502020204030204" pitchFamily="34" charset="0"/>
            </a:endParaRPr>
          </a:p>
          <a:p>
            <a:r>
              <a:rPr lang="tr-TR" altLang="tr-TR" sz="2000" b="1" dirty="0">
                <a:latin typeface="+mn-lt"/>
              </a:rPr>
              <a:t>Akıma direnç</a:t>
            </a:r>
            <a:endParaRPr lang="en-US" altLang="tr-TR" sz="2000" b="1" dirty="0">
              <a:latin typeface="+mn-lt"/>
              <a:sym typeface="Wingdings" panose="05000000000000000000" pitchFamily="2" charset="2"/>
            </a:endParaRPr>
          </a:p>
          <a:p>
            <a:pPr lvl="1"/>
            <a:r>
              <a:rPr lang="tr-TR" altLang="tr-TR" sz="2000" b="1" dirty="0">
                <a:latin typeface="+mn-lt"/>
                <a:sym typeface="Wingdings" panose="05000000000000000000" pitchFamily="2" charset="2"/>
              </a:rPr>
              <a:t>Tüp çapı</a:t>
            </a:r>
            <a:endParaRPr lang="en-US" altLang="tr-TR" sz="2000" b="1" dirty="0">
              <a:latin typeface="+mn-lt"/>
            </a:endParaRPr>
          </a:p>
          <a:p>
            <a:pPr algn="just">
              <a:spcBef>
                <a:spcPct val="0"/>
              </a:spcBef>
            </a:pPr>
            <a:endParaRPr lang="en-US" altLang="tr-TR" sz="2000" b="1" u="sng" dirty="0">
              <a:latin typeface="Calibri" panose="020F0502020204030204" pitchFamily="34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847851" y="4941888"/>
            <a:ext cx="842486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000" b="1" dirty="0">
                <a:latin typeface="Calibri" panose="020F0502020204030204" pitchFamily="34" charset="0"/>
              </a:rPr>
              <a:t>Atmosfer havası akciğerlerde bulunan alveollere girer, çünkü alveollerdeki hava basıncı atmosferik basınçtan daha küçüktür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alibri" panose="020F0502020204030204" pitchFamily="34" charset="0"/>
              </a:rPr>
              <a:t> </a:t>
            </a:r>
            <a:r>
              <a:rPr lang="tr-TR" altLang="tr-TR" sz="2000" b="1" dirty="0">
                <a:latin typeface="Calibri" panose="020F0502020204030204" pitchFamily="34" charset="0"/>
              </a:rPr>
              <a:t>Akciğer alveollerinin hava basıncına göre daha düşük olabilmesi </a:t>
            </a:r>
            <a:r>
              <a:rPr lang="tr-TR" altLang="tr-TR" sz="2000" b="1" dirty="0" err="1">
                <a:latin typeface="Calibri" panose="020F0502020204030204" pitchFamily="34" charset="0"/>
              </a:rPr>
              <a:t>torasik</a:t>
            </a:r>
            <a:r>
              <a:rPr lang="tr-TR" altLang="tr-TR" sz="2000" b="1" dirty="0">
                <a:latin typeface="Calibri" panose="020F0502020204030204" pitchFamily="34" charset="0"/>
              </a:rPr>
              <a:t> boşluğun hacminde artma ile gerçekleşir</a:t>
            </a:r>
          </a:p>
        </p:txBody>
      </p:sp>
    </p:spTree>
    <p:extLst>
      <p:ext uri="{BB962C8B-B14F-4D97-AF65-F5344CB8AC3E}">
        <p14:creationId xmlns:p14="http://schemas.microsoft.com/office/powerpoint/2010/main" val="16519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3" descr="figure_18_20-jLE"/>
          <p:cNvPicPr>
            <a:picLocks noChangeAspect="1" noChangeArrowheads="1"/>
          </p:cNvPicPr>
          <p:nvPr/>
        </p:nvPicPr>
        <p:blipFill>
          <a:blip r:embed="rId3" cstate="print"/>
          <a:srcRect l="12941" r="12961"/>
          <a:stretch>
            <a:fillRect/>
          </a:stretch>
        </p:blipFill>
        <p:spPr bwMode="auto">
          <a:xfrm>
            <a:off x="5791200" y="1143003"/>
            <a:ext cx="46990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Freeform 34"/>
          <p:cNvSpPr>
            <a:spLocks/>
          </p:cNvSpPr>
          <p:nvPr/>
        </p:nvSpPr>
        <p:spPr bwMode="auto">
          <a:xfrm>
            <a:off x="9069388" y="1943100"/>
            <a:ext cx="95251" cy="95250"/>
          </a:xfrm>
          <a:custGeom>
            <a:avLst/>
            <a:gdLst>
              <a:gd name="T0" fmla="*/ 56666420 w 78"/>
              <a:gd name="T1" fmla="*/ 116314896 h 78"/>
              <a:gd name="T2" fmla="*/ 68595867 w 78"/>
              <a:gd name="T3" fmla="*/ 113332840 h 78"/>
              <a:gd name="T4" fmla="*/ 80525334 w 78"/>
              <a:gd name="T5" fmla="*/ 110349562 h 78"/>
              <a:gd name="T6" fmla="*/ 89472724 w 78"/>
              <a:gd name="T7" fmla="*/ 104385449 h 78"/>
              <a:gd name="T8" fmla="*/ 98420115 w 78"/>
              <a:gd name="T9" fmla="*/ 98420115 h 78"/>
              <a:gd name="T10" fmla="*/ 104385449 w 78"/>
              <a:gd name="T11" fmla="*/ 89472724 h 78"/>
              <a:gd name="T12" fmla="*/ 110349562 w 78"/>
              <a:gd name="T13" fmla="*/ 80525334 h 78"/>
              <a:gd name="T14" fmla="*/ 113332840 w 78"/>
              <a:gd name="T15" fmla="*/ 68595867 h 78"/>
              <a:gd name="T16" fmla="*/ 116314896 w 78"/>
              <a:gd name="T17" fmla="*/ 56666420 h 78"/>
              <a:gd name="T18" fmla="*/ 113332840 w 78"/>
              <a:gd name="T19" fmla="*/ 44736973 h 78"/>
              <a:gd name="T20" fmla="*/ 110349562 w 78"/>
              <a:gd name="T21" fmla="*/ 32806295 h 78"/>
              <a:gd name="T22" fmla="*/ 104385449 w 78"/>
              <a:gd name="T23" fmla="*/ 23858904 h 78"/>
              <a:gd name="T24" fmla="*/ 98420115 w 78"/>
              <a:gd name="T25" fmla="*/ 14912730 h 78"/>
              <a:gd name="T26" fmla="*/ 89472724 w 78"/>
              <a:gd name="T27" fmla="*/ 8947393 h 78"/>
              <a:gd name="T28" fmla="*/ 80525334 w 78"/>
              <a:gd name="T29" fmla="*/ 2982058 h 78"/>
              <a:gd name="T30" fmla="*/ 68595867 w 78"/>
              <a:gd name="T31" fmla="*/ 0 h 78"/>
              <a:gd name="T32" fmla="*/ 56666420 w 78"/>
              <a:gd name="T33" fmla="*/ 0 h 78"/>
              <a:gd name="T34" fmla="*/ 44736973 w 78"/>
              <a:gd name="T35" fmla="*/ 0 h 78"/>
              <a:gd name="T36" fmla="*/ 35789572 w 78"/>
              <a:gd name="T37" fmla="*/ 2982058 h 78"/>
              <a:gd name="T38" fmla="*/ 23858904 w 78"/>
              <a:gd name="T39" fmla="*/ 8947393 h 78"/>
              <a:gd name="T40" fmla="*/ 14912730 w 78"/>
              <a:gd name="T41" fmla="*/ 14912730 h 78"/>
              <a:gd name="T42" fmla="*/ 8947393 w 78"/>
              <a:gd name="T43" fmla="*/ 23858904 h 78"/>
              <a:gd name="T44" fmla="*/ 2982058 w 78"/>
              <a:gd name="T45" fmla="*/ 32806295 h 78"/>
              <a:gd name="T46" fmla="*/ 0 w 78"/>
              <a:gd name="T47" fmla="*/ 44736973 h 78"/>
              <a:gd name="T48" fmla="*/ 0 w 78"/>
              <a:gd name="T49" fmla="*/ 56666420 h 78"/>
              <a:gd name="T50" fmla="*/ 0 w 78"/>
              <a:gd name="T51" fmla="*/ 68595867 h 78"/>
              <a:gd name="T52" fmla="*/ 2982058 w 78"/>
              <a:gd name="T53" fmla="*/ 80525334 h 78"/>
              <a:gd name="T54" fmla="*/ 8947393 w 78"/>
              <a:gd name="T55" fmla="*/ 89472724 h 78"/>
              <a:gd name="T56" fmla="*/ 14912730 w 78"/>
              <a:gd name="T57" fmla="*/ 98420115 h 78"/>
              <a:gd name="T58" fmla="*/ 23858904 w 78"/>
              <a:gd name="T59" fmla="*/ 104385449 h 78"/>
              <a:gd name="T60" fmla="*/ 35789572 w 78"/>
              <a:gd name="T61" fmla="*/ 110349562 h 78"/>
              <a:gd name="T62" fmla="*/ 44736973 w 78"/>
              <a:gd name="T63" fmla="*/ 113332840 h 78"/>
              <a:gd name="T64" fmla="*/ 53684363 w 78"/>
              <a:gd name="T65" fmla="*/ 116314896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78"/>
              <a:gd name="T101" fmla="*/ 78 w 78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78">
                <a:moveTo>
                  <a:pt x="38" y="78"/>
                </a:moveTo>
                <a:lnTo>
                  <a:pt x="46" y="76"/>
                </a:lnTo>
                <a:lnTo>
                  <a:pt x="54" y="74"/>
                </a:lnTo>
                <a:lnTo>
                  <a:pt x="60" y="70"/>
                </a:lnTo>
                <a:lnTo>
                  <a:pt x="66" y="66"/>
                </a:lnTo>
                <a:lnTo>
                  <a:pt x="70" y="60"/>
                </a:lnTo>
                <a:lnTo>
                  <a:pt x="74" y="54"/>
                </a:lnTo>
                <a:lnTo>
                  <a:pt x="76" y="46"/>
                </a:lnTo>
                <a:lnTo>
                  <a:pt x="78" y="38"/>
                </a:lnTo>
                <a:lnTo>
                  <a:pt x="76" y="30"/>
                </a:lnTo>
                <a:lnTo>
                  <a:pt x="74" y="22"/>
                </a:lnTo>
                <a:lnTo>
                  <a:pt x="70" y="16"/>
                </a:lnTo>
                <a:lnTo>
                  <a:pt x="66" y="10"/>
                </a:lnTo>
                <a:lnTo>
                  <a:pt x="60" y="6"/>
                </a:lnTo>
                <a:lnTo>
                  <a:pt x="54" y="2"/>
                </a:lnTo>
                <a:lnTo>
                  <a:pt x="46" y="0"/>
                </a:lnTo>
                <a:lnTo>
                  <a:pt x="38" y="0"/>
                </a:lnTo>
                <a:lnTo>
                  <a:pt x="30" y="0"/>
                </a:lnTo>
                <a:lnTo>
                  <a:pt x="24" y="2"/>
                </a:lnTo>
                <a:lnTo>
                  <a:pt x="16" y="6"/>
                </a:lnTo>
                <a:lnTo>
                  <a:pt x="10" y="10"/>
                </a:lnTo>
                <a:lnTo>
                  <a:pt x="6" y="16"/>
                </a:lnTo>
                <a:lnTo>
                  <a:pt x="2" y="22"/>
                </a:lnTo>
                <a:lnTo>
                  <a:pt x="0" y="30"/>
                </a:lnTo>
                <a:lnTo>
                  <a:pt x="0" y="38"/>
                </a:lnTo>
                <a:lnTo>
                  <a:pt x="0" y="46"/>
                </a:lnTo>
                <a:lnTo>
                  <a:pt x="2" y="54"/>
                </a:lnTo>
                <a:lnTo>
                  <a:pt x="6" y="60"/>
                </a:lnTo>
                <a:lnTo>
                  <a:pt x="10" y="66"/>
                </a:lnTo>
                <a:lnTo>
                  <a:pt x="16" y="70"/>
                </a:lnTo>
                <a:lnTo>
                  <a:pt x="24" y="74"/>
                </a:lnTo>
                <a:lnTo>
                  <a:pt x="30" y="76"/>
                </a:lnTo>
                <a:lnTo>
                  <a:pt x="36" y="7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Line 35"/>
          <p:cNvSpPr>
            <a:spLocks noChangeShapeType="1"/>
          </p:cNvSpPr>
          <p:nvPr/>
        </p:nvSpPr>
        <p:spPr bwMode="auto">
          <a:xfrm flipH="1" flipV="1">
            <a:off x="7589838" y="2971803"/>
            <a:ext cx="215900" cy="271463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Line 36"/>
          <p:cNvSpPr>
            <a:spLocks noChangeShapeType="1"/>
          </p:cNvSpPr>
          <p:nvPr/>
        </p:nvSpPr>
        <p:spPr bwMode="auto">
          <a:xfrm flipH="1">
            <a:off x="9151937" y="1684341"/>
            <a:ext cx="374651" cy="2682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2" name="Line 37"/>
          <p:cNvSpPr>
            <a:spLocks noChangeShapeType="1"/>
          </p:cNvSpPr>
          <p:nvPr/>
        </p:nvSpPr>
        <p:spPr bwMode="auto">
          <a:xfrm flipH="1">
            <a:off x="9226553" y="1333503"/>
            <a:ext cx="276225" cy="220663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Rectangle 38"/>
          <p:cNvSpPr>
            <a:spLocks noChangeArrowheads="1"/>
          </p:cNvSpPr>
          <p:nvPr/>
        </p:nvSpPr>
        <p:spPr bwMode="auto">
          <a:xfrm>
            <a:off x="8375651" y="1600200"/>
            <a:ext cx="1490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84" name="Rectangle 39"/>
          <p:cNvSpPr>
            <a:spLocks noChangeArrowheads="1"/>
          </p:cNvSpPr>
          <p:nvPr/>
        </p:nvSpPr>
        <p:spPr bwMode="auto">
          <a:xfrm>
            <a:off x="6975477" y="2138363"/>
            <a:ext cx="6368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2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 + H</a:t>
            </a:r>
            <a:r>
              <a:rPr lang="en-US" sz="12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85" name="Rectangle 40"/>
          <p:cNvSpPr>
            <a:spLocks noChangeArrowheads="1"/>
          </p:cNvSpPr>
          <p:nvPr/>
        </p:nvSpPr>
        <p:spPr bwMode="auto">
          <a:xfrm>
            <a:off x="8948738" y="1150938"/>
            <a:ext cx="1512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Black" pitchFamily="34" charset="0"/>
              </a:rPr>
              <a:t>Cerebral capillary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75786" name="Rectangle 41"/>
          <p:cNvSpPr>
            <a:spLocks noChangeArrowheads="1"/>
          </p:cNvSpPr>
          <p:nvPr/>
        </p:nvSpPr>
        <p:spPr bwMode="auto">
          <a:xfrm>
            <a:off x="9547628" y="1501775"/>
            <a:ext cx="961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</a:rPr>
              <a:t>Blood-brain</a:t>
            </a:r>
            <a:br>
              <a:rPr lang="en-US" sz="12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200">
                <a:solidFill>
                  <a:srgbClr val="000000"/>
                </a:solidFill>
                <a:latin typeface="Arial Black" pitchFamily="34" charset="0"/>
              </a:rPr>
              <a:t>barrier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75787" name="Rectangle 42"/>
          <p:cNvSpPr>
            <a:spLocks noChangeArrowheads="1"/>
          </p:cNvSpPr>
          <p:nvPr/>
        </p:nvSpPr>
        <p:spPr bwMode="auto">
          <a:xfrm>
            <a:off x="9260391" y="2486025"/>
            <a:ext cx="117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pitchFamily="34" charset="0"/>
              </a:rPr>
              <a:t>Cerebrospinal</a:t>
            </a:r>
            <a:br>
              <a:rPr lang="en-US" sz="12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200">
                <a:solidFill>
                  <a:srgbClr val="000000"/>
                </a:solidFill>
                <a:latin typeface="Arial Black" pitchFamily="34" charset="0"/>
              </a:rPr>
              <a:t>fluid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75788" name="Rectangle 43"/>
          <p:cNvSpPr>
            <a:spLocks noChangeArrowheads="1"/>
          </p:cNvSpPr>
          <p:nvPr/>
        </p:nvSpPr>
        <p:spPr bwMode="auto">
          <a:xfrm>
            <a:off x="9640890" y="3500438"/>
            <a:ext cx="6588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Black" pitchFamily="34" charset="0"/>
              </a:rPr>
              <a:t>Medulla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75789" name="Rectangle 44"/>
          <p:cNvSpPr>
            <a:spLocks noChangeArrowheads="1"/>
          </p:cNvSpPr>
          <p:nvPr/>
        </p:nvSpPr>
        <p:spPr bwMode="auto">
          <a:xfrm>
            <a:off x="7837490" y="3182938"/>
            <a:ext cx="14693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Central chemoreceptor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0" name="Rectangle 45"/>
          <p:cNvSpPr>
            <a:spLocks noChangeArrowheads="1"/>
          </p:cNvSpPr>
          <p:nvPr/>
        </p:nvSpPr>
        <p:spPr bwMode="auto">
          <a:xfrm>
            <a:off x="6967541" y="1627188"/>
            <a:ext cx="2557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200" b="1" baseline="-230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2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1" name="Rectangle 46"/>
          <p:cNvSpPr>
            <a:spLocks noChangeArrowheads="1"/>
          </p:cNvSpPr>
          <p:nvPr/>
        </p:nvSpPr>
        <p:spPr bwMode="auto">
          <a:xfrm>
            <a:off x="7033758" y="4046538"/>
            <a:ext cx="731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Respiratory</a:t>
            </a:r>
            <a:br>
              <a:rPr lang="en-US" sz="12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control</a:t>
            </a:r>
            <a:br>
              <a:rPr lang="en-US" sz="12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centers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2" name="Rectangle 47"/>
          <p:cNvSpPr>
            <a:spLocks noChangeArrowheads="1"/>
          </p:cNvSpPr>
          <p:nvPr/>
        </p:nvSpPr>
        <p:spPr bwMode="auto">
          <a:xfrm>
            <a:off x="7069139" y="5232400"/>
            <a:ext cx="7042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Ventilation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3" name="Rectangle 48"/>
          <p:cNvSpPr>
            <a:spLocks noChangeArrowheads="1"/>
          </p:cNvSpPr>
          <p:nvPr/>
        </p:nvSpPr>
        <p:spPr bwMode="auto">
          <a:xfrm>
            <a:off x="7800975" y="2319338"/>
            <a:ext cx="1747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CA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4" name="Rectangle 49"/>
          <p:cNvSpPr>
            <a:spLocks noChangeArrowheads="1"/>
          </p:cNvSpPr>
          <p:nvPr/>
        </p:nvSpPr>
        <p:spPr bwMode="auto">
          <a:xfrm>
            <a:off x="8056563" y="2138363"/>
            <a:ext cx="3851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2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2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5" name="Rectangle 50"/>
          <p:cNvSpPr>
            <a:spLocks noChangeArrowheads="1"/>
          </p:cNvSpPr>
          <p:nvPr/>
        </p:nvSpPr>
        <p:spPr bwMode="auto">
          <a:xfrm>
            <a:off x="8828090" y="2138363"/>
            <a:ext cx="6817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 + HCO</a:t>
            </a:r>
            <a:r>
              <a:rPr lang="en-US" sz="12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200" b="1" baseline="48000">
                <a:solidFill>
                  <a:srgbClr val="000000"/>
                </a:solidFill>
                <a:latin typeface="Calibri" pitchFamily="34" charset="0"/>
              </a:rPr>
              <a:t>–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7579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Ventila</a:t>
            </a:r>
            <a:r>
              <a:rPr lang="tr-TR" dirty="0" err="1"/>
              <a:t>sy</a:t>
            </a:r>
            <a:r>
              <a:rPr lang="en-US" dirty="0"/>
              <a:t>on</a:t>
            </a:r>
            <a:r>
              <a:rPr lang="tr-TR" dirty="0"/>
              <a:t> Regülasyonu</a:t>
            </a:r>
            <a:endParaRPr lang="en-US" dirty="0"/>
          </a:p>
        </p:txBody>
      </p:sp>
      <p:sp>
        <p:nvSpPr>
          <p:cNvPr id="7579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882589" y="1981200"/>
            <a:ext cx="3810000" cy="5410200"/>
          </a:xfrm>
        </p:spPr>
        <p:txBody>
          <a:bodyPr/>
          <a:lstStyle/>
          <a:p>
            <a:pPr eaLnBrk="1" hangingPunct="1"/>
            <a:r>
              <a:rPr lang="tr-TR" dirty="0"/>
              <a:t>Merkezi </a:t>
            </a:r>
            <a:r>
              <a:rPr lang="tr-TR" dirty="0" err="1"/>
              <a:t>kemoreseptörler</a:t>
            </a:r>
            <a:r>
              <a:rPr lang="tr-TR" dirty="0"/>
              <a:t> </a:t>
            </a:r>
            <a:r>
              <a:rPr lang="tr-TR" dirty="0" err="1"/>
              <a:t>BOS’da</a:t>
            </a:r>
            <a:r>
              <a:rPr lang="tr-TR" dirty="0"/>
              <a:t> 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tr-TR" dirty="0"/>
              <a:t>miktarını kontrol 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2127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r>
              <a:rPr lang="en-US" dirty="0" err="1"/>
              <a:t>Ventila</a:t>
            </a:r>
            <a:r>
              <a:rPr lang="tr-TR" dirty="0" err="1"/>
              <a:t>sy</a:t>
            </a:r>
            <a:r>
              <a:rPr lang="en-US" dirty="0"/>
              <a:t>on</a:t>
            </a:r>
            <a:r>
              <a:rPr lang="tr-TR" dirty="0"/>
              <a:t> Regülasyonu</a:t>
            </a:r>
            <a:endParaRPr lang="en-US" dirty="0"/>
          </a:p>
        </p:txBody>
      </p:sp>
      <p:sp>
        <p:nvSpPr>
          <p:cNvPr id="7680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024063" y="12144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/>
              <a:t>Chemoreceptor response to changes in plasma CO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76805" name="Picture 15" descr="figure_18_21-jLE"/>
          <p:cNvPicPr>
            <a:picLocks noChangeAspect="1" noChangeArrowheads="1"/>
          </p:cNvPicPr>
          <p:nvPr/>
        </p:nvPicPr>
        <p:blipFill>
          <a:blip r:embed="rId3" cstate="print"/>
          <a:srcRect l="12656" r="12682"/>
          <a:stretch>
            <a:fillRect/>
          </a:stretch>
        </p:blipFill>
        <p:spPr bwMode="auto">
          <a:xfrm>
            <a:off x="3733800" y="2274888"/>
            <a:ext cx="44958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17"/>
          <p:cNvSpPr>
            <a:spLocks noChangeArrowheads="1"/>
          </p:cNvSpPr>
          <p:nvPr/>
        </p:nvSpPr>
        <p:spPr bwMode="auto">
          <a:xfrm>
            <a:off x="5005390" y="6156325"/>
            <a:ext cx="5802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Plasma P</a:t>
            </a:r>
            <a:r>
              <a:rPr lang="en-US" sz="1000" b="1" baseline="-23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6807" name="Rectangle 18"/>
          <p:cNvSpPr>
            <a:spLocks noChangeArrowheads="1"/>
          </p:cNvSpPr>
          <p:nvPr/>
        </p:nvSpPr>
        <p:spPr bwMode="auto">
          <a:xfrm>
            <a:off x="3911641" y="4525966"/>
            <a:ext cx="812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Stimulates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central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chemoreceptor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08" name="Rectangle 19"/>
          <p:cNvSpPr>
            <a:spLocks noChangeArrowheads="1"/>
          </p:cNvSpPr>
          <p:nvPr/>
        </p:nvSpPr>
        <p:spPr bwMode="auto">
          <a:xfrm>
            <a:off x="4206878" y="3362325"/>
            <a:ext cx="5610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000" b="1" baseline="-230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in CSF</a:t>
            </a:r>
            <a:endParaRPr lang="en-US" sz="1000" b="1" baseline="-49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9" name="Rectangle 20"/>
          <p:cNvSpPr>
            <a:spLocks noChangeArrowheads="1"/>
          </p:cNvSpPr>
          <p:nvPr/>
        </p:nvSpPr>
        <p:spPr bwMode="auto">
          <a:xfrm>
            <a:off x="5761041" y="3362325"/>
            <a:ext cx="674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Arterial P</a:t>
            </a:r>
            <a:r>
              <a:rPr lang="en-US" sz="1000" b="1" baseline="-230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6810" name="Rectangle 21"/>
          <p:cNvSpPr>
            <a:spLocks noChangeArrowheads="1"/>
          </p:cNvSpPr>
          <p:nvPr/>
        </p:nvSpPr>
        <p:spPr bwMode="auto">
          <a:xfrm>
            <a:off x="6138606" y="3973516"/>
            <a:ext cx="3815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in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plasma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11" name="Rectangle 22"/>
          <p:cNvSpPr>
            <a:spLocks noChangeArrowheads="1"/>
          </p:cNvSpPr>
          <p:nvPr/>
        </p:nvSpPr>
        <p:spPr bwMode="auto">
          <a:xfrm>
            <a:off x="4967290" y="2428878"/>
            <a:ext cx="3815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Plasma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000" b="1" baseline="-230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6812" name="Rectangle 23"/>
          <p:cNvSpPr>
            <a:spLocks noChangeArrowheads="1"/>
          </p:cNvSpPr>
          <p:nvPr/>
        </p:nvSpPr>
        <p:spPr bwMode="auto">
          <a:xfrm>
            <a:off x="5954755" y="4525966"/>
            <a:ext cx="812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Stimulates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peripheral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chemoreceptor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13" name="Rectangle 24"/>
          <p:cNvSpPr>
            <a:spLocks noChangeArrowheads="1"/>
          </p:cNvSpPr>
          <p:nvPr/>
        </p:nvSpPr>
        <p:spPr bwMode="auto">
          <a:xfrm>
            <a:off x="7351837" y="4624391"/>
            <a:ext cx="6315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Plasma P</a:t>
            </a:r>
            <a:r>
              <a:rPr lang="en-US" sz="1000" b="1" baseline="-23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  <a:b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&lt; 60 mm Hg</a:t>
            </a:r>
            <a:endParaRPr lang="en-US" sz="1000" b="1" baseline="-49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14" name="Rectangle 25"/>
          <p:cNvSpPr>
            <a:spLocks noChangeArrowheads="1"/>
          </p:cNvSpPr>
          <p:nvPr/>
        </p:nvSpPr>
        <p:spPr bwMode="auto">
          <a:xfrm>
            <a:off x="5154616" y="5588000"/>
            <a:ext cx="5947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Ventilation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15" name="Rectangle 26"/>
          <p:cNvSpPr>
            <a:spLocks noChangeArrowheads="1"/>
          </p:cNvSpPr>
          <p:nvPr/>
        </p:nvSpPr>
        <p:spPr bwMode="auto">
          <a:xfrm>
            <a:off x="4222590" y="3819528"/>
            <a:ext cx="19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in</a:t>
            </a:r>
            <a:br>
              <a:rPr lang="en-US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CSF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16" name="Rectangle 27"/>
          <p:cNvSpPr>
            <a:spLocks noChangeArrowheads="1"/>
          </p:cNvSpPr>
          <p:nvPr/>
        </p:nvSpPr>
        <p:spPr bwMode="auto">
          <a:xfrm>
            <a:off x="5138741" y="3819525"/>
            <a:ext cx="32060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HCO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000" b="1" baseline="46000">
                <a:solidFill>
                  <a:srgbClr val="000000"/>
                </a:solidFill>
                <a:latin typeface="Calibri" pitchFamily="34" charset="0"/>
              </a:rPr>
              <a:t>–</a:t>
            </a:r>
          </a:p>
        </p:txBody>
      </p:sp>
      <p:sp>
        <p:nvSpPr>
          <p:cNvPr id="76817" name="Rectangle 28"/>
          <p:cNvSpPr>
            <a:spLocks noChangeArrowheads="1"/>
          </p:cNvSpPr>
          <p:nvPr/>
        </p:nvSpPr>
        <p:spPr bwMode="auto">
          <a:xfrm>
            <a:off x="4795838" y="3819525"/>
            <a:ext cx="2164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0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+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18" name="Rectangle 29"/>
          <p:cNvSpPr>
            <a:spLocks noChangeArrowheads="1"/>
          </p:cNvSpPr>
          <p:nvPr/>
        </p:nvSpPr>
        <p:spPr bwMode="auto">
          <a:xfrm>
            <a:off x="6667500" y="3763963"/>
            <a:ext cx="8656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  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19" name="Rectangle 30"/>
          <p:cNvSpPr>
            <a:spLocks noChangeArrowheads="1"/>
          </p:cNvSpPr>
          <p:nvPr/>
        </p:nvSpPr>
        <p:spPr bwMode="auto">
          <a:xfrm>
            <a:off x="6754815" y="3819525"/>
            <a:ext cx="32060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HCO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000" b="1" baseline="46000">
                <a:solidFill>
                  <a:srgbClr val="000000"/>
                </a:solidFill>
                <a:latin typeface="Calibri" pitchFamily="34" charset="0"/>
              </a:rPr>
              <a:t>–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20" name="Rectangle 31"/>
          <p:cNvSpPr>
            <a:spLocks noChangeArrowheads="1"/>
          </p:cNvSpPr>
          <p:nvPr/>
        </p:nvSpPr>
        <p:spPr bwMode="auto">
          <a:xfrm>
            <a:off x="5792788" y="3819525"/>
            <a:ext cx="197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0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21" name="Rectangle 32"/>
          <p:cNvSpPr>
            <a:spLocks noChangeArrowheads="1"/>
          </p:cNvSpPr>
          <p:nvPr/>
        </p:nvSpPr>
        <p:spPr bwMode="auto">
          <a:xfrm>
            <a:off x="6008688" y="3843338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22" name="Rectangle 33"/>
          <p:cNvSpPr>
            <a:spLocks noChangeArrowheads="1"/>
          </p:cNvSpPr>
          <p:nvPr/>
        </p:nvSpPr>
        <p:spPr bwMode="auto">
          <a:xfrm>
            <a:off x="6335713" y="3763963"/>
            <a:ext cx="577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23" name="Rectangle 34"/>
          <p:cNvSpPr>
            <a:spLocks noChangeArrowheads="1"/>
          </p:cNvSpPr>
          <p:nvPr/>
        </p:nvSpPr>
        <p:spPr bwMode="auto">
          <a:xfrm>
            <a:off x="6396038" y="3819525"/>
            <a:ext cx="2164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10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+</a:t>
            </a:r>
          </a:p>
        </p:txBody>
      </p:sp>
      <p:sp>
        <p:nvSpPr>
          <p:cNvPr id="76824" name="Rectangle 35"/>
          <p:cNvSpPr>
            <a:spLocks noChangeArrowheads="1"/>
          </p:cNvSpPr>
          <p:nvPr/>
        </p:nvSpPr>
        <p:spPr bwMode="auto">
          <a:xfrm>
            <a:off x="6619875" y="3843338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76825" name="Rectangle 36"/>
          <p:cNvSpPr>
            <a:spLocks noChangeArrowheads="1"/>
          </p:cNvSpPr>
          <p:nvPr/>
        </p:nvSpPr>
        <p:spPr bwMode="auto">
          <a:xfrm>
            <a:off x="5043490" y="6470650"/>
            <a:ext cx="62517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alibri" pitchFamily="34" charset="0"/>
              </a:rPr>
              <a:t>Plasma P</a:t>
            </a:r>
            <a:r>
              <a:rPr lang="en-US" sz="1000" b="1" baseline="-230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1000" b="1" baseline="-49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6826" name="Rectangle 37"/>
          <p:cNvSpPr>
            <a:spLocks noChangeArrowheads="1"/>
          </p:cNvSpPr>
          <p:nvPr/>
        </p:nvSpPr>
        <p:spPr bwMode="auto">
          <a:xfrm>
            <a:off x="6203953" y="6340475"/>
            <a:ext cx="9922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Calibri" pitchFamily="34" charset="0"/>
              </a:rPr>
              <a:t>Negative feedback</a:t>
            </a:r>
            <a:endParaRPr lang="en-US" sz="10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329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Solunum: Ders 3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Prof. Dr. Can Akçalı </a:t>
            </a:r>
          </a:p>
          <a:p>
            <a:r>
              <a:rPr lang="tr-TR" dirty="0"/>
              <a:t>(akcali@ankara.edu.tr)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162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SOLUNUMLA  İLGİLİ GAZ YASALARI</a:t>
            </a:r>
            <a:br>
              <a:rPr lang="tr-TR" altLang="tr-TR" b="1" dirty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b="1" dirty="0"/>
              <a:t>Aynı sıcaklık, basınç ve hacim altında gazlar, aynı sayıda molekül içerirler</a:t>
            </a:r>
            <a:r>
              <a:rPr lang="tr-TR" altLang="tr-TR" b="1" dirty="0">
                <a:latin typeface="Arial" panose="020B0604020202020204" pitchFamily="34" charset="0"/>
              </a:rPr>
              <a:t>.</a:t>
            </a:r>
            <a:r>
              <a:rPr lang="tr-TR" altLang="tr-TR" b="1" dirty="0"/>
              <a:t> (</a:t>
            </a:r>
            <a:r>
              <a:rPr lang="tr-TR" altLang="tr-TR" b="1" dirty="0" err="1"/>
              <a:t>Avogadro</a:t>
            </a:r>
            <a:r>
              <a:rPr lang="tr-TR" altLang="tr-TR" b="1" dirty="0"/>
              <a:t> hipotezi)</a:t>
            </a:r>
          </a:p>
          <a:p>
            <a:r>
              <a:rPr lang="tr-TR" altLang="tr-TR" b="1" dirty="0"/>
              <a:t>Sabit sıcaklıkta tutulan belirli bir miktar gazın, hacmi ile basıncının</a:t>
            </a:r>
          </a:p>
          <a:p>
            <a:pPr marL="0" indent="0">
              <a:buNone/>
            </a:pPr>
            <a:r>
              <a:rPr lang="tr-TR" altLang="tr-TR" b="1" dirty="0"/>
              <a:t>   çarpımı sabittir. (</a:t>
            </a:r>
            <a:r>
              <a:rPr lang="tr-TR" altLang="tr-TR" b="1" dirty="0" err="1"/>
              <a:t>Boyle</a:t>
            </a:r>
            <a:r>
              <a:rPr lang="tr-TR" altLang="tr-TR" b="1" dirty="0"/>
              <a:t> yasası)</a:t>
            </a:r>
          </a:p>
          <a:p>
            <a:r>
              <a:rPr lang="tr-TR" altLang="tr-TR" b="1" dirty="0"/>
              <a:t>Sabit basınç altında tutulan belirli bir miktar gazın, hacmi sıcaklıkla doğru orantılı olarak artar. Sabit hacim altında tutulan bir gazın basıncı da, sıcaklıkla doğru orantılı olarak artar</a:t>
            </a:r>
            <a:r>
              <a:rPr lang="tr-TR" altLang="tr-TR" b="1" dirty="0">
                <a:latin typeface="Arial" panose="020B0604020202020204" pitchFamily="34" charset="0"/>
              </a:rPr>
              <a:t> </a:t>
            </a:r>
            <a:r>
              <a:rPr lang="tr-TR" altLang="tr-TR" b="1" dirty="0"/>
              <a:t>(</a:t>
            </a:r>
            <a:r>
              <a:rPr lang="tr-TR" altLang="tr-TR" b="1" dirty="0" err="1"/>
              <a:t>Gay-Lussac</a:t>
            </a:r>
            <a:r>
              <a:rPr lang="tr-TR" altLang="tr-TR" b="1" dirty="0"/>
              <a:t> yasası)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096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SOLUNUMLA  İLGİLİ GAZ YASALARI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tr-TR" altLang="tr-TR" sz="2800" b="1" dirty="0"/>
              <a:t>Bir gaz karışımı içinde bulunan gazlardan her bir cinsi, kap içinde yalnız başına bulunuyormuş gibi davranır ve kabın çeperine, diğer gazların varlığından etkilenmeyen, bir kısmi basınç uygular. (</a:t>
            </a:r>
            <a:r>
              <a:rPr lang="tr-TR" altLang="tr-TR" sz="2800" b="1" dirty="0" err="1"/>
              <a:t>Dalton</a:t>
            </a:r>
            <a:r>
              <a:rPr lang="tr-TR" altLang="tr-TR" sz="2800" b="1" dirty="0"/>
              <a:t> yasası)</a:t>
            </a:r>
          </a:p>
          <a:p>
            <a:pPr marL="0" indent="0">
              <a:buNone/>
            </a:pPr>
            <a:r>
              <a:rPr lang="tr-TR" altLang="tr-TR" b="1" dirty="0"/>
              <a:t>		P =P</a:t>
            </a:r>
            <a:r>
              <a:rPr lang="tr-TR" altLang="tr-TR" b="1" baseline="-25000" dirty="0"/>
              <a:t>02</a:t>
            </a:r>
            <a:r>
              <a:rPr lang="tr-TR" altLang="tr-TR" b="1" dirty="0"/>
              <a:t> + P</a:t>
            </a:r>
            <a:r>
              <a:rPr lang="tr-TR" altLang="tr-TR" b="1" baseline="-25000" dirty="0"/>
              <a:t>CO2</a:t>
            </a:r>
            <a:r>
              <a:rPr lang="tr-TR" altLang="tr-TR" b="1" dirty="0"/>
              <a:t> + P</a:t>
            </a:r>
            <a:r>
              <a:rPr lang="tr-TR" altLang="tr-TR" b="1" baseline="-25000" dirty="0"/>
              <a:t>N2</a:t>
            </a:r>
            <a:r>
              <a:rPr lang="tr-TR" altLang="tr-TR" b="1" dirty="0"/>
              <a:t> + P</a:t>
            </a:r>
            <a:r>
              <a:rPr lang="tr-TR" altLang="tr-TR" b="1" baseline="-25000" dirty="0"/>
              <a:t>H20 </a:t>
            </a:r>
            <a:endParaRPr lang="tr-TR" altLang="tr-TR" b="1" dirty="0"/>
          </a:p>
          <a:p>
            <a:pPr marL="0" indent="0">
              <a:buNone/>
            </a:pPr>
            <a:r>
              <a:rPr lang="tr-TR" altLang="tr-TR" b="1" dirty="0"/>
              <a:t>	(Atmosfer basıncı; oksijen, karbondioksit, azot ve su buharının 	kısmi basınçları toplamına eşittir.)</a:t>
            </a:r>
          </a:p>
          <a:p>
            <a:pPr marL="0" indent="0">
              <a:buNone/>
            </a:pPr>
            <a:endParaRPr lang="tr-TR" altLang="tr-TR" b="1" dirty="0"/>
          </a:p>
          <a:p>
            <a:pPr lvl="1"/>
            <a:r>
              <a:rPr lang="tr-TR" altLang="tr-TR" sz="2800" b="1" dirty="0"/>
              <a:t>Belirli bir miktar gazın (n </a:t>
            </a:r>
            <a:r>
              <a:rPr lang="tr-TR" altLang="tr-TR" sz="2800" b="1" dirty="0" err="1"/>
              <a:t>mol</a:t>
            </a:r>
            <a:r>
              <a:rPr lang="tr-TR" altLang="tr-TR" sz="2800" b="1" dirty="0"/>
              <a:t>) basıncı, hacmi ve sıcaklığı arasında, 	</a:t>
            </a:r>
          </a:p>
          <a:p>
            <a:pPr marL="457200" lvl="1" indent="0">
              <a:buNone/>
            </a:pPr>
            <a:r>
              <a:rPr lang="tr-TR" altLang="tr-TR" sz="2800" b="1" dirty="0"/>
              <a:t>		P V = n R T  ilişkisi  vardır. (ideal gaz yasası)</a:t>
            </a:r>
          </a:p>
          <a:p>
            <a:endParaRPr lang="tr-TR" altLang="tr-TR" b="1" dirty="0"/>
          </a:p>
        </p:txBody>
      </p:sp>
    </p:spTree>
    <p:extLst>
      <p:ext uri="{BB962C8B-B14F-4D97-AF65-F5344CB8AC3E}">
        <p14:creationId xmlns:p14="http://schemas.microsoft.com/office/powerpoint/2010/main" val="2694198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919289" y="212909"/>
            <a:ext cx="8569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BASINÇ VE AKIŞ</a:t>
            </a:r>
            <a:r>
              <a:rPr lang="tr-TR" altLang="tr-TR" sz="24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Hava akışını ve akciğer hacmini sağlayan 3 basınç vardır: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1- ATMOSFER BASINCI (PATM): </a:t>
            </a:r>
            <a:r>
              <a:rPr lang="tr-TR" altLang="tr-TR" sz="2400" b="1" dirty="0" err="1">
                <a:latin typeface="Calibri" panose="020F0502020204030204" pitchFamily="34" charset="0"/>
              </a:rPr>
              <a:t>Barometrik</a:t>
            </a:r>
            <a:r>
              <a:rPr lang="tr-TR" altLang="tr-TR" sz="2400" b="1" dirty="0">
                <a:latin typeface="Calibri" panose="020F0502020204030204" pitchFamily="34" charset="0"/>
              </a:rPr>
              <a:t> basınç, normal olarak yaklaşık 760 mm Hg; 101,3 </a:t>
            </a:r>
            <a:r>
              <a:rPr lang="tr-TR" altLang="tr-TR" sz="2400" b="1" dirty="0" err="1">
                <a:latin typeface="Calibri" panose="020F0502020204030204" pitchFamily="34" charset="0"/>
              </a:rPr>
              <a:t>kPa</a:t>
            </a:r>
            <a:endParaRPr lang="tr-TR" altLang="tr-TR" sz="2400" b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2- ALVEOL BASINCI (PALV): Akciğer basıncı (- 0,4 </a:t>
            </a:r>
            <a:r>
              <a:rPr lang="tr-TR" altLang="tr-TR" sz="2400" b="1" dirty="0" err="1">
                <a:latin typeface="Calibri" panose="020F0502020204030204" pitchFamily="34" charset="0"/>
              </a:rPr>
              <a:t>kPa</a:t>
            </a:r>
            <a:r>
              <a:rPr lang="tr-TR" altLang="tr-TR" sz="2400" b="1" dirty="0">
                <a:latin typeface="Calibri" panose="020F0502020204030204" pitchFamily="34" charset="0"/>
              </a:rPr>
              <a:t> = - 3 </a:t>
            </a:r>
            <a:r>
              <a:rPr lang="tr-TR" altLang="tr-TR" sz="2400" b="1" dirty="0" err="1">
                <a:latin typeface="Calibri" panose="020F0502020204030204" pitchFamily="34" charset="0"/>
              </a:rPr>
              <a:t>mmHg</a:t>
            </a:r>
            <a:r>
              <a:rPr lang="tr-TR" altLang="tr-TR" sz="2400" b="1" dirty="0">
                <a:latin typeface="Calibri" panose="020F0502020204030204" pitchFamily="34" charset="0"/>
              </a:rPr>
              <a:t>)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latin typeface="Calibri" panose="020F0502020204030204" pitchFamily="34" charset="0"/>
              </a:rPr>
              <a:t>3- PLEVRAL BASINÇ (PPLU): Plevradaki basınç, akciğer ve </a:t>
            </a:r>
            <a:r>
              <a:rPr lang="tr-TR" altLang="tr-TR" sz="2400" b="1" dirty="0" err="1">
                <a:latin typeface="Calibri" panose="020F0502020204030204" pitchFamily="34" charset="0"/>
              </a:rPr>
              <a:t>toraks</a:t>
            </a:r>
            <a:r>
              <a:rPr lang="tr-TR" altLang="tr-TR" sz="2400" b="1" dirty="0">
                <a:latin typeface="Calibri" panose="020F0502020204030204" pitchFamily="34" charset="0"/>
              </a:rPr>
              <a:t> duvarı arasındaki basınç farkı (- 0,5 </a:t>
            </a:r>
            <a:r>
              <a:rPr lang="tr-TR" altLang="tr-TR" sz="2400" b="1" dirty="0" err="1">
                <a:latin typeface="Calibri" panose="020F0502020204030204" pitchFamily="34" charset="0"/>
              </a:rPr>
              <a:t>kPa</a:t>
            </a:r>
            <a:r>
              <a:rPr lang="tr-TR" altLang="tr-TR" sz="2400" b="1" dirty="0">
                <a:latin typeface="Calibri" panose="020F0502020204030204" pitchFamily="34" charset="0"/>
              </a:rPr>
              <a:t> = - 4 </a:t>
            </a:r>
            <a:r>
              <a:rPr lang="tr-TR" altLang="tr-TR" sz="2400" b="1" dirty="0" err="1">
                <a:latin typeface="Calibri" panose="020F0502020204030204" pitchFamily="34" charset="0"/>
              </a:rPr>
              <a:t>mmHg</a:t>
            </a:r>
            <a:r>
              <a:rPr lang="tr-TR" altLang="tr-TR" sz="2400" b="1" dirty="0">
                <a:latin typeface="Calibri" panose="020F050202020403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latin typeface="Calibri" panose="020F0502020204030204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132515" y="3332892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i="1" dirty="0">
                <a:latin typeface="Calibri" panose="020F0502020204030204" pitchFamily="34" charset="0"/>
              </a:rPr>
              <a:t>TOPLAM ∆BASINÇ = (PATM - PALV) +(PALV - PPLU) = ∆</a:t>
            </a:r>
            <a:r>
              <a:rPr lang="tr-TR" altLang="tr-TR" sz="1800" b="1" dirty="0">
                <a:latin typeface="Calibri" panose="020F0502020204030204" pitchFamily="34" charset="0"/>
              </a:rPr>
              <a:t> </a:t>
            </a:r>
            <a:r>
              <a:rPr lang="tr-TR" altLang="tr-TR" sz="1800" b="1" i="1" dirty="0">
                <a:latin typeface="Calibri" panose="020F0502020204030204" pitchFamily="34" charset="0"/>
              </a:rPr>
              <a:t>PFLOW +∆PTRANSPULM</a:t>
            </a:r>
            <a:r>
              <a:rPr lang="tr-TR" altLang="tr-TR" sz="18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alibri" panose="020F0502020204030204" pitchFamily="34" charset="0"/>
              </a:rPr>
              <a:t>(PATM - PALV) = TRANSAIRFLOW BASINÇ: Hava akışını sağlayan atmosfer ve alveoller arası basınç farkı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i="1" dirty="0">
                <a:latin typeface="Calibri" panose="020F0502020204030204" pitchFamily="34" charset="0"/>
              </a:rPr>
              <a:t>∆</a:t>
            </a:r>
            <a:r>
              <a:rPr lang="tr-TR" altLang="tr-TR" sz="1800" b="1" dirty="0">
                <a:latin typeface="Calibri" panose="020F0502020204030204" pitchFamily="34" charset="0"/>
              </a:rPr>
              <a:t> P = (PATM - PALV) = (Hava akışı) x (Akış direnci)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alibri" panose="020F0502020204030204" pitchFamily="34" charset="0"/>
              </a:rPr>
              <a:t>(PALV - PPLU) = TRANSPULMONARY BASINÇ: Bu basınç akciğerin hacmini sağlar ve böylece </a:t>
            </a:r>
            <a:r>
              <a:rPr lang="tr-TR" altLang="tr-TR" sz="1800" b="1" dirty="0" err="1">
                <a:latin typeface="Calibri" panose="020F0502020204030204" pitchFamily="34" charset="0"/>
              </a:rPr>
              <a:t>kompliyansa</a:t>
            </a:r>
            <a:r>
              <a:rPr lang="tr-TR" altLang="tr-TR" sz="1800" b="1" dirty="0">
                <a:latin typeface="Calibri" panose="020F0502020204030204" pitchFamily="34" charset="0"/>
              </a:rPr>
              <a:t> bağlıdır.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6" y="3536896"/>
            <a:ext cx="4310526" cy="25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907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799" y="2857500"/>
            <a:ext cx="944674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/>
              <a:t>Solunum </a:t>
            </a:r>
            <a:r>
              <a:rPr lang="tr-TR" altLang="tr-TR" b="1" dirty="0" err="1"/>
              <a:t>Siklusundaki</a:t>
            </a:r>
            <a:r>
              <a:rPr lang="tr-TR" altLang="tr-TR" b="1" dirty="0"/>
              <a:t> Basınç ve Hacim  					Değişiklikleri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7782260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Owner\My Documents\My Pictures\sci\Solunum\Breath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0826"/>
            <a:ext cx="6705600" cy="641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265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Owner\My Documents\My Pictures\sci\Solunum\Breath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864"/>
            <a:ext cx="7086600" cy="676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811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Owner\My Documents\My Pictures\sci\Solunum\Breath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464"/>
            <a:ext cx="7162800" cy="682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latin typeface="Calibri" panose="020F0502020204030204" pitchFamily="34" charset="0"/>
              </a:rPr>
              <a:t>SOLUNUMLA İLGİLİ GENEL TANIMLAR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/>
              <a:t> Atmosfer havasının akciğerlere giriş çıkış süreçleri </a:t>
            </a:r>
            <a:r>
              <a:rPr lang="tr-TR" altLang="tr-TR" b="1" dirty="0" err="1">
                <a:solidFill>
                  <a:srgbClr val="C00000"/>
                </a:solidFill>
              </a:rPr>
              <a:t>Ventilasyon</a:t>
            </a:r>
            <a:r>
              <a:rPr lang="tr-TR" altLang="tr-TR" b="1" dirty="0">
                <a:solidFill>
                  <a:srgbClr val="C00000"/>
                </a:solidFill>
              </a:rPr>
              <a:t> </a:t>
            </a:r>
            <a:r>
              <a:rPr lang="tr-TR" altLang="tr-TR" b="1" dirty="0"/>
              <a:t>olarak adlandırılır.</a:t>
            </a:r>
          </a:p>
          <a:p>
            <a:endParaRPr lang="tr-TR" altLang="tr-TR" b="1" dirty="0"/>
          </a:p>
          <a:p>
            <a:r>
              <a:rPr lang="tr-TR" altLang="tr-TR" b="1" dirty="0">
                <a:solidFill>
                  <a:srgbClr val="C00000"/>
                </a:solidFill>
              </a:rPr>
              <a:t>Diffüzyon</a:t>
            </a:r>
            <a:r>
              <a:rPr lang="tr-TR" altLang="tr-TR" b="1" dirty="0"/>
              <a:t> akciğer havası ile akciğer kılcal damarları arasındaki gaz alış veriş sürecidir ve dış solunumun ikinci evresidir.</a:t>
            </a:r>
          </a:p>
          <a:p>
            <a:pPr marL="0" indent="0">
              <a:buNone/>
            </a:pPr>
            <a:endParaRPr lang="tr-TR" altLang="tr-TR" b="1" dirty="0"/>
          </a:p>
          <a:p>
            <a:pPr marL="228600" lvl="1">
              <a:spcBef>
                <a:spcPts val="1000"/>
              </a:spcBef>
            </a:pPr>
            <a:r>
              <a:rPr lang="tr-TR" altLang="tr-TR" sz="2800" b="1" dirty="0">
                <a:solidFill>
                  <a:srgbClr val="C00000"/>
                </a:solidFill>
              </a:rPr>
              <a:t>Perfüzyon, </a:t>
            </a:r>
            <a:r>
              <a:rPr lang="tr-TR" altLang="tr-TR" sz="2800" b="1" dirty="0"/>
              <a:t>kanın akciğerlerdeki kılcal damarlara giriş sürecidir ve dış solunumun üçüncü evresi olarak adlandırılır.</a:t>
            </a:r>
          </a:p>
          <a:p>
            <a:endParaRPr lang="tr-TR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6446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Owner\My Documents\My Pictures\sci\Solunum\Breath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3025"/>
            <a:ext cx="7010400" cy="671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3921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Owner\My Documents\My Pictures\sci\Solunum\Breath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114"/>
            <a:ext cx="7162800" cy="683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76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Owner\My Documents\My Pictures\sci\Solunum\FG17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66738"/>
            <a:ext cx="8081962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73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524001" y="188914"/>
            <a:ext cx="88566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2400" b="1" u="sng" dirty="0">
                <a:latin typeface="Comic Sans MS" panose="030F0702030302020204" pitchFamily="66" charset="0"/>
              </a:rPr>
              <a:t>Alveoller elastik özelliktedir:</a:t>
            </a:r>
            <a:r>
              <a:rPr lang="tr-TR" altLang="tr-TR" sz="2400" b="1" dirty="0">
                <a:latin typeface="Comic Sans MS" panose="030F0702030302020204" pitchFamily="66" charset="0"/>
              </a:rPr>
              <a:t> 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omic Sans MS" panose="030F0702030302020204" pitchFamily="66" charset="0"/>
              </a:rPr>
              <a:t>Alveoller hem esnek yapıları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hemde</a:t>
            </a:r>
            <a:r>
              <a:rPr lang="tr-TR" altLang="tr-TR" sz="1800" b="1" dirty="0">
                <a:latin typeface="Comic Sans MS" panose="030F0702030302020204" pitchFamily="66" charset="0"/>
              </a:rPr>
              <a:t> içinde bulundurdukları akışkandan (yüzey gerilimi) dolayı geri-çekilme yani büzülme eğilimindedirler.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omic Sans MS" panose="030F0702030302020204" pitchFamily="66" charset="0"/>
              </a:rPr>
              <a:t>-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Intreplevral</a:t>
            </a:r>
            <a:r>
              <a:rPr lang="tr-TR" altLang="tr-TR" sz="1800" b="1" dirty="0">
                <a:latin typeface="Comic Sans MS" panose="030F0702030302020204" pitchFamily="66" charset="0"/>
              </a:rPr>
              <a:t> negatif basıncı (- 4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mmHg</a:t>
            </a:r>
            <a:r>
              <a:rPr lang="tr-TR" altLang="tr-TR" sz="1800" b="1" dirty="0">
                <a:latin typeface="Comic Sans MS" panose="030F0702030302020204" pitchFamily="66" charset="0"/>
              </a:rPr>
              <a:t>) alveollere göre (- 3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mmHg</a:t>
            </a:r>
            <a:r>
              <a:rPr lang="tr-TR" altLang="tr-TR" sz="1800" b="1" dirty="0">
                <a:latin typeface="Comic Sans MS" panose="030F0702030302020204" pitchFamily="66" charset="0"/>
              </a:rPr>
              <a:t>) daha negatif olduğu için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ışarıya</a:t>
            </a:r>
            <a:r>
              <a:rPr lang="tr-TR" altLang="tr-TR" sz="1800" b="1" dirty="0">
                <a:latin typeface="Comic Sans MS" panose="030F0702030302020204" pitchFamily="66" charset="0"/>
              </a:rPr>
              <a:t> doğru bir kuvvet etkisi ile göğüs duvarına doğru çekilirler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omic Sans MS" panose="030F0702030302020204" pitchFamily="66" charset="0"/>
              </a:rPr>
              <a:t>- Alveol içindeki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Surfactant</a:t>
            </a:r>
            <a:r>
              <a:rPr lang="tr-TR" altLang="tr-TR" sz="1800" b="1" dirty="0">
                <a:latin typeface="Comic Sans MS" panose="030F0702030302020204" pitchFamily="66" charset="0"/>
              </a:rPr>
              <a:t> alveollerdeki yüzey gerilimini azaltır ve alveollerin kapanmasını (büzülmesini) engeller.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1800" b="1" u="sng" dirty="0">
              <a:latin typeface="Comic Sans MS" panose="030F0702030302020204" pitchFamily="66" charset="0"/>
            </a:endParaRPr>
          </a:p>
        </p:txBody>
      </p:sp>
      <p:pic>
        <p:nvPicPr>
          <p:cNvPr id="24579" name="Picture 9" descr="Alveoli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068639"/>
            <a:ext cx="1762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alveol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5372100"/>
            <a:ext cx="2232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920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440239" y="55563"/>
            <a:ext cx="59769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6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omic Sans MS" panose="030F0702030302020204" pitchFamily="66" charset="0"/>
                <a:sym typeface="Symbol" panose="05050102010706020507" pitchFamily="18" charset="2"/>
              </a:rPr>
              <a:t>∆</a:t>
            </a:r>
            <a:r>
              <a:rPr lang="tr-TR" altLang="tr-TR" sz="1800" b="1" dirty="0">
                <a:latin typeface="Comic Sans MS" panose="030F0702030302020204" pitchFamily="66" charset="0"/>
              </a:rPr>
              <a:t>V/</a:t>
            </a:r>
            <a:r>
              <a:rPr lang="tr-TR" altLang="tr-TR" sz="1800" b="1" dirty="0">
                <a:latin typeface="Comic Sans MS" panose="030F0702030302020204" pitchFamily="66" charset="0"/>
                <a:sym typeface="Symbol" panose="05050102010706020507" pitchFamily="18" charset="2"/>
              </a:rPr>
              <a:t>∆</a:t>
            </a:r>
            <a:r>
              <a:rPr lang="tr-TR" altLang="tr-TR" sz="1800" b="1" dirty="0">
                <a:latin typeface="Comic Sans MS" panose="030F0702030302020204" pitchFamily="66" charset="0"/>
              </a:rPr>
              <a:t> P, </a:t>
            </a:r>
            <a:r>
              <a:rPr lang="tr-TR" altLang="tr-TR" sz="1800" b="1" i="1" dirty="0">
                <a:latin typeface="Comic Sans MS" panose="030F0702030302020204" pitchFamily="66" charset="0"/>
              </a:rPr>
              <a:t>Statik Basınç-Hacim Eğrisinin eğimi</a:t>
            </a:r>
            <a:r>
              <a:rPr lang="tr-TR" altLang="tr-TR" sz="1800" b="1" dirty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omic Sans MS" panose="030F0702030302020204" pitchFamily="66" charset="0"/>
              </a:rPr>
              <a:t>(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no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airflow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and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the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pressure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thus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represents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transpulmonary</a:t>
            </a:r>
            <a:r>
              <a:rPr lang="tr-TR" altLang="tr-TR" sz="1800" b="1" dirty="0">
                <a:latin typeface="Comic Sans MS" panose="030F0702030302020204" pitchFamily="66" charset="0"/>
              </a:rPr>
              <a:t> </a:t>
            </a:r>
            <a:r>
              <a:rPr lang="tr-TR" altLang="tr-TR" sz="1800" b="1" dirty="0" err="1">
                <a:latin typeface="Comic Sans MS" panose="030F0702030302020204" pitchFamily="66" charset="0"/>
              </a:rPr>
              <a:t>pressure</a:t>
            </a:r>
            <a:r>
              <a:rPr lang="tr-TR" altLang="tr-TR" sz="1800" b="1" dirty="0">
                <a:latin typeface="Comic Sans MS" panose="030F0702030302020204" pitchFamily="66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 dirty="0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Kompliyans elastik bir yapının (akciğer gibi) </a:t>
            </a:r>
            <a:r>
              <a:rPr lang="tr-TR" altLang="tr-TR" sz="1800" dirty="0" err="1">
                <a:latin typeface="Comic Sans MS" panose="030F0702030302020204" pitchFamily="66" charset="0"/>
              </a:rPr>
              <a:t>genişleyebilirliğini</a:t>
            </a:r>
            <a:r>
              <a:rPr lang="tr-TR" altLang="tr-TR" sz="1800" dirty="0">
                <a:latin typeface="Comic Sans MS" panose="030F0702030302020204" pitchFamily="66" charset="0"/>
              </a:rPr>
              <a:t> açıklayan bir parametredir ve kısaca </a:t>
            </a:r>
            <a:r>
              <a:rPr lang="tr-TR" altLang="tr-TR" sz="1800" dirty="0" err="1">
                <a:latin typeface="Comic Sans MS" panose="030F0702030302020204" pitchFamily="66" charset="0"/>
              </a:rPr>
              <a:t>basınçdaki</a:t>
            </a:r>
            <a:r>
              <a:rPr lang="tr-TR" altLang="tr-TR" sz="1800" dirty="0">
                <a:latin typeface="Comic Sans MS" panose="030F0702030302020204" pitchFamily="66" charset="0"/>
              </a:rPr>
              <a:t> değişmeye karşılık gelen birim hacimdeki değişme miktarıdır (C = </a:t>
            </a:r>
            <a:r>
              <a:rPr lang="tr-TR" altLang="tr-TR" sz="1800" b="1" i="1" dirty="0"/>
              <a:t>∆V / ∆P)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b="1" i="1" dirty="0">
                <a:latin typeface="Comic Sans MS" panose="030F0702030302020204" pitchFamily="66" charset="0"/>
              </a:rPr>
              <a:t>Deneysel olarak ölçmek için hacim istemli ve basamaklı olarak artırılır ve ölçülür. Hava giriş yolları kapatılır ve kaslar gevşetilir. Bu durumda ölçülen basınç farkı (</a:t>
            </a:r>
            <a:r>
              <a:rPr lang="tr-TR" altLang="tr-TR" sz="1800" b="1" i="1" dirty="0" err="1">
                <a:latin typeface="Comic Sans MS" panose="030F0702030302020204" pitchFamily="66" charset="0"/>
              </a:rPr>
              <a:t>Palv</a:t>
            </a:r>
            <a:r>
              <a:rPr lang="tr-TR" altLang="tr-TR" sz="1800" b="1" i="1" dirty="0">
                <a:latin typeface="Comic Sans MS" panose="030F0702030302020204" pitchFamily="66" charset="0"/>
              </a:rPr>
              <a:t> – </a:t>
            </a:r>
            <a:r>
              <a:rPr lang="tr-TR" altLang="tr-TR" sz="1800" b="1" i="1" dirty="0" err="1">
                <a:latin typeface="Comic Sans MS" panose="030F0702030302020204" pitchFamily="66" charset="0"/>
              </a:rPr>
              <a:t>Ppl</a:t>
            </a:r>
            <a:r>
              <a:rPr lang="tr-TR" altLang="tr-TR" sz="1800" b="1" i="1" dirty="0">
                <a:latin typeface="Comic Sans MS" panose="030F0702030302020204" pitchFamily="66" charset="0"/>
              </a:rPr>
              <a:t>) </a:t>
            </a:r>
            <a:r>
              <a:rPr lang="tr-TR" altLang="tr-TR" sz="1800" b="1" i="1" dirty="0">
                <a:latin typeface="Comic Sans MS" panose="030F0702030302020204" pitchFamily="66" charset="0"/>
                <a:sym typeface="Symbol" panose="05050102010706020507" pitchFamily="18" charset="2"/>
              </a:rPr>
              <a:t>∆</a:t>
            </a:r>
            <a:r>
              <a:rPr lang="tr-TR" altLang="tr-TR" sz="1800" b="1" i="1" dirty="0">
                <a:latin typeface="Comic Sans MS" panose="030F0702030302020204" pitchFamily="66" charset="0"/>
              </a:rPr>
              <a:t> P</a:t>
            </a: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  <a:r>
              <a:rPr lang="tr-TR" altLang="tr-TR" sz="1800" b="1" i="1" dirty="0">
                <a:latin typeface="Comic Sans MS" panose="030F0702030302020204" pitchFamily="66" charset="0"/>
              </a:rPr>
              <a:t>eşit olur </a:t>
            </a:r>
          </a:p>
        </p:txBody>
      </p:sp>
      <p:pic>
        <p:nvPicPr>
          <p:cNvPr id="23555" name="Picture 6" descr="cc145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9"/>
            <a:ext cx="27368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919289" y="409575"/>
            <a:ext cx="2344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u="sng">
                <a:latin typeface="Comic Sans MS" panose="030F0702030302020204" pitchFamily="66" charset="0"/>
              </a:rPr>
              <a:t>KOMPLİYANS</a:t>
            </a:r>
            <a:r>
              <a:rPr lang="tr-TR" altLang="tr-TR" sz="2400" u="sng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3557" name="Picture 8" descr="http://oac.med.jhmi.edu/res_phys/Encyclopedia/Compliance/ComplianceGraph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860801"/>
            <a:ext cx="2952750" cy="2557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4583114" y="4076701"/>
            <a:ext cx="608488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Normal fakat düşük hacimli bir akciğerde, rölatif olarak dışarıda daha az negatif basınç (</a:t>
            </a:r>
            <a:r>
              <a:rPr lang="tr-TR" altLang="tr-TR" sz="1800" dirty="0" err="1">
                <a:latin typeface="Comic Sans MS" panose="030F0702030302020204" pitchFamily="66" charset="0"/>
              </a:rPr>
              <a:t>or</a:t>
            </a: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  <a:r>
              <a:rPr lang="tr-TR" altLang="tr-TR" sz="1800" dirty="0" err="1">
                <a:latin typeface="Comic Sans MS" panose="030F0702030302020204" pitchFamily="66" charset="0"/>
              </a:rPr>
              <a:t>positive</a:t>
            </a: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  <a:r>
              <a:rPr lang="tr-TR" altLang="tr-TR" sz="1800" dirty="0" err="1">
                <a:latin typeface="Comic Sans MS" panose="030F0702030302020204" pitchFamily="66" charset="0"/>
              </a:rPr>
              <a:t>pressure</a:t>
            </a:r>
            <a:r>
              <a:rPr lang="tr-TR" altLang="tr-TR" sz="1800" dirty="0">
                <a:latin typeface="Comic Sans MS" panose="030F0702030302020204" pitchFamily="66" charset="0"/>
              </a:rPr>
              <a:t> inside)  az miktarda akciğeri genişletmek için uygulanması gereklidir Bununla beraber, artan hacimle birlikte </a:t>
            </a:r>
            <a:r>
              <a:rPr lang="tr-TR" altLang="tr-TR" sz="1800" dirty="0" err="1">
                <a:latin typeface="Comic Sans MS" panose="030F0702030302020204" pitchFamily="66" charset="0"/>
              </a:rPr>
              <a:t>kompliyans</a:t>
            </a:r>
            <a:r>
              <a:rPr lang="tr-TR" altLang="tr-TR" sz="1800" dirty="0">
                <a:latin typeface="Comic Sans MS" panose="030F0702030302020204" pitchFamily="66" charset="0"/>
              </a:rPr>
              <a:t> azalır. Böylece, akciğer büyüklüğü arttıkça, hacimde aynı miktar artışı elde etmek için daha büyük basınç uygulanması gerekir. Bu ilişki şekilde görülmekte ve eğrinin eğimi </a:t>
            </a:r>
            <a:r>
              <a:rPr lang="tr-TR" altLang="tr-TR" sz="1800" dirty="0" err="1">
                <a:latin typeface="Comic Sans MS" panose="030F0702030302020204" pitchFamily="66" charset="0"/>
              </a:rPr>
              <a:t>kompliyansa</a:t>
            </a:r>
            <a:r>
              <a:rPr lang="tr-TR" altLang="tr-TR" sz="1800" dirty="0">
                <a:latin typeface="Comic Sans MS" panose="030F0702030302020204" pitchFamily="66" charset="0"/>
              </a:rPr>
              <a:t> karşılık gelmektedir</a:t>
            </a:r>
          </a:p>
        </p:txBody>
      </p:sp>
    </p:spTree>
    <p:extLst>
      <p:ext uri="{BB962C8B-B14F-4D97-AF65-F5344CB8AC3E}">
        <p14:creationId xmlns:p14="http://schemas.microsoft.com/office/powerpoint/2010/main" val="1531359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ompliance3Cur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75"/>
            <a:ext cx="3457575" cy="2952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74825" y="3644901"/>
            <a:ext cx="871378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u="sng" dirty="0">
                <a:latin typeface="Comic Sans MS" panose="030F0702030302020204" pitchFamily="66" charset="0"/>
              </a:rPr>
              <a:t>YÜKSEK KOMPLİYANS: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latin typeface="Comic Sans MS" panose="030F0702030302020204" pitchFamily="66" charset="0"/>
              </a:rPr>
              <a:t>Akciğerler genişlerken sorunla karşılaşılır çünkü elastiklerini kaybetmişlerdir (Amfizem de olduğu gibi).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latin typeface="Comic Sans MS" panose="030F0702030302020204" pitchFamily="66" charset="0"/>
              </a:rPr>
              <a:t>Elastik liflerde kayıp olur, soluk verirken zorlukla karşılaşılır fakat soluk alma normaldir.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u="sng" dirty="0">
                <a:latin typeface="Comic Sans MS" panose="030F0702030302020204" pitchFamily="66" charset="0"/>
              </a:rPr>
              <a:t>DÜŞÜK KOMPLİYANS: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err="1">
                <a:latin typeface="Comic Sans MS" panose="030F0702030302020204" pitchFamily="66" charset="0"/>
              </a:rPr>
              <a:t>Kollajen</a:t>
            </a:r>
            <a:r>
              <a:rPr lang="tr-TR" altLang="tr-TR" sz="1600" b="1" dirty="0">
                <a:latin typeface="Comic Sans MS" panose="030F0702030302020204" pitchFamily="66" charset="0"/>
              </a:rPr>
              <a:t> üretimi çok arttığında (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Restrictive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Lung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Disease</a:t>
            </a:r>
            <a:r>
              <a:rPr lang="tr-TR" altLang="tr-TR" sz="1600" b="1" dirty="0">
                <a:latin typeface="Comic Sans MS" panose="030F0702030302020204" pitchFamily="66" charset="0"/>
              </a:rPr>
              <a:t> gibi).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latin typeface="Comic Sans MS" panose="030F0702030302020204" pitchFamily="66" charset="0"/>
              </a:rPr>
              <a:t>Akciğerin genişlemesi esnasında soluk almada çok zorlukla karşılaşılır. 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Sürfaktan</a:t>
            </a:r>
            <a:r>
              <a:rPr lang="tr-TR" altLang="tr-TR" sz="1600" b="1" dirty="0">
                <a:latin typeface="Comic Sans MS" panose="030F0702030302020204" pitchFamily="66" charset="0"/>
              </a:rPr>
              <a:t> eksikliğinde de benzer durumla karşılaşılır (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Infant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Respiratory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Distress</a:t>
            </a:r>
            <a:r>
              <a:rPr lang="tr-TR" altLang="tr-TR" sz="1600" b="1" dirty="0">
                <a:latin typeface="Comic Sans MS" panose="030F0702030302020204" pitchFamily="66" charset="0"/>
              </a:rPr>
              <a:t> </a:t>
            </a:r>
            <a:r>
              <a:rPr lang="tr-TR" altLang="tr-TR" sz="1600" b="1" dirty="0" err="1">
                <a:latin typeface="Comic Sans MS" panose="030F0702030302020204" pitchFamily="66" charset="0"/>
              </a:rPr>
              <a:t>Syndrome</a:t>
            </a:r>
            <a:r>
              <a:rPr lang="tr-TR" altLang="tr-TR" sz="1600" b="1" dirty="0">
                <a:latin typeface="Comic Sans MS" panose="030F0702030302020204" pitchFamily="66" charset="0"/>
              </a:rPr>
              <a:t>; IRDS). </a:t>
            </a:r>
          </a:p>
          <a:p>
            <a:pPr>
              <a:spcBef>
                <a:spcPct val="50000"/>
              </a:spcBef>
              <a:buFontTx/>
              <a:buNone/>
            </a:pPr>
            <a:endParaRPr lang="tr-TR" altLang="tr-TR" sz="1600" b="1" dirty="0">
              <a:latin typeface="Comic Sans MS" panose="030F0702030302020204" pitchFamily="66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519739" y="620714"/>
            <a:ext cx="4897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err="1">
                <a:latin typeface="Comic Sans MS" panose="030F0702030302020204" pitchFamily="66" charset="0"/>
              </a:rPr>
              <a:t>Kompliyansla</a:t>
            </a:r>
            <a:r>
              <a:rPr lang="tr-TR" altLang="tr-TR" sz="2000" b="1" dirty="0">
                <a:latin typeface="Comic Sans MS" panose="030F0702030302020204" pitchFamily="66" charset="0"/>
              </a:rPr>
              <a:t> ilgili işlemler elektrikteki kondansatörlerle ilgili işlemlere benzer (analog).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latin typeface="Comic Sans MS" panose="030F0702030302020204" pitchFamily="66" charset="0"/>
              </a:rPr>
              <a:t>İki akciğer paralel bağlı olduğu için akciğerlerin toplam </a:t>
            </a:r>
            <a:r>
              <a:rPr lang="tr-TR" altLang="tr-TR" sz="2000" b="1" dirty="0" err="1">
                <a:latin typeface="Comic Sans MS" panose="030F0702030302020204" pitchFamily="66" charset="0"/>
              </a:rPr>
              <a:t>kompliyansı</a:t>
            </a:r>
            <a:r>
              <a:rPr lang="tr-TR" altLang="tr-TR" sz="2000" b="1" dirty="0">
                <a:latin typeface="Comic Sans MS" panose="030F0702030302020204" pitchFamily="66" charset="0"/>
              </a:rPr>
              <a:t> iki akciğerin </a:t>
            </a:r>
            <a:r>
              <a:rPr lang="tr-TR" altLang="tr-TR" sz="2000" b="1" dirty="0" err="1">
                <a:latin typeface="Comic Sans MS" panose="030F0702030302020204" pitchFamily="66" charset="0"/>
              </a:rPr>
              <a:t>kompliyansları</a:t>
            </a:r>
            <a:r>
              <a:rPr lang="tr-TR" altLang="tr-TR" sz="2000" b="1" dirty="0">
                <a:latin typeface="Comic Sans MS" panose="030F0702030302020204" pitchFamily="66" charset="0"/>
              </a:rPr>
              <a:t> toplamına eşittir (</a:t>
            </a:r>
            <a:r>
              <a:rPr lang="tr-TR" altLang="tr-TR" sz="2000" b="1" dirty="0" err="1">
                <a:latin typeface="Comic Sans MS" panose="030F0702030302020204" pitchFamily="66" charset="0"/>
              </a:rPr>
              <a:t>C</a:t>
            </a:r>
            <a:r>
              <a:rPr lang="tr-TR" altLang="tr-TR" sz="2000" b="1" baseline="-25000" dirty="0" err="1">
                <a:latin typeface="Comic Sans MS" panose="030F0702030302020204" pitchFamily="66" charset="0"/>
              </a:rPr>
              <a:t>sağ</a:t>
            </a:r>
            <a:r>
              <a:rPr lang="tr-TR" altLang="tr-TR" sz="2000" b="1" dirty="0">
                <a:latin typeface="Comic Sans MS" panose="030F0702030302020204" pitchFamily="66" charset="0"/>
              </a:rPr>
              <a:t> + </a:t>
            </a:r>
            <a:r>
              <a:rPr lang="tr-TR" altLang="tr-TR" sz="2000" b="1" dirty="0" err="1">
                <a:latin typeface="Comic Sans MS" panose="030F0702030302020204" pitchFamily="66" charset="0"/>
              </a:rPr>
              <a:t>C</a:t>
            </a:r>
            <a:r>
              <a:rPr lang="tr-TR" altLang="tr-TR" sz="2000" b="1" baseline="-25000" dirty="0" err="1">
                <a:latin typeface="Comic Sans MS" panose="030F0702030302020204" pitchFamily="66" charset="0"/>
              </a:rPr>
              <a:t>sol</a:t>
            </a:r>
            <a:r>
              <a:rPr lang="tr-TR" altLang="tr-TR" sz="20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42034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Owner\My Documents\My Pictures\sci\Solunum\u1211t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60351"/>
            <a:ext cx="46450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50258" y="5052359"/>
            <a:ext cx="1104451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3600" dirty="0">
                <a:latin typeface="Microsoft Sans Serif" panose="020B0604020202020204" pitchFamily="34" charset="0"/>
              </a:rPr>
              <a:t>Akciğer </a:t>
            </a:r>
            <a:r>
              <a:rPr lang="tr-TR" altLang="tr-TR" sz="3600" dirty="0" err="1">
                <a:latin typeface="Microsoft Sans Serif" panose="020B0604020202020204" pitchFamily="34" charset="0"/>
              </a:rPr>
              <a:t>kompliansı</a:t>
            </a:r>
            <a:r>
              <a:rPr lang="tr-TR" altLang="tr-TR" sz="3600" dirty="0">
                <a:latin typeface="Microsoft Sans Serif" panose="020B0604020202020204" pitchFamily="34" charset="0"/>
              </a:rPr>
              <a:t> bir solunum </a:t>
            </a:r>
            <a:r>
              <a:rPr lang="tr-TR" altLang="tr-TR" sz="3600" dirty="0" err="1">
                <a:latin typeface="Microsoft Sans Serif" panose="020B0604020202020204" pitchFamily="34" charset="0"/>
              </a:rPr>
              <a:t>siklusu</a:t>
            </a:r>
            <a:r>
              <a:rPr lang="tr-TR" altLang="tr-TR" sz="3600" dirty="0">
                <a:latin typeface="Microsoft Sans Serif" panose="020B0604020202020204" pitchFamily="34" charset="0"/>
              </a:rPr>
              <a:t> boyunca  akciğer </a:t>
            </a:r>
            <a:r>
              <a:rPr lang="tr-TR" altLang="tr-TR" sz="3600" dirty="0"/>
              <a:t>hacminin</a:t>
            </a:r>
            <a:r>
              <a:rPr lang="tr-TR" altLang="tr-TR" sz="3600" dirty="0">
                <a:latin typeface="Microsoft Sans Serif" panose="020B0604020202020204" pitchFamily="34" charset="0"/>
              </a:rPr>
              <a:t> değiş</a:t>
            </a:r>
            <a:r>
              <a:rPr lang="tr-TR" altLang="tr-TR" sz="3600" dirty="0"/>
              <a:t>mesi</a:t>
            </a:r>
            <a:r>
              <a:rPr lang="tr-TR" altLang="tr-TR" sz="3600" dirty="0">
                <a:latin typeface="Microsoft Sans Serif" panose="020B0604020202020204" pitchFamily="34" charset="0"/>
              </a:rPr>
              <a:t> nedeniyle değişir</a:t>
            </a:r>
            <a:endParaRPr lang="en-US" altLang="tr-TR" sz="3600" dirty="0"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63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2800" dirty="0"/>
              <a:t>Elastik geri çekim (</a:t>
            </a:r>
            <a:r>
              <a:rPr lang="tr-TR" altLang="tr-TR" sz="2800" dirty="0" err="1"/>
              <a:t>recoil</a:t>
            </a:r>
            <a:r>
              <a:rPr lang="tr-TR" altLang="tr-TR" sz="2800" dirty="0"/>
              <a:t>)</a:t>
            </a:r>
            <a:endParaRPr lang="en-US" altLang="tr-TR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sz="2000" dirty="0" err="1"/>
              <a:t>Gerilmeye</a:t>
            </a:r>
            <a:r>
              <a:rPr lang="en-US" altLang="tr-TR" sz="2000" dirty="0"/>
              <a:t> </a:t>
            </a:r>
            <a:r>
              <a:rPr lang="tr-TR" altLang="tr-TR" sz="2000" dirty="0"/>
              <a:t>karşı koyma eğilimi.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000" dirty="0"/>
          </a:p>
          <a:p>
            <a:pPr eaLnBrk="1" hangingPunct="1"/>
            <a:r>
              <a:rPr lang="tr-TR" altLang="tr-TR" sz="2000" dirty="0" err="1"/>
              <a:t>Parankimin</a:t>
            </a:r>
            <a:r>
              <a:rPr lang="tr-TR" altLang="tr-TR" sz="2000" dirty="0"/>
              <a:t> elastik özelliklerine bağlıdır.</a:t>
            </a:r>
          </a:p>
          <a:p>
            <a:pPr eaLnBrk="1" hangingPunct="1"/>
            <a:endParaRPr lang="tr-TR" altLang="tr-TR" sz="2000" dirty="0"/>
          </a:p>
          <a:p>
            <a:pPr eaLnBrk="1" hangingPunct="1"/>
            <a:r>
              <a:rPr lang="tr-TR" altLang="tr-TR" sz="2000" dirty="0"/>
              <a:t>Elastik geri çekimin bir başka </a:t>
            </a:r>
            <a:r>
              <a:rPr lang="tr-TR" altLang="tr-TR" sz="2000" dirty="0" err="1"/>
              <a:t>komponenti</a:t>
            </a:r>
            <a:r>
              <a:rPr lang="tr-TR" altLang="tr-TR" sz="2000" dirty="0"/>
              <a:t> de alveoldeki hava-sıvı ara yüzündeki yüzey gerilimidir.</a:t>
            </a:r>
          </a:p>
          <a:p>
            <a:pPr eaLnBrk="1" hangingPunct="1"/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1640172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4288536" cy="1325563"/>
          </a:xfrm>
        </p:spPr>
        <p:txBody>
          <a:bodyPr/>
          <a:lstStyle/>
          <a:p>
            <a:pPr algn="ctr" eaLnBrk="1" hangingPunct="1"/>
            <a:r>
              <a:rPr lang="tr-TR" altLang="tr-TR" sz="3200" dirty="0" err="1"/>
              <a:t>Laplace</a:t>
            </a:r>
            <a:r>
              <a:rPr lang="tr-TR" altLang="tr-TR" sz="3200" dirty="0"/>
              <a:t> Yasası</a:t>
            </a:r>
            <a:endParaRPr lang="en-US" altLang="tr-TR" sz="3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tr-TR" dirty="0">
              <a:cs typeface="Arial" panose="020B0604020202020204" pitchFamily="34" charset="0"/>
            </a:endParaRPr>
          </a:p>
        </p:txBody>
      </p:sp>
      <p:pic>
        <p:nvPicPr>
          <p:cNvPr id="25604" name="Picture 5" descr="page07_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312416"/>
            <a:ext cx="52768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267200" y="4800601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3962400" y="4800601"/>
            <a:ext cx="5638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tr-TR" sz="1800"/>
          </a:p>
        </p:txBody>
      </p:sp>
      <p:sp>
        <p:nvSpPr>
          <p:cNvPr id="2" name="Dikdörtgen 1"/>
          <p:cNvSpPr/>
          <p:nvPr/>
        </p:nvSpPr>
        <p:spPr>
          <a:xfrm>
            <a:off x="457201" y="5575412"/>
            <a:ext cx="11337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>
                <a:latin typeface="Arial" panose="020B0604020202020204" pitchFamily="34" charset="0"/>
              </a:rPr>
              <a:t>Akciğerlerde farklı boyutta yüzey gerilimi eşit olan alveollerden küçük olanlar büyük olanlara boşalarak </a:t>
            </a:r>
            <a:r>
              <a:rPr lang="tr-TR" altLang="tr-TR" dirty="0" err="1">
                <a:latin typeface="Arial" panose="020B0604020202020204" pitchFamily="34" charset="0"/>
              </a:rPr>
              <a:t>anstabil</a:t>
            </a:r>
            <a:r>
              <a:rPr lang="tr-TR" altLang="tr-TR" dirty="0">
                <a:latin typeface="Arial" panose="020B0604020202020204" pitchFamily="34" charset="0"/>
              </a:rPr>
              <a:t> bir hal almaları beklenir, ancak bunu engelleyen 2 faktör var 1. </a:t>
            </a:r>
            <a:r>
              <a:rPr lang="tr-TR" altLang="tr-TR" dirty="0" err="1">
                <a:latin typeface="Arial" panose="020B0604020202020204" pitchFamily="34" charset="0"/>
              </a:rPr>
              <a:t>sürfaktan</a:t>
            </a:r>
            <a:r>
              <a:rPr lang="tr-TR" altLang="tr-TR" dirty="0">
                <a:latin typeface="Arial" panose="020B0604020202020204" pitchFamily="34" charset="0"/>
              </a:rPr>
              <a:t> 2. alveollerin </a:t>
            </a:r>
            <a:r>
              <a:rPr lang="tr-TR" altLang="tr-TR" dirty="0" err="1">
                <a:latin typeface="Arial" panose="020B0604020202020204" pitchFamily="34" charset="0"/>
              </a:rPr>
              <a:t>interdependansı</a:t>
            </a:r>
            <a:r>
              <a:rPr lang="tr-TR" altLang="tr-TR" dirty="0">
                <a:latin typeface="Arial" panose="020B0604020202020204" pitchFamily="34" charset="0"/>
              </a:rPr>
              <a:t>. </a:t>
            </a:r>
            <a:endParaRPr lang="en-US" altLang="tr-TR" dirty="0">
              <a:latin typeface="Arial" panose="020B0604020202020204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025896" y="52853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0"/>
              </a:spcBef>
            </a:pPr>
            <a:r>
              <a:rPr lang="tr-TR" altLang="tr-TR" b="1" u="sng" dirty="0">
                <a:latin typeface="Comic Sans MS" panose="030F0702030302020204" pitchFamily="66" charset="0"/>
              </a:rPr>
              <a:t>LAPLACE YASASI</a:t>
            </a:r>
            <a:r>
              <a:rPr lang="tr-TR" altLang="tr-TR" b="1" dirty="0">
                <a:latin typeface="Comic Sans MS" panose="030F0702030302020204" pitchFamily="66" charset="0"/>
              </a:rPr>
              <a:t>: Alveolleri gergin tutacak Basınç = (2 Yüzey Gerilimi) / r </a:t>
            </a:r>
            <a:r>
              <a:rPr lang="tr-TR" altLang="tr-TR" sz="1600" b="1" dirty="0"/>
              <a:t>(r </a:t>
            </a:r>
            <a:r>
              <a:rPr lang="tr-TR" altLang="tr-TR" sz="1600" b="1" dirty="0">
                <a:latin typeface="Comic Sans MS" panose="030F0702030302020204" pitchFamily="66" charset="0"/>
              </a:rPr>
              <a:t>alveol yarıçapı</a:t>
            </a:r>
            <a:r>
              <a:rPr lang="tr-TR" altLang="tr-TR" sz="1600" b="1" dirty="0"/>
              <a:t>)</a:t>
            </a:r>
          </a:p>
          <a:p>
            <a:pPr lvl="1">
              <a:spcBef>
                <a:spcPct val="0"/>
              </a:spcBef>
            </a:pPr>
            <a:endParaRPr lang="tr-TR" altLang="tr-TR" b="1" dirty="0">
              <a:latin typeface="Comic Sans MS" panose="030F0702030302020204" pitchFamily="66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b="1" dirty="0">
                <a:latin typeface="Comic Sans MS" panose="030F0702030302020204" pitchFamily="66" charset="0"/>
              </a:rPr>
              <a:t>Yüzey gerilimi büyüdükçe, alveolleri gergin tutacak basıncın da büyümesini gerektirir. </a:t>
            </a:r>
          </a:p>
          <a:p>
            <a:pPr lvl="1">
              <a:spcBef>
                <a:spcPct val="0"/>
              </a:spcBef>
            </a:pPr>
            <a:endParaRPr lang="tr-TR" altLang="tr-TR" b="1" dirty="0">
              <a:latin typeface="Comic Sans MS" panose="030F0702030302020204" pitchFamily="66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b="1" dirty="0">
                <a:latin typeface="Comic Sans MS" panose="030F0702030302020204" pitchFamily="66" charset="0"/>
              </a:rPr>
              <a:t>Alveollerin yarıçapı küçüldükçe (küçük alveol), alveolleri gergin tutacak basıncın da büyümesini gerektirir</a:t>
            </a:r>
          </a:p>
          <a:p>
            <a:pPr lvl="1">
              <a:spcBef>
                <a:spcPct val="0"/>
              </a:spcBef>
            </a:pPr>
            <a:endParaRPr lang="tr-TR" altLang="tr-TR" b="1" dirty="0">
              <a:latin typeface="Comic Sans MS" panose="030F0702030302020204" pitchFamily="66" charset="0"/>
            </a:endParaRPr>
          </a:p>
          <a:p>
            <a:pPr lvl="1">
              <a:spcBef>
                <a:spcPct val="0"/>
              </a:spcBef>
            </a:pPr>
            <a:r>
              <a:rPr lang="tr-TR" altLang="tr-TR" b="1" dirty="0" err="1">
                <a:latin typeface="Comic Sans MS" panose="030F0702030302020204" pitchFamily="66" charset="0"/>
              </a:rPr>
              <a:t>Hidrofobik</a:t>
            </a:r>
            <a:r>
              <a:rPr lang="tr-TR" altLang="tr-TR" b="1" dirty="0">
                <a:latin typeface="Comic Sans MS" panose="030F0702030302020204" pitchFamily="66" charset="0"/>
              </a:rPr>
              <a:t> olan </a:t>
            </a:r>
            <a:r>
              <a:rPr lang="tr-TR" altLang="tr-TR" b="1" dirty="0" err="1">
                <a:latin typeface="Comic Sans MS" panose="030F0702030302020204" pitchFamily="66" charset="0"/>
              </a:rPr>
              <a:t>sürfaktanın</a:t>
            </a:r>
            <a:r>
              <a:rPr lang="tr-TR" altLang="tr-TR" b="1" dirty="0">
                <a:latin typeface="Comic Sans MS" panose="030F0702030302020204" pitchFamily="66" charset="0"/>
              </a:rPr>
              <a:t> etkisi alveolün yüzey genişliğine bağlı</a:t>
            </a:r>
          </a:p>
        </p:txBody>
      </p:sp>
    </p:spTree>
    <p:extLst>
      <p:ext uri="{BB962C8B-B14F-4D97-AF65-F5344CB8AC3E}">
        <p14:creationId xmlns:p14="http://schemas.microsoft.com/office/powerpoint/2010/main" val="5811042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+mn-lt"/>
              </a:rPr>
              <a:t>Surfa</a:t>
            </a:r>
            <a:r>
              <a:rPr lang="tr-TR" b="1" dirty="0">
                <a:latin typeface="+mn-lt"/>
              </a:rPr>
              <a:t>k</a:t>
            </a:r>
            <a:r>
              <a:rPr lang="en-US" b="1" dirty="0" err="1">
                <a:latin typeface="+mn-lt"/>
              </a:rPr>
              <a:t>tant</a:t>
            </a:r>
            <a:r>
              <a:rPr lang="tr-TR" b="1" dirty="0">
                <a:latin typeface="+mn-lt"/>
              </a:rPr>
              <a:t> (</a:t>
            </a:r>
            <a:r>
              <a:rPr lang="tr-TR" b="1" dirty="0" err="1">
                <a:latin typeface="+mn-lt"/>
              </a:rPr>
              <a:t>Surface</a:t>
            </a:r>
            <a:r>
              <a:rPr lang="tr-TR" b="1" dirty="0">
                <a:latin typeface="+mn-lt"/>
              </a:rPr>
              <a:t> Active </a:t>
            </a:r>
            <a:r>
              <a:rPr lang="tr-TR" b="1" dirty="0" err="1">
                <a:latin typeface="+mn-lt"/>
              </a:rPr>
              <a:t>Agents</a:t>
            </a:r>
            <a:r>
              <a:rPr lang="tr-TR" b="1" dirty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Alveolar</a:t>
            </a:r>
            <a:r>
              <a:rPr lang="tr-TR" dirty="0"/>
              <a:t> sıvıda yüzey gerilimini ve akciğerlerin genişlemesi için direnci azaltır</a:t>
            </a:r>
          </a:p>
          <a:p>
            <a:pPr eaLnBrk="1" hangingPunct="1"/>
            <a:r>
              <a:rPr lang="tr-TR" dirty="0"/>
              <a:t>Küçük alveollerde daha yoğundur.</a:t>
            </a:r>
          </a:p>
          <a:p>
            <a:pPr eaLnBrk="1" hangingPunct="1"/>
            <a:r>
              <a:rPr lang="en-US" dirty="0"/>
              <a:t>Newborn respiratory distress syndrome</a:t>
            </a:r>
          </a:p>
          <a:p>
            <a:pPr lvl="1" eaLnBrk="1" hangingPunct="1"/>
            <a:r>
              <a:rPr lang="tr-TR" dirty="0"/>
              <a:t>Erken doğum</a:t>
            </a:r>
            <a:endParaRPr lang="en-US" dirty="0"/>
          </a:p>
          <a:p>
            <a:pPr lvl="1" eaLnBrk="1" hangingPunct="1"/>
            <a:r>
              <a:rPr lang="tr-TR" dirty="0"/>
              <a:t>Yetersiz </a:t>
            </a:r>
            <a:r>
              <a:rPr lang="en-US" dirty="0" err="1"/>
              <a:t>surfa</a:t>
            </a:r>
            <a:r>
              <a:rPr lang="tr-TR" dirty="0"/>
              <a:t>k</a:t>
            </a:r>
            <a:r>
              <a:rPr lang="en-US" dirty="0"/>
              <a:t>tan</a:t>
            </a:r>
            <a:r>
              <a:rPr lang="tr-TR" dirty="0"/>
              <a:t>t konsantrasyonu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729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Solunum Sistemi Parçaları</a:t>
            </a:r>
            <a:endParaRPr lang="en-US" altLang="tr-TR" b="1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İletim sistemi</a:t>
            </a:r>
            <a:endParaRPr lang="en-US" altLang="tr-TR" b="1"/>
          </a:p>
          <a:p>
            <a:pPr eaLnBrk="1" hangingPunct="1"/>
            <a:r>
              <a:rPr lang="en-US" altLang="tr-TR" b="1"/>
              <a:t>Alveol</a:t>
            </a:r>
            <a:r>
              <a:rPr lang="tr-TR" altLang="tr-TR" b="1"/>
              <a:t>ler</a:t>
            </a:r>
            <a:endParaRPr lang="en-US" altLang="tr-TR" b="1"/>
          </a:p>
          <a:p>
            <a:pPr eaLnBrk="1" hangingPunct="1"/>
            <a:r>
              <a:rPr lang="tr-TR" altLang="tr-TR" b="1"/>
              <a:t>Toraksın kas ve kemik yapısı</a:t>
            </a:r>
            <a:endParaRPr lang="en-US" altLang="tr-TR" b="1"/>
          </a:p>
        </p:txBody>
      </p:sp>
    </p:spTree>
    <p:extLst>
      <p:ext uri="{BB962C8B-B14F-4D97-AF65-F5344CB8AC3E}">
        <p14:creationId xmlns:p14="http://schemas.microsoft.com/office/powerpoint/2010/main" val="92546414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err="1"/>
              <a:t>Alveoler</a:t>
            </a:r>
            <a:r>
              <a:rPr lang="tr-TR" altLang="tr-TR" sz="2800" dirty="0"/>
              <a:t> yüzey, yüzey gerilimine bağlı elastik geri çekimi azaltan bir sıvıya sahip</a:t>
            </a:r>
            <a:r>
              <a:rPr lang="en-US" altLang="tr-TR" sz="2800" dirty="0">
                <a:cs typeface="Arial" panose="020B0604020202020204" pitchFamily="34" charset="0"/>
              </a:rPr>
              <a:t>!</a:t>
            </a:r>
            <a:r>
              <a:rPr lang="tr-TR" altLang="tr-TR" sz="2800" dirty="0">
                <a:cs typeface="Arial" panose="020B0604020202020204" pitchFamily="34" charset="0"/>
              </a:rPr>
              <a:t> </a:t>
            </a:r>
            <a:br>
              <a:rPr lang="tr-TR" altLang="tr-TR" sz="2800" dirty="0">
                <a:cs typeface="Arial" panose="020B0604020202020204" pitchFamily="34" charset="0"/>
              </a:rPr>
            </a:br>
            <a:r>
              <a:rPr lang="tr-TR" altLang="tr-TR" sz="2800" dirty="0">
                <a:cs typeface="Arial" panose="020B0604020202020204" pitchFamily="34" charset="0"/>
              </a:rPr>
              <a:t>                              SÜRFAKTAN</a:t>
            </a:r>
            <a:endParaRPr lang="en-US" altLang="tr-TR" sz="2800" dirty="0"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362200"/>
            <a:ext cx="8229600" cy="3886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tr-TR" altLang="tr-TR" sz="2000" dirty="0"/>
              <a:t>Bunun sayesinde akciğerlerin </a:t>
            </a:r>
            <a:r>
              <a:rPr lang="tr-TR" altLang="tr-TR" sz="2000" dirty="0" err="1"/>
              <a:t>kompliyansı</a:t>
            </a:r>
            <a:r>
              <a:rPr lang="tr-TR" altLang="tr-TR" sz="2000" dirty="0"/>
              <a:t> artıyor ve </a:t>
            </a:r>
            <a:r>
              <a:rPr lang="tr-TR" altLang="tr-TR" sz="2000" dirty="0" err="1"/>
              <a:t>inspiratuar</a:t>
            </a:r>
            <a:r>
              <a:rPr lang="tr-TR" altLang="tr-TR" sz="2000" dirty="0"/>
              <a:t> solunum işi azalıyor. </a:t>
            </a:r>
          </a:p>
          <a:p>
            <a:pPr eaLnBrk="1" hangingPunct="1">
              <a:lnSpc>
                <a:spcPct val="125000"/>
              </a:lnSpc>
            </a:pPr>
            <a:endParaRPr lang="tr-TR" altLang="tr-TR" sz="2000" dirty="0"/>
          </a:p>
          <a:p>
            <a:pPr eaLnBrk="1" hangingPunct="1">
              <a:lnSpc>
                <a:spcPct val="125000"/>
              </a:lnSpc>
            </a:pPr>
            <a:r>
              <a:rPr lang="tr-TR" altLang="tr-TR" sz="2000" dirty="0"/>
              <a:t>Yüzey gerilimi değişik boyutlu alveollerde aynı değil. Küçük alveollerin yüzey gerilimi daha düşük.</a:t>
            </a:r>
          </a:p>
          <a:p>
            <a:pPr eaLnBrk="1" hangingPunct="1">
              <a:lnSpc>
                <a:spcPct val="125000"/>
              </a:lnSpc>
            </a:pPr>
            <a:endParaRPr lang="tr-TR" altLang="tr-TR" sz="2000" dirty="0"/>
          </a:p>
          <a:p>
            <a:pPr eaLnBrk="1" hangingPunct="1">
              <a:lnSpc>
                <a:spcPct val="125000"/>
              </a:lnSpc>
            </a:pPr>
            <a:r>
              <a:rPr lang="tr-TR" altLang="tr-TR" sz="2000" dirty="0"/>
              <a:t>Tüm akciğerdeki </a:t>
            </a:r>
            <a:r>
              <a:rPr lang="tr-TR" altLang="tr-TR" sz="2000" dirty="0" err="1"/>
              <a:t>alveoler</a:t>
            </a:r>
            <a:r>
              <a:rPr lang="tr-TR" altLang="tr-TR" sz="2000" dirty="0"/>
              <a:t> basınçların eşitlenmesini </a:t>
            </a:r>
            <a:r>
              <a:rPr lang="en-US" altLang="tr-TR" sz="2000" dirty="0" err="1"/>
              <a:t>ve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alveollerin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stabil</a:t>
            </a:r>
            <a:r>
              <a:rPr lang="en-US" altLang="tr-TR" sz="2000" dirty="0"/>
              <a:t> </a:t>
            </a:r>
            <a:r>
              <a:rPr lang="en-US" altLang="tr-TR" sz="2000" dirty="0" err="1"/>
              <a:t>olmas</a:t>
            </a:r>
            <a:r>
              <a:rPr lang="tr-TR" altLang="tr-TR" sz="2000" dirty="0" err="1"/>
              <a:t>ını</a:t>
            </a:r>
            <a:r>
              <a:rPr lang="tr-TR" altLang="tr-TR" sz="2000" dirty="0"/>
              <a:t> sağlar. </a:t>
            </a:r>
            <a:r>
              <a:rPr lang="tr-TR" altLang="tr-TR" sz="2000" dirty="0" err="1"/>
              <a:t>End</a:t>
            </a:r>
            <a:r>
              <a:rPr lang="tr-TR" altLang="tr-TR" sz="2000" dirty="0"/>
              <a:t>-</a:t>
            </a:r>
            <a:r>
              <a:rPr lang="tr-TR" altLang="tr-TR" sz="2000" dirty="0" err="1"/>
              <a:t>ekspiratuar</a:t>
            </a:r>
            <a:r>
              <a:rPr lang="tr-TR" altLang="tr-TR" sz="2000" dirty="0"/>
              <a:t> basınç 0 cmH2O.</a:t>
            </a:r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35230978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914400"/>
          </a:xfrm>
        </p:spPr>
        <p:txBody>
          <a:bodyPr/>
          <a:lstStyle/>
          <a:p>
            <a:pPr eaLnBrk="1" hangingPunct="1"/>
            <a:r>
              <a:rPr lang="tr-TR" altLang="tr-TR" sz="2800"/>
              <a:t>Alveoler interdependans</a:t>
            </a:r>
            <a:endParaRPr lang="en-US" altLang="tr-TR" sz="2800"/>
          </a:p>
        </p:txBody>
      </p:sp>
      <p:pic>
        <p:nvPicPr>
          <p:cNvPr id="28676" name="Picture 5" descr="loadBin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1455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99883" y="5832475"/>
            <a:ext cx="991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>
                <a:latin typeface="Arial" panose="020B0604020202020204" pitchFamily="34" charset="0"/>
              </a:rPr>
              <a:t>Mekanik olarak alveollerin birbirine bağımlığı vardır. Bu şekilde olduğu gibi ortadaki alveol kapanmaya başlarsa, komşu alveollerin duvarındaki stresi arttırır ve onlar bu kapanan alveolü açık tutmaya çalışırlar. </a:t>
            </a:r>
            <a:endParaRPr lang="en-US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705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063751" y="319089"/>
            <a:ext cx="617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u="sng">
                <a:latin typeface="Comic Sans MS" panose="030F0702030302020204" pitchFamily="66" charset="0"/>
              </a:rPr>
              <a:t>HAVAYOLU DİRENCİ (AIRWAY RESISTANCE) </a:t>
            </a:r>
          </a:p>
        </p:txBody>
      </p:sp>
      <p:pic>
        <p:nvPicPr>
          <p:cNvPr id="27651" name="Picture 5" descr="phys3_im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908050"/>
            <a:ext cx="4214813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703388" y="1733550"/>
            <a:ext cx="864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Havayollarında Sürtünme kuvvetlerinden dolayı akışa karşı olan dirence akiş direnci adı verilir. </a:t>
            </a:r>
          </a:p>
        </p:txBody>
      </p:sp>
      <p:pic>
        <p:nvPicPr>
          <p:cNvPr id="27653" name="Picture 6" descr="symbolic representation of rate of air flow formula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420938"/>
            <a:ext cx="1468437" cy="373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1774825" y="3108325"/>
            <a:ext cx="8713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Akış direnci akışın laminar veya turbulent olmasına, hava yollarının çapına, ve gazın viskositesine göre değişir.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 rot="10800000" flipV="1">
            <a:off x="1846263" y="4011614"/>
            <a:ext cx="8572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L</a:t>
            </a:r>
            <a:r>
              <a:rPr lang="tr-TR" altLang="tr-TR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aminar </a:t>
            </a:r>
            <a:r>
              <a:rPr lang="tr-TR" altLang="tr-TR" sz="1800" b="1">
                <a:latin typeface="Comic Sans MS" panose="030F0702030302020204" pitchFamily="66" charset="0"/>
              </a:rPr>
              <a:t>akış için</a:t>
            </a:r>
            <a:r>
              <a:rPr lang="tr-TR" altLang="tr-TR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tr-TR" altLang="tr-TR" sz="1800" b="1">
                <a:latin typeface="Comic Sans MS" panose="030F0702030302020204" pitchFamily="66" charset="0"/>
              </a:rPr>
              <a:t>direnç düşüktür</a:t>
            </a:r>
            <a:r>
              <a:rPr lang="tr-TR" altLang="tr-TR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tr-TR" altLang="tr-TR" sz="1800" b="1">
                <a:latin typeface="Comic Sans MS" panose="030F0702030302020204" pitchFamily="66" charset="0"/>
              </a:rPr>
              <a:t>Kısaca gerekli akışı sağlamak için küçük sürdürücü kuvvet (basınç) yeterlidir.</a:t>
            </a:r>
            <a:r>
              <a:rPr lang="tr-TR" altLang="tr-TR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tr-TR" altLang="tr-TR" sz="1800" b="1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L</a:t>
            </a:r>
            <a:r>
              <a:rPr lang="tr-TR" altLang="tr-TR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aminar </a:t>
            </a:r>
            <a:r>
              <a:rPr lang="tr-TR" altLang="tr-TR" sz="1800" b="1">
                <a:latin typeface="Comic Sans MS" panose="030F0702030302020204" pitchFamily="66" charset="0"/>
              </a:rPr>
              <a:t>akış için direnç:</a:t>
            </a:r>
          </a:p>
        </p:txBody>
      </p:sp>
      <p:pic>
        <p:nvPicPr>
          <p:cNvPr id="27656" name="Picture 9" descr="Poiseuille's Law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5229226"/>
            <a:ext cx="60848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LaminarF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229226"/>
            <a:ext cx="2622550" cy="1082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5016500" y="2492376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/>
              <a:t>Burada V üzerinde işaret debiye karşılıktır</a:t>
            </a:r>
          </a:p>
        </p:txBody>
      </p:sp>
    </p:spTree>
    <p:extLst>
      <p:ext uri="{BB962C8B-B14F-4D97-AF65-F5344CB8AC3E}">
        <p14:creationId xmlns:p14="http://schemas.microsoft.com/office/powerpoint/2010/main" val="21220872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862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000" dirty="0" err="1"/>
              <a:t>Laminer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türbülan</a:t>
            </a:r>
            <a:r>
              <a:rPr lang="tr-TR" altLang="tr-TR" sz="2000" dirty="0"/>
              <a:t> ve </a:t>
            </a:r>
            <a:r>
              <a:rPr lang="tr-TR" altLang="tr-TR" sz="2000" dirty="0" err="1"/>
              <a:t>tranzisyonel</a:t>
            </a:r>
            <a:r>
              <a:rPr lang="tr-TR" altLang="tr-TR" sz="2000" dirty="0"/>
              <a:t> akım</a:t>
            </a:r>
            <a:br>
              <a:rPr lang="tr-TR" altLang="tr-TR" sz="2000" dirty="0"/>
            </a:br>
            <a:br>
              <a:rPr lang="tr-TR" altLang="tr-TR" sz="2000" dirty="0"/>
            </a:br>
            <a:r>
              <a:rPr lang="tr-TR" altLang="tr-TR" sz="2000" dirty="0"/>
              <a:t>Gerçek </a:t>
            </a:r>
            <a:r>
              <a:rPr lang="tr-TR" altLang="tr-TR" sz="2000" dirty="0" err="1"/>
              <a:t>laminer</a:t>
            </a:r>
            <a:r>
              <a:rPr lang="tr-TR" altLang="tr-TR" sz="2000" dirty="0"/>
              <a:t> akım küçük hava yollarında</a:t>
            </a:r>
            <a:br>
              <a:rPr lang="tr-TR" altLang="tr-TR" sz="2000" dirty="0"/>
            </a:br>
            <a:br>
              <a:rPr lang="tr-TR" altLang="tr-TR" sz="2000" dirty="0"/>
            </a:br>
            <a:r>
              <a:rPr lang="tr-TR" altLang="tr-TR" sz="2000" dirty="0" err="1"/>
              <a:t>Trakea</a:t>
            </a:r>
            <a:r>
              <a:rPr lang="tr-TR" altLang="tr-TR" sz="2000" dirty="0"/>
              <a:t> ve bronşlarda </a:t>
            </a:r>
            <a:r>
              <a:rPr lang="tr-TR" altLang="tr-TR" sz="2000" dirty="0" err="1"/>
              <a:t>türbülan</a:t>
            </a:r>
            <a:r>
              <a:rPr lang="tr-TR" altLang="tr-TR" sz="2000" dirty="0"/>
              <a:t> veya </a:t>
            </a:r>
            <a:r>
              <a:rPr lang="tr-TR" altLang="tr-TR" sz="2000" dirty="0" err="1"/>
              <a:t>tranzisyonel</a:t>
            </a:r>
            <a:r>
              <a:rPr lang="tr-TR" altLang="tr-TR" sz="2000" dirty="0"/>
              <a:t> akım</a:t>
            </a:r>
            <a:endParaRPr lang="en-US" altLang="tr-TR" sz="2000" dirty="0"/>
          </a:p>
        </p:txBody>
      </p:sp>
      <p:pic>
        <p:nvPicPr>
          <p:cNvPr id="34819" name="Picture 4" descr="Air20flo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14401"/>
            <a:ext cx="5467350" cy="2047875"/>
          </a:xfrm>
          <a:noFill/>
        </p:spPr>
      </p:pic>
    </p:spTree>
    <p:extLst>
      <p:ext uri="{BB962C8B-B14F-4D97-AF65-F5344CB8AC3E}">
        <p14:creationId xmlns:p14="http://schemas.microsoft.com/office/powerpoint/2010/main" val="2029758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age of turbulent flow in air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65176"/>
            <a:ext cx="2665412" cy="1101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727575" y="766763"/>
            <a:ext cx="57610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Hava akışı yüksek hızlarda olduğunda , özellikle hava akış borusunun duvarı düzensiz olduğunda  akış organize değildir (kaotik). Buna </a:t>
            </a:r>
            <a:r>
              <a:rPr lang="tr-TR" altLang="tr-TR" sz="1800" dirty="0" err="1">
                <a:latin typeface="Comic Sans MS" panose="030F0702030302020204" pitchFamily="66" charset="0"/>
              </a:rPr>
              <a:t>Türbülan</a:t>
            </a:r>
            <a:r>
              <a:rPr lang="tr-TR" altLang="tr-TR" sz="1800" dirty="0">
                <a:latin typeface="Comic Sans MS" panose="030F0702030302020204" pitchFamily="66" charset="0"/>
              </a:rPr>
              <a:t> akış adı verilir, genellikle büyük olan hava yollarında görülür (</a:t>
            </a:r>
            <a:r>
              <a:rPr lang="tr-TR" altLang="tr-TR" sz="1800" dirty="0" err="1">
                <a:latin typeface="Comic Sans MS" panose="030F0702030302020204" pitchFamily="66" charset="0"/>
              </a:rPr>
              <a:t>trachea</a:t>
            </a:r>
            <a:r>
              <a:rPr lang="tr-TR" altLang="tr-TR" sz="1800" dirty="0">
                <a:latin typeface="Comic Sans MS" panose="030F0702030302020204" pitchFamily="66" charset="0"/>
              </a:rPr>
              <a:t> gibi). </a:t>
            </a:r>
          </a:p>
        </p:txBody>
      </p:sp>
      <p:pic>
        <p:nvPicPr>
          <p:cNvPr id="28676" name="Picture 6" descr="Formula:triangle P equals K times V-dot 2superscript where triangle P=driving force, K=constant, V-dot=f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349501"/>
            <a:ext cx="7561263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AirflowLo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284538"/>
            <a:ext cx="2952750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4906964" y="3695631"/>
            <a:ext cx="57610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Normal solunum esnasında, </a:t>
            </a:r>
            <a:r>
              <a:rPr lang="tr-TR" altLang="tr-TR" sz="1800" dirty="0" err="1"/>
              <a:t>laminar</a:t>
            </a:r>
            <a:r>
              <a:rPr lang="tr-TR" altLang="tr-TR" sz="1800" dirty="0"/>
              <a:t> akış orta-boy bronşlardan başlar ve  </a:t>
            </a:r>
            <a:r>
              <a:rPr lang="tr-TR" altLang="tr-TR" sz="1800" dirty="0" err="1"/>
              <a:t>bronşiollere</a:t>
            </a:r>
            <a:r>
              <a:rPr lang="tr-TR" altLang="tr-TR" sz="1800" dirty="0"/>
              <a:t> kadar iner.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/>
              <a:t>Ekzersiz</a:t>
            </a:r>
            <a:r>
              <a:rPr lang="tr-TR" altLang="tr-TR" sz="1800" dirty="0"/>
              <a:t> esnasında, hava akışı daha hızlı olduğu zaman, </a:t>
            </a:r>
            <a:r>
              <a:rPr lang="tr-TR" altLang="tr-TR" sz="1800" dirty="0" err="1"/>
              <a:t>laminar</a:t>
            </a:r>
            <a:r>
              <a:rPr lang="tr-TR" altLang="tr-TR" sz="1800" dirty="0"/>
              <a:t> akış daha küçük hava yollarına kayar.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/>
              <a:t>Transitional</a:t>
            </a:r>
            <a:r>
              <a:rPr lang="tr-TR" altLang="tr-TR" sz="1800" dirty="0"/>
              <a:t> akış, (hem </a:t>
            </a:r>
            <a:r>
              <a:rPr lang="tr-TR" altLang="tr-TR" sz="1800" dirty="0" err="1"/>
              <a:t>laminar</a:t>
            </a:r>
            <a:r>
              <a:rPr lang="tr-TR" altLang="tr-TR" sz="1800" dirty="0"/>
              <a:t> hem de </a:t>
            </a:r>
            <a:r>
              <a:rPr lang="tr-TR" altLang="tr-TR" sz="1800" dirty="0" err="1"/>
              <a:t>türbülan</a:t>
            </a:r>
            <a:r>
              <a:rPr lang="tr-TR" altLang="tr-TR" sz="1800" dirty="0"/>
              <a:t> akış özelliklerini taşır) ise bu iki bölgenin arasında yer alır. </a:t>
            </a:r>
          </a:p>
        </p:txBody>
      </p:sp>
    </p:spTree>
    <p:extLst>
      <p:ext uri="{BB962C8B-B14F-4D97-AF65-F5344CB8AC3E}">
        <p14:creationId xmlns:p14="http://schemas.microsoft.com/office/powerpoint/2010/main" val="19666420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AirwayResistVol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343276"/>
            <a:ext cx="3600450" cy="328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AirwayResist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357564"/>
            <a:ext cx="3384550" cy="330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847851" y="659280"/>
            <a:ext cx="84248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omic Sans MS" panose="030F0702030302020204" pitchFamily="66" charset="0"/>
              </a:rPr>
              <a:t>Tek bir küçük hava yolu tek bir büyük hava yolundan daha büyük bir direnç oluştururken, hava akışına karşı direnç bulunan paralel yolakların sayısına bağlıdır.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omic Sans MS" panose="030F0702030302020204" pitchFamily="66" charset="0"/>
              </a:rPr>
              <a:t>Bu nedenle, büyük ve orta büyük hava yolları daha büyük direnç sağlar.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9820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992314" y="2861"/>
            <a:ext cx="8351837" cy="299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u="sng" dirty="0" err="1">
                <a:latin typeface="Comic Sans MS" panose="030F0702030302020204" pitchFamily="66" charset="0"/>
              </a:rPr>
              <a:t>Geriçekilme</a:t>
            </a:r>
            <a:r>
              <a:rPr lang="tr-TR" altLang="tr-TR" sz="2400" b="1" u="sng" dirty="0">
                <a:latin typeface="Comic Sans MS" panose="030F0702030302020204" pitchFamily="66" charset="0"/>
              </a:rPr>
              <a:t> Basıncı (</a:t>
            </a:r>
            <a:r>
              <a:rPr lang="tr-TR" altLang="tr-TR" sz="2400" b="1" u="sng" dirty="0" err="1">
                <a:latin typeface="Comic Sans MS" panose="030F0702030302020204" pitchFamily="66" charset="0"/>
              </a:rPr>
              <a:t>Recoil</a:t>
            </a:r>
            <a:r>
              <a:rPr lang="tr-TR" altLang="tr-TR" sz="2400" b="1" u="sng" dirty="0">
                <a:latin typeface="Comic Sans MS" panose="030F0702030302020204" pitchFamily="66" charset="0"/>
              </a:rPr>
              <a:t> </a:t>
            </a:r>
            <a:r>
              <a:rPr lang="tr-TR" altLang="tr-TR" sz="2400" b="1" u="sng" dirty="0" err="1">
                <a:latin typeface="Comic Sans MS" panose="030F0702030302020204" pitchFamily="66" charset="0"/>
              </a:rPr>
              <a:t>Pressure</a:t>
            </a:r>
            <a:r>
              <a:rPr lang="tr-TR" altLang="tr-TR" sz="2400" b="1" u="sng" dirty="0"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omic Sans MS" panose="030F0702030302020204" pitchFamily="66" charset="0"/>
              </a:rPr>
              <a:t>- Büzülme veya </a:t>
            </a:r>
            <a:r>
              <a:rPr lang="tr-TR" altLang="tr-TR" sz="2000" dirty="0" err="1">
                <a:latin typeface="Comic Sans MS" panose="030F0702030302020204" pitchFamily="66" charset="0"/>
              </a:rPr>
              <a:t>geriçekilme</a:t>
            </a:r>
            <a:r>
              <a:rPr lang="tr-TR" altLang="tr-TR" sz="2000" dirty="0">
                <a:latin typeface="Comic Sans MS" panose="030F0702030302020204" pitchFamily="66" charset="0"/>
              </a:rPr>
              <a:t> basıncı bir elastik yapının iki yanı arasındaki basınç arasındaki basınç farkıdır. İçi boş elastik bir yapıyı alıp onu </a:t>
            </a:r>
            <a:r>
              <a:rPr lang="tr-TR" altLang="tr-TR" sz="2000" dirty="0" err="1">
                <a:latin typeface="Comic Sans MS" panose="030F0702030302020204" pitchFamily="66" charset="0"/>
              </a:rPr>
              <a:t>dinlenim</a:t>
            </a:r>
            <a:r>
              <a:rPr lang="tr-TR" altLang="tr-TR" sz="2000" dirty="0">
                <a:latin typeface="Comic Sans MS" panose="030F0702030302020204" pitchFamily="66" charset="0"/>
              </a:rPr>
              <a:t> hacminden uzaklaştırmak istendiğinde, bu yapının bir tarafı diğer tarafına göre daha büyük bir basınç uygular.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Comic Sans MS" panose="030F0702030302020204" pitchFamily="66" charset="0"/>
              </a:rPr>
              <a:t>- Solunum fizyolojisinde, </a:t>
            </a:r>
            <a:r>
              <a:rPr lang="tr-TR" altLang="tr-TR" sz="2000" dirty="0" err="1">
                <a:latin typeface="Comic Sans MS" panose="030F0702030302020204" pitchFamily="66" charset="0"/>
              </a:rPr>
              <a:t>geriçekilme</a:t>
            </a:r>
            <a:r>
              <a:rPr lang="tr-TR" altLang="tr-TR" sz="2000" dirty="0">
                <a:latin typeface="Comic Sans MS" panose="030F0702030302020204" pitchFamily="66" charset="0"/>
              </a:rPr>
              <a:t> basıncı akciğer ve göğüs duvarına göre kullanılır. Değeri daima iç-dış arasındaki basıncın farkı kadardır. </a:t>
            </a:r>
          </a:p>
        </p:txBody>
      </p:sp>
      <p:pic>
        <p:nvPicPr>
          <p:cNvPr id="32771" name="Picture 5" descr="RecoilPress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357563"/>
            <a:ext cx="5832475" cy="314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234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03389" y="339726"/>
            <a:ext cx="85693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 b="1" u="sng" dirty="0">
                <a:latin typeface="Comic Sans MS" panose="030F0702030302020204" pitchFamily="66" charset="0"/>
              </a:rPr>
              <a:t>STATIK BASINÇ-HACİM EĞRİSİ:</a:t>
            </a:r>
            <a:r>
              <a:rPr lang="tr-TR" altLang="tr-TR" sz="1800" u="sng" dirty="0">
                <a:latin typeface="Comic Sans MS" panose="030F0702030302020204" pitchFamily="66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1800" u="sng" dirty="0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Akciğerin Basınç-Hacim eğrisi herhangi bir hava akışı olmadığı zaman elde edilen eğri. Bu durumda o andaki toplam basınç </a:t>
            </a:r>
            <a:r>
              <a:rPr lang="tr-TR" altLang="tr-TR" sz="1800" b="1" i="1" u="sng" dirty="0" err="1">
                <a:latin typeface="Comic Sans MS" panose="030F0702030302020204" pitchFamily="66" charset="0"/>
              </a:rPr>
              <a:t>transpulmonary</a:t>
            </a:r>
            <a:r>
              <a:rPr lang="tr-TR" altLang="tr-TR" sz="1800" b="1" i="1" u="sng" dirty="0">
                <a:latin typeface="Comic Sans MS" panose="030F0702030302020204" pitchFamily="66" charset="0"/>
              </a:rPr>
              <a:t> </a:t>
            </a:r>
            <a:r>
              <a:rPr lang="tr-TR" altLang="tr-TR" sz="1800" b="1" i="1" u="sng" dirty="0" err="1">
                <a:latin typeface="Comic Sans MS" panose="030F0702030302020204" pitchFamily="66" charset="0"/>
              </a:rPr>
              <a:t>pressure</a:t>
            </a:r>
            <a:r>
              <a:rPr lang="tr-TR" altLang="tr-TR" sz="1800" i="1" dirty="0">
                <a:latin typeface="Comic Sans MS" panose="030F0702030302020204" pitchFamily="66" charset="0"/>
              </a:rPr>
              <a:t> </a:t>
            </a:r>
            <a:r>
              <a:rPr lang="tr-TR" altLang="tr-TR" sz="1800" dirty="0">
                <a:latin typeface="Comic Sans MS" panose="030F0702030302020204" pitchFamily="66" charset="0"/>
              </a:rPr>
              <a:t>çünkü hava akışı için basınç </a:t>
            </a:r>
            <a:r>
              <a:rPr lang="tr-TR" altLang="tr-TR" sz="1800" dirty="0" err="1">
                <a:latin typeface="Comic Sans MS" panose="030F0702030302020204" pitchFamily="66" charset="0"/>
              </a:rPr>
              <a:t>gradiyenti</a:t>
            </a:r>
            <a:r>
              <a:rPr lang="tr-TR" altLang="tr-TR" sz="1800" dirty="0">
                <a:latin typeface="Comic Sans MS" panose="030F0702030302020204" pitchFamily="66" charset="0"/>
              </a:rPr>
              <a:t> yoktur.</a:t>
            </a:r>
            <a:r>
              <a:rPr lang="tr-TR" altLang="tr-TR" sz="1800" i="1" dirty="0">
                <a:latin typeface="Comic Sans MS" panose="030F0702030302020204" pitchFamily="66" charset="0"/>
              </a:rPr>
              <a:t> </a:t>
            </a:r>
            <a:endParaRPr lang="tr-TR" altLang="tr-TR" sz="1800" dirty="0">
              <a:latin typeface="Comic Sans MS" panose="030F0702030302020204" pitchFamily="66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880100" y="2060576"/>
            <a:ext cx="45720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Bu eğri kişi istemli ve basamaklı olarak akciğer hacmini arttırır ve ölçülür. Hava giriş yolları kapatılarak kasların gevşemesi sağlanır. Bu durumda ölçülen basınç sürdürücü basınca yani ∆P ye karşılıktır. Buradan,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latin typeface="Comic Sans MS" panose="030F0702030302020204" pitchFamily="66" charset="0"/>
              </a:rPr>
              <a:t>C = </a:t>
            </a:r>
            <a:r>
              <a:rPr lang="tr-TR" altLang="tr-TR" sz="2400" dirty="0"/>
              <a:t>∆V / ∆P </a:t>
            </a:r>
            <a:endParaRPr lang="tr-TR" altLang="tr-TR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Comic Sans MS" panose="030F0702030302020204" pitchFamily="66" charset="0"/>
              </a:rPr>
              <a:t>Normal Şekil: Normal olarak bir sigmoid eğrisi  ki burada Yedek hacimde var olan minimum </a:t>
            </a:r>
            <a:r>
              <a:rPr lang="tr-TR" altLang="tr-TR" sz="1800" dirty="0" err="1">
                <a:latin typeface="Comic Sans MS" panose="030F0702030302020204" pitchFamily="66" charset="0"/>
              </a:rPr>
              <a:t>plevral</a:t>
            </a:r>
            <a:r>
              <a:rPr lang="tr-TR" altLang="tr-TR" sz="1800" dirty="0">
                <a:latin typeface="Comic Sans MS" panose="030F0702030302020204" pitchFamily="66" charset="0"/>
              </a:rPr>
              <a:t> basınç ile Toplam </a:t>
            </a:r>
            <a:r>
              <a:rPr lang="tr-TR" altLang="tr-TR" sz="1800" dirty="0" err="1">
                <a:latin typeface="Comic Sans MS" panose="030F0702030302020204" pitchFamily="66" charset="0"/>
              </a:rPr>
              <a:t>akciper</a:t>
            </a:r>
            <a:r>
              <a:rPr lang="tr-TR" altLang="tr-TR" sz="1800" dirty="0">
                <a:latin typeface="Comic Sans MS" panose="030F0702030302020204" pitchFamily="66" charset="0"/>
              </a:rPr>
              <a:t> kapasitesine ulaşıldığındaki maksimum </a:t>
            </a:r>
            <a:r>
              <a:rPr lang="tr-TR" altLang="tr-TR" sz="1800" dirty="0" err="1">
                <a:latin typeface="Comic Sans MS" panose="030F0702030302020204" pitchFamily="66" charset="0"/>
              </a:rPr>
              <a:t>plevral</a:t>
            </a:r>
            <a:r>
              <a:rPr lang="tr-TR" altLang="tr-TR" sz="1800" dirty="0">
                <a:latin typeface="Comic Sans MS" panose="030F0702030302020204" pitchFamily="66" charset="0"/>
              </a:rPr>
              <a:t> basınç ile elde edilir.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latin typeface="Comic Sans MS" panose="030F0702030302020204" pitchFamily="66" charset="0"/>
              </a:rPr>
              <a:t>HYSTERESIS:</a:t>
            </a:r>
            <a:r>
              <a:rPr lang="tr-TR" altLang="tr-TR" sz="1800" dirty="0">
                <a:latin typeface="Comic Sans MS" panose="030F0702030302020204" pitchFamily="66" charset="0"/>
              </a:rPr>
              <a:t> </a:t>
            </a:r>
            <a:r>
              <a:rPr lang="tr-TR" altLang="tr-TR" sz="1800" i="1" dirty="0">
                <a:latin typeface="Comic Sans MS" panose="030F0702030302020204" pitchFamily="66" charset="0"/>
              </a:rPr>
              <a:t>Sadece zorlu </a:t>
            </a:r>
            <a:r>
              <a:rPr lang="tr-TR" altLang="tr-TR" sz="1800" i="1" dirty="0" err="1">
                <a:latin typeface="Comic Sans MS" panose="030F0702030302020204" pitchFamily="66" charset="0"/>
              </a:rPr>
              <a:t>ekspirasyon</a:t>
            </a:r>
            <a:r>
              <a:rPr lang="tr-TR" altLang="tr-TR" sz="1800" i="1" dirty="0">
                <a:latin typeface="Comic Sans MS" panose="030F0702030302020204" pitchFamily="66" charset="0"/>
              </a:rPr>
              <a:t> sonrası elde edilir.</a:t>
            </a:r>
          </a:p>
        </p:txBody>
      </p:sp>
      <p:pic>
        <p:nvPicPr>
          <p:cNvPr id="33796" name="Picture 5" descr="cc145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276476"/>
            <a:ext cx="374491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242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phys3_im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81101"/>
            <a:ext cx="3529012" cy="301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5448300" y="1196976"/>
            <a:ext cx="52197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tr-TR" altLang="tr-TR" sz="1800" b="1" i="1"/>
              <a:t> </a:t>
            </a:r>
            <a:r>
              <a:rPr lang="tr-TR" altLang="tr-TR" sz="1800">
                <a:latin typeface="Comic Sans MS" panose="030F0702030302020204" pitchFamily="66" charset="0"/>
              </a:rPr>
              <a:t>Eğer yedek hacim (Residual Volume) patholojik seviyelere yükselirse, kişi akciğerlerdeki havanın tamanını dışarıya atamaz.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tr-TR" altLang="tr-TR" sz="1800">
                <a:latin typeface="Comic Sans MS" panose="030F0702030302020204" pitchFamily="66" charset="0"/>
              </a:rPr>
              <a:t> Her bir solumada Tidal volume artar ve böylece toplam olarak hacim artar ki bu yetersiz solumayı bir tür kompansasyon işlevidir. </a:t>
            </a: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-674688" y="1958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1631950" y="4673601"/>
            <a:ext cx="8928100" cy="155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tr-TR" altLang="tr-TR" sz="1600" b="1">
                <a:latin typeface="Comic Sans MS" panose="030F0702030302020204" pitchFamily="66" charset="0"/>
              </a:rPr>
              <a:t>* </a:t>
            </a:r>
            <a:r>
              <a:rPr lang="tr-TR" altLang="tr-TR" sz="1600">
                <a:latin typeface="Comic Sans MS" panose="030F0702030302020204" pitchFamily="66" charset="0"/>
                <a:cs typeface="Times New Roman" panose="02020603050405020304" pitchFamily="18" charset="0"/>
              </a:rPr>
              <a:t>AB boyunca, ki bu basitçe akciğer hacmini sağlamak için gerekli olan basınçtır, i.e. transpulmonary basınç, statik-eğrideki aynı basınçtır. </a:t>
            </a:r>
            <a:endParaRPr lang="tr-TR" altLang="tr-TR" sz="16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tr-TR" altLang="tr-TR" sz="1600">
                <a:latin typeface="Comic Sans MS" panose="030F0702030302020204" pitchFamily="66" charset="0"/>
              </a:rPr>
              <a:t>* </a:t>
            </a:r>
            <a:r>
              <a:rPr lang="tr-TR" altLang="tr-TR" sz="1600">
                <a:latin typeface="Comic Sans MS" panose="030F0702030302020204" pitchFamily="66" charset="0"/>
                <a:cs typeface="Times New Roman" panose="02020603050405020304" pitchFamily="18" charset="0"/>
              </a:rPr>
              <a:t>Transpulmonary basıncın üzerindeki her hangi bir basınç (i.e. to the right of the line) akciğerlerde hava akışını sağlamak için kullanılır (i.e. transairway pressure). </a:t>
            </a:r>
            <a:endParaRPr lang="tr-TR" altLang="tr-TR" sz="16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tr-TR" altLang="tr-TR" sz="1600">
                <a:latin typeface="Comic Sans MS" panose="030F0702030302020204" pitchFamily="66" charset="0"/>
              </a:rPr>
              <a:t>* Eğer çok yavaş olarak soluk alma-verme yapılıyorsa, </a:t>
            </a:r>
            <a:r>
              <a:rPr lang="tr-TR" altLang="tr-TR" sz="1600">
                <a:latin typeface="Comic Sans MS" panose="030F0702030302020204" pitchFamily="66" charset="0"/>
                <a:cs typeface="Times New Roman" panose="02020603050405020304" pitchFamily="18" charset="0"/>
              </a:rPr>
              <a:t>bütün çüzgiler merkezi kompliyans-çizgisi üzerine gelir. Az miktarda hava akışı oluşur ve ekstra basınca gereksinim yoktur. </a:t>
            </a:r>
            <a:endParaRPr lang="tr-TR" altLang="tr-TR" sz="1600"/>
          </a:p>
        </p:txBody>
      </p:sp>
      <p:sp>
        <p:nvSpPr>
          <p:cNvPr id="34822" name="Rectangle 14"/>
          <p:cNvSpPr>
            <a:spLocks noChangeArrowheads="1"/>
          </p:cNvSpPr>
          <p:nvPr/>
        </p:nvSpPr>
        <p:spPr bwMode="auto">
          <a:xfrm>
            <a:off x="5375276" y="3573464"/>
            <a:ext cx="52927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- </a:t>
            </a:r>
            <a:r>
              <a:rPr lang="tr-TR" altLang="tr-TR" sz="2000">
                <a:latin typeface="Comic Sans MS" panose="030F0702030302020204" pitchFamily="66" charset="0"/>
              </a:rPr>
              <a:t>AB çizgisinin eğimi bütüm akciğer kompliyansona karşılık gelir. </a:t>
            </a:r>
          </a:p>
        </p:txBody>
      </p:sp>
      <p:sp>
        <p:nvSpPr>
          <p:cNvPr id="34823" name="Rectangle 15"/>
          <p:cNvSpPr>
            <a:spLocks noChangeArrowheads="1"/>
          </p:cNvSpPr>
          <p:nvPr/>
        </p:nvSpPr>
        <p:spPr bwMode="auto">
          <a:xfrm>
            <a:off x="1774826" y="333375"/>
            <a:ext cx="556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u="sng">
                <a:solidFill>
                  <a:srgbClr val="FF3300"/>
                </a:solidFill>
                <a:latin typeface="Comic Sans MS" panose="030F0702030302020204" pitchFamily="66" charset="0"/>
              </a:rPr>
              <a:t>DİNAMİK BASINÇ-HACİM EĞRİSİ</a:t>
            </a:r>
          </a:p>
        </p:txBody>
      </p:sp>
    </p:spTree>
    <p:extLst>
      <p:ext uri="{BB962C8B-B14F-4D97-AF65-F5344CB8AC3E}">
        <p14:creationId xmlns:p14="http://schemas.microsoft.com/office/powerpoint/2010/main" val="31345306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 rot="-5400406">
            <a:off x="4000501" y="2716213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Microsoft Sans Serif" panose="020B0604020202020204" pitchFamily="34" charset="0"/>
              </a:rPr>
              <a:t>Akciğer volumü (L)</a:t>
            </a:r>
            <a:endParaRPr lang="en-US" altLang="tr-TR" sz="2400">
              <a:latin typeface="Microsoft Sans Serif" panose="020B0604020202020204" pitchFamily="34" charset="0"/>
            </a:endParaRPr>
          </a:p>
        </p:txBody>
      </p:sp>
      <p:sp>
        <p:nvSpPr>
          <p:cNvPr id="38915" name="Text Box 14"/>
          <p:cNvSpPr txBox="1">
            <a:spLocks noChangeArrowheads="1"/>
          </p:cNvSpPr>
          <p:nvPr/>
        </p:nvSpPr>
        <p:spPr bwMode="auto">
          <a:xfrm>
            <a:off x="6934200" y="5715001"/>
            <a:ext cx="3233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latin typeface="Microsoft Sans Serif" panose="020B0604020202020204" pitchFamily="34" charset="0"/>
              </a:rPr>
              <a:t>Transpulmoner basınç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latin typeface="Microsoft Sans Serif" panose="020B0604020202020204" pitchFamily="34" charset="0"/>
              </a:rPr>
              <a:t>cm H2O</a:t>
            </a:r>
            <a:endParaRPr lang="en-US" altLang="tr-TR" sz="2400">
              <a:latin typeface="Microsoft Sans Serif" panose="020B0604020202020204" pitchFamily="34" charset="0"/>
            </a:endParaRPr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609600"/>
            <a:ext cx="3810000" cy="5486400"/>
          </a:xfrm>
        </p:spPr>
        <p:txBody>
          <a:bodyPr/>
          <a:lstStyle/>
          <a:p>
            <a:pPr eaLnBrk="1" hangingPunct="1"/>
            <a:r>
              <a:rPr lang="tr-TR" altLang="tr-TR"/>
              <a:t>İzole akciğerde değişen komplians durumlarında basınç-volüm ilişkisi</a:t>
            </a:r>
          </a:p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Restriktif akciğer hastalıklarında komplians azalır</a:t>
            </a:r>
          </a:p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Amfizemde komplians artar</a:t>
            </a:r>
            <a:endParaRPr lang="en-US" altLang="tr-TR"/>
          </a:p>
        </p:txBody>
      </p:sp>
      <p:graphicFrame>
        <p:nvGraphicFramePr>
          <p:cNvPr id="3891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766352"/>
              </p:ext>
            </p:extLst>
          </p:nvPr>
        </p:nvGraphicFramePr>
        <p:xfrm>
          <a:off x="6240464" y="1104900"/>
          <a:ext cx="442753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10541160" imgH="4578840" progId="Excel.Sheet.8">
                  <p:embed/>
                </p:oleObj>
              </mc:Choice>
              <mc:Fallback>
                <p:oleObj name="Chart" r:id="rId3" imgW="10541160" imgH="45788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1104900"/>
                        <a:ext cx="4427537" cy="464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25"/>
          <p:cNvSpPr txBox="1">
            <a:spLocks noChangeArrowheads="1"/>
          </p:cNvSpPr>
          <p:nvPr/>
        </p:nvSpPr>
        <p:spPr bwMode="auto">
          <a:xfrm>
            <a:off x="8915400" y="213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Microsoft Sans Serif" panose="020B0604020202020204" pitchFamily="34" charset="0"/>
              </a:rPr>
              <a:t>normal</a:t>
            </a:r>
            <a:endParaRPr lang="en-US" altLang="tr-TR" sz="2400">
              <a:latin typeface="Microsoft Sans Serif" panose="020B0604020202020204" pitchFamily="34" charset="0"/>
            </a:endParaRPr>
          </a:p>
        </p:txBody>
      </p:sp>
      <p:sp>
        <p:nvSpPr>
          <p:cNvPr id="38919" name="Text Box 26"/>
          <p:cNvSpPr txBox="1">
            <a:spLocks noChangeArrowheads="1"/>
          </p:cNvSpPr>
          <p:nvPr/>
        </p:nvSpPr>
        <p:spPr bwMode="auto">
          <a:xfrm>
            <a:off x="8305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Microsoft Sans Serif" panose="020B0604020202020204" pitchFamily="34" charset="0"/>
              </a:rPr>
              <a:t>amfizem</a:t>
            </a:r>
            <a:endParaRPr lang="en-US" altLang="tr-TR" sz="2400">
              <a:latin typeface="Microsoft Sans Serif" panose="020B0604020202020204" pitchFamily="34" charset="0"/>
            </a:endParaRPr>
          </a:p>
        </p:txBody>
      </p:sp>
      <p:sp>
        <p:nvSpPr>
          <p:cNvPr id="38920" name="Text Box 27"/>
          <p:cNvSpPr txBox="1">
            <a:spLocks noChangeArrowheads="1"/>
          </p:cNvSpPr>
          <p:nvPr/>
        </p:nvSpPr>
        <p:spPr bwMode="auto">
          <a:xfrm>
            <a:off x="8991600" y="388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Microsoft Sans Serif" panose="020B0604020202020204" pitchFamily="34" charset="0"/>
              </a:rPr>
              <a:t>fibroz</a:t>
            </a:r>
            <a:endParaRPr lang="en-US" altLang="tr-TR" sz="2400"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0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211" y="495385"/>
            <a:ext cx="4391025" cy="4065588"/>
          </a:xfrm>
        </p:spPr>
        <p:txBody>
          <a:bodyPr/>
          <a:lstStyle/>
          <a:p>
            <a:pPr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tr-TR" altLang="tr-TR" sz="2000" b="1" dirty="0">
                <a:latin typeface="Comic Sans MS" panose="030F0702030302020204" pitchFamily="66" charset="0"/>
              </a:rPr>
              <a:t>Solunum sisteminin esas organı akciğerlerdir. Oksijen ve karbondioksit gazlarının değişimi bu organda olur.</a:t>
            </a:r>
          </a:p>
          <a:p>
            <a:pPr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tr-TR" altLang="tr-TR" sz="2000" b="1" dirty="0">
                <a:latin typeface="Comic Sans MS" panose="030F0702030302020204" pitchFamily="66" charset="0"/>
              </a:rPr>
              <a:t>Solunum sistemini oluşturan organlar üst ve alt solunum yolları olmak üzere 2’ye ayrılır.</a:t>
            </a:r>
          </a:p>
          <a:p>
            <a:pPr>
              <a:lnSpc>
                <a:spcPct val="155000"/>
              </a:lnSpc>
            </a:pPr>
            <a:endParaRPr lang="tr-TR" altLang="tr-TR" sz="2000" b="1" dirty="0">
              <a:latin typeface="Comic Sans MS" panose="030F0702030302020204" pitchFamily="66" charset="0"/>
            </a:endParaRP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7683" r="46306" b="42122"/>
          <a:stretch>
            <a:fillRect/>
          </a:stretch>
        </p:blipFill>
        <p:spPr bwMode="auto">
          <a:xfrm>
            <a:off x="6167439" y="1628775"/>
            <a:ext cx="42497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088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2118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1773238"/>
            <a:ext cx="4608513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5189" y="1"/>
            <a:ext cx="77057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 kern="0" dirty="0">
                <a:latin typeface="+mj-lt"/>
                <a:ea typeface="+mj-ea"/>
                <a:cs typeface="+mj-cs"/>
              </a:rPr>
              <a:t>SOLUNUM İŞİ</a:t>
            </a:r>
            <a:endParaRPr lang="en-U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9940" name="5 Dikdörtgen"/>
          <p:cNvSpPr>
            <a:spLocks noChangeArrowheads="1"/>
          </p:cNvSpPr>
          <p:nvPr/>
        </p:nvSpPr>
        <p:spPr bwMode="auto">
          <a:xfrm>
            <a:off x="1524001" y="1989138"/>
            <a:ext cx="36353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1- Elastik bileşenlere karşı yapılan iş: </a:t>
            </a:r>
            <a:r>
              <a:rPr lang="tr-TR" altLang="tr-TR" sz="2000" dirty="0" err="1"/>
              <a:t>kompliyans</a:t>
            </a:r>
            <a:r>
              <a:rPr lang="tr-TR" altLang="tr-TR" sz="2000" dirty="0"/>
              <a:t> katkısı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2- Akışa karşı yapılan iş: akış direni katkısı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3- Optimum solunum frekansı ile ilişki: minimum enerji- </a:t>
            </a:r>
            <a:r>
              <a:rPr lang="tr-TR" altLang="tr-TR" sz="2000" dirty="0" err="1"/>
              <a:t>maksiumum</a:t>
            </a:r>
            <a:r>
              <a:rPr lang="tr-TR" altLang="tr-TR" sz="2000" dirty="0"/>
              <a:t> iş</a:t>
            </a:r>
          </a:p>
        </p:txBody>
      </p:sp>
      <p:sp>
        <p:nvSpPr>
          <p:cNvPr id="39941" name="6 Dikdörtgen"/>
          <p:cNvSpPr>
            <a:spLocks noChangeArrowheads="1"/>
          </p:cNvSpPr>
          <p:nvPr/>
        </p:nvSpPr>
        <p:spPr bwMode="auto">
          <a:xfrm>
            <a:off x="3216275" y="765176"/>
            <a:ext cx="6223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/>
              <a:t>W = </a:t>
            </a:r>
            <a:r>
              <a:rPr lang="tr-TR" altLang="tr-TR" sz="2800" b="1" dirty="0">
                <a:sym typeface="SymbolPS" pitchFamily="18" charset="2"/>
              </a:rPr>
              <a:t></a:t>
            </a:r>
            <a:r>
              <a:rPr lang="tr-TR" altLang="tr-TR" sz="2800" b="1" dirty="0" err="1">
                <a:sym typeface="SymbolPS" pitchFamily="18" charset="2"/>
              </a:rPr>
              <a:t>P</a:t>
            </a:r>
            <a:r>
              <a:rPr lang="tr-TR" altLang="tr-TR" sz="2800" b="1" baseline="-25000" dirty="0" err="1">
                <a:sym typeface="SymbolPS" pitchFamily="18" charset="2"/>
              </a:rPr>
              <a:t>uy</a:t>
            </a:r>
            <a:r>
              <a:rPr lang="tr-TR" altLang="tr-TR" sz="2800" b="1" dirty="0">
                <a:sym typeface="SymbolPS" pitchFamily="18" charset="2"/>
              </a:rPr>
              <a:t> . </a:t>
            </a:r>
            <a:r>
              <a:rPr lang="tr-TR" altLang="tr-TR" sz="2800" b="1" dirty="0" err="1">
                <a:sym typeface="SymbolPS" pitchFamily="18" charset="2"/>
              </a:rPr>
              <a:t>dV</a:t>
            </a:r>
            <a:r>
              <a:rPr lang="tr-TR" altLang="tr-TR" sz="2800" b="1" dirty="0">
                <a:sym typeface="SymbolPS" pitchFamily="18" charset="2"/>
              </a:rPr>
              <a:t> = </a:t>
            </a:r>
            <a:r>
              <a:rPr lang="tr-TR" altLang="tr-TR" sz="2800" b="1" dirty="0"/>
              <a:t> </a:t>
            </a:r>
            <a:r>
              <a:rPr lang="tr-TR" altLang="tr-TR" sz="2800" b="1" dirty="0">
                <a:sym typeface="SymbolPS" pitchFamily="18" charset="2"/>
              </a:rPr>
              <a:t></a:t>
            </a:r>
            <a:r>
              <a:rPr lang="tr-TR" altLang="tr-TR" sz="2800" b="1" dirty="0" err="1">
                <a:sym typeface="SymbolPS" pitchFamily="18" charset="2"/>
              </a:rPr>
              <a:t>P</a:t>
            </a:r>
            <a:r>
              <a:rPr lang="tr-TR" altLang="tr-TR" sz="2800" b="1" baseline="-25000" dirty="0" err="1">
                <a:sym typeface="SymbolPS" pitchFamily="18" charset="2"/>
              </a:rPr>
              <a:t>esn</a:t>
            </a:r>
            <a:r>
              <a:rPr lang="tr-TR" altLang="tr-TR" sz="2800" b="1" dirty="0">
                <a:sym typeface="SymbolPS" pitchFamily="18" charset="2"/>
              </a:rPr>
              <a:t> . </a:t>
            </a:r>
            <a:r>
              <a:rPr lang="tr-TR" altLang="tr-TR" sz="2800" b="1" dirty="0" err="1">
                <a:sym typeface="SymbolPS" pitchFamily="18" charset="2"/>
              </a:rPr>
              <a:t>dV</a:t>
            </a:r>
            <a:r>
              <a:rPr lang="tr-TR" altLang="tr-TR" sz="2800" b="1" dirty="0">
                <a:sym typeface="SymbolPS" pitchFamily="18" charset="2"/>
              </a:rPr>
              <a:t> + </a:t>
            </a:r>
            <a:r>
              <a:rPr lang="tr-TR" altLang="tr-TR" sz="2800" b="1" dirty="0"/>
              <a:t> </a:t>
            </a:r>
            <a:r>
              <a:rPr lang="tr-TR" altLang="tr-TR" sz="2800" b="1" dirty="0">
                <a:sym typeface="SymbolPS" pitchFamily="18" charset="2"/>
              </a:rPr>
              <a:t></a:t>
            </a:r>
            <a:r>
              <a:rPr lang="tr-TR" altLang="tr-TR" sz="2800" b="1" dirty="0" err="1">
                <a:sym typeface="SymbolPS" pitchFamily="18" charset="2"/>
              </a:rPr>
              <a:t>P</a:t>
            </a:r>
            <a:r>
              <a:rPr lang="tr-TR" altLang="tr-TR" sz="2800" b="1" baseline="-25000" dirty="0" err="1">
                <a:sym typeface="SymbolPS" pitchFamily="18" charset="2"/>
              </a:rPr>
              <a:t>dir</a:t>
            </a:r>
            <a:r>
              <a:rPr lang="tr-TR" altLang="tr-TR" sz="2800" b="1" dirty="0">
                <a:sym typeface="SymbolPS" pitchFamily="18" charset="2"/>
              </a:rPr>
              <a:t> . </a:t>
            </a:r>
            <a:r>
              <a:rPr lang="tr-TR" altLang="tr-TR" sz="2800" b="1" dirty="0" err="1">
                <a:sym typeface="SymbolPS" pitchFamily="18" charset="2"/>
              </a:rPr>
              <a:t>dV</a:t>
            </a:r>
            <a:endParaRPr lang="tr-TR" altLang="tr-TR" sz="2800" b="1" dirty="0">
              <a:sym typeface="SymbolPS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err="1">
                <a:sym typeface="SymbolPS" pitchFamily="18" charset="2"/>
              </a:rPr>
              <a:t>dV</a:t>
            </a:r>
            <a:r>
              <a:rPr lang="tr-TR" altLang="tr-TR" sz="2400" b="1" dirty="0">
                <a:sym typeface="SymbolPS" pitchFamily="18" charset="2"/>
              </a:rPr>
              <a:t>/</a:t>
            </a:r>
            <a:r>
              <a:rPr lang="tr-TR" altLang="tr-TR" sz="2400" b="1" dirty="0" err="1">
                <a:sym typeface="SymbolPS" pitchFamily="18" charset="2"/>
              </a:rPr>
              <a:t>dt</a:t>
            </a:r>
            <a:r>
              <a:rPr lang="tr-TR" altLang="tr-TR" sz="2400" b="1" dirty="0">
                <a:sym typeface="SymbolPS" pitchFamily="18" charset="2"/>
              </a:rPr>
              <a:t> = akış debisi = Asin2f</a:t>
            </a:r>
          </a:p>
        </p:txBody>
      </p:sp>
    </p:spTree>
    <p:extLst>
      <p:ext uri="{BB962C8B-B14F-4D97-AF65-F5344CB8AC3E}">
        <p14:creationId xmlns:p14="http://schemas.microsoft.com/office/powerpoint/2010/main" val="24433390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3600"/>
              <a:t>Solunum İşi</a:t>
            </a:r>
            <a:r>
              <a:rPr lang="tr-TR" altLang="tr-TR"/>
              <a:t> </a:t>
            </a:r>
            <a:endParaRPr lang="en-US" altLang="tr-T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/>
              <a:t>Solunum işi zamana bağlı oluşan basınç ve volüm değişiklikleriyle orantılıdır.</a:t>
            </a:r>
          </a:p>
          <a:p>
            <a:pPr eaLnBrk="1" hangingPunct="1"/>
            <a:endParaRPr lang="tr-TR" altLang="tr-TR" sz="2400" dirty="0"/>
          </a:p>
          <a:p>
            <a:pPr eaLnBrk="1" hangingPunct="1"/>
            <a:r>
              <a:rPr lang="tr-TR" altLang="tr-TR" sz="2400" dirty="0"/>
              <a:t>Volüm değişikliği </a:t>
            </a:r>
            <a:r>
              <a:rPr lang="en-US" altLang="tr-TR" sz="2400" dirty="0">
                <a:cs typeface="Arial" panose="020B0604020202020204" pitchFamily="34" charset="0"/>
              </a:rPr>
              <a:t>=</a:t>
            </a:r>
            <a:r>
              <a:rPr lang="tr-TR" altLang="tr-TR" sz="2400" dirty="0"/>
              <a:t> akciğerlere dolan ve çıkan hava volümü ( </a:t>
            </a:r>
            <a:r>
              <a:rPr lang="tr-TR" altLang="tr-TR" sz="2400" dirty="0" err="1"/>
              <a:t>tidal</a:t>
            </a:r>
            <a:r>
              <a:rPr lang="tr-TR" altLang="tr-TR" sz="2400" dirty="0"/>
              <a:t> volüm)</a:t>
            </a:r>
          </a:p>
          <a:p>
            <a:pPr eaLnBrk="1" hangingPunct="1"/>
            <a:endParaRPr lang="tr-TR" altLang="tr-TR" sz="2400" dirty="0"/>
          </a:p>
          <a:p>
            <a:pPr eaLnBrk="1" hangingPunct="1"/>
            <a:r>
              <a:rPr lang="tr-TR" altLang="tr-TR" sz="2400" dirty="0"/>
              <a:t>Basınç değişikliği </a:t>
            </a:r>
            <a:r>
              <a:rPr lang="en-US" altLang="tr-TR" sz="2400" dirty="0">
                <a:cs typeface="Arial" panose="020B0604020202020204" pitchFamily="34" charset="0"/>
              </a:rPr>
              <a:t>=</a:t>
            </a:r>
            <a:r>
              <a:rPr lang="tr-TR" altLang="tr-TR" sz="2400" dirty="0"/>
              <a:t> elastik ve </a:t>
            </a:r>
            <a:r>
              <a:rPr lang="tr-TR" altLang="tr-TR" sz="2400" dirty="0" err="1"/>
              <a:t>rezistif</a:t>
            </a:r>
            <a:r>
              <a:rPr lang="tr-TR" altLang="tr-TR" sz="2400" dirty="0"/>
              <a:t> solunum işini yenmek için gerekli </a:t>
            </a:r>
            <a:r>
              <a:rPr lang="tr-TR" altLang="tr-TR" sz="2400" dirty="0" err="1"/>
              <a:t>transpulmoner</a:t>
            </a:r>
            <a:r>
              <a:rPr lang="tr-TR" altLang="tr-TR" sz="2400" dirty="0"/>
              <a:t> basınç değişikliği</a:t>
            </a:r>
            <a:endParaRPr lang="en-US" altLang="tr-TR" sz="2400" dirty="0"/>
          </a:p>
        </p:txBody>
      </p:sp>
    </p:spTree>
    <p:extLst>
      <p:ext uri="{BB962C8B-B14F-4D97-AF65-F5344CB8AC3E}">
        <p14:creationId xmlns:p14="http://schemas.microsoft.com/office/powerpoint/2010/main" val="19338053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3600"/>
              <a:t>Elastik solunum işi</a:t>
            </a:r>
            <a:endParaRPr lang="en-US" altLang="tr-TR" sz="36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Göğüs duvarı ve parankimin elastik geri çekimini, alveollerin yüzey gerilimini  yenmek için yapılan iş</a:t>
            </a:r>
          </a:p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Restriktif hastalıklarda elastik solunum işi artar.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23211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3600"/>
              <a:t>Rezistif solunum işi</a:t>
            </a:r>
            <a:r>
              <a:rPr lang="tr-TR" altLang="tr-TR"/>
              <a:t> </a:t>
            </a:r>
            <a:endParaRPr lang="en-US" altLang="tr-T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tr-TR" altLang="tr-TR" sz="2400"/>
              <a:t>Doku rezistansı ve havayolu rezistansını yenmek için yapılan iş</a:t>
            </a:r>
          </a:p>
          <a:p>
            <a:pPr eaLnBrk="1" hangingPunct="1">
              <a:lnSpc>
                <a:spcPct val="125000"/>
              </a:lnSpc>
            </a:pPr>
            <a:endParaRPr lang="tr-TR" altLang="tr-TR" sz="2400"/>
          </a:p>
          <a:p>
            <a:pPr eaLnBrk="1" hangingPunct="1">
              <a:lnSpc>
                <a:spcPct val="125000"/>
              </a:lnSpc>
            </a:pPr>
            <a:r>
              <a:rPr lang="tr-TR" altLang="tr-TR" sz="2400"/>
              <a:t>Obstrüktif hastalıklarda havayolu rezistansı artar. </a:t>
            </a:r>
          </a:p>
          <a:p>
            <a:pPr eaLnBrk="1" hangingPunct="1">
              <a:lnSpc>
                <a:spcPct val="125000"/>
              </a:lnSpc>
            </a:pPr>
            <a:endParaRPr lang="tr-TR" altLang="tr-TR" sz="2400"/>
          </a:p>
          <a:p>
            <a:pPr eaLnBrk="1" hangingPunct="1">
              <a:lnSpc>
                <a:spcPct val="125000"/>
              </a:lnSpc>
            </a:pPr>
            <a:r>
              <a:rPr lang="tr-TR" altLang="tr-TR" sz="2400"/>
              <a:t>Amfizemli hastalarda küçük hava yollarında elastik doku desteği kaybolduğu için dinamik kompresyona karşı koyacak güç azalır ve solunum işi artar.  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297936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3928</Words>
  <Application>Microsoft Macintosh PowerPoint</Application>
  <PresentationFormat>Geniş ekran</PresentationFormat>
  <Paragraphs>906</Paragraphs>
  <Slides>93</Slides>
  <Notes>47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108" baseType="lpstr">
      <vt:lpstr>ＭＳ Ｐゴシック</vt:lpstr>
      <vt:lpstr>ヒラギノ角ゴ Pro W3</vt:lpstr>
      <vt:lpstr>______ Pro W3</vt:lpstr>
      <vt:lpstr>Arial</vt:lpstr>
      <vt:lpstr>Arial Black</vt:lpstr>
      <vt:lpstr>Calibri</vt:lpstr>
      <vt:lpstr>Calibri Light</vt:lpstr>
      <vt:lpstr>Comic Sans MS</vt:lpstr>
      <vt:lpstr>Microsoft Sans Serif</vt:lpstr>
      <vt:lpstr>Symbol</vt:lpstr>
      <vt:lpstr>SymbolPS</vt:lpstr>
      <vt:lpstr>Times New Roman</vt:lpstr>
      <vt:lpstr>Wingdings</vt:lpstr>
      <vt:lpstr>Office Teması</vt:lpstr>
      <vt:lpstr>Chart</vt:lpstr>
      <vt:lpstr>Solunumun Dinamiği</vt:lpstr>
      <vt:lpstr>Plan</vt:lpstr>
      <vt:lpstr>PowerPoint Sunusu</vt:lpstr>
      <vt:lpstr>Solunum Sistemi</vt:lpstr>
      <vt:lpstr>Solunum Sistemi</vt:lpstr>
      <vt:lpstr>PowerPoint Sunusu</vt:lpstr>
      <vt:lpstr>SOLUNUMLA İLGİLİ GENEL TANIMLAR</vt:lpstr>
      <vt:lpstr>Solunum Sistemi Parçaları</vt:lpstr>
      <vt:lpstr>PowerPoint Sunusu</vt:lpstr>
      <vt:lpstr>PowerPoint Sunusu</vt:lpstr>
      <vt:lpstr>Solunum Sistemi</vt:lpstr>
      <vt:lpstr>Hava yolları </vt:lpstr>
      <vt:lpstr>Hava yolları </vt:lpstr>
      <vt:lpstr>Titrek Tüylü Epitel Hücreleri</vt:lpstr>
      <vt:lpstr>Alveolar Yapı</vt:lpstr>
      <vt:lpstr>Akciğerler ve Solunum</vt:lpstr>
      <vt:lpstr>PowerPoint Sunusu</vt:lpstr>
      <vt:lpstr>SOLUNUMLA  İLGİLİ GAZ YASALARI </vt:lpstr>
      <vt:lpstr>SOLUNUMLA  İLGİLİ GAZ YASALARI</vt:lpstr>
      <vt:lpstr>PowerPoint Sunusu</vt:lpstr>
      <vt:lpstr>Toplu Akış (Bulk Flow) Prensipleri</vt:lpstr>
      <vt:lpstr>PowerPoint Sunusu</vt:lpstr>
      <vt:lpstr>Diyafram Hareketleri</vt:lpstr>
      <vt:lpstr>Diyafram Hareketleri</vt:lpstr>
      <vt:lpstr>Diyafram Hareketleri</vt:lpstr>
      <vt:lpstr>PowerPoint Sunusu</vt:lpstr>
      <vt:lpstr>Plevral Boşlukta Subatmosferik Basınç</vt:lpstr>
      <vt:lpstr>Plevral Boşlukta Subatmosferik Basınç</vt:lpstr>
      <vt:lpstr>Hacim-Basınç Değişiklikleri</vt:lpstr>
      <vt:lpstr>Alveoler Ventilasyon</vt:lpstr>
      <vt:lpstr>Anatomik Ölü Boşluk</vt:lpstr>
      <vt:lpstr>Akciğer Hacim ve Kapasitesi</vt:lpstr>
      <vt:lpstr>Ventilasyon</vt:lpstr>
      <vt:lpstr>Ventilasyon</vt:lpstr>
      <vt:lpstr>Ventilasyon</vt:lpstr>
      <vt:lpstr>Ventilasyon</vt:lpstr>
      <vt:lpstr>Ventilasyon</vt:lpstr>
      <vt:lpstr>Ventilasyon</vt:lpstr>
      <vt:lpstr>Solunum: Ders 2 </vt:lpstr>
      <vt:lpstr>Gaz Hareketi</vt:lpstr>
      <vt:lpstr>Difüzyon ve çözünürlük</vt:lpstr>
      <vt:lpstr>Alveolar Ventilasyon</vt:lpstr>
      <vt:lpstr>Gaz Difüzyonu</vt:lpstr>
      <vt:lpstr>Düşük Alveolar PO2 nedenleri</vt:lpstr>
      <vt:lpstr>Alveolar Ventilasyon</vt:lpstr>
      <vt:lpstr>Gaz Değişimi</vt:lpstr>
      <vt:lpstr>Solüsyon İçerisinde Gazlar</vt:lpstr>
      <vt:lpstr>Solüsyon İçerisinde Gazlar</vt:lpstr>
      <vt:lpstr>Oxygen Transport</vt:lpstr>
      <vt:lpstr>PowerPoint Sunusu</vt:lpstr>
      <vt:lpstr>Oksijen Bağlanması</vt:lpstr>
      <vt:lpstr>PowerPoint Sunusu</vt:lpstr>
      <vt:lpstr>Carbon Dioxide Transport</vt:lpstr>
      <vt:lpstr>Neden CO2 uzaklaştırılmalı?</vt:lpstr>
      <vt:lpstr>Carbon Dioxide Transport</vt:lpstr>
      <vt:lpstr>O2 and CO2 Exchange and Transport</vt:lpstr>
      <vt:lpstr>Ventilatasyonun refleks regülasyonu</vt:lpstr>
      <vt:lpstr>Ventilasyon Regülasyonu</vt:lpstr>
      <vt:lpstr>Ventilasyon Regülasyonu</vt:lpstr>
      <vt:lpstr>Ventilasyon Regülasyonu</vt:lpstr>
      <vt:lpstr>Ventilasyon Regülasyonu</vt:lpstr>
      <vt:lpstr>Solunum: Ders 3 </vt:lpstr>
      <vt:lpstr>SOLUNUMLA  İLGİLİ GAZ YASALARI </vt:lpstr>
      <vt:lpstr>SOLUNUMLA  İLGİLİ GAZ YASALARI</vt:lpstr>
      <vt:lpstr>PowerPoint Sunusu</vt:lpstr>
      <vt:lpstr>Solunum Siklusundaki Basınç ve Hacim       Değişiklikleri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Elastik geri çekim (recoil)</vt:lpstr>
      <vt:lpstr>Laplace Yasası</vt:lpstr>
      <vt:lpstr>Surfaktant (Surface Active Agents)</vt:lpstr>
      <vt:lpstr>Alveoler yüzey, yüzey gerilimine bağlı elastik geri çekimi azaltan bir sıvıya sahip!                                SÜRFAKTAN</vt:lpstr>
      <vt:lpstr>Alveoler interdependans</vt:lpstr>
      <vt:lpstr>PowerPoint Sunusu</vt:lpstr>
      <vt:lpstr>Laminer, türbülan ve tranzisyonel akım  Gerçek laminer akım küçük hava yollarında  Trakea ve bronşlarda türbülan veya tranzisyonel akım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Solunum İşi </vt:lpstr>
      <vt:lpstr>Elastik solunum işi</vt:lpstr>
      <vt:lpstr>Rezistif solunum işi 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aa</dc:creator>
  <cp:lastModifiedBy>Can Akcali</cp:lastModifiedBy>
  <cp:revision>47</cp:revision>
  <dcterms:created xsi:type="dcterms:W3CDTF">2014-12-28T14:16:40Z</dcterms:created>
  <dcterms:modified xsi:type="dcterms:W3CDTF">2018-02-27T08:08:56Z</dcterms:modified>
</cp:coreProperties>
</file>