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5"/>
  </p:notesMasterIdLst>
  <p:sldIdLst>
    <p:sldId id="256" r:id="rId2"/>
    <p:sldId id="406" r:id="rId3"/>
    <p:sldId id="264" r:id="rId4"/>
    <p:sldId id="265" r:id="rId5"/>
    <p:sldId id="260" r:id="rId6"/>
    <p:sldId id="262" r:id="rId7"/>
    <p:sldId id="400" r:id="rId8"/>
    <p:sldId id="266" r:id="rId9"/>
    <p:sldId id="259" r:id="rId10"/>
    <p:sldId id="267" r:id="rId11"/>
    <p:sldId id="269" r:id="rId12"/>
    <p:sldId id="270" r:id="rId13"/>
    <p:sldId id="271" r:id="rId14"/>
    <p:sldId id="272" r:id="rId15"/>
    <p:sldId id="273" r:id="rId16"/>
    <p:sldId id="405" r:id="rId17"/>
    <p:sldId id="401" r:id="rId18"/>
    <p:sldId id="391" r:id="rId19"/>
    <p:sldId id="392" r:id="rId20"/>
    <p:sldId id="381" r:id="rId21"/>
    <p:sldId id="371" r:id="rId22"/>
    <p:sldId id="384" r:id="rId23"/>
    <p:sldId id="276" r:id="rId24"/>
    <p:sldId id="277" r:id="rId25"/>
    <p:sldId id="278" r:id="rId26"/>
    <p:sldId id="408" r:id="rId27"/>
    <p:sldId id="280" r:id="rId28"/>
    <p:sldId id="281" r:id="rId29"/>
    <p:sldId id="279" r:id="rId30"/>
    <p:sldId id="410" r:id="rId31"/>
    <p:sldId id="411" r:id="rId32"/>
    <p:sldId id="409" r:id="rId33"/>
    <p:sldId id="286" r:id="rId34"/>
    <p:sldId id="287" r:id="rId35"/>
    <p:sldId id="288" r:id="rId36"/>
    <p:sldId id="289" r:id="rId37"/>
    <p:sldId id="292" r:id="rId38"/>
    <p:sldId id="293" r:id="rId39"/>
    <p:sldId id="412" r:id="rId40"/>
    <p:sldId id="413" r:id="rId41"/>
    <p:sldId id="414" r:id="rId42"/>
    <p:sldId id="415" r:id="rId43"/>
    <p:sldId id="416" r:id="rId44"/>
    <p:sldId id="417" r:id="rId45"/>
    <p:sldId id="418" r:id="rId46"/>
    <p:sldId id="419" r:id="rId47"/>
    <p:sldId id="420" r:id="rId48"/>
    <p:sldId id="421" r:id="rId49"/>
    <p:sldId id="422" r:id="rId50"/>
    <p:sldId id="423" r:id="rId51"/>
    <p:sldId id="424" r:id="rId52"/>
    <p:sldId id="425" r:id="rId53"/>
    <p:sldId id="426" r:id="rId54"/>
    <p:sldId id="427" r:id="rId55"/>
    <p:sldId id="428" r:id="rId56"/>
    <p:sldId id="429" r:id="rId57"/>
    <p:sldId id="430" r:id="rId58"/>
    <p:sldId id="431" r:id="rId59"/>
    <p:sldId id="432" r:id="rId60"/>
    <p:sldId id="433" r:id="rId61"/>
    <p:sldId id="434" r:id="rId62"/>
    <p:sldId id="435" r:id="rId63"/>
    <p:sldId id="436" r:id="rId64"/>
    <p:sldId id="437" r:id="rId65"/>
    <p:sldId id="438" r:id="rId66"/>
    <p:sldId id="439" r:id="rId67"/>
    <p:sldId id="440" r:id="rId68"/>
    <p:sldId id="441" r:id="rId69"/>
    <p:sldId id="442" r:id="rId70"/>
    <p:sldId id="443" r:id="rId71"/>
    <p:sldId id="444" r:id="rId72"/>
    <p:sldId id="445" r:id="rId73"/>
    <p:sldId id="446" r:id="rId74"/>
    <p:sldId id="447" r:id="rId75"/>
    <p:sldId id="448" r:id="rId76"/>
    <p:sldId id="449" r:id="rId77"/>
    <p:sldId id="450" r:id="rId78"/>
    <p:sldId id="451" r:id="rId79"/>
    <p:sldId id="452" r:id="rId80"/>
    <p:sldId id="453" r:id="rId81"/>
    <p:sldId id="454" r:id="rId82"/>
    <p:sldId id="455" r:id="rId83"/>
    <p:sldId id="456" r:id="rId84"/>
    <p:sldId id="457" r:id="rId85"/>
    <p:sldId id="458" r:id="rId86"/>
    <p:sldId id="459" r:id="rId87"/>
    <p:sldId id="460" r:id="rId88"/>
    <p:sldId id="461" r:id="rId89"/>
    <p:sldId id="462" r:id="rId90"/>
    <p:sldId id="463" r:id="rId91"/>
    <p:sldId id="464" r:id="rId92"/>
    <p:sldId id="465" r:id="rId93"/>
    <p:sldId id="466" r:id="rId9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352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ECB36-BBD9-4235-BDD8-57DD646863DC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AA6E9-B899-4BE2-B4F3-C305BCFC667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522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A31570-00A0-4CBF-92EC-516908A1640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44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B417915-26E9-44D6-ACD3-864BF25B5589}" type="slidenum">
              <a:rPr lang="en-US" altLang="tr-TR">
                <a:latin typeface="Calibri" panose="020F0502020204030204" pitchFamily="34" charset="0"/>
              </a:rPr>
              <a:pPr eaLnBrk="1" hangingPunct="1"/>
              <a:t>15</a:t>
            </a:fld>
            <a:endParaRPr lang="en-US" altLang="tr-TR">
              <a:latin typeface="Calibri" panose="020F0502020204030204" pitchFamily="34" charset="0"/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90252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295DCB-7615-4CF4-A742-255B4CE86CBC}" type="slidenum">
              <a:rPr lang="en-US" altLang="tr-TR"/>
              <a:pPr/>
              <a:t>21</a:t>
            </a:fld>
            <a:endParaRPr lang="en-US" altLang="tr-TR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MX" altLang="tr-TR"/>
          </a:p>
        </p:txBody>
      </p:sp>
    </p:spTree>
    <p:extLst>
      <p:ext uri="{BB962C8B-B14F-4D97-AF65-F5344CB8AC3E}">
        <p14:creationId xmlns:p14="http://schemas.microsoft.com/office/powerpoint/2010/main" val="2086529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22177C-7021-45CC-BE1F-1B5FA1B92A5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858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DB2891-4ED1-43EA-B32A-87333B0BB31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2469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77E823-9BB3-4F81-A193-C8E176C6D1B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690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B95A8A-8B25-4017-9013-F31A3049E2C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713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CB7EBB7-AC99-467D-B148-36ECE63F153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4795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F960D1-EB41-4D81-B365-BABA51134B2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81266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E97BD6-38D9-4148-9195-169D809258E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6183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E67954-8610-495E-964E-FED19F03430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863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FA5A2B2-178E-42C9-B294-13DE42E88C36}" type="slidenum">
              <a:rPr lang="tr-TR" altLang="tr-TR" sz="1200">
                <a:latin typeface="Times New Roman" panose="02020603050405020304" pitchFamily="18" charset="0"/>
              </a:rPr>
              <a:pPr eaLnBrk="1" hangingPunct="1"/>
              <a:t>3</a:t>
            </a:fld>
            <a:endParaRPr lang="tr-TR" altLang="tr-TR" sz="1200">
              <a:latin typeface="Times New Roman" panose="02020603050405020304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273064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2F646C7-C29E-4FDA-B658-0C7B61B1DB4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3947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0C921A-6936-469B-92C4-46A01D49FF5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925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A09292-45EE-4821-809B-C2F5063EAF4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58441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B86D1B-804D-47A2-968A-49D5DFCAA3F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3622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160EDF-B854-45D6-A6AA-D04F36943FB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en-US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1127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13DC82-F467-431C-8B8C-680C6B06AE8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en-US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1142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8F1352-CA91-4465-8DFD-E14CD40EAD1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en-US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2973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5E5C4F-89D2-4723-A447-66480E04DB2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en-US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5108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7A91F9-209C-459C-AB93-CC0C5CAAF02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en-US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8173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BFE3B5-F2B8-4F70-A2CA-DED17A6BCD7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en-US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4074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5BFF24-C481-4D39-99F9-BB6E232714B1}" type="slidenum">
              <a:rPr lang="en-US" altLang="tr-TR">
                <a:latin typeface="Calibri" panose="020F0502020204030204" pitchFamily="34" charset="0"/>
              </a:rPr>
              <a:pPr eaLnBrk="1" hangingPunct="1"/>
              <a:t>5</a:t>
            </a:fld>
            <a:endParaRPr lang="en-US" altLang="tr-TR">
              <a:latin typeface="Calibri" panose="020F0502020204030204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186300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5E5C4F-89D2-4723-A447-66480E04DB2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45</a:t>
            </a:fld>
            <a:endParaRPr lang="en-US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65108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47A0FA-68A1-44DF-A716-4846709B39B3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46</a:t>
            </a:fld>
            <a:endParaRPr lang="en-US"/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37265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A01C88-894C-4DE9-BF48-9CAEA4E0B2F8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n-US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3296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AD928-8451-4607-93D3-170846284FB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48</a:t>
            </a:fld>
            <a:endParaRPr lang="en-US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19289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DFDE31-47C5-4FDD-92DE-55E0A534FC7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49</a:t>
            </a:fld>
            <a:endParaRPr lang="en-US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54849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895A2-70F9-4D93-98A8-EC625454735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51</a:t>
            </a:fld>
            <a:endParaRPr lang="en-US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61311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4A872E-AAD7-48B6-952B-EA748346471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en-U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97964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793EAA-2F00-49DD-A278-7E8BD8EBEBA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53</a:t>
            </a:fld>
            <a:endParaRPr lang="en-US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5916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6F90FF-4013-420C-B53C-38EFDC0CF13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55</a:t>
            </a:fld>
            <a:endParaRPr lang="en-US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44505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1EB1D2-C702-41C3-9142-405D708D0DC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56</a:t>
            </a:fld>
            <a:endParaRPr lang="en-US"/>
          </a:p>
        </p:txBody>
      </p:sp>
      <p:sp>
        <p:nvSpPr>
          <p:cNvPr id="142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518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74BA5DE-EFAA-43DE-A8E6-8C8D522BE19E}" type="slidenum">
              <a:rPr lang="en-US" altLang="tr-TR">
                <a:latin typeface="Calibri" panose="020F0502020204030204" pitchFamily="34" charset="0"/>
              </a:rPr>
              <a:pPr eaLnBrk="1" hangingPunct="1"/>
              <a:t>8</a:t>
            </a:fld>
            <a:endParaRPr lang="en-US" altLang="tr-TR">
              <a:latin typeface="Calibri" panose="020F0502020204030204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23794843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5D937D-BB79-4358-ADAA-B015FAB38B77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57</a:t>
            </a:fld>
            <a:endParaRPr lang="en-US"/>
          </a:p>
        </p:txBody>
      </p:sp>
      <p:sp>
        <p:nvSpPr>
          <p:cNvPr id="143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0019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2B3D41-8E66-43D2-8628-42B719850AA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58</a:t>
            </a:fld>
            <a:endParaRPr lang="en-US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67250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D61402-C844-4130-8C2E-98ADF79784E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59</a:t>
            </a:fld>
            <a:endParaRPr lang="en-US"/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539107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D070800-6266-466E-9490-BC9DC637D98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60</a:t>
            </a:fld>
            <a:endParaRPr lang="en-US"/>
          </a:p>
        </p:txBody>
      </p:sp>
      <p:sp>
        <p:nvSpPr>
          <p:cNvPr id="148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92077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3DFA09-0170-4916-ADC7-3A363E8B00C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61</a:t>
            </a:fld>
            <a:endParaRPr lang="en-US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7855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D36B1C0-DA1D-4F06-B5A4-34FF9F7A9281}" type="slidenum">
              <a:rPr lang="en-US" altLang="tr-TR"/>
              <a:pPr>
                <a:spcBef>
                  <a:spcPct val="0"/>
                </a:spcBef>
              </a:pPr>
              <a:t>78</a:t>
            </a:fld>
            <a:endParaRPr lang="en-US" altLang="tr-TR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tr-TR" altLang="tr-TR" dirty="0">
                <a:latin typeface="Arial" panose="020B0604020202020204" pitchFamily="34" charset="0"/>
              </a:rPr>
              <a:t>Akciğerlerde farklı boyutta yüzey gerilimi eşit olan alveollerden küçük olanlar büyük olanlara boşalarak </a:t>
            </a:r>
            <a:r>
              <a:rPr lang="tr-TR" altLang="tr-TR" dirty="0" err="1">
                <a:latin typeface="Arial" panose="020B0604020202020204" pitchFamily="34" charset="0"/>
              </a:rPr>
              <a:t>anstabil</a:t>
            </a:r>
            <a:r>
              <a:rPr lang="tr-TR" altLang="tr-TR" dirty="0">
                <a:latin typeface="Arial" panose="020B0604020202020204" pitchFamily="34" charset="0"/>
              </a:rPr>
              <a:t> bir hal almaları beklenir, ancak bunu engelleyen 2 faktör var 1. </a:t>
            </a:r>
            <a:r>
              <a:rPr lang="tr-TR" altLang="tr-TR" dirty="0" err="1">
                <a:latin typeface="Arial" panose="020B0604020202020204" pitchFamily="34" charset="0"/>
              </a:rPr>
              <a:t>sürfaktan</a:t>
            </a:r>
            <a:r>
              <a:rPr lang="tr-TR" altLang="tr-TR" dirty="0">
                <a:latin typeface="Arial" panose="020B0604020202020204" pitchFamily="34" charset="0"/>
              </a:rPr>
              <a:t> 2. alveollerin </a:t>
            </a:r>
            <a:r>
              <a:rPr lang="tr-TR" altLang="tr-TR" dirty="0" err="1">
                <a:latin typeface="Arial" panose="020B0604020202020204" pitchFamily="34" charset="0"/>
              </a:rPr>
              <a:t>interdependansı</a:t>
            </a:r>
            <a:r>
              <a:rPr lang="tr-TR" altLang="tr-TR" dirty="0">
                <a:latin typeface="Arial" panose="020B0604020202020204" pitchFamily="34" charset="0"/>
              </a:rPr>
              <a:t>. </a:t>
            </a:r>
            <a:endParaRPr lang="en-US" altLang="tr-T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5853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F3E441F-57F1-4355-A061-F7443E1E19E0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79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06569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DEF5F1-EEDB-406F-A700-B5C90D001C56}" type="slidenum">
              <a:rPr lang="en-US" altLang="tr-TR"/>
              <a:pPr>
                <a:spcBef>
                  <a:spcPct val="0"/>
                </a:spcBef>
              </a:pPr>
              <a:t>81</a:t>
            </a:fld>
            <a:endParaRPr lang="en-US" altLang="tr-TR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tr-TR" altLang="tr-TR">
                <a:latin typeface="Arial" panose="020B0604020202020204" pitchFamily="34" charset="0"/>
              </a:rPr>
              <a:t>Mekanik olarak alveollerin birbirine bağımlığı vardır. Bu şekilde olduğu gibi ortadaki alveol kapanmaya başlarsa, komşu alveollerin duvarındaki stresi arttırır ve onlar bu kapanan alveolü açık tutmaya çalışırlar. </a:t>
            </a:r>
            <a:endParaRPr lang="en-US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927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844B9FF-63FE-4F7E-BD51-D6F48AB79F4F}" type="slidenum">
              <a:rPr lang="en-US" altLang="tr-TR">
                <a:latin typeface="Calibri" panose="020F0502020204030204" pitchFamily="34" charset="0"/>
              </a:rPr>
              <a:pPr eaLnBrk="1" hangingPunct="1"/>
              <a:t>10</a:t>
            </a:fld>
            <a:endParaRPr lang="en-US" altLang="tr-TR">
              <a:latin typeface="Calibri" panose="020F0502020204030204" pitchFamily="34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28085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7626734-5AAC-42CF-8BD5-CCCDC8E3DDC1}" type="slidenum">
              <a:rPr lang="en-US" altLang="tr-TR">
                <a:latin typeface="Calibri" panose="020F0502020204030204" pitchFamily="34" charset="0"/>
              </a:rPr>
              <a:pPr eaLnBrk="1" hangingPunct="1"/>
              <a:t>11</a:t>
            </a:fld>
            <a:endParaRPr lang="en-US" altLang="tr-TR">
              <a:latin typeface="Calibri" panose="020F0502020204030204" pitchFamily="34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26200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18C8EB-AF67-4097-8699-A09BC82D8563}" type="slidenum">
              <a:rPr lang="en-US" altLang="tr-TR">
                <a:latin typeface="Calibri" panose="020F0502020204030204" pitchFamily="34" charset="0"/>
              </a:rPr>
              <a:pPr eaLnBrk="1" hangingPunct="1"/>
              <a:t>12</a:t>
            </a:fld>
            <a:endParaRPr lang="en-US" altLang="tr-TR">
              <a:latin typeface="Calibri" panose="020F0502020204030204" pitchFamily="34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197200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75144D0-D2E5-4105-B282-A03BF5D08F7B}" type="slidenum">
              <a:rPr lang="en-US" altLang="tr-TR">
                <a:latin typeface="Calibri" panose="020F0502020204030204" pitchFamily="34" charset="0"/>
              </a:rPr>
              <a:pPr eaLnBrk="1" hangingPunct="1"/>
              <a:t>13</a:t>
            </a:fld>
            <a:endParaRPr lang="en-US" altLang="tr-TR">
              <a:latin typeface="Calibri" panose="020F0502020204030204" pitchFamily="34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097684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563D14B-1037-4E02-9240-89F33DD9E99E}" type="slidenum">
              <a:rPr lang="en-US" altLang="tr-TR">
                <a:latin typeface="Calibri" panose="020F0502020204030204" pitchFamily="34" charset="0"/>
              </a:rPr>
              <a:pPr eaLnBrk="1" hangingPunct="1"/>
              <a:t>14</a:t>
            </a:fld>
            <a:endParaRPr lang="en-US" altLang="tr-TR">
              <a:latin typeface="Calibri" panose="020F0502020204030204" pitchFamily="34" charset="0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46067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1946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09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115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036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256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1978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040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80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68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734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4572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1398B-62E4-48E6-AF94-F6F4915A1503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96C4CA-9BBB-4894-856C-4AF6B06B3CE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9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gif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http://oac.med.jhmi.edu/res_phys/Encyclopedia/Compliance/ComplianceGraph.GIF" TargetMode="Externa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7" Type="http://schemas.openxmlformats.org/officeDocument/2006/relationships/image" Target="../media/image70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http://oac.med.jhmi.edu/res_phys/Encyclopedia/AirwayResistance/AirwayResistance2.GIF" TargetMode="External"/><Relationship Id="rId5" Type="http://schemas.openxmlformats.org/officeDocument/2006/relationships/image" Target="../media/image69.gif"/><Relationship Id="rId4" Type="http://schemas.openxmlformats.org/officeDocument/2006/relationships/image" Target="http://oac.med.jhmi.edu/res_phys/Encyclopedia/AirwayResistance/AirwayResistance1.GIF" TargetMode="Externa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9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01853"/>
          </a:xfrm>
        </p:spPr>
        <p:txBody>
          <a:bodyPr/>
          <a:lstStyle/>
          <a:p>
            <a:r>
              <a:rPr lang="tr-TR" dirty="0"/>
              <a:t>Solunumun Dinamiği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Prof. Dr. Can Akçalı </a:t>
            </a:r>
          </a:p>
          <a:p>
            <a:r>
              <a:rPr lang="tr-TR" dirty="0"/>
              <a:t>(akcali@ankara.edu.tr)</a:t>
            </a:r>
          </a:p>
          <a:p>
            <a:r>
              <a:rPr lang="tr-TR" dirty="0"/>
              <a:t>D2M2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8162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 2"/>
          <p:cNvGrpSpPr/>
          <p:nvPr/>
        </p:nvGrpSpPr>
        <p:grpSpPr>
          <a:xfrm>
            <a:off x="320375" y="993775"/>
            <a:ext cx="4769737" cy="5864225"/>
            <a:chOff x="3681413" y="762001"/>
            <a:chExt cx="4769737" cy="5864225"/>
          </a:xfrm>
        </p:grpSpPr>
        <p:pic>
          <p:nvPicPr>
            <p:cNvPr id="7172" name="Picture 15" descr="figure_17_02a-b-jL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711" r="49991"/>
            <a:stretch>
              <a:fillRect/>
            </a:stretch>
          </p:blipFill>
          <p:spPr bwMode="auto">
            <a:xfrm>
              <a:off x="3768725" y="762001"/>
              <a:ext cx="4554538" cy="5864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3" name="Freeform 16"/>
            <p:cNvSpPr>
              <a:spLocks/>
            </p:cNvSpPr>
            <p:nvPr/>
          </p:nvSpPr>
          <p:spPr bwMode="auto">
            <a:xfrm>
              <a:off x="5864225" y="2635250"/>
              <a:ext cx="31750" cy="31750"/>
            </a:xfrm>
            <a:custGeom>
              <a:avLst/>
              <a:gdLst>
                <a:gd name="T0" fmla="*/ 2147483647 w 18"/>
                <a:gd name="T1" fmla="*/ 2147483647 h 18"/>
                <a:gd name="T2" fmla="*/ 2147483647 w 18"/>
                <a:gd name="T3" fmla="*/ 2147483647 h 18"/>
                <a:gd name="T4" fmla="*/ 2147483647 w 18"/>
                <a:gd name="T5" fmla="*/ 2147483647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2147483647 w 18"/>
                <a:gd name="T11" fmla="*/ 2147483647 h 18"/>
                <a:gd name="T12" fmla="*/ 2147483647 w 18"/>
                <a:gd name="T13" fmla="*/ 2147483647 h 18"/>
                <a:gd name="T14" fmla="*/ 2147483647 w 18"/>
                <a:gd name="T15" fmla="*/ 2147483647 h 18"/>
                <a:gd name="T16" fmla="*/ 2147483647 w 18"/>
                <a:gd name="T17" fmla="*/ 0 h 18"/>
                <a:gd name="T18" fmla="*/ 2147483647 w 18"/>
                <a:gd name="T19" fmla="*/ 0 h 18"/>
                <a:gd name="T20" fmla="*/ 2147483647 w 18"/>
                <a:gd name="T21" fmla="*/ 0 h 18"/>
                <a:gd name="T22" fmla="*/ 2147483647 w 18"/>
                <a:gd name="T23" fmla="*/ 2147483647 h 18"/>
                <a:gd name="T24" fmla="*/ 0 w 18"/>
                <a:gd name="T25" fmla="*/ 2147483647 h 18"/>
                <a:gd name="T26" fmla="*/ 0 w 18"/>
                <a:gd name="T27" fmla="*/ 2147483647 h 18"/>
                <a:gd name="T28" fmla="*/ 0 w 18"/>
                <a:gd name="T29" fmla="*/ 2147483647 h 18"/>
                <a:gd name="T30" fmla="*/ 2147483647 w 18"/>
                <a:gd name="T31" fmla="*/ 2147483647 h 18"/>
                <a:gd name="T32" fmla="*/ 2147483647 w 18"/>
                <a:gd name="T33" fmla="*/ 2147483647 h 18"/>
                <a:gd name="T34" fmla="*/ 2147483647 w 18"/>
                <a:gd name="T35" fmla="*/ 2147483647 h 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18"/>
                <a:gd name="T56" fmla="*/ 18 w 18"/>
                <a:gd name="T57" fmla="*/ 18 h 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18">
                  <a:moveTo>
                    <a:pt x="6" y="18"/>
                  </a:moveTo>
                  <a:lnTo>
                    <a:pt x="10" y="18"/>
                  </a:lnTo>
                  <a:lnTo>
                    <a:pt x="12" y="18"/>
                  </a:lnTo>
                  <a:lnTo>
                    <a:pt x="16" y="16"/>
                  </a:lnTo>
                  <a:lnTo>
                    <a:pt x="18" y="12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4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74" name="Freeform 17"/>
            <p:cNvSpPr>
              <a:spLocks/>
            </p:cNvSpPr>
            <p:nvPr/>
          </p:nvSpPr>
          <p:spPr bwMode="auto">
            <a:xfrm>
              <a:off x="6162675" y="2824163"/>
              <a:ext cx="31750" cy="31750"/>
            </a:xfrm>
            <a:custGeom>
              <a:avLst/>
              <a:gdLst>
                <a:gd name="T0" fmla="*/ 2147483647 w 18"/>
                <a:gd name="T1" fmla="*/ 0 h 18"/>
                <a:gd name="T2" fmla="*/ 2147483647 w 18"/>
                <a:gd name="T3" fmla="*/ 0 h 18"/>
                <a:gd name="T4" fmla="*/ 2147483647 w 18"/>
                <a:gd name="T5" fmla="*/ 2147483647 h 18"/>
                <a:gd name="T6" fmla="*/ 0 w 18"/>
                <a:gd name="T7" fmla="*/ 2147483647 h 18"/>
                <a:gd name="T8" fmla="*/ 0 w 18"/>
                <a:gd name="T9" fmla="*/ 2147483647 h 18"/>
                <a:gd name="T10" fmla="*/ 0 w 18"/>
                <a:gd name="T11" fmla="*/ 2147483647 h 18"/>
                <a:gd name="T12" fmla="*/ 2147483647 w 18"/>
                <a:gd name="T13" fmla="*/ 2147483647 h 18"/>
                <a:gd name="T14" fmla="*/ 2147483647 w 18"/>
                <a:gd name="T15" fmla="*/ 2147483647 h 18"/>
                <a:gd name="T16" fmla="*/ 2147483647 w 18"/>
                <a:gd name="T17" fmla="*/ 2147483647 h 18"/>
                <a:gd name="T18" fmla="*/ 2147483647 w 18"/>
                <a:gd name="T19" fmla="*/ 2147483647 h 18"/>
                <a:gd name="T20" fmla="*/ 2147483647 w 18"/>
                <a:gd name="T21" fmla="*/ 2147483647 h 18"/>
                <a:gd name="T22" fmla="*/ 2147483647 w 18"/>
                <a:gd name="T23" fmla="*/ 2147483647 h 18"/>
                <a:gd name="T24" fmla="*/ 2147483647 w 18"/>
                <a:gd name="T25" fmla="*/ 2147483647 h 18"/>
                <a:gd name="T26" fmla="*/ 2147483647 w 18"/>
                <a:gd name="T27" fmla="*/ 2147483647 h 18"/>
                <a:gd name="T28" fmla="*/ 2147483647 w 18"/>
                <a:gd name="T29" fmla="*/ 2147483647 h 18"/>
                <a:gd name="T30" fmla="*/ 2147483647 w 18"/>
                <a:gd name="T31" fmla="*/ 0 h 18"/>
                <a:gd name="T32" fmla="*/ 2147483647 w 18"/>
                <a:gd name="T33" fmla="*/ 0 h 18"/>
                <a:gd name="T34" fmla="*/ 2147483647 w 18"/>
                <a:gd name="T35" fmla="*/ 0 h 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18"/>
                <a:gd name="T56" fmla="*/ 18 w 18"/>
                <a:gd name="T57" fmla="*/ 18 h 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18">
                  <a:moveTo>
                    <a:pt x="8" y="0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4" y="18"/>
                  </a:lnTo>
                  <a:lnTo>
                    <a:pt x="8" y="18"/>
                  </a:lnTo>
                  <a:lnTo>
                    <a:pt x="12" y="18"/>
                  </a:lnTo>
                  <a:lnTo>
                    <a:pt x="16" y="16"/>
                  </a:lnTo>
                  <a:lnTo>
                    <a:pt x="18" y="12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75" name="Freeform 18"/>
            <p:cNvSpPr>
              <a:spLocks/>
            </p:cNvSpPr>
            <p:nvPr/>
          </p:nvSpPr>
          <p:spPr bwMode="auto">
            <a:xfrm>
              <a:off x="5907089" y="3165476"/>
              <a:ext cx="34925" cy="34925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2147483647 h 20"/>
                <a:gd name="T4" fmla="*/ 2147483647 w 20"/>
                <a:gd name="T5" fmla="*/ 2147483647 h 20"/>
                <a:gd name="T6" fmla="*/ 2147483647 w 20"/>
                <a:gd name="T7" fmla="*/ 2147483647 h 20"/>
                <a:gd name="T8" fmla="*/ 2147483647 w 20"/>
                <a:gd name="T9" fmla="*/ 2147483647 h 20"/>
                <a:gd name="T10" fmla="*/ 2147483647 w 20"/>
                <a:gd name="T11" fmla="*/ 2147483647 h 20"/>
                <a:gd name="T12" fmla="*/ 2147483647 w 20"/>
                <a:gd name="T13" fmla="*/ 2147483647 h 20"/>
                <a:gd name="T14" fmla="*/ 2147483647 w 20"/>
                <a:gd name="T15" fmla="*/ 2147483647 h 20"/>
                <a:gd name="T16" fmla="*/ 2147483647 w 20"/>
                <a:gd name="T17" fmla="*/ 2147483647 h 20"/>
                <a:gd name="T18" fmla="*/ 2147483647 w 20"/>
                <a:gd name="T19" fmla="*/ 0 h 20"/>
                <a:gd name="T20" fmla="*/ 2147483647 w 20"/>
                <a:gd name="T21" fmla="*/ 2147483647 h 20"/>
                <a:gd name="T22" fmla="*/ 2147483647 w 20"/>
                <a:gd name="T23" fmla="*/ 2147483647 h 20"/>
                <a:gd name="T24" fmla="*/ 2147483647 w 20"/>
                <a:gd name="T25" fmla="*/ 2147483647 h 20"/>
                <a:gd name="T26" fmla="*/ 0 w 20"/>
                <a:gd name="T27" fmla="*/ 2147483647 h 20"/>
                <a:gd name="T28" fmla="*/ 2147483647 w 20"/>
                <a:gd name="T29" fmla="*/ 2147483647 h 20"/>
                <a:gd name="T30" fmla="*/ 2147483647 w 20"/>
                <a:gd name="T31" fmla="*/ 2147483647 h 20"/>
                <a:gd name="T32" fmla="*/ 2147483647 w 20"/>
                <a:gd name="T33" fmla="*/ 2147483647 h 20"/>
                <a:gd name="T34" fmla="*/ 2147483647 w 20"/>
                <a:gd name="T35" fmla="*/ 2147483647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"/>
                <a:gd name="T55" fmla="*/ 0 h 20"/>
                <a:gd name="T56" fmla="*/ 20 w 20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" h="20">
                  <a:moveTo>
                    <a:pt x="6" y="18"/>
                  </a:moveTo>
                  <a:lnTo>
                    <a:pt x="10" y="20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20" y="10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0" y="0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2" y="14"/>
                  </a:lnTo>
                  <a:lnTo>
                    <a:pt x="4" y="16"/>
                  </a:lnTo>
                  <a:lnTo>
                    <a:pt x="4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76" name="Freeform 19"/>
            <p:cNvSpPr>
              <a:spLocks/>
            </p:cNvSpPr>
            <p:nvPr/>
          </p:nvSpPr>
          <p:spPr bwMode="auto">
            <a:xfrm>
              <a:off x="5768976" y="3171826"/>
              <a:ext cx="34925" cy="34925"/>
            </a:xfrm>
            <a:custGeom>
              <a:avLst/>
              <a:gdLst>
                <a:gd name="T0" fmla="*/ 2147483647 w 20"/>
                <a:gd name="T1" fmla="*/ 2147483647 h 20"/>
                <a:gd name="T2" fmla="*/ 2147483647 w 20"/>
                <a:gd name="T3" fmla="*/ 2147483647 h 20"/>
                <a:gd name="T4" fmla="*/ 2147483647 w 20"/>
                <a:gd name="T5" fmla="*/ 2147483647 h 20"/>
                <a:gd name="T6" fmla="*/ 2147483647 w 20"/>
                <a:gd name="T7" fmla="*/ 2147483647 h 20"/>
                <a:gd name="T8" fmla="*/ 2147483647 w 20"/>
                <a:gd name="T9" fmla="*/ 2147483647 h 20"/>
                <a:gd name="T10" fmla="*/ 2147483647 w 20"/>
                <a:gd name="T11" fmla="*/ 2147483647 h 20"/>
                <a:gd name="T12" fmla="*/ 2147483647 w 20"/>
                <a:gd name="T13" fmla="*/ 2147483647 h 20"/>
                <a:gd name="T14" fmla="*/ 2147483647 w 20"/>
                <a:gd name="T15" fmla="*/ 2147483647 h 20"/>
                <a:gd name="T16" fmla="*/ 2147483647 w 20"/>
                <a:gd name="T17" fmla="*/ 0 h 20"/>
                <a:gd name="T18" fmla="*/ 2147483647 w 20"/>
                <a:gd name="T19" fmla="*/ 2147483647 h 20"/>
                <a:gd name="T20" fmla="*/ 2147483647 w 20"/>
                <a:gd name="T21" fmla="*/ 2147483647 h 20"/>
                <a:gd name="T22" fmla="*/ 2147483647 w 20"/>
                <a:gd name="T23" fmla="*/ 2147483647 h 20"/>
                <a:gd name="T24" fmla="*/ 0 w 20"/>
                <a:gd name="T25" fmla="*/ 2147483647 h 20"/>
                <a:gd name="T26" fmla="*/ 2147483647 w 20"/>
                <a:gd name="T27" fmla="*/ 2147483647 h 20"/>
                <a:gd name="T28" fmla="*/ 2147483647 w 20"/>
                <a:gd name="T29" fmla="*/ 2147483647 h 20"/>
                <a:gd name="T30" fmla="*/ 2147483647 w 20"/>
                <a:gd name="T31" fmla="*/ 2147483647 h 20"/>
                <a:gd name="T32" fmla="*/ 2147483647 w 20"/>
                <a:gd name="T33" fmla="*/ 2147483647 h 20"/>
                <a:gd name="T34" fmla="*/ 2147483647 w 20"/>
                <a:gd name="T35" fmla="*/ 2147483647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"/>
                <a:gd name="T55" fmla="*/ 0 h 20"/>
                <a:gd name="T56" fmla="*/ 20 w 20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" h="20">
                  <a:moveTo>
                    <a:pt x="10" y="20"/>
                  </a:moveTo>
                  <a:lnTo>
                    <a:pt x="14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20" y="10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0" y="0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0" y="10"/>
                  </a:lnTo>
                  <a:lnTo>
                    <a:pt x="2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8" y="20"/>
                  </a:lnTo>
                  <a:lnTo>
                    <a:pt x="10" y="2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77" name="Line 20"/>
            <p:cNvSpPr>
              <a:spLocks noChangeShapeType="1"/>
            </p:cNvSpPr>
            <p:nvPr/>
          </p:nvSpPr>
          <p:spPr bwMode="auto">
            <a:xfrm flipH="1">
              <a:off x="4487864" y="4351338"/>
              <a:ext cx="1165225" cy="1720850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78" name="Line 21"/>
            <p:cNvSpPr>
              <a:spLocks noChangeShapeType="1"/>
            </p:cNvSpPr>
            <p:nvPr/>
          </p:nvSpPr>
          <p:spPr bwMode="auto">
            <a:xfrm flipH="1" flipV="1">
              <a:off x="5942013" y="4371976"/>
              <a:ext cx="874712" cy="1647825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79" name="Line 22"/>
            <p:cNvSpPr>
              <a:spLocks noChangeShapeType="1"/>
            </p:cNvSpPr>
            <p:nvPr/>
          </p:nvSpPr>
          <p:spPr bwMode="auto">
            <a:xfrm flipH="1" flipV="1">
              <a:off x="6046789" y="4270375"/>
              <a:ext cx="769937" cy="1468438"/>
            </a:xfrm>
            <a:prstGeom prst="line">
              <a:avLst/>
            </a:prstGeom>
            <a:noFill/>
            <a:ln w="25400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80" name="Line 23"/>
            <p:cNvSpPr>
              <a:spLocks noChangeShapeType="1"/>
            </p:cNvSpPr>
            <p:nvPr/>
          </p:nvSpPr>
          <p:spPr bwMode="auto">
            <a:xfrm flipH="1">
              <a:off x="4487863" y="4557714"/>
              <a:ext cx="762000" cy="1163637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81" name="Line 24"/>
            <p:cNvSpPr>
              <a:spLocks noChangeShapeType="1"/>
            </p:cNvSpPr>
            <p:nvPr/>
          </p:nvSpPr>
          <p:spPr bwMode="auto">
            <a:xfrm flipH="1">
              <a:off x="4487864" y="4351338"/>
              <a:ext cx="1165225" cy="1720850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82" name="Freeform 25"/>
            <p:cNvSpPr>
              <a:spLocks/>
            </p:cNvSpPr>
            <p:nvPr/>
          </p:nvSpPr>
          <p:spPr bwMode="auto">
            <a:xfrm>
              <a:off x="5635625" y="4337050"/>
              <a:ext cx="31750" cy="31750"/>
            </a:xfrm>
            <a:custGeom>
              <a:avLst/>
              <a:gdLst>
                <a:gd name="T0" fmla="*/ 2147483647 w 18"/>
                <a:gd name="T1" fmla="*/ 2147483647 h 18"/>
                <a:gd name="T2" fmla="*/ 2147483647 w 18"/>
                <a:gd name="T3" fmla="*/ 2147483647 h 18"/>
                <a:gd name="T4" fmla="*/ 2147483647 w 18"/>
                <a:gd name="T5" fmla="*/ 2147483647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2147483647 w 18"/>
                <a:gd name="T11" fmla="*/ 2147483647 h 18"/>
                <a:gd name="T12" fmla="*/ 2147483647 w 18"/>
                <a:gd name="T13" fmla="*/ 2147483647 h 18"/>
                <a:gd name="T14" fmla="*/ 2147483647 w 18"/>
                <a:gd name="T15" fmla="*/ 0 h 18"/>
                <a:gd name="T16" fmla="*/ 2147483647 w 18"/>
                <a:gd name="T17" fmla="*/ 0 h 18"/>
                <a:gd name="T18" fmla="*/ 2147483647 w 18"/>
                <a:gd name="T19" fmla="*/ 0 h 18"/>
                <a:gd name="T20" fmla="*/ 2147483647 w 18"/>
                <a:gd name="T21" fmla="*/ 2147483647 h 18"/>
                <a:gd name="T22" fmla="*/ 0 w 18"/>
                <a:gd name="T23" fmla="*/ 2147483647 h 18"/>
                <a:gd name="T24" fmla="*/ 0 w 18"/>
                <a:gd name="T25" fmla="*/ 2147483647 h 18"/>
                <a:gd name="T26" fmla="*/ 0 w 18"/>
                <a:gd name="T27" fmla="*/ 2147483647 h 18"/>
                <a:gd name="T28" fmla="*/ 2147483647 w 18"/>
                <a:gd name="T29" fmla="*/ 2147483647 h 18"/>
                <a:gd name="T30" fmla="*/ 2147483647 w 18"/>
                <a:gd name="T31" fmla="*/ 2147483647 h 18"/>
                <a:gd name="T32" fmla="*/ 2147483647 w 18"/>
                <a:gd name="T33" fmla="*/ 2147483647 h 18"/>
                <a:gd name="T34" fmla="*/ 2147483647 w 18"/>
                <a:gd name="T35" fmla="*/ 2147483647 h 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18"/>
                <a:gd name="T56" fmla="*/ 18 w 18"/>
                <a:gd name="T57" fmla="*/ 18 h 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18">
                  <a:moveTo>
                    <a:pt x="10" y="18"/>
                  </a:moveTo>
                  <a:lnTo>
                    <a:pt x="12" y="18"/>
                  </a:lnTo>
                  <a:lnTo>
                    <a:pt x="16" y="16"/>
                  </a:lnTo>
                  <a:lnTo>
                    <a:pt x="18" y="12"/>
                  </a:lnTo>
                  <a:lnTo>
                    <a:pt x="18" y="8"/>
                  </a:lnTo>
                  <a:lnTo>
                    <a:pt x="18" y="6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6" y="18"/>
                  </a:lnTo>
                  <a:lnTo>
                    <a:pt x="8" y="18"/>
                  </a:lnTo>
                  <a:lnTo>
                    <a:pt x="10" y="18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83" name="Freeform 26"/>
            <p:cNvSpPr>
              <a:spLocks/>
            </p:cNvSpPr>
            <p:nvPr/>
          </p:nvSpPr>
          <p:spPr bwMode="auto">
            <a:xfrm>
              <a:off x="6321425" y="2430464"/>
              <a:ext cx="31750" cy="34925"/>
            </a:xfrm>
            <a:custGeom>
              <a:avLst/>
              <a:gdLst>
                <a:gd name="T0" fmla="*/ 2147483647 w 18"/>
                <a:gd name="T1" fmla="*/ 0 h 20"/>
                <a:gd name="T2" fmla="*/ 2147483647 w 18"/>
                <a:gd name="T3" fmla="*/ 0 h 20"/>
                <a:gd name="T4" fmla="*/ 2147483647 w 18"/>
                <a:gd name="T5" fmla="*/ 2147483647 h 20"/>
                <a:gd name="T6" fmla="*/ 0 w 18"/>
                <a:gd name="T7" fmla="*/ 2147483647 h 20"/>
                <a:gd name="T8" fmla="*/ 0 w 18"/>
                <a:gd name="T9" fmla="*/ 2147483647 h 20"/>
                <a:gd name="T10" fmla="*/ 0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2147483647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2147483647 w 18"/>
                <a:gd name="T23" fmla="*/ 2147483647 h 20"/>
                <a:gd name="T24" fmla="*/ 2147483647 w 18"/>
                <a:gd name="T25" fmla="*/ 2147483647 h 20"/>
                <a:gd name="T26" fmla="*/ 2147483647 w 18"/>
                <a:gd name="T27" fmla="*/ 2147483647 h 20"/>
                <a:gd name="T28" fmla="*/ 2147483647 w 18"/>
                <a:gd name="T29" fmla="*/ 2147483647 h 20"/>
                <a:gd name="T30" fmla="*/ 2147483647 w 18"/>
                <a:gd name="T31" fmla="*/ 0 h 20"/>
                <a:gd name="T32" fmla="*/ 2147483647 w 18"/>
                <a:gd name="T33" fmla="*/ 0 h 20"/>
                <a:gd name="T34" fmla="*/ 2147483647 w 18"/>
                <a:gd name="T35" fmla="*/ 0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0"/>
                <a:gd name="T56" fmla="*/ 18 w 18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0">
                  <a:moveTo>
                    <a:pt x="10" y="0"/>
                  </a:moveTo>
                  <a:lnTo>
                    <a:pt x="6" y="0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6" y="18"/>
                  </a:lnTo>
                  <a:lnTo>
                    <a:pt x="10" y="20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84" name="Freeform 27"/>
            <p:cNvSpPr>
              <a:spLocks/>
            </p:cNvSpPr>
            <p:nvPr/>
          </p:nvSpPr>
          <p:spPr bwMode="auto">
            <a:xfrm>
              <a:off x="6321425" y="2430464"/>
              <a:ext cx="31750" cy="34925"/>
            </a:xfrm>
            <a:custGeom>
              <a:avLst/>
              <a:gdLst>
                <a:gd name="T0" fmla="*/ 2147483647 w 18"/>
                <a:gd name="T1" fmla="*/ 0 h 20"/>
                <a:gd name="T2" fmla="*/ 2147483647 w 18"/>
                <a:gd name="T3" fmla="*/ 0 h 20"/>
                <a:gd name="T4" fmla="*/ 2147483647 w 18"/>
                <a:gd name="T5" fmla="*/ 2147483647 h 20"/>
                <a:gd name="T6" fmla="*/ 0 w 18"/>
                <a:gd name="T7" fmla="*/ 2147483647 h 20"/>
                <a:gd name="T8" fmla="*/ 0 w 18"/>
                <a:gd name="T9" fmla="*/ 2147483647 h 20"/>
                <a:gd name="T10" fmla="*/ 0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2147483647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2147483647 w 18"/>
                <a:gd name="T23" fmla="*/ 2147483647 h 20"/>
                <a:gd name="T24" fmla="*/ 2147483647 w 18"/>
                <a:gd name="T25" fmla="*/ 2147483647 h 20"/>
                <a:gd name="T26" fmla="*/ 2147483647 w 18"/>
                <a:gd name="T27" fmla="*/ 2147483647 h 20"/>
                <a:gd name="T28" fmla="*/ 2147483647 w 18"/>
                <a:gd name="T29" fmla="*/ 2147483647 h 20"/>
                <a:gd name="T30" fmla="*/ 2147483647 w 18"/>
                <a:gd name="T31" fmla="*/ 0 h 20"/>
                <a:gd name="T32" fmla="*/ 2147483647 w 18"/>
                <a:gd name="T33" fmla="*/ 0 h 20"/>
                <a:gd name="T34" fmla="*/ 2147483647 w 18"/>
                <a:gd name="T35" fmla="*/ 0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0"/>
                <a:gd name="T56" fmla="*/ 18 w 18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0">
                  <a:moveTo>
                    <a:pt x="10" y="0"/>
                  </a:moveTo>
                  <a:lnTo>
                    <a:pt x="6" y="0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6" y="18"/>
                  </a:lnTo>
                  <a:lnTo>
                    <a:pt x="10" y="20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85" name="Freeform 28"/>
            <p:cNvSpPr>
              <a:spLocks/>
            </p:cNvSpPr>
            <p:nvPr/>
          </p:nvSpPr>
          <p:spPr bwMode="auto">
            <a:xfrm>
              <a:off x="6000751" y="3211513"/>
              <a:ext cx="34925" cy="30162"/>
            </a:xfrm>
            <a:custGeom>
              <a:avLst/>
              <a:gdLst>
                <a:gd name="T0" fmla="*/ 2147483647 w 20"/>
                <a:gd name="T1" fmla="*/ 0 h 18"/>
                <a:gd name="T2" fmla="*/ 2147483647 w 20"/>
                <a:gd name="T3" fmla="*/ 0 h 18"/>
                <a:gd name="T4" fmla="*/ 2147483647 w 20"/>
                <a:gd name="T5" fmla="*/ 2147483647 h 18"/>
                <a:gd name="T6" fmla="*/ 0 w 20"/>
                <a:gd name="T7" fmla="*/ 2147483647 h 18"/>
                <a:gd name="T8" fmla="*/ 0 w 20"/>
                <a:gd name="T9" fmla="*/ 2147483647 h 18"/>
                <a:gd name="T10" fmla="*/ 0 w 20"/>
                <a:gd name="T11" fmla="*/ 2147483647 h 18"/>
                <a:gd name="T12" fmla="*/ 2147483647 w 20"/>
                <a:gd name="T13" fmla="*/ 2147483647 h 18"/>
                <a:gd name="T14" fmla="*/ 2147483647 w 20"/>
                <a:gd name="T15" fmla="*/ 2147483647 h 18"/>
                <a:gd name="T16" fmla="*/ 2147483647 w 20"/>
                <a:gd name="T17" fmla="*/ 2147483647 h 18"/>
                <a:gd name="T18" fmla="*/ 2147483647 w 20"/>
                <a:gd name="T19" fmla="*/ 2147483647 h 18"/>
                <a:gd name="T20" fmla="*/ 2147483647 w 20"/>
                <a:gd name="T21" fmla="*/ 2147483647 h 18"/>
                <a:gd name="T22" fmla="*/ 2147483647 w 20"/>
                <a:gd name="T23" fmla="*/ 2147483647 h 18"/>
                <a:gd name="T24" fmla="*/ 2147483647 w 20"/>
                <a:gd name="T25" fmla="*/ 2147483647 h 18"/>
                <a:gd name="T26" fmla="*/ 2147483647 w 20"/>
                <a:gd name="T27" fmla="*/ 2147483647 h 18"/>
                <a:gd name="T28" fmla="*/ 2147483647 w 20"/>
                <a:gd name="T29" fmla="*/ 2147483647 h 18"/>
                <a:gd name="T30" fmla="*/ 2147483647 w 20"/>
                <a:gd name="T31" fmla="*/ 0 h 18"/>
                <a:gd name="T32" fmla="*/ 2147483647 w 20"/>
                <a:gd name="T33" fmla="*/ 0 h 18"/>
                <a:gd name="T34" fmla="*/ 2147483647 w 20"/>
                <a:gd name="T35" fmla="*/ 0 h 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"/>
                <a:gd name="T55" fmla="*/ 0 h 18"/>
                <a:gd name="T56" fmla="*/ 20 w 20"/>
                <a:gd name="T57" fmla="*/ 18 h 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" h="18">
                  <a:moveTo>
                    <a:pt x="10" y="0"/>
                  </a:moveTo>
                  <a:lnTo>
                    <a:pt x="6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6" y="18"/>
                  </a:lnTo>
                  <a:lnTo>
                    <a:pt x="10" y="18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18" y="12"/>
                  </a:lnTo>
                  <a:lnTo>
                    <a:pt x="20" y="8"/>
                  </a:lnTo>
                  <a:lnTo>
                    <a:pt x="18" y="4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86" name="Freeform 29"/>
            <p:cNvSpPr>
              <a:spLocks/>
            </p:cNvSpPr>
            <p:nvPr/>
          </p:nvSpPr>
          <p:spPr bwMode="auto">
            <a:xfrm>
              <a:off x="5776913" y="3592514"/>
              <a:ext cx="31750" cy="34925"/>
            </a:xfrm>
            <a:custGeom>
              <a:avLst/>
              <a:gdLst>
                <a:gd name="T0" fmla="*/ 2147483647 w 18"/>
                <a:gd name="T1" fmla="*/ 2147483647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2147483647 w 18"/>
                <a:gd name="T7" fmla="*/ 2147483647 h 20"/>
                <a:gd name="T8" fmla="*/ 2147483647 w 18"/>
                <a:gd name="T9" fmla="*/ 2147483647 h 20"/>
                <a:gd name="T10" fmla="*/ 2147483647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0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0 w 18"/>
                <a:gd name="T23" fmla="*/ 2147483647 h 20"/>
                <a:gd name="T24" fmla="*/ 0 w 18"/>
                <a:gd name="T25" fmla="*/ 2147483647 h 20"/>
                <a:gd name="T26" fmla="*/ 0 w 18"/>
                <a:gd name="T27" fmla="*/ 2147483647 h 20"/>
                <a:gd name="T28" fmla="*/ 2147483647 w 18"/>
                <a:gd name="T29" fmla="*/ 2147483647 h 20"/>
                <a:gd name="T30" fmla="*/ 2147483647 w 18"/>
                <a:gd name="T31" fmla="*/ 2147483647 h 20"/>
                <a:gd name="T32" fmla="*/ 2147483647 w 18"/>
                <a:gd name="T33" fmla="*/ 2147483647 h 20"/>
                <a:gd name="T34" fmla="*/ 2147483647 w 18"/>
                <a:gd name="T35" fmla="*/ 2147483647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0"/>
                <a:gd name="T56" fmla="*/ 18 w 18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0">
                  <a:moveTo>
                    <a:pt x="8" y="20"/>
                  </a:moveTo>
                  <a:lnTo>
                    <a:pt x="12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2" y="2"/>
                  </a:lnTo>
                  <a:lnTo>
                    <a:pt x="8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4" y="18"/>
                  </a:lnTo>
                  <a:lnTo>
                    <a:pt x="6" y="20"/>
                  </a:lnTo>
                  <a:lnTo>
                    <a:pt x="8" y="2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87" name="Line 30"/>
            <p:cNvSpPr>
              <a:spLocks noChangeShapeType="1"/>
            </p:cNvSpPr>
            <p:nvPr/>
          </p:nvSpPr>
          <p:spPr bwMode="auto">
            <a:xfrm flipH="1" flipV="1">
              <a:off x="5942013" y="4371976"/>
              <a:ext cx="874712" cy="1647825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88" name="Line 31"/>
            <p:cNvSpPr>
              <a:spLocks noChangeShapeType="1"/>
            </p:cNvSpPr>
            <p:nvPr/>
          </p:nvSpPr>
          <p:spPr bwMode="auto">
            <a:xfrm flipH="1" flipV="1">
              <a:off x="5942013" y="4371976"/>
              <a:ext cx="874712" cy="1647825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89" name="Freeform 32"/>
            <p:cNvSpPr>
              <a:spLocks/>
            </p:cNvSpPr>
            <p:nvPr/>
          </p:nvSpPr>
          <p:spPr bwMode="auto">
            <a:xfrm>
              <a:off x="5924550" y="4354514"/>
              <a:ext cx="31750" cy="34925"/>
            </a:xfrm>
            <a:custGeom>
              <a:avLst/>
              <a:gdLst>
                <a:gd name="T0" fmla="*/ 2147483647 w 18"/>
                <a:gd name="T1" fmla="*/ 0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0 w 18"/>
                <a:gd name="T7" fmla="*/ 2147483647 h 20"/>
                <a:gd name="T8" fmla="*/ 0 w 18"/>
                <a:gd name="T9" fmla="*/ 2147483647 h 20"/>
                <a:gd name="T10" fmla="*/ 0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2147483647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2147483647 w 18"/>
                <a:gd name="T23" fmla="*/ 2147483647 h 20"/>
                <a:gd name="T24" fmla="*/ 2147483647 w 18"/>
                <a:gd name="T25" fmla="*/ 2147483647 h 20"/>
                <a:gd name="T26" fmla="*/ 2147483647 w 18"/>
                <a:gd name="T27" fmla="*/ 2147483647 h 20"/>
                <a:gd name="T28" fmla="*/ 2147483647 w 18"/>
                <a:gd name="T29" fmla="*/ 2147483647 h 20"/>
                <a:gd name="T30" fmla="*/ 2147483647 w 18"/>
                <a:gd name="T31" fmla="*/ 2147483647 h 20"/>
                <a:gd name="T32" fmla="*/ 2147483647 w 18"/>
                <a:gd name="T33" fmla="*/ 0 h 20"/>
                <a:gd name="T34" fmla="*/ 2147483647 w 18"/>
                <a:gd name="T35" fmla="*/ 0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0"/>
                <a:gd name="T56" fmla="*/ 18 w 18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0">
                  <a:moveTo>
                    <a:pt x="10" y="0"/>
                  </a:moveTo>
                  <a:lnTo>
                    <a:pt x="6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6" y="18"/>
                  </a:lnTo>
                  <a:lnTo>
                    <a:pt x="10" y="20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90" name="Line 33"/>
            <p:cNvSpPr>
              <a:spLocks noChangeShapeType="1"/>
            </p:cNvSpPr>
            <p:nvPr/>
          </p:nvSpPr>
          <p:spPr bwMode="auto">
            <a:xfrm flipH="1" flipV="1">
              <a:off x="6046789" y="4270375"/>
              <a:ext cx="769937" cy="1468438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91" name="Line 34"/>
            <p:cNvSpPr>
              <a:spLocks noChangeShapeType="1"/>
            </p:cNvSpPr>
            <p:nvPr/>
          </p:nvSpPr>
          <p:spPr bwMode="auto">
            <a:xfrm flipH="1" flipV="1">
              <a:off x="6046789" y="4270375"/>
              <a:ext cx="769937" cy="1468438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92" name="Freeform 35"/>
            <p:cNvSpPr>
              <a:spLocks/>
            </p:cNvSpPr>
            <p:nvPr/>
          </p:nvSpPr>
          <p:spPr bwMode="auto">
            <a:xfrm>
              <a:off x="6029326" y="4252913"/>
              <a:ext cx="34925" cy="31750"/>
            </a:xfrm>
            <a:custGeom>
              <a:avLst/>
              <a:gdLst>
                <a:gd name="T0" fmla="*/ 2147483647 w 20"/>
                <a:gd name="T1" fmla="*/ 0 h 18"/>
                <a:gd name="T2" fmla="*/ 2147483647 w 20"/>
                <a:gd name="T3" fmla="*/ 0 h 18"/>
                <a:gd name="T4" fmla="*/ 2147483647 w 20"/>
                <a:gd name="T5" fmla="*/ 2147483647 h 18"/>
                <a:gd name="T6" fmla="*/ 2147483647 w 20"/>
                <a:gd name="T7" fmla="*/ 2147483647 h 18"/>
                <a:gd name="T8" fmla="*/ 0 w 20"/>
                <a:gd name="T9" fmla="*/ 2147483647 h 18"/>
                <a:gd name="T10" fmla="*/ 2147483647 w 20"/>
                <a:gd name="T11" fmla="*/ 2147483647 h 18"/>
                <a:gd name="T12" fmla="*/ 2147483647 w 20"/>
                <a:gd name="T13" fmla="*/ 2147483647 h 18"/>
                <a:gd name="T14" fmla="*/ 2147483647 w 20"/>
                <a:gd name="T15" fmla="*/ 2147483647 h 18"/>
                <a:gd name="T16" fmla="*/ 2147483647 w 20"/>
                <a:gd name="T17" fmla="*/ 2147483647 h 18"/>
                <a:gd name="T18" fmla="*/ 2147483647 w 20"/>
                <a:gd name="T19" fmla="*/ 2147483647 h 18"/>
                <a:gd name="T20" fmla="*/ 2147483647 w 20"/>
                <a:gd name="T21" fmla="*/ 2147483647 h 18"/>
                <a:gd name="T22" fmla="*/ 2147483647 w 20"/>
                <a:gd name="T23" fmla="*/ 2147483647 h 18"/>
                <a:gd name="T24" fmla="*/ 2147483647 w 20"/>
                <a:gd name="T25" fmla="*/ 2147483647 h 18"/>
                <a:gd name="T26" fmla="*/ 2147483647 w 20"/>
                <a:gd name="T27" fmla="*/ 2147483647 h 18"/>
                <a:gd name="T28" fmla="*/ 2147483647 w 20"/>
                <a:gd name="T29" fmla="*/ 2147483647 h 18"/>
                <a:gd name="T30" fmla="*/ 2147483647 w 20"/>
                <a:gd name="T31" fmla="*/ 0 h 18"/>
                <a:gd name="T32" fmla="*/ 2147483647 w 20"/>
                <a:gd name="T33" fmla="*/ 0 h 18"/>
                <a:gd name="T34" fmla="*/ 2147483647 w 20"/>
                <a:gd name="T35" fmla="*/ 0 h 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"/>
                <a:gd name="T55" fmla="*/ 0 h 18"/>
                <a:gd name="T56" fmla="*/ 20 w 20"/>
                <a:gd name="T57" fmla="*/ 18 h 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" h="18">
                  <a:moveTo>
                    <a:pt x="10" y="0"/>
                  </a:moveTo>
                  <a:lnTo>
                    <a:pt x="6" y="0"/>
                  </a:lnTo>
                  <a:lnTo>
                    <a:pt x="4" y="2"/>
                  </a:lnTo>
                  <a:lnTo>
                    <a:pt x="2" y="6"/>
                  </a:lnTo>
                  <a:lnTo>
                    <a:pt x="0" y="10"/>
                  </a:lnTo>
                  <a:lnTo>
                    <a:pt x="2" y="12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10" y="18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18" y="12"/>
                  </a:lnTo>
                  <a:lnTo>
                    <a:pt x="20" y="10"/>
                  </a:lnTo>
                  <a:lnTo>
                    <a:pt x="18" y="6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93" name="Freeform 36"/>
            <p:cNvSpPr>
              <a:spLocks/>
            </p:cNvSpPr>
            <p:nvPr/>
          </p:nvSpPr>
          <p:spPr bwMode="auto">
            <a:xfrm>
              <a:off x="5614988" y="5229225"/>
              <a:ext cx="31750" cy="31750"/>
            </a:xfrm>
            <a:custGeom>
              <a:avLst/>
              <a:gdLst>
                <a:gd name="T0" fmla="*/ 2147483647 w 18"/>
                <a:gd name="T1" fmla="*/ 2147483647 h 18"/>
                <a:gd name="T2" fmla="*/ 2147483647 w 18"/>
                <a:gd name="T3" fmla="*/ 2147483647 h 18"/>
                <a:gd name="T4" fmla="*/ 2147483647 w 18"/>
                <a:gd name="T5" fmla="*/ 2147483647 h 18"/>
                <a:gd name="T6" fmla="*/ 2147483647 w 18"/>
                <a:gd name="T7" fmla="*/ 0 h 18"/>
                <a:gd name="T8" fmla="*/ 2147483647 w 18"/>
                <a:gd name="T9" fmla="*/ 0 h 18"/>
                <a:gd name="T10" fmla="*/ 2147483647 w 18"/>
                <a:gd name="T11" fmla="*/ 0 h 18"/>
                <a:gd name="T12" fmla="*/ 2147483647 w 18"/>
                <a:gd name="T13" fmla="*/ 2147483647 h 18"/>
                <a:gd name="T14" fmla="*/ 0 w 18"/>
                <a:gd name="T15" fmla="*/ 2147483647 h 18"/>
                <a:gd name="T16" fmla="*/ 0 w 18"/>
                <a:gd name="T17" fmla="*/ 2147483647 h 18"/>
                <a:gd name="T18" fmla="*/ 0 w 18"/>
                <a:gd name="T19" fmla="*/ 2147483647 h 18"/>
                <a:gd name="T20" fmla="*/ 2147483647 w 18"/>
                <a:gd name="T21" fmla="*/ 2147483647 h 18"/>
                <a:gd name="T22" fmla="*/ 2147483647 w 18"/>
                <a:gd name="T23" fmla="*/ 2147483647 h 18"/>
                <a:gd name="T24" fmla="*/ 2147483647 w 18"/>
                <a:gd name="T25" fmla="*/ 2147483647 h 18"/>
                <a:gd name="T26" fmla="*/ 2147483647 w 18"/>
                <a:gd name="T27" fmla="*/ 2147483647 h 18"/>
                <a:gd name="T28" fmla="*/ 2147483647 w 18"/>
                <a:gd name="T29" fmla="*/ 2147483647 h 18"/>
                <a:gd name="T30" fmla="*/ 2147483647 w 18"/>
                <a:gd name="T31" fmla="*/ 2147483647 h 18"/>
                <a:gd name="T32" fmla="*/ 2147483647 w 18"/>
                <a:gd name="T33" fmla="*/ 2147483647 h 18"/>
                <a:gd name="T34" fmla="*/ 2147483647 w 18"/>
                <a:gd name="T35" fmla="*/ 2147483647 h 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18"/>
                <a:gd name="T56" fmla="*/ 18 w 18"/>
                <a:gd name="T57" fmla="*/ 18 h 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18">
                  <a:moveTo>
                    <a:pt x="18" y="8"/>
                  </a:moveTo>
                  <a:lnTo>
                    <a:pt x="18" y="6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6" y="18"/>
                  </a:lnTo>
                  <a:lnTo>
                    <a:pt x="10" y="18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18" y="12"/>
                  </a:lnTo>
                  <a:lnTo>
                    <a:pt x="18" y="10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94" name="Line 37"/>
            <p:cNvSpPr>
              <a:spLocks noChangeShapeType="1"/>
            </p:cNvSpPr>
            <p:nvPr/>
          </p:nvSpPr>
          <p:spPr bwMode="auto">
            <a:xfrm flipH="1">
              <a:off x="4487863" y="4557714"/>
              <a:ext cx="762000" cy="1163637"/>
            </a:xfrm>
            <a:prstGeom prst="line">
              <a:avLst/>
            </a:prstGeom>
            <a:noFill/>
            <a:ln w="15875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95" name="Line 38"/>
            <p:cNvSpPr>
              <a:spLocks noChangeShapeType="1"/>
            </p:cNvSpPr>
            <p:nvPr/>
          </p:nvSpPr>
          <p:spPr bwMode="auto">
            <a:xfrm flipH="1">
              <a:off x="4487863" y="4557714"/>
              <a:ext cx="762000" cy="1163637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96" name="Freeform 39"/>
            <p:cNvSpPr>
              <a:spLocks/>
            </p:cNvSpPr>
            <p:nvPr/>
          </p:nvSpPr>
          <p:spPr bwMode="auto">
            <a:xfrm>
              <a:off x="5232400" y="4540251"/>
              <a:ext cx="31750" cy="34925"/>
            </a:xfrm>
            <a:custGeom>
              <a:avLst/>
              <a:gdLst>
                <a:gd name="T0" fmla="*/ 2147483647 w 18"/>
                <a:gd name="T1" fmla="*/ 2147483647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2147483647 w 18"/>
                <a:gd name="T7" fmla="*/ 2147483647 h 20"/>
                <a:gd name="T8" fmla="*/ 2147483647 w 18"/>
                <a:gd name="T9" fmla="*/ 2147483647 h 20"/>
                <a:gd name="T10" fmla="*/ 2147483647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0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0 w 18"/>
                <a:gd name="T23" fmla="*/ 2147483647 h 20"/>
                <a:gd name="T24" fmla="*/ 0 w 18"/>
                <a:gd name="T25" fmla="*/ 2147483647 h 20"/>
                <a:gd name="T26" fmla="*/ 0 w 18"/>
                <a:gd name="T27" fmla="*/ 2147483647 h 20"/>
                <a:gd name="T28" fmla="*/ 2147483647 w 18"/>
                <a:gd name="T29" fmla="*/ 2147483647 h 20"/>
                <a:gd name="T30" fmla="*/ 2147483647 w 18"/>
                <a:gd name="T31" fmla="*/ 2147483647 h 20"/>
                <a:gd name="T32" fmla="*/ 2147483647 w 18"/>
                <a:gd name="T33" fmla="*/ 2147483647 h 20"/>
                <a:gd name="T34" fmla="*/ 2147483647 w 18"/>
                <a:gd name="T35" fmla="*/ 2147483647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0"/>
                <a:gd name="T56" fmla="*/ 18 w 18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0">
                  <a:moveTo>
                    <a:pt x="10" y="20"/>
                  </a:moveTo>
                  <a:lnTo>
                    <a:pt x="12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6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6" y="18"/>
                  </a:lnTo>
                  <a:lnTo>
                    <a:pt x="8" y="20"/>
                  </a:lnTo>
                  <a:lnTo>
                    <a:pt x="10" y="2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97" name="Freeform 40"/>
            <p:cNvSpPr>
              <a:spLocks/>
            </p:cNvSpPr>
            <p:nvPr/>
          </p:nvSpPr>
          <p:spPr bwMode="auto">
            <a:xfrm>
              <a:off x="4775200" y="2163763"/>
              <a:ext cx="1106488" cy="488950"/>
            </a:xfrm>
            <a:custGeom>
              <a:avLst/>
              <a:gdLst>
                <a:gd name="T0" fmla="*/ 0 w 630"/>
                <a:gd name="T1" fmla="*/ 0 h 278"/>
                <a:gd name="T2" fmla="*/ 2147483647 w 630"/>
                <a:gd name="T3" fmla="*/ 0 h 278"/>
                <a:gd name="T4" fmla="*/ 2147483647 w 630"/>
                <a:gd name="T5" fmla="*/ 2147483647 h 278"/>
                <a:gd name="T6" fmla="*/ 0 60000 65536"/>
                <a:gd name="T7" fmla="*/ 0 60000 65536"/>
                <a:gd name="T8" fmla="*/ 0 60000 65536"/>
                <a:gd name="T9" fmla="*/ 0 w 630"/>
                <a:gd name="T10" fmla="*/ 0 h 278"/>
                <a:gd name="T11" fmla="*/ 630 w 630"/>
                <a:gd name="T12" fmla="*/ 278 h 2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30" h="278">
                  <a:moveTo>
                    <a:pt x="0" y="0"/>
                  </a:moveTo>
                  <a:lnTo>
                    <a:pt x="88" y="0"/>
                  </a:lnTo>
                  <a:lnTo>
                    <a:pt x="630" y="278"/>
                  </a:lnTo>
                </a:path>
              </a:pathLst>
            </a:custGeom>
            <a:noFill/>
            <a:ln w="9525">
              <a:solidFill>
                <a:srgbClr val="231F2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98" name="Freeform 41"/>
            <p:cNvSpPr>
              <a:spLocks/>
            </p:cNvSpPr>
            <p:nvPr/>
          </p:nvSpPr>
          <p:spPr bwMode="auto">
            <a:xfrm>
              <a:off x="4775200" y="2613026"/>
              <a:ext cx="1149350" cy="569913"/>
            </a:xfrm>
            <a:custGeom>
              <a:avLst/>
              <a:gdLst>
                <a:gd name="T0" fmla="*/ 2147483647 w 654"/>
                <a:gd name="T1" fmla="*/ 2147483647 h 324"/>
                <a:gd name="T2" fmla="*/ 2147483647 w 654"/>
                <a:gd name="T3" fmla="*/ 0 h 324"/>
                <a:gd name="T4" fmla="*/ 0 w 654"/>
                <a:gd name="T5" fmla="*/ 0 h 324"/>
                <a:gd name="T6" fmla="*/ 0 60000 65536"/>
                <a:gd name="T7" fmla="*/ 0 60000 65536"/>
                <a:gd name="T8" fmla="*/ 0 60000 65536"/>
                <a:gd name="T9" fmla="*/ 0 w 654"/>
                <a:gd name="T10" fmla="*/ 0 h 324"/>
                <a:gd name="T11" fmla="*/ 654 w 654"/>
                <a:gd name="T12" fmla="*/ 324 h 3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54" h="324">
                  <a:moveTo>
                    <a:pt x="654" y="324"/>
                  </a:moveTo>
                  <a:lnTo>
                    <a:pt x="68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231F2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99" name="Freeform 42"/>
            <p:cNvSpPr>
              <a:spLocks/>
            </p:cNvSpPr>
            <p:nvPr/>
          </p:nvSpPr>
          <p:spPr bwMode="auto">
            <a:xfrm>
              <a:off x="4775200" y="3035300"/>
              <a:ext cx="1011238" cy="153988"/>
            </a:xfrm>
            <a:custGeom>
              <a:avLst/>
              <a:gdLst>
                <a:gd name="T0" fmla="*/ 2147483647 w 576"/>
                <a:gd name="T1" fmla="*/ 2147483647 h 88"/>
                <a:gd name="T2" fmla="*/ 2147483647 w 576"/>
                <a:gd name="T3" fmla="*/ 0 h 88"/>
                <a:gd name="T4" fmla="*/ 0 w 576"/>
                <a:gd name="T5" fmla="*/ 0 h 88"/>
                <a:gd name="T6" fmla="*/ 0 60000 65536"/>
                <a:gd name="T7" fmla="*/ 0 60000 65536"/>
                <a:gd name="T8" fmla="*/ 0 60000 65536"/>
                <a:gd name="T9" fmla="*/ 0 w 576"/>
                <a:gd name="T10" fmla="*/ 0 h 88"/>
                <a:gd name="T11" fmla="*/ 576 w 576"/>
                <a:gd name="T12" fmla="*/ 88 h 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88">
                  <a:moveTo>
                    <a:pt x="576" y="88"/>
                  </a:moveTo>
                  <a:lnTo>
                    <a:pt x="80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231F2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200" name="Line 43"/>
            <p:cNvSpPr>
              <a:spLocks noChangeShapeType="1"/>
            </p:cNvSpPr>
            <p:nvPr/>
          </p:nvSpPr>
          <p:spPr bwMode="auto">
            <a:xfrm flipH="1">
              <a:off x="6176963" y="2841625"/>
              <a:ext cx="639762" cy="1588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201" name="Line 44"/>
            <p:cNvSpPr>
              <a:spLocks noChangeShapeType="1"/>
            </p:cNvSpPr>
            <p:nvPr/>
          </p:nvSpPr>
          <p:spPr bwMode="auto">
            <a:xfrm flipH="1">
              <a:off x="4487864" y="4351338"/>
              <a:ext cx="1165225" cy="1720850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202" name="Line 45"/>
            <p:cNvSpPr>
              <a:spLocks noChangeShapeType="1"/>
            </p:cNvSpPr>
            <p:nvPr/>
          </p:nvSpPr>
          <p:spPr bwMode="auto">
            <a:xfrm flipH="1">
              <a:off x="6338889" y="2447925"/>
              <a:ext cx="477837" cy="1588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203" name="Line 46"/>
            <p:cNvSpPr>
              <a:spLocks noChangeShapeType="1"/>
            </p:cNvSpPr>
            <p:nvPr/>
          </p:nvSpPr>
          <p:spPr bwMode="auto">
            <a:xfrm flipH="1">
              <a:off x="6018213" y="3224214"/>
              <a:ext cx="798512" cy="3175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204" name="Freeform 47"/>
            <p:cNvSpPr>
              <a:spLocks/>
            </p:cNvSpPr>
            <p:nvPr/>
          </p:nvSpPr>
          <p:spPr bwMode="auto">
            <a:xfrm>
              <a:off x="4775200" y="3398839"/>
              <a:ext cx="1016000" cy="211137"/>
            </a:xfrm>
            <a:custGeom>
              <a:avLst/>
              <a:gdLst>
                <a:gd name="T0" fmla="*/ 0 w 578"/>
                <a:gd name="T1" fmla="*/ 0 h 120"/>
                <a:gd name="T2" fmla="*/ 2147483647 w 578"/>
                <a:gd name="T3" fmla="*/ 0 h 120"/>
                <a:gd name="T4" fmla="*/ 2147483647 w 578"/>
                <a:gd name="T5" fmla="*/ 2147483647 h 120"/>
                <a:gd name="T6" fmla="*/ 0 60000 65536"/>
                <a:gd name="T7" fmla="*/ 0 60000 65536"/>
                <a:gd name="T8" fmla="*/ 0 60000 65536"/>
                <a:gd name="T9" fmla="*/ 0 w 578"/>
                <a:gd name="T10" fmla="*/ 0 h 120"/>
                <a:gd name="T11" fmla="*/ 578 w 578"/>
                <a:gd name="T12" fmla="*/ 120 h 1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8" h="120">
                  <a:moveTo>
                    <a:pt x="0" y="0"/>
                  </a:moveTo>
                  <a:lnTo>
                    <a:pt x="92" y="0"/>
                  </a:lnTo>
                  <a:lnTo>
                    <a:pt x="578" y="120"/>
                  </a:lnTo>
                </a:path>
              </a:pathLst>
            </a:custGeom>
            <a:noFill/>
            <a:ln w="9525">
              <a:solidFill>
                <a:srgbClr val="231F2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205" name="Line 48"/>
            <p:cNvSpPr>
              <a:spLocks noChangeShapeType="1"/>
            </p:cNvSpPr>
            <p:nvPr/>
          </p:nvSpPr>
          <p:spPr bwMode="auto">
            <a:xfrm flipV="1">
              <a:off x="5632450" y="5243513"/>
              <a:ext cx="1588" cy="628650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206" name="Rectangle 49"/>
            <p:cNvSpPr>
              <a:spLocks noChangeArrowheads="1"/>
            </p:cNvSpPr>
            <p:nvPr/>
          </p:nvSpPr>
          <p:spPr bwMode="auto">
            <a:xfrm>
              <a:off x="3874357" y="5991225"/>
              <a:ext cx="59445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Right</a:t>
              </a:r>
              <a:b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</a:br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bronchus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  <p:sp>
          <p:nvSpPr>
            <p:cNvPr id="7207" name="Rectangle 50"/>
            <p:cNvSpPr>
              <a:spLocks noChangeArrowheads="1"/>
            </p:cNvSpPr>
            <p:nvPr/>
          </p:nvSpPr>
          <p:spPr bwMode="auto">
            <a:xfrm>
              <a:off x="6846888" y="5935663"/>
              <a:ext cx="87222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Left bronchus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  <p:sp>
          <p:nvSpPr>
            <p:cNvPr id="7208" name="Rectangle 51"/>
            <p:cNvSpPr>
              <a:spLocks noChangeArrowheads="1"/>
            </p:cNvSpPr>
            <p:nvPr/>
          </p:nvSpPr>
          <p:spPr bwMode="auto">
            <a:xfrm>
              <a:off x="6856414" y="5668963"/>
              <a:ext cx="59195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Left lung 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  <p:sp>
          <p:nvSpPr>
            <p:cNvPr id="7209" name="Rectangle 52"/>
            <p:cNvSpPr>
              <a:spLocks noChangeArrowheads="1"/>
            </p:cNvSpPr>
            <p:nvPr/>
          </p:nvSpPr>
          <p:spPr bwMode="auto">
            <a:xfrm>
              <a:off x="5307013" y="5894388"/>
              <a:ext cx="70352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Diaphragm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  <p:sp>
          <p:nvSpPr>
            <p:cNvPr id="7211" name="Rectangle 54"/>
            <p:cNvSpPr>
              <a:spLocks noChangeArrowheads="1"/>
            </p:cNvSpPr>
            <p:nvPr/>
          </p:nvSpPr>
          <p:spPr bwMode="auto">
            <a:xfrm>
              <a:off x="7598481" y="2587625"/>
              <a:ext cx="85266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200" b="1" dirty="0">
                  <a:solidFill>
                    <a:srgbClr val="231F20"/>
                  </a:solidFill>
                  <a:latin typeface="Calibri" panose="020F0502020204030204" pitchFamily="34" charset="0"/>
                </a:rPr>
                <a:t>Üst Solunum </a:t>
              </a:r>
            </a:p>
            <a:p>
              <a:pPr algn="ctr"/>
              <a:r>
                <a:rPr lang="tr-TR" altLang="tr-TR" sz="1200" b="1" dirty="0">
                  <a:solidFill>
                    <a:srgbClr val="231F20"/>
                  </a:solidFill>
                  <a:latin typeface="Calibri" panose="020F0502020204030204" pitchFamily="34" charset="0"/>
                </a:rPr>
                <a:t>Sistemi</a:t>
              </a:r>
              <a:endParaRPr lang="en-US" altLang="tr-TR" sz="1200" b="1" dirty="0">
                <a:latin typeface="Calibri" panose="020F0502020204030204" pitchFamily="34" charset="0"/>
              </a:endParaRPr>
            </a:p>
          </p:txBody>
        </p:sp>
        <p:sp>
          <p:nvSpPr>
            <p:cNvPr id="7212" name="Rectangle 55"/>
            <p:cNvSpPr>
              <a:spLocks noChangeArrowheads="1"/>
            </p:cNvSpPr>
            <p:nvPr/>
          </p:nvSpPr>
          <p:spPr bwMode="auto">
            <a:xfrm>
              <a:off x="7612844" y="3986213"/>
              <a:ext cx="82394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200" b="1" dirty="0">
                  <a:solidFill>
                    <a:srgbClr val="231F20"/>
                  </a:solidFill>
                  <a:latin typeface="Calibri" panose="020F0502020204030204" pitchFamily="34" charset="0"/>
                </a:rPr>
                <a:t>Alt Solunum </a:t>
              </a:r>
            </a:p>
            <a:p>
              <a:pPr algn="ctr"/>
              <a:r>
                <a:rPr lang="tr-TR" altLang="tr-TR" sz="1200" b="1" dirty="0">
                  <a:solidFill>
                    <a:srgbClr val="231F20"/>
                  </a:solidFill>
                  <a:latin typeface="Calibri" panose="020F0502020204030204" pitchFamily="34" charset="0"/>
                </a:rPr>
                <a:t>Sistemi</a:t>
              </a:r>
              <a:endParaRPr lang="en-US" altLang="tr-TR" sz="1200" b="1" dirty="0">
                <a:latin typeface="Calibri" panose="020F0502020204030204" pitchFamily="34" charset="0"/>
              </a:endParaRPr>
            </a:p>
          </p:txBody>
        </p:sp>
        <p:sp>
          <p:nvSpPr>
            <p:cNvPr id="7213" name="Rectangle 56"/>
            <p:cNvSpPr>
              <a:spLocks noChangeArrowheads="1"/>
            </p:cNvSpPr>
            <p:nvPr/>
          </p:nvSpPr>
          <p:spPr bwMode="auto">
            <a:xfrm>
              <a:off x="3681413" y="5646738"/>
              <a:ext cx="64780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Right lung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  <p:sp>
          <p:nvSpPr>
            <p:cNvPr id="7214" name="Rectangle 57"/>
            <p:cNvSpPr>
              <a:spLocks noChangeArrowheads="1"/>
            </p:cNvSpPr>
            <p:nvPr/>
          </p:nvSpPr>
          <p:spPr bwMode="auto">
            <a:xfrm>
              <a:off x="4179888" y="3321050"/>
              <a:ext cx="49526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Trachea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  <p:sp>
          <p:nvSpPr>
            <p:cNvPr id="7215" name="Rectangle 58"/>
            <p:cNvSpPr>
              <a:spLocks noChangeArrowheads="1"/>
            </p:cNvSpPr>
            <p:nvPr/>
          </p:nvSpPr>
          <p:spPr bwMode="auto">
            <a:xfrm>
              <a:off x="6853238" y="3146425"/>
              <a:ext cx="42088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Larynx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  <p:sp>
          <p:nvSpPr>
            <p:cNvPr id="7216" name="Rectangle 59"/>
            <p:cNvSpPr>
              <a:spLocks noChangeArrowheads="1"/>
            </p:cNvSpPr>
            <p:nvPr/>
          </p:nvSpPr>
          <p:spPr bwMode="auto">
            <a:xfrm>
              <a:off x="3962401" y="2944813"/>
              <a:ext cx="67967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Esophagus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  <p:sp>
          <p:nvSpPr>
            <p:cNvPr id="7217" name="Rectangle 60"/>
            <p:cNvSpPr>
              <a:spLocks noChangeArrowheads="1"/>
            </p:cNvSpPr>
            <p:nvPr/>
          </p:nvSpPr>
          <p:spPr bwMode="auto">
            <a:xfrm>
              <a:off x="3922714" y="2527300"/>
              <a:ext cx="72353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Vocal cords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  <p:sp>
          <p:nvSpPr>
            <p:cNvPr id="7218" name="Rectangle 61"/>
            <p:cNvSpPr>
              <a:spLocks noChangeArrowheads="1"/>
            </p:cNvSpPr>
            <p:nvPr/>
          </p:nvSpPr>
          <p:spPr bwMode="auto">
            <a:xfrm>
              <a:off x="4165601" y="2066925"/>
              <a:ext cx="5202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Pharynx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  <p:sp>
          <p:nvSpPr>
            <p:cNvPr id="7219" name="Rectangle 62"/>
            <p:cNvSpPr>
              <a:spLocks noChangeArrowheads="1"/>
            </p:cNvSpPr>
            <p:nvPr/>
          </p:nvSpPr>
          <p:spPr bwMode="auto">
            <a:xfrm>
              <a:off x="6853239" y="2779713"/>
              <a:ext cx="46442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Tongue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  <p:sp>
          <p:nvSpPr>
            <p:cNvPr id="7220" name="Rectangle 63"/>
            <p:cNvSpPr>
              <a:spLocks noChangeArrowheads="1"/>
            </p:cNvSpPr>
            <p:nvPr/>
          </p:nvSpPr>
          <p:spPr bwMode="auto">
            <a:xfrm>
              <a:off x="6853239" y="2376488"/>
              <a:ext cx="75834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200" b="1">
                  <a:solidFill>
                    <a:srgbClr val="231F20"/>
                  </a:solidFill>
                  <a:latin typeface="Calibri" panose="020F0502020204030204" pitchFamily="34" charset="0"/>
                </a:rPr>
                <a:t>Nasal cavity</a:t>
              </a:r>
              <a:endParaRPr lang="en-US" altLang="tr-TR" sz="1200" b="1">
                <a:latin typeface="Calibri" panose="020F0502020204030204" pitchFamily="34" charset="0"/>
              </a:endParaRPr>
            </a:p>
          </p:txBody>
        </p:sp>
      </p:grpSp>
      <p:grpSp>
        <p:nvGrpSpPr>
          <p:cNvPr id="57" name="Grup 56"/>
          <p:cNvGrpSpPr/>
          <p:nvPr/>
        </p:nvGrpSpPr>
        <p:grpSpPr>
          <a:xfrm>
            <a:off x="6106811" y="1358883"/>
            <a:ext cx="5139435" cy="5492810"/>
            <a:chOff x="3481388" y="762000"/>
            <a:chExt cx="5139435" cy="5492810"/>
          </a:xfrm>
        </p:grpSpPr>
        <p:pic>
          <p:nvPicPr>
            <p:cNvPr id="58" name="Picture 14" descr="figure_17_02a-b-jL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40" t="24155" r="4860" b="6194"/>
            <a:stretch>
              <a:fillRect/>
            </a:stretch>
          </p:blipFill>
          <p:spPr bwMode="auto">
            <a:xfrm>
              <a:off x="3589339" y="762000"/>
              <a:ext cx="4656137" cy="541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Freeform 15"/>
            <p:cNvSpPr>
              <a:spLocks/>
            </p:cNvSpPr>
            <p:nvPr/>
          </p:nvSpPr>
          <p:spPr bwMode="auto">
            <a:xfrm>
              <a:off x="5665788" y="2605088"/>
              <a:ext cx="36512" cy="38100"/>
            </a:xfrm>
            <a:custGeom>
              <a:avLst/>
              <a:gdLst>
                <a:gd name="T0" fmla="*/ 2147483647 w 18"/>
                <a:gd name="T1" fmla="*/ 2147483647 h 18"/>
                <a:gd name="T2" fmla="*/ 2147483647 w 18"/>
                <a:gd name="T3" fmla="*/ 2147483647 h 18"/>
                <a:gd name="T4" fmla="*/ 2147483647 w 18"/>
                <a:gd name="T5" fmla="*/ 2147483647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2147483647 w 18"/>
                <a:gd name="T11" fmla="*/ 2147483647 h 18"/>
                <a:gd name="T12" fmla="*/ 2147483647 w 18"/>
                <a:gd name="T13" fmla="*/ 2147483647 h 18"/>
                <a:gd name="T14" fmla="*/ 2147483647 w 18"/>
                <a:gd name="T15" fmla="*/ 2147483647 h 18"/>
                <a:gd name="T16" fmla="*/ 2147483647 w 18"/>
                <a:gd name="T17" fmla="*/ 2147483647 h 18"/>
                <a:gd name="T18" fmla="*/ 2147483647 w 18"/>
                <a:gd name="T19" fmla="*/ 0 h 18"/>
                <a:gd name="T20" fmla="*/ 2147483647 w 18"/>
                <a:gd name="T21" fmla="*/ 0 h 18"/>
                <a:gd name="T22" fmla="*/ 2147483647 w 18"/>
                <a:gd name="T23" fmla="*/ 2147483647 h 18"/>
                <a:gd name="T24" fmla="*/ 0 w 18"/>
                <a:gd name="T25" fmla="*/ 2147483647 h 18"/>
                <a:gd name="T26" fmla="*/ 0 w 18"/>
                <a:gd name="T27" fmla="*/ 2147483647 h 18"/>
                <a:gd name="T28" fmla="*/ 0 w 18"/>
                <a:gd name="T29" fmla="*/ 2147483647 h 18"/>
                <a:gd name="T30" fmla="*/ 0 w 18"/>
                <a:gd name="T31" fmla="*/ 2147483647 h 18"/>
                <a:gd name="T32" fmla="*/ 2147483647 w 18"/>
                <a:gd name="T33" fmla="*/ 2147483647 h 18"/>
                <a:gd name="T34" fmla="*/ 2147483647 w 18"/>
                <a:gd name="T35" fmla="*/ 2147483647 h 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18"/>
                <a:gd name="T56" fmla="*/ 18 w 18"/>
                <a:gd name="T57" fmla="*/ 18 h 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18">
                  <a:moveTo>
                    <a:pt x="4" y="16"/>
                  </a:moveTo>
                  <a:lnTo>
                    <a:pt x="6" y="18"/>
                  </a:lnTo>
                  <a:lnTo>
                    <a:pt x="10" y="18"/>
                  </a:lnTo>
                  <a:lnTo>
                    <a:pt x="14" y="16"/>
                  </a:lnTo>
                  <a:lnTo>
                    <a:pt x="16" y="14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0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4" y="16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" name="Freeform 16"/>
            <p:cNvSpPr>
              <a:spLocks/>
            </p:cNvSpPr>
            <p:nvPr/>
          </p:nvSpPr>
          <p:spPr bwMode="auto">
            <a:xfrm>
              <a:off x="5449888" y="2800351"/>
              <a:ext cx="38100" cy="41275"/>
            </a:xfrm>
            <a:custGeom>
              <a:avLst/>
              <a:gdLst>
                <a:gd name="T0" fmla="*/ 2147483647 w 18"/>
                <a:gd name="T1" fmla="*/ 2147483647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2147483647 w 18"/>
                <a:gd name="T7" fmla="*/ 2147483647 h 20"/>
                <a:gd name="T8" fmla="*/ 2147483647 w 18"/>
                <a:gd name="T9" fmla="*/ 2147483647 h 20"/>
                <a:gd name="T10" fmla="*/ 2147483647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0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0 w 18"/>
                <a:gd name="T23" fmla="*/ 2147483647 h 20"/>
                <a:gd name="T24" fmla="*/ 0 w 18"/>
                <a:gd name="T25" fmla="*/ 2147483647 h 20"/>
                <a:gd name="T26" fmla="*/ 0 w 18"/>
                <a:gd name="T27" fmla="*/ 2147483647 h 20"/>
                <a:gd name="T28" fmla="*/ 2147483647 w 18"/>
                <a:gd name="T29" fmla="*/ 2147483647 h 20"/>
                <a:gd name="T30" fmla="*/ 2147483647 w 18"/>
                <a:gd name="T31" fmla="*/ 2147483647 h 20"/>
                <a:gd name="T32" fmla="*/ 2147483647 w 18"/>
                <a:gd name="T33" fmla="*/ 2147483647 h 20"/>
                <a:gd name="T34" fmla="*/ 2147483647 w 18"/>
                <a:gd name="T35" fmla="*/ 2147483647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0"/>
                <a:gd name="T56" fmla="*/ 18 w 18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0">
                  <a:moveTo>
                    <a:pt x="8" y="20"/>
                  </a:moveTo>
                  <a:lnTo>
                    <a:pt x="12" y="20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2" y="2"/>
                  </a:lnTo>
                  <a:lnTo>
                    <a:pt x="8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4" y="20"/>
                  </a:lnTo>
                  <a:lnTo>
                    <a:pt x="6" y="20"/>
                  </a:lnTo>
                  <a:lnTo>
                    <a:pt x="8" y="2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1" name="Freeform 17"/>
            <p:cNvSpPr>
              <a:spLocks/>
            </p:cNvSpPr>
            <p:nvPr/>
          </p:nvSpPr>
          <p:spPr bwMode="auto">
            <a:xfrm>
              <a:off x="5303838" y="3754438"/>
              <a:ext cx="38100" cy="38100"/>
            </a:xfrm>
            <a:custGeom>
              <a:avLst/>
              <a:gdLst>
                <a:gd name="T0" fmla="*/ 2147483647 w 18"/>
                <a:gd name="T1" fmla="*/ 2147483647 h 18"/>
                <a:gd name="T2" fmla="*/ 2147483647 w 18"/>
                <a:gd name="T3" fmla="*/ 2147483647 h 18"/>
                <a:gd name="T4" fmla="*/ 2147483647 w 18"/>
                <a:gd name="T5" fmla="*/ 2147483647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2147483647 w 18"/>
                <a:gd name="T11" fmla="*/ 2147483647 h 18"/>
                <a:gd name="T12" fmla="*/ 2147483647 w 18"/>
                <a:gd name="T13" fmla="*/ 2147483647 h 18"/>
                <a:gd name="T14" fmla="*/ 2147483647 w 18"/>
                <a:gd name="T15" fmla="*/ 0 h 18"/>
                <a:gd name="T16" fmla="*/ 2147483647 w 18"/>
                <a:gd name="T17" fmla="*/ 0 h 18"/>
                <a:gd name="T18" fmla="*/ 2147483647 w 18"/>
                <a:gd name="T19" fmla="*/ 0 h 18"/>
                <a:gd name="T20" fmla="*/ 2147483647 w 18"/>
                <a:gd name="T21" fmla="*/ 2147483647 h 18"/>
                <a:gd name="T22" fmla="*/ 0 w 18"/>
                <a:gd name="T23" fmla="*/ 2147483647 h 18"/>
                <a:gd name="T24" fmla="*/ 0 w 18"/>
                <a:gd name="T25" fmla="*/ 2147483647 h 18"/>
                <a:gd name="T26" fmla="*/ 0 w 18"/>
                <a:gd name="T27" fmla="*/ 2147483647 h 18"/>
                <a:gd name="T28" fmla="*/ 2147483647 w 18"/>
                <a:gd name="T29" fmla="*/ 2147483647 h 18"/>
                <a:gd name="T30" fmla="*/ 2147483647 w 18"/>
                <a:gd name="T31" fmla="*/ 2147483647 h 18"/>
                <a:gd name="T32" fmla="*/ 2147483647 w 18"/>
                <a:gd name="T33" fmla="*/ 2147483647 h 18"/>
                <a:gd name="T34" fmla="*/ 2147483647 w 18"/>
                <a:gd name="T35" fmla="*/ 2147483647 h 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18"/>
                <a:gd name="T56" fmla="*/ 18 w 18"/>
                <a:gd name="T57" fmla="*/ 18 h 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18">
                  <a:moveTo>
                    <a:pt x="8" y="18"/>
                  </a:moveTo>
                  <a:lnTo>
                    <a:pt x="12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6" y="18"/>
                  </a:lnTo>
                  <a:lnTo>
                    <a:pt x="8" y="18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2" name="Freeform 18"/>
            <p:cNvSpPr>
              <a:spLocks/>
            </p:cNvSpPr>
            <p:nvPr/>
          </p:nvSpPr>
          <p:spPr bwMode="auto">
            <a:xfrm>
              <a:off x="5260975" y="4108451"/>
              <a:ext cx="38100" cy="42863"/>
            </a:xfrm>
            <a:custGeom>
              <a:avLst/>
              <a:gdLst>
                <a:gd name="T0" fmla="*/ 2147483647 w 18"/>
                <a:gd name="T1" fmla="*/ 2147483647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2147483647 w 18"/>
                <a:gd name="T7" fmla="*/ 2147483647 h 20"/>
                <a:gd name="T8" fmla="*/ 2147483647 w 18"/>
                <a:gd name="T9" fmla="*/ 2147483647 h 20"/>
                <a:gd name="T10" fmla="*/ 2147483647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2147483647 h 20"/>
                <a:gd name="T18" fmla="*/ 2147483647 w 18"/>
                <a:gd name="T19" fmla="*/ 0 h 20"/>
                <a:gd name="T20" fmla="*/ 2147483647 w 18"/>
                <a:gd name="T21" fmla="*/ 0 h 20"/>
                <a:gd name="T22" fmla="*/ 2147483647 w 18"/>
                <a:gd name="T23" fmla="*/ 2147483647 h 20"/>
                <a:gd name="T24" fmla="*/ 0 w 18"/>
                <a:gd name="T25" fmla="*/ 2147483647 h 20"/>
                <a:gd name="T26" fmla="*/ 0 w 18"/>
                <a:gd name="T27" fmla="*/ 2147483647 h 20"/>
                <a:gd name="T28" fmla="*/ 0 w 18"/>
                <a:gd name="T29" fmla="*/ 2147483647 h 20"/>
                <a:gd name="T30" fmla="*/ 2147483647 w 18"/>
                <a:gd name="T31" fmla="*/ 2147483647 h 20"/>
                <a:gd name="T32" fmla="*/ 2147483647 w 18"/>
                <a:gd name="T33" fmla="*/ 2147483647 h 20"/>
                <a:gd name="T34" fmla="*/ 2147483647 w 18"/>
                <a:gd name="T35" fmla="*/ 2147483647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0"/>
                <a:gd name="T56" fmla="*/ 18 w 18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0">
                  <a:moveTo>
                    <a:pt x="6" y="18"/>
                  </a:moveTo>
                  <a:lnTo>
                    <a:pt x="8" y="20"/>
                  </a:lnTo>
                  <a:lnTo>
                    <a:pt x="12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4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3" name="Freeform 19"/>
            <p:cNvSpPr>
              <a:spLocks/>
            </p:cNvSpPr>
            <p:nvPr/>
          </p:nvSpPr>
          <p:spPr bwMode="auto">
            <a:xfrm>
              <a:off x="5197475" y="4962526"/>
              <a:ext cx="38100" cy="42863"/>
            </a:xfrm>
            <a:custGeom>
              <a:avLst/>
              <a:gdLst>
                <a:gd name="T0" fmla="*/ 2147483647 w 18"/>
                <a:gd name="T1" fmla="*/ 2147483647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2147483647 w 18"/>
                <a:gd name="T7" fmla="*/ 2147483647 h 20"/>
                <a:gd name="T8" fmla="*/ 2147483647 w 18"/>
                <a:gd name="T9" fmla="*/ 2147483647 h 20"/>
                <a:gd name="T10" fmla="*/ 2147483647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0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0 w 18"/>
                <a:gd name="T23" fmla="*/ 2147483647 h 20"/>
                <a:gd name="T24" fmla="*/ 0 w 18"/>
                <a:gd name="T25" fmla="*/ 2147483647 h 20"/>
                <a:gd name="T26" fmla="*/ 0 w 18"/>
                <a:gd name="T27" fmla="*/ 2147483647 h 20"/>
                <a:gd name="T28" fmla="*/ 2147483647 w 18"/>
                <a:gd name="T29" fmla="*/ 2147483647 h 20"/>
                <a:gd name="T30" fmla="*/ 2147483647 w 18"/>
                <a:gd name="T31" fmla="*/ 2147483647 h 20"/>
                <a:gd name="T32" fmla="*/ 2147483647 w 18"/>
                <a:gd name="T33" fmla="*/ 2147483647 h 20"/>
                <a:gd name="T34" fmla="*/ 2147483647 w 18"/>
                <a:gd name="T35" fmla="*/ 2147483647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0"/>
                <a:gd name="T56" fmla="*/ 18 w 18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0">
                  <a:moveTo>
                    <a:pt x="8" y="20"/>
                  </a:moveTo>
                  <a:lnTo>
                    <a:pt x="12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2" y="2"/>
                  </a:lnTo>
                  <a:lnTo>
                    <a:pt x="8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4" y="18"/>
                  </a:lnTo>
                  <a:lnTo>
                    <a:pt x="6" y="20"/>
                  </a:lnTo>
                  <a:lnTo>
                    <a:pt x="8" y="2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4" name="Freeform 20"/>
            <p:cNvSpPr>
              <a:spLocks/>
            </p:cNvSpPr>
            <p:nvPr/>
          </p:nvSpPr>
          <p:spPr bwMode="auto">
            <a:xfrm>
              <a:off x="6854825" y="3940175"/>
              <a:ext cx="38100" cy="38100"/>
            </a:xfrm>
            <a:custGeom>
              <a:avLst/>
              <a:gdLst>
                <a:gd name="T0" fmla="*/ 2147483647 w 18"/>
                <a:gd name="T1" fmla="*/ 0 h 18"/>
                <a:gd name="T2" fmla="*/ 2147483647 w 18"/>
                <a:gd name="T3" fmla="*/ 0 h 18"/>
                <a:gd name="T4" fmla="*/ 2147483647 w 18"/>
                <a:gd name="T5" fmla="*/ 0 h 18"/>
                <a:gd name="T6" fmla="*/ 2147483647 w 18"/>
                <a:gd name="T7" fmla="*/ 2147483647 h 18"/>
                <a:gd name="T8" fmla="*/ 0 w 18"/>
                <a:gd name="T9" fmla="*/ 2147483647 h 18"/>
                <a:gd name="T10" fmla="*/ 0 w 18"/>
                <a:gd name="T11" fmla="*/ 2147483647 h 18"/>
                <a:gd name="T12" fmla="*/ 0 w 18"/>
                <a:gd name="T13" fmla="*/ 2147483647 h 18"/>
                <a:gd name="T14" fmla="*/ 2147483647 w 18"/>
                <a:gd name="T15" fmla="*/ 2147483647 h 18"/>
                <a:gd name="T16" fmla="*/ 2147483647 w 18"/>
                <a:gd name="T17" fmla="*/ 2147483647 h 18"/>
                <a:gd name="T18" fmla="*/ 2147483647 w 18"/>
                <a:gd name="T19" fmla="*/ 2147483647 h 18"/>
                <a:gd name="T20" fmla="*/ 2147483647 w 18"/>
                <a:gd name="T21" fmla="*/ 2147483647 h 18"/>
                <a:gd name="T22" fmla="*/ 2147483647 w 18"/>
                <a:gd name="T23" fmla="*/ 2147483647 h 18"/>
                <a:gd name="T24" fmla="*/ 2147483647 w 18"/>
                <a:gd name="T25" fmla="*/ 2147483647 h 18"/>
                <a:gd name="T26" fmla="*/ 2147483647 w 18"/>
                <a:gd name="T27" fmla="*/ 2147483647 h 18"/>
                <a:gd name="T28" fmla="*/ 2147483647 w 18"/>
                <a:gd name="T29" fmla="*/ 2147483647 h 18"/>
                <a:gd name="T30" fmla="*/ 2147483647 w 18"/>
                <a:gd name="T31" fmla="*/ 2147483647 h 18"/>
                <a:gd name="T32" fmla="*/ 2147483647 w 18"/>
                <a:gd name="T33" fmla="*/ 0 h 18"/>
                <a:gd name="T34" fmla="*/ 2147483647 w 18"/>
                <a:gd name="T35" fmla="*/ 0 h 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18"/>
                <a:gd name="T56" fmla="*/ 18 w 18"/>
                <a:gd name="T57" fmla="*/ 18 h 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18">
                  <a:moveTo>
                    <a:pt x="10" y="0"/>
                  </a:moveTo>
                  <a:lnTo>
                    <a:pt x="8" y="0"/>
                  </a:lnTo>
                  <a:lnTo>
                    <a:pt x="4" y="0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6" y="18"/>
                  </a:lnTo>
                  <a:lnTo>
                    <a:pt x="10" y="18"/>
                  </a:lnTo>
                  <a:lnTo>
                    <a:pt x="14" y="16"/>
                  </a:lnTo>
                  <a:lnTo>
                    <a:pt x="16" y="14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5" name="Freeform 21"/>
            <p:cNvSpPr>
              <a:spLocks/>
            </p:cNvSpPr>
            <p:nvPr/>
          </p:nvSpPr>
          <p:spPr bwMode="auto">
            <a:xfrm>
              <a:off x="6935789" y="4222751"/>
              <a:ext cx="41275" cy="41275"/>
            </a:xfrm>
            <a:custGeom>
              <a:avLst/>
              <a:gdLst>
                <a:gd name="T0" fmla="*/ 2147483647 w 20"/>
                <a:gd name="T1" fmla="*/ 0 h 20"/>
                <a:gd name="T2" fmla="*/ 2147483647 w 20"/>
                <a:gd name="T3" fmla="*/ 0 h 20"/>
                <a:gd name="T4" fmla="*/ 2147483647 w 20"/>
                <a:gd name="T5" fmla="*/ 2147483647 h 20"/>
                <a:gd name="T6" fmla="*/ 2147483647 w 20"/>
                <a:gd name="T7" fmla="*/ 2147483647 h 20"/>
                <a:gd name="T8" fmla="*/ 0 w 20"/>
                <a:gd name="T9" fmla="*/ 2147483647 h 20"/>
                <a:gd name="T10" fmla="*/ 2147483647 w 20"/>
                <a:gd name="T11" fmla="*/ 2147483647 h 20"/>
                <a:gd name="T12" fmla="*/ 2147483647 w 20"/>
                <a:gd name="T13" fmla="*/ 2147483647 h 20"/>
                <a:gd name="T14" fmla="*/ 2147483647 w 20"/>
                <a:gd name="T15" fmla="*/ 2147483647 h 20"/>
                <a:gd name="T16" fmla="*/ 2147483647 w 20"/>
                <a:gd name="T17" fmla="*/ 2147483647 h 20"/>
                <a:gd name="T18" fmla="*/ 2147483647 w 20"/>
                <a:gd name="T19" fmla="*/ 2147483647 h 20"/>
                <a:gd name="T20" fmla="*/ 2147483647 w 20"/>
                <a:gd name="T21" fmla="*/ 2147483647 h 20"/>
                <a:gd name="T22" fmla="*/ 2147483647 w 20"/>
                <a:gd name="T23" fmla="*/ 2147483647 h 20"/>
                <a:gd name="T24" fmla="*/ 2147483647 w 20"/>
                <a:gd name="T25" fmla="*/ 2147483647 h 20"/>
                <a:gd name="T26" fmla="*/ 2147483647 w 20"/>
                <a:gd name="T27" fmla="*/ 2147483647 h 20"/>
                <a:gd name="T28" fmla="*/ 2147483647 w 20"/>
                <a:gd name="T29" fmla="*/ 2147483647 h 20"/>
                <a:gd name="T30" fmla="*/ 2147483647 w 20"/>
                <a:gd name="T31" fmla="*/ 0 h 20"/>
                <a:gd name="T32" fmla="*/ 2147483647 w 20"/>
                <a:gd name="T33" fmla="*/ 0 h 20"/>
                <a:gd name="T34" fmla="*/ 2147483647 w 20"/>
                <a:gd name="T35" fmla="*/ 0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"/>
                <a:gd name="T55" fmla="*/ 0 h 20"/>
                <a:gd name="T56" fmla="*/ 20 w 20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" h="20">
                  <a:moveTo>
                    <a:pt x="10" y="0"/>
                  </a:moveTo>
                  <a:lnTo>
                    <a:pt x="6" y="0"/>
                  </a:lnTo>
                  <a:lnTo>
                    <a:pt x="4" y="2"/>
                  </a:lnTo>
                  <a:lnTo>
                    <a:pt x="2" y="6"/>
                  </a:lnTo>
                  <a:lnTo>
                    <a:pt x="0" y="10"/>
                  </a:lnTo>
                  <a:lnTo>
                    <a:pt x="2" y="14"/>
                  </a:lnTo>
                  <a:lnTo>
                    <a:pt x="4" y="16"/>
                  </a:lnTo>
                  <a:lnTo>
                    <a:pt x="6" y="18"/>
                  </a:lnTo>
                  <a:lnTo>
                    <a:pt x="10" y="20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20" y="10"/>
                  </a:lnTo>
                  <a:lnTo>
                    <a:pt x="18" y="6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6" name="Freeform 22"/>
            <p:cNvSpPr>
              <a:spLocks/>
            </p:cNvSpPr>
            <p:nvPr/>
          </p:nvSpPr>
          <p:spPr bwMode="auto">
            <a:xfrm>
              <a:off x="6384925" y="5067301"/>
              <a:ext cx="38100" cy="42863"/>
            </a:xfrm>
            <a:custGeom>
              <a:avLst/>
              <a:gdLst>
                <a:gd name="T0" fmla="*/ 2147483647 w 18"/>
                <a:gd name="T1" fmla="*/ 0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0 w 18"/>
                <a:gd name="T7" fmla="*/ 2147483647 h 20"/>
                <a:gd name="T8" fmla="*/ 0 w 18"/>
                <a:gd name="T9" fmla="*/ 2147483647 h 20"/>
                <a:gd name="T10" fmla="*/ 0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2147483647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2147483647 w 18"/>
                <a:gd name="T23" fmla="*/ 2147483647 h 20"/>
                <a:gd name="T24" fmla="*/ 2147483647 w 18"/>
                <a:gd name="T25" fmla="*/ 2147483647 h 20"/>
                <a:gd name="T26" fmla="*/ 2147483647 w 18"/>
                <a:gd name="T27" fmla="*/ 2147483647 h 20"/>
                <a:gd name="T28" fmla="*/ 2147483647 w 18"/>
                <a:gd name="T29" fmla="*/ 2147483647 h 20"/>
                <a:gd name="T30" fmla="*/ 2147483647 w 18"/>
                <a:gd name="T31" fmla="*/ 2147483647 h 20"/>
                <a:gd name="T32" fmla="*/ 2147483647 w 18"/>
                <a:gd name="T33" fmla="*/ 0 h 20"/>
                <a:gd name="T34" fmla="*/ 2147483647 w 18"/>
                <a:gd name="T35" fmla="*/ 0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0"/>
                <a:gd name="T56" fmla="*/ 18 w 18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0">
                  <a:moveTo>
                    <a:pt x="8" y="0"/>
                  </a:moveTo>
                  <a:lnTo>
                    <a:pt x="4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4" y="18"/>
                  </a:lnTo>
                  <a:lnTo>
                    <a:pt x="8" y="20"/>
                  </a:lnTo>
                  <a:lnTo>
                    <a:pt x="12" y="18"/>
                  </a:lnTo>
                  <a:lnTo>
                    <a:pt x="16" y="16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7" name="Freeform 23"/>
            <p:cNvSpPr>
              <a:spLocks/>
            </p:cNvSpPr>
            <p:nvPr/>
          </p:nvSpPr>
          <p:spPr bwMode="auto">
            <a:xfrm>
              <a:off x="6624638" y="5518151"/>
              <a:ext cx="38100" cy="41275"/>
            </a:xfrm>
            <a:custGeom>
              <a:avLst/>
              <a:gdLst>
                <a:gd name="T0" fmla="*/ 2147483647 w 18"/>
                <a:gd name="T1" fmla="*/ 2147483647 h 20"/>
                <a:gd name="T2" fmla="*/ 2147483647 w 18"/>
                <a:gd name="T3" fmla="*/ 2147483647 h 20"/>
                <a:gd name="T4" fmla="*/ 0 w 18"/>
                <a:gd name="T5" fmla="*/ 2147483647 h 20"/>
                <a:gd name="T6" fmla="*/ 0 w 18"/>
                <a:gd name="T7" fmla="*/ 2147483647 h 20"/>
                <a:gd name="T8" fmla="*/ 2147483647 w 18"/>
                <a:gd name="T9" fmla="*/ 2147483647 h 20"/>
                <a:gd name="T10" fmla="*/ 2147483647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2147483647 h 20"/>
                <a:gd name="T18" fmla="*/ 2147483647 w 18"/>
                <a:gd name="T19" fmla="*/ 2147483647 h 20"/>
                <a:gd name="T20" fmla="*/ 2147483647 w 18"/>
                <a:gd name="T21" fmla="*/ 2147483647 h 20"/>
                <a:gd name="T22" fmla="*/ 2147483647 w 18"/>
                <a:gd name="T23" fmla="*/ 2147483647 h 20"/>
                <a:gd name="T24" fmla="*/ 2147483647 w 18"/>
                <a:gd name="T25" fmla="*/ 2147483647 h 20"/>
                <a:gd name="T26" fmla="*/ 2147483647 w 18"/>
                <a:gd name="T27" fmla="*/ 2147483647 h 20"/>
                <a:gd name="T28" fmla="*/ 2147483647 w 18"/>
                <a:gd name="T29" fmla="*/ 2147483647 h 20"/>
                <a:gd name="T30" fmla="*/ 2147483647 w 18"/>
                <a:gd name="T31" fmla="*/ 0 h 20"/>
                <a:gd name="T32" fmla="*/ 2147483647 w 18"/>
                <a:gd name="T33" fmla="*/ 2147483647 h 20"/>
                <a:gd name="T34" fmla="*/ 2147483647 w 18"/>
                <a:gd name="T35" fmla="*/ 2147483647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0"/>
                <a:gd name="T56" fmla="*/ 18 w 18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0">
                  <a:moveTo>
                    <a:pt x="4" y="2"/>
                  </a:moveTo>
                  <a:lnTo>
                    <a:pt x="2" y="4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4"/>
                  </a:lnTo>
                  <a:lnTo>
                    <a:pt x="4" y="18"/>
                  </a:lnTo>
                  <a:lnTo>
                    <a:pt x="6" y="20"/>
                  </a:lnTo>
                  <a:lnTo>
                    <a:pt x="10" y="20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18" y="12"/>
                  </a:lnTo>
                  <a:lnTo>
                    <a:pt x="18" y="10"/>
                  </a:lnTo>
                  <a:lnTo>
                    <a:pt x="18" y="6"/>
                  </a:lnTo>
                  <a:lnTo>
                    <a:pt x="16" y="2"/>
                  </a:lnTo>
                  <a:lnTo>
                    <a:pt x="12" y="2"/>
                  </a:lnTo>
                  <a:lnTo>
                    <a:pt x="8" y="0"/>
                  </a:lnTo>
                  <a:lnTo>
                    <a:pt x="6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8" name="Freeform 24"/>
            <p:cNvSpPr>
              <a:spLocks/>
            </p:cNvSpPr>
            <p:nvPr/>
          </p:nvSpPr>
          <p:spPr bwMode="auto">
            <a:xfrm>
              <a:off x="5594351" y="2779713"/>
              <a:ext cx="36513" cy="38100"/>
            </a:xfrm>
            <a:custGeom>
              <a:avLst/>
              <a:gdLst>
                <a:gd name="T0" fmla="*/ 2147483647 w 18"/>
                <a:gd name="T1" fmla="*/ 2147483647 h 18"/>
                <a:gd name="T2" fmla="*/ 2147483647 w 18"/>
                <a:gd name="T3" fmla="*/ 2147483647 h 18"/>
                <a:gd name="T4" fmla="*/ 2147483647 w 18"/>
                <a:gd name="T5" fmla="*/ 2147483647 h 18"/>
                <a:gd name="T6" fmla="*/ 2147483647 w 18"/>
                <a:gd name="T7" fmla="*/ 2147483647 h 18"/>
                <a:gd name="T8" fmla="*/ 2147483647 w 18"/>
                <a:gd name="T9" fmla="*/ 2147483647 h 18"/>
                <a:gd name="T10" fmla="*/ 2147483647 w 18"/>
                <a:gd name="T11" fmla="*/ 2147483647 h 18"/>
                <a:gd name="T12" fmla="*/ 2147483647 w 18"/>
                <a:gd name="T13" fmla="*/ 2147483647 h 18"/>
                <a:gd name="T14" fmla="*/ 2147483647 w 18"/>
                <a:gd name="T15" fmla="*/ 2147483647 h 18"/>
                <a:gd name="T16" fmla="*/ 2147483647 w 18"/>
                <a:gd name="T17" fmla="*/ 2147483647 h 18"/>
                <a:gd name="T18" fmla="*/ 2147483647 w 18"/>
                <a:gd name="T19" fmla="*/ 0 h 18"/>
                <a:gd name="T20" fmla="*/ 2147483647 w 18"/>
                <a:gd name="T21" fmla="*/ 0 h 18"/>
                <a:gd name="T22" fmla="*/ 2147483647 w 18"/>
                <a:gd name="T23" fmla="*/ 0 h 18"/>
                <a:gd name="T24" fmla="*/ 2147483647 w 18"/>
                <a:gd name="T25" fmla="*/ 2147483647 h 18"/>
                <a:gd name="T26" fmla="*/ 0 w 18"/>
                <a:gd name="T27" fmla="*/ 2147483647 h 18"/>
                <a:gd name="T28" fmla="*/ 0 w 18"/>
                <a:gd name="T29" fmla="*/ 2147483647 h 18"/>
                <a:gd name="T30" fmla="*/ 0 w 18"/>
                <a:gd name="T31" fmla="*/ 2147483647 h 18"/>
                <a:gd name="T32" fmla="*/ 0 w 18"/>
                <a:gd name="T33" fmla="*/ 2147483647 h 18"/>
                <a:gd name="T34" fmla="*/ 2147483647 w 18"/>
                <a:gd name="T35" fmla="*/ 2147483647 h 1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18"/>
                <a:gd name="T56" fmla="*/ 18 w 18"/>
                <a:gd name="T57" fmla="*/ 18 h 1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18">
                  <a:moveTo>
                    <a:pt x="2" y="16"/>
                  </a:moveTo>
                  <a:lnTo>
                    <a:pt x="6" y="18"/>
                  </a:lnTo>
                  <a:lnTo>
                    <a:pt x="10" y="18"/>
                  </a:lnTo>
                  <a:lnTo>
                    <a:pt x="14" y="18"/>
                  </a:lnTo>
                  <a:lnTo>
                    <a:pt x="16" y="14"/>
                  </a:lnTo>
                  <a:lnTo>
                    <a:pt x="18" y="12"/>
                  </a:lnTo>
                  <a:lnTo>
                    <a:pt x="18" y="8"/>
                  </a:lnTo>
                  <a:lnTo>
                    <a:pt x="18" y="4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9" name="Freeform 25"/>
            <p:cNvSpPr>
              <a:spLocks/>
            </p:cNvSpPr>
            <p:nvPr/>
          </p:nvSpPr>
          <p:spPr bwMode="auto">
            <a:xfrm>
              <a:off x="5303838" y="3073401"/>
              <a:ext cx="38100" cy="42863"/>
            </a:xfrm>
            <a:custGeom>
              <a:avLst/>
              <a:gdLst>
                <a:gd name="T0" fmla="*/ 2147483647 w 18"/>
                <a:gd name="T1" fmla="*/ 2147483647 h 20"/>
                <a:gd name="T2" fmla="*/ 2147483647 w 18"/>
                <a:gd name="T3" fmla="*/ 2147483647 h 20"/>
                <a:gd name="T4" fmla="*/ 2147483647 w 18"/>
                <a:gd name="T5" fmla="*/ 2147483647 h 20"/>
                <a:gd name="T6" fmla="*/ 2147483647 w 18"/>
                <a:gd name="T7" fmla="*/ 2147483647 h 20"/>
                <a:gd name="T8" fmla="*/ 2147483647 w 18"/>
                <a:gd name="T9" fmla="*/ 2147483647 h 20"/>
                <a:gd name="T10" fmla="*/ 2147483647 w 18"/>
                <a:gd name="T11" fmla="*/ 2147483647 h 20"/>
                <a:gd name="T12" fmla="*/ 2147483647 w 18"/>
                <a:gd name="T13" fmla="*/ 2147483647 h 20"/>
                <a:gd name="T14" fmla="*/ 2147483647 w 18"/>
                <a:gd name="T15" fmla="*/ 2147483647 h 20"/>
                <a:gd name="T16" fmla="*/ 2147483647 w 18"/>
                <a:gd name="T17" fmla="*/ 0 h 20"/>
                <a:gd name="T18" fmla="*/ 2147483647 w 18"/>
                <a:gd name="T19" fmla="*/ 0 h 20"/>
                <a:gd name="T20" fmla="*/ 2147483647 w 18"/>
                <a:gd name="T21" fmla="*/ 2147483647 h 20"/>
                <a:gd name="T22" fmla="*/ 2147483647 w 18"/>
                <a:gd name="T23" fmla="*/ 2147483647 h 20"/>
                <a:gd name="T24" fmla="*/ 0 w 18"/>
                <a:gd name="T25" fmla="*/ 2147483647 h 20"/>
                <a:gd name="T26" fmla="*/ 0 w 18"/>
                <a:gd name="T27" fmla="*/ 2147483647 h 20"/>
                <a:gd name="T28" fmla="*/ 0 w 18"/>
                <a:gd name="T29" fmla="*/ 2147483647 h 20"/>
                <a:gd name="T30" fmla="*/ 2147483647 w 18"/>
                <a:gd name="T31" fmla="*/ 2147483647 h 20"/>
                <a:gd name="T32" fmla="*/ 2147483647 w 18"/>
                <a:gd name="T33" fmla="*/ 2147483647 h 20"/>
                <a:gd name="T34" fmla="*/ 2147483647 w 18"/>
                <a:gd name="T35" fmla="*/ 2147483647 h 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8"/>
                <a:gd name="T55" fmla="*/ 0 h 20"/>
                <a:gd name="T56" fmla="*/ 18 w 18"/>
                <a:gd name="T57" fmla="*/ 20 h 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8" h="20">
                  <a:moveTo>
                    <a:pt x="6" y="18"/>
                  </a:moveTo>
                  <a:lnTo>
                    <a:pt x="10" y="20"/>
                  </a:lnTo>
                  <a:lnTo>
                    <a:pt x="14" y="18"/>
                  </a:lnTo>
                  <a:lnTo>
                    <a:pt x="16" y="16"/>
                  </a:lnTo>
                  <a:lnTo>
                    <a:pt x="18" y="12"/>
                  </a:lnTo>
                  <a:lnTo>
                    <a:pt x="18" y="8"/>
                  </a:lnTo>
                  <a:lnTo>
                    <a:pt x="18" y="4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4" y="18"/>
                  </a:lnTo>
                  <a:lnTo>
                    <a:pt x="6" y="18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0" name="Freeform 26"/>
            <p:cNvSpPr>
              <a:spLocks/>
            </p:cNvSpPr>
            <p:nvPr/>
          </p:nvSpPr>
          <p:spPr bwMode="auto">
            <a:xfrm>
              <a:off x="4967288" y="2452688"/>
              <a:ext cx="500062" cy="368300"/>
            </a:xfrm>
            <a:custGeom>
              <a:avLst/>
              <a:gdLst>
                <a:gd name="T0" fmla="*/ 0 w 238"/>
                <a:gd name="T1" fmla="*/ 0 h 175"/>
                <a:gd name="T2" fmla="*/ 2147483647 w 238"/>
                <a:gd name="T3" fmla="*/ 0 h 175"/>
                <a:gd name="T4" fmla="*/ 2147483647 w 238"/>
                <a:gd name="T5" fmla="*/ 2147483647 h 175"/>
                <a:gd name="T6" fmla="*/ 0 60000 65536"/>
                <a:gd name="T7" fmla="*/ 0 60000 65536"/>
                <a:gd name="T8" fmla="*/ 0 60000 65536"/>
                <a:gd name="T9" fmla="*/ 0 w 238"/>
                <a:gd name="T10" fmla="*/ 0 h 175"/>
                <a:gd name="T11" fmla="*/ 238 w 238"/>
                <a:gd name="T12" fmla="*/ 175 h 17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8" h="175">
                  <a:moveTo>
                    <a:pt x="0" y="0"/>
                  </a:moveTo>
                  <a:lnTo>
                    <a:pt x="66" y="0"/>
                  </a:lnTo>
                  <a:lnTo>
                    <a:pt x="238" y="175"/>
                  </a:lnTo>
                </a:path>
              </a:pathLst>
            </a:custGeom>
            <a:noFill/>
            <a:ln w="9525">
              <a:solidFill>
                <a:srgbClr val="231F2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1" name="Freeform 27"/>
            <p:cNvSpPr>
              <a:spLocks/>
            </p:cNvSpPr>
            <p:nvPr/>
          </p:nvSpPr>
          <p:spPr bwMode="auto">
            <a:xfrm>
              <a:off x="4411663" y="3776663"/>
              <a:ext cx="908050" cy="588962"/>
            </a:xfrm>
            <a:custGeom>
              <a:avLst/>
              <a:gdLst>
                <a:gd name="T0" fmla="*/ 0 w 432"/>
                <a:gd name="T1" fmla="*/ 2147483647 h 280"/>
                <a:gd name="T2" fmla="*/ 2147483647 w 432"/>
                <a:gd name="T3" fmla="*/ 2147483647 h 280"/>
                <a:gd name="T4" fmla="*/ 2147483647 w 432"/>
                <a:gd name="T5" fmla="*/ 0 h 280"/>
                <a:gd name="T6" fmla="*/ 0 60000 65536"/>
                <a:gd name="T7" fmla="*/ 0 60000 65536"/>
                <a:gd name="T8" fmla="*/ 0 60000 65536"/>
                <a:gd name="T9" fmla="*/ 0 w 432"/>
                <a:gd name="T10" fmla="*/ 0 h 280"/>
                <a:gd name="T11" fmla="*/ 432 w 432"/>
                <a:gd name="T12" fmla="*/ 280 h 2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280">
                  <a:moveTo>
                    <a:pt x="0" y="280"/>
                  </a:moveTo>
                  <a:lnTo>
                    <a:pt x="194" y="280"/>
                  </a:lnTo>
                  <a:lnTo>
                    <a:pt x="432" y="0"/>
                  </a:lnTo>
                </a:path>
              </a:pathLst>
            </a:custGeom>
            <a:noFill/>
            <a:ln w="9525">
              <a:solidFill>
                <a:srgbClr val="231F2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2" name="Line 28"/>
            <p:cNvSpPr>
              <a:spLocks noChangeShapeType="1"/>
            </p:cNvSpPr>
            <p:nvPr/>
          </p:nvSpPr>
          <p:spPr bwMode="auto">
            <a:xfrm>
              <a:off x="5076825" y="1990725"/>
              <a:ext cx="604838" cy="635000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3" name="Line 29"/>
            <p:cNvSpPr>
              <a:spLocks noChangeShapeType="1"/>
            </p:cNvSpPr>
            <p:nvPr/>
          </p:nvSpPr>
          <p:spPr bwMode="auto">
            <a:xfrm flipH="1">
              <a:off x="4819650" y="4129089"/>
              <a:ext cx="458788" cy="236537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4" name="Line 30"/>
            <p:cNvSpPr>
              <a:spLocks noChangeShapeType="1"/>
            </p:cNvSpPr>
            <p:nvPr/>
          </p:nvSpPr>
          <p:spPr bwMode="auto">
            <a:xfrm>
              <a:off x="4411664" y="4983164"/>
              <a:ext cx="803275" cy="3175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5" name="Freeform 31"/>
            <p:cNvSpPr>
              <a:spLocks/>
            </p:cNvSpPr>
            <p:nvPr/>
          </p:nvSpPr>
          <p:spPr bwMode="auto">
            <a:xfrm>
              <a:off x="6877050" y="3957638"/>
              <a:ext cx="915988" cy="285750"/>
            </a:xfrm>
            <a:custGeom>
              <a:avLst/>
              <a:gdLst>
                <a:gd name="T0" fmla="*/ 2147483647 w 436"/>
                <a:gd name="T1" fmla="*/ 2147483647 h 136"/>
                <a:gd name="T2" fmla="*/ 2147483647 w 436"/>
                <a:gd name="T3" fmla="*/ 2147483647 h 136"/>
                <a:gd name="T4" fmla="*/ 0 w 436"/>
                <a:gd name="T5" fmla="*/ 0 h 136"/>
                <a:gd name="T6" fmla="*/ 0 60000 65536"/>
                <a:gd name="T7" fmla="*/ 0 60000 65536"/>
                <a:gd name="T8" fmla="*/ 0 60000 65536"/>
                <a:gd name="T9" fmla="*/ 0 w 436"/>
                <a:gd name="T10" fmla="*/ 0 h 136"/>
                <a:gd name="T11" fmla="*/ 436 w 436"/>
                <a:gd name="T12" fmla="*/ 136 h 1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6" h="136">
                  <a:moveTo>
                    <a:pt x="38" y="136"/>
                  </a:moveTo>
                  <a:lnTo>
                    <a:pt x="436" y="136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231F2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6" name="Freeform 32"/>
            <p:cNvSpPr>
              <a:spLocks/>
            </p:cNvSpPr>
            <p:nvPr/>
          </p:nvSpPr>
          <p:spPr bwMode="auto">
            <a:xfrm>
              <a:off x="6400800" y="5089526"/>
              <a:ext cx="1392238" cy="449263"/>
            </a:xfrm>
            <a:custGeom>
              <a:avLst/>
              <a:gdLst>
                <a:gd name="T0" fmla="*/ 0 w 662"/>
                <a:gd name="T1" fmla="*/ 0 h 214"/>
                <a:gd name="T2" fmla="*/ 2147483647 w 662"/>
                <a:gd name="T3" fmla="*/ 0 h 214"/>
                <a:gd name="T4" fmla="*/ 2147483647 w 662"/>
                <a:gd name="T5" fmla="*/ 2147483647 h 214"/>
                <a:gd name="T6" fmla="*/ 0 60000 65536"/>
                <a:gd name="T7" fmla="*/ 0 60000 65536"/>
                <a:gd name="T8" fmla="*/ 0 60000 65536"/>
                <a:gd name="T9" fmla="*/ 0 w 662"/>
                <a:gd name="T10" fmla="*/ 0 h 214"/>
                <a:gd name="T11" fmla="*/ 662 w 662"/>
                <a:gd name="T12" fmla="*/ 214 h 2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62" h="214">
                  <a:moveTo>
                    <a:pt x="0" y="0"/>
                  </a:moveTo>
                  <a:lnTo>
                    <a:pt x="662" y="0"/>
                  </a:lnTo>
                  <a:lnTo>
                    <a:pt x="114" y="214"/>
                  </a:lnTo>
                </a:path>
              </a:pathLst>
            </a:custGeom>
            <a:noFill/>
            <a:ln w="9525">
              <a:solidFill>
                <a:srgbClr val="231F2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7" name="Freeform 33"/>
            <p:cNvSpPr>
              <a:spLocks/>
            </p:cNvSpPr>
            <p:nvPr/>
          </p:nvSpPr>
          <p:spPr bwMode="auto">
            <a:xfrm>
              <a:off x="4979988" y="1990726"/>
              <a:ext cx="635000" cy="804863"/>
            </a:xfrm>
            <a:custGeom>
              <a:avLst/>
              <a:gdLst>
                <a:gd name="T0" fmla="*/ 2147483647 w 302"/>
                <a:gd name="T1" fmla="*/ 2147483647 h 383"/>
                <a:gd name="T2" fmla="*/ 2147483647 w 302"/>
                <a:gd name="T3" fmla="*/ 0 h 383"/>
                <a:gd name="T4" fmla="*/ 0 w 302"/>
                <a:gd name="T5" fmla="*/ 0 h 383"/>
                <a:gd name="T6" fmla="*/ 0 60000 65536"/>
                <a:gd name="T7" fmla="*/ 0 60000 65536"/>
                <a:gd name="T8" fmla="*/ 0 60000 65536"/>
                <a:gd name="T9" fmla="*/ 0 w 302"/>
                <a:gd name="T10" fmla="*/ 0 h 383"/>
                <a:gd name="T11" fmla="*/ 302 w 302"/>
                <a:gd name="T12" fmla="*/ 383 h 38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2" h="383">
                  <a:moveTo>
                    <a:pt x="302" y="383"/>
                  </a:moveTo>
                  <a:lnTo>
                    <a:pt x="46" y="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231F2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8" name="Line 34"/>
            <p:cNvSpPr>
              <a:spLocks noChangeShapeType="1"/>
            </p:cNvSpPr>
            <p:nvPr/>
          </p:nvSpPr>
          <p:spPr bwMode="auto">
            <a:xfrm flipH="1" flipV="1">
              <a:off x="5105401" y="2452688"/>
              <a:ext cx="214313" cy="641350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9" name="Line 35"/>
            <p:cNvSpPr>
              <a:spLocks noChangeShapeType="1"/>
            </p:cNvSpPr>
            <p:nvPr/>
          </p:nvSpPr>
          <p:spPr bwMode="auto">
            <a:xfrm>
              <a:off x="4794251" y="5837239"/>
              <a:ext cx="1190625" cy="3175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0" name="Line 36"/>
            <p:cNvSpPr>
              <a:spLocks noChangeShapeType="1"/>
            </p:cNvSpPr>
            <p:nvPr/>
          </p:nvSpPr>
          <p:spPr bwMode="auto">
            <a:xfrm>
              <a:off x="4799014" y="5762626"/>
              <a:ext cx="1587" cy="155575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1" name="Line 37"/>
            <p:cNvSpPr>
              <a:spLocks noChangeShapeType="1"/>
            </p:cNvSpPr>
            <p:nvPr/>
          </p:nvSpPr>
          <p:spPr bwMode="auto">
            <a:xfrm>
              <a:off x="5984875" y="5762626"/>
              <a:ext cx="1588" cy="155575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2" name="Line 38"/>
            <p:cNvSpPr>
              <a:spLocks noChangeShapeType="1"/>
            </p:cNvSpPr>
            <p:nvPr/>
          </p:nvSpPr>
          <p:spPr bwMode="auto">
            <a:xfrm>
              <a:off x="7073901" y="5770563"/>
              <a:ext cx="3175" cy="150812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3" name="Line 39"/>
            <p:cNvSpPr>
              <a:spLocks noChangeShapeType="1"/>
            </p:cNvSpPr>
            <p:nvPr/>
          </p:nvSpPr>
          <p:spPr bwMode="auto">
            <a:xfrm>
              <a:off x="6026151" y="5762626"/>
              <a:ext cx="3175" cy="155575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4" name="Line 40"/>
            <p:cNvSpPr>
              <a:spLocks noChangeShapeType="1"/>
            </p:cNvSpPr>
            <p:nvPr/>
          </p:nvSpPr>
          <p:spPr bwMode="auto">
            <a:xfrm>
              <a:off x="6026150" y="5837239"/>
              <a:ext cx="1047750" cy="3175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5" name="Rectangle 41"/>
            <p:cNvSpPr>
              <a:spLocks noChangeArrowheads="1"/>
            </p:cNvSpPr>
            <p:nvPr/>
          </p:nvSpPr>
          <p:spPr bwMode="auto">
            <a:xfrm>
              <a:off x="4197350" y="2349501"/>
              <a:ext cx="593752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  <a:t>Scalenes</a:t>
              </a:r>
              <a:endParaRPr lang="en-US" altLang="tr-TR" sz="1300" b="1">
                <a:latin typeface="Calibri" panose="020F0502020204030204" pitchFamily="34" charset="0"/>
              </a:endParaRPr>
            </a:p>
          </p:txBody>
        </p:sp>
        <p:sp>
          <p:nvSpPr>
            <p:cNvPr id="86" name="Rectangle 42"/>
            <p:cNvSpPr>
              <a:spLocks noChangeArrowheads="1"/>
            </p:cNvSpPr>
            <p:nvPr/>
          </p:nvSpPr>
          <p:spPr bwMode="auto">
            <a:xfrm>
              <a:off x="4009466" y="1892300"/>
              <a:ext cx="92448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  <a:t>Sternocleido-</a:t>
              </a:r>
              <a:b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</a:br>
              <a: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  <a:t>mastoids</a:t>
              </a:r>
              <a:endParaRPr lang="en-US" altLang="tr-TR" sz="1300" b="1">
                <a:latin typeface="Calibri" panose="020F0502020204030204" pitchFamily="34" charset="0"/>
              </a:endParaRPr>
            </a:p>
          </p:txBody>
        </p:sp>
        <p:sp>
          <p:nvSpPr>
            <p:cNvPr id="87" name="Rectangle 43"/>
            <p:cNvSpPr>
              <a:spLocks noChangeArrowheads="1"/>
            </p:cNvSpPr>
            <p:nvPr/>
          </p:nvSpPr>
          <p:spPr bwMode="auto">
            <a:xfrm>
              <a:off x="3569590" y="4262438"/>
              <a:ext cx="79444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  <a:t>External</a:t>
              </a:r>
              <a:b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</a:br>
              <a: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  <a:t>intercostals</a:t>
              </a:r>
              <a:endParaRPr lang="en-US" altLang="tr-TR" sz="1300" b="1">
                <a:latin typeface="Calibri" panose="020F0502020204030204" pitchFamily="34" charset="0"/>
              </a:endParaRPr>
            </a:p>
          </p:txBody>
        </p:sp>
        <p:sp>
          <p:nvSpPr>
            <p:cNvPr id="88" name="Rectangle 44"/>
            <p:cNvSpPr>
              <a:spLocks noChangeArrowheads="1"/>
            </p:cNvSpPr>
            <p:nvPr/>
          </p:nvSpPr>
          <p:spPr bwMode="auto">
            <a:xfrm>
              <a:off x="4888494" y="5854700"/>
              <a:ext cx="97674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tr-TR" sz="1300">
                  <a:solidFill>
                    <a:srgbClr val="231F20"/>
                  </a:solidFill>
                  <a:latin typeface="Arial Black" panose="020B0A04020102020204" pitchFamily="34" charset="0"/>
                </a:rPr>
                <a:t>Muscles of</a:t>
              </a:r>
              <a:br>
                <a:rPr lang="en-US" altLang="tr-TR" sz="1300">
                  <a:solidFill>
                    <a:srgbClr val="231F20"/>
                  </a:solidFill>
                  <a:latin typeface="Arial Black" panose="020B0A04020102020204" pitchFamily="34" charset="0"/>
                </a:rPr>
              </a:br>
              <a:r>
                <a:rPr lang="en-US" altLang="tr-TR" sz="1300">
                  <a:solidFill>
                    <a:srgbClr val="231F20"/>
                  </a:solidFill>
                  <a:latin typeface="Arial Black" panose="020B0A04020102020204" pitchFamily="34" charset="0"/>
                </a:rPr>
                <a:t>inspiration</a:t>
              </a:r>
              <a:endParaRPr lang="en-US" altLang="tr-TR" sz="1300">
                <a:latin typeface="Arial Black" panose="020B0A04020102020204" pitchFamily="34" charset="0"/>
              </a:endParaRPr>
            </a:p>
          </p:txBody>
        </p:sp>
        <p:sp>
          <p:nvSpPr>
            <p:cNvPr id="89" name="Rectangle 45"/>
            <p:cNvSpPr>
              <a:spLocks noChangeArrowheads="1"/>
            </p:cNvSpPr>
            <p:nvPr/>
          </p:nvSpPr>
          <p:spPr bwMode="auto">
            <a:xfrm>
              <a:off x="6071181" y="5854700"/>
              <a:ext cx="97674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US" altLang="tr-TR" sz="1300">
                  <a:solidFill>
                    <a:srgbClr val="231F20"/>
                  </a:solidFill>
                  <a:latin typeface="Arial Black" panose="020B0A04020102020204" pitchFamily="34" charset="0"/>
                </a:rPr>
                <a:t>Muscles of</a:t>
              </a:r>
              <a:br>
                <a:rPr lang="en-US" altLang="tr-TR" sz="1300">
                  <a:solidFill>
                    <a:srgbClr val="231F20"/>
                  </a:solidFill>
                  <a:latin typeface="Arial Black" panose="020B0A04020102020204" pitchFamily="34" charset="0"/>
                </a:rPr>
              </a:br>
              <a:r>
                <a:rPr lang="en-US" altLang="tr-TR" sz="1300">
                  <a:solidFill>
                    <a:srgbClr val="231F20"/>
                  </a:solidFill>
                  <a:latin typeface="Arial Black" panose="020B0A04020102020204" pitchFamily="34" charset="0"/>
                </a:rPr>
                <a:t>expiration</a:t>
              </a:r>
              <a:endParaRPr lang="en-US" altLang="tr-TR" sz="1300">
                <a:latin typeface="Arial Black" panose="020B0A04020102020204" pitchFamily="34" charset="0"/>
              </a:endParaRPr>
            </a:p>
          </p:txBody>
        </p:sp>
        <p:sp>
          <p:nvSpPr>
            <p:cNvPr id="90" name="Rectangle 46"/>
            <p:cNvSpPr>
              <a:spLocks noChangeArrowheads="1"/>
            </p:cNvSpPr>
            <p:nvPr/>
          </p:nvSpPr>
          <p:spPr bwMode="auto">
            <a:xfrm>
              <a:off x="7829551" y="5013325"/>
              <a:ext cx="76142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  <a:t>Abdominal</a:t>
              </a:r>
              <a:b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</a:br>
              <a: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  <a:t>muscles</a:t>
              </a:r>
              <a:endParaRPr lang="en-US" altLang="tr-TR" sz="1300" b="1">
                <a:latin typeface="Calibri" panose="020F0502020204030204" pitchFamily="34" charset="0"/>
              </a:endParaRPr>
            </a:p>
          </p:txBody>
        </p:sp>
        <p:sp>
          <p:nvSpPr>
            <p:cNvPr id="91" name="Rectangle 47"/>
            <p:cNvSpPr>
              <a:spLocks noChangeArrowheads="1"/>
            </p:cNvSpPr>
            <p:nvPr/>
          </p:nvSpPr>
          <p:spPr bwMode="auto">
            <a:xfrm>
              <a:off x="3481388" y="4873626"/>
              <a:ext cx="760978" cy="200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  <a:t>Diaphragm</a:t>
              </a:r>
              <a:endParaRPr lang="en-US" altLang="tr-TR" sz="1300" b="1">
                <a:latin typeface="Calibri" panose="020F0502020204030204" pitchFamily="34" charset="0"/>
              </a:endParaRPr>
            </a:p>
          </p:txBody>
        </p:sp>
        <p:sp>
          <p:nvSpPr>
            <p:cNvPr id="92" name="Rectangle 49"/>
            <p:cNvSpPr>
              <a:spLocks noChangeArrowheads="1"/>
            </p:cNvSpPr>
            <p:nvPr/>
          </p:nvSpPr>
          <p:spPr bwMode="auto">
            <a:xfrm>
              <a:off x="7826375" y="4154488"/>
              <a:ext cx="79444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  <a:t>Internal</a:t>
              </a:r>
              <a:b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</a:br>
              <a:r>
                <a:rPr lang="en-US" altLang="tr-TR" sz="1300" b="1">
                  <a:solidFill>
                    <a:srgbClr val="231F20"/>
                  </a:solidFill>
                  <a:latin typeface="Calibri" panose="020F0502020204030204" pitchFamily="34" charset="0"/>
                </a:rPr>
                <a:t>intercostals</a:t>
              </a:r>
              <a:endParaRPr lang="en-US" altLang="tr-TR" sz="1300" b="1">
                <a:latin typeface="Calibri" panose="020F0502020204030204" pitchFamily="34" charset="0"/>
              </a:endParaRPr>
            </a:p>
          </p:txBody>
        </p:sp>
      </p:grpSp>
      <p:sp>
        <p:nvSpPr>
          <p:cNvPr id="4" name="Metin kutusu 3"/>
          <p:cNvSpPr txBox="1"/>
          <p:nvPr/>
        </p:nvSpPr>
        <p:spPr>
          <a:xfrm>
            <a:off x="391332" y="156042"/>
            <a:ext cx="42554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/>
              <a:t>Solunum Sistemi Anatomisi</a:t>
            </a:r>
          </a:p>
        </p:txBody>
      </p:sp>
    </p:spTree>
    <p:extLst>
      <p:ext uri="{BB962C8B-B14F-4D97-AF65-F5344CB8AC3E}">
        <p14:creationId xmlns:p14="http://schemas.microsoft.com/office/powerpoint/2010/main" val="74800249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Solunum Sistemi</a:t>
            </a:r>
            <a:endParaRPr lang="en-US" altLang="tr-TR"/>
          </a:p>
        </p:txBody>
      </p:sp>
      <p:pic>
        <p:nvPicPr>
          <p:cNvPr id="9220" name="Picture 59" descr="figure_17_03-j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49"/>
          <a:stretch>
            <a:fillRect/>
          </a:stretch>
        </p:blipFill>
        <p:spPr bwMode="auto">
          <a:xfrm>
            <a:off x="1979614" y="1966914"/>
            <a:ext cx="8231187" cy="329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Freeform 60"/>
          <p:cNvSpPr>
            <a:spLocks/>
          </p:cNvSpPr>
          <p:nvPr/>
        </p:nvSpPr>
        <p:spPr bwMode="auto">
          <a:xfrm>
            <a:off x="7943850" y="4224339"/>
            <a:ext cx="1104900" cy="180975"/>
          </a:xfrm>
          <a:custGeom>
            <a:avLst/>
            <a:gdLst>
              <a:gd name="T0" fmla="*/ 2147483647 w 696"/>
              <a:gd name="T1" fmla="*/ 0 h 114"/>
              <a:gd name="T2" fmla="*/ 2147483647 w 696"/>
              <a:gd name="T3" fmla="*/ 0 h 114"/>
              <a:gd name="T4" fmla="*/ 0 w 696"/>
              <a:gd name="T5" fmla="*/ 2147483647 h 114"/>
              <a:gd name="T6" fmla="*/ 0 60000 65536"/>
              <a:gd name="T7" fmla="*/ 0 60000 65536"/>
              <a:gd name="T8" fmla="*/ 0 60000 65536"/>
              <a:gd name="T9" fmla="*/ 0 w 696"/>
              <a:gd name="T10" fmla="*/ 0 h 114"/>
              <a:gd name="T11" fmla="*/ 696 w 696"/>
              <a:gd name="T12" fmla="*/ 114 h 1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96" h="114">
                <a:moveTo>
                  <a:pt x="78" y="0"/>
                </a:moveTo>
                <a:lnTo>
                  <a:pt x="696" y="0"/>
                </a:lnTo>
                <a:lnTo>
                  <a:pt x="0" y="114"/>
                </a:lnTo>
              </a:path>
            </a:pathLst>
          </a:custGeom>
          <a:noFill/>
          <a:ln w="12700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22" name="Line 61"/>
          <p:cNvSpPr>
            <a:spLocks noChangeShapeType="1"/>
          </p:cNvSpPr>
          <p:nvPr/>
        </p:nvSpPr>
        <p:spPr bwMode="auto">
          <a:xfrm>
            <a:off x="8718550" y="3338514"/>
            <a:ext cx="323850" cy="1587"/>
          </a:xfrm>
          <a:prstGeom prst="line">
            <a:avLst/>
          </a:prstGeom>
          <a:noFill/>
          <a:ln w="12700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9223" name="Rectangle 62"/>
          <p:cNvSpPr>
            <a:spLocks noChangeArrowheads="1"/>
          </p:cNvSpPr>
          <p:nvPr/>
        </p:nvSpPr>
        <p:spPr bwMode="auto">
          <a:xfrm>
            <a:off x="3028491" y="3081338"/>
            <a:ext cx="90261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sz="1700" b="1" dirty="0">
                <a:solidFill>
                  <a:srgbClr val="000000"/>
                </a:solidFill>
                <a:latin typeface="Calibri" panose="020F0502020204030204" pitchFamily="34" charset="0"/>
              </a:rPr>
              <a:t>Hava dolu</a:t>
            </a:r>
            <a:br>
              <a:rPr lang="en-US" altLang="tr-TR" sz="1700" b="1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altLang="tr-TR" sz="17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balon</a:t>
            </a:r>
            <a:endParaRPr lang="en-US" altLang="tr-TR" b="1" dirty="0">
              <a:latin typeface="Calibri" panose="020F0502020204030204" pitchFamily="34" charset="0"/>
            </a:endParaRPr>
          </a:p>
        </p:txBody>
      </p:sp>
      <p:sp>
        <p:nvSpPr>
          <p:cNvPr id="9224" name="Rectangle 63"/>
          <p:cNvSpPr>
            <a:spLocks noChangeArrowheads="1"/>
          </p:cNvSpPr>
          <p:nvPr/>
        </p:nvSpPr>
        <p:spPr bwMode="auto">
          <a:xfrm>
            <a:off x="2543176" y="4522788"/>
            <a:ext cx="132568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700" b="1" dirty="0">
                <a:solidFill>
                  <a:srgbClr val="000000"/>
                </a:solidFill>
                <a:latin typeface="Calibri" panose="020F0502020204030204" pitchFamily="34" charset="0"/>
              </a:rPr>
              <a:t>Sıvı dolu</a:t>
            </a:r>
            <a:r>
              <a:rPr lang="en-US" altLang="tr-TR" sz="17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tr-TR" sz="17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balon</a:t>
            </a:r>
            <a:endParaRPr lang="en-US" altLang="tr-TR" b="1" dirty="0">
              <a:latin typeface="Calibri" panose="020F0502020204030204" pitchFamily="34" charset="0"/>
            </a:endParaRPr>
          </a:p>
        </p:txBody>
      </p:sp>
      <p:sp>
        <p:nvSpPr>
          <p:cNvPr id="9225" name="Rectangle 64"/>
          <p:cNvSpPr>
            <a:spLocks noChangeArrowheads="1"/>
          </p:cNvSpPr>
          <p:nvPr/>
        </p:nvSpPr>
        <p:spPr bwMode="auto">
          <a:xfrm>
            <a:off x="9077326" y="3224213"/>
            <a:ext cx="611258" cy="538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7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Ple</a:t>
            </a:r>
            <a:r>
              <a:rPr lang="tr-TR" altLang="tr-TR" sz="17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vr</a:t>
            </a:r>
            <a:r>
              <a:rPr lang="en-US" altLang="tr-TR" sz="1700" b="1" dirty="0">
                <a:solidFill>
                  <a:srgbClr val="000000"/>
                </a:solidFill>
                <a:latin typeface="Calibri" panose="020F0502020204030204" pitchFamily="34" charset="0"/>
              </a:rPr>
              <a:t>al</a:t>
            </a:r>
            <a:br>
              <a:rPr lang="en-US" altLang="tr-TR" sz="1700" b="1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tr-TR" altLang="tr-TR" sz="1700" b="1" dirty="0">
                <a:solidFill>
                  <a:srgbClr val="000000"/>
                </a:solidFill>
                <a:latin typeface="Calibri" panose="020F0502020204030204" pitchFamily="34" charset="0"/>
              </a:rPr>
              <a:t>sıvı</a:t>
            </a:r>
            <a:endParaRPr lang="en-US" altLang="tr-TR" b="1" dirty="0">
              <a:latin typeface="Calibri" panose="020F0502020204030204" pitchFamily="34" charset="0"/>
            </a:endParaRPr>
          </a:p>
        </p:txBody>
      </p:sp>
      <p:sp>
        <p:nvSpPr>
          <p:cNvPr id="9226" name="Rectangle 65"/>
          <p:cNvSpPr>
            <a:spLocks noChangeArrowheads="1"/>
          </p:cNvSpPr>
          <p:nvPr/>
        </p:nvSpPr>
        <p:spPr bwMode="auto">
          <a:xfrm>
            <a:off x="9112250" y="4084638"/>
            <a:ext cx="8784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7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Ple</a:t>
            </a:r>
            <a:r>
              <a:rPr lang="tr-TR" altLang="tr-TR" sz="1700" b="1" dirty="0">
                <a:solidFill>
                  <a:srgbClr val="000000"/>
                </a:solidFill>
                <a:latin typeface="Calibri" panose="020F0502020204030204" pitchFamily="34" charset="0"/>
              </a:rPr>
              <a:t>v</a:t>
            </a:r>
            <a:r>
              <a:rPr lang="en-US" altLang="tr-TR" sz="17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ral</a:t>
            </a:r>
            <a:br>
              <a:rPr lang="en-US" altLang="tr-TR" sz="1700" b="1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altLang="tr-TR" sz="17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membran</a:t>
            </a:r>
            <a:endParaRPr lang="en-US" altLang="tr-TR" b="1" dirty="0">
              <a:latin typeface="Calibri" panose="020F0502020204030204" pitchFamily="34" charset="0"/>
            </a:endParaRPr>
          </a:p>
        </p:txBody>
      </p:sp>
      <p:sp>
        <p:nvSpPr>
          <p:cNvPr id="9227" name="Rectangle 66"/>
          <p:cNvSpPr>
            <a:spLocks noChangeArrowheads="1"/>
          </p:cNvSpPr>
          <p:nvPr/>
        </p:nvSpPr>
        <p:spPr bwMode="auto">
          <a:xfrm>
            <a:off x="6948537" y="3027363"/>
            <a:ext cx="13302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sz="1700" b="1" dirty="0">
                <a:solidFill>
                  <a:srgbClr val="000000"/>
                </a:solidFill>
                <a:latin typeface="Calibri" panose="020F0502020204030204" pitchFamily="34" charset="0"/>
              </a:rPr>
              <a:t>Akciğerlerdeki </a:t>
            </a:r>
          </a:p>
          <a:p>
            <a:pPr algn="ctr"/>
            <a:r>
              <a:rPr lang="tr-TR" altLang="tr-TR" sz="1700" b="1" dirty="0">
                <a:solidFill>
                  <a:srgbClr val="000000"/>
                </a:solidFill>
                <a:latin typeface="Calibri" panose="020F0502020204030204" pitchFamily="34" charset="0"/>
              </a:rPr>
              <a:t>hava</a:t>
            </a:r>
            <a:endParaRPr lang="en-US" altLang="tr-TR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52180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"/>
          <p:cNvSpPr>
            <a:spLocks noGrp="1" noChangeArrowheads="1"/>
          </p:cNvSpPr>
          <p:nvPr>
            <p:ph type="title"/>
          </p:nvPr>
        </p:nvSpPr>
        <p:spPr>
          <a:xfrm>
            <a:off x="2024063" y="142875"/>
            <a:ext cx="8229600" cy="439738"/>
          </a:xfrm>
        </p:spPr>
        <p:txBody>
          <a:bodyPr>
            <a:noAutofit/>
          </a:bodyPr>
          <a:lstStyle/>
          <a:p>
            <a:pPr eaLnBrk="1" hangingPunct="1"/>
            <a:r>
              <a:rPr lang="tr-TR" altLang="tr-TR" sz="4000" b="1" dirty="0">
                <a:latin typeface="+mn-lt"/>
              </a:rPr>
              <a:t>Hava yolları </a:t>
            </a:r>
            <a:endParaRPr lang="en-US" altLang="tr-TR" sz="4000" b="1" dirty="0">
              <a:latin typeface="+mn-lt"/>
            </a:endParaRPr>
          </a:p>
        </p:txBody>
      </p:sp>
      <p:pic>
        <p:nvPicPr>
          <p:cNvPr id="10244" name="Picture 13" descr="figure_17_02e-f-j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" r="61215" b="6140"/>
          <a:stretch>
            <a:fillRect/>
          </a:stretch>
        </p:blipFill>
        <p:spPr bwMode="auto">
          <a:xfrm>
            <a:off x="4498976" y="730250"/>
            <a:ext cx="3192463" cy="548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Freeform 14"/>
          <p:cNvSpPr>
            <a:spLocks/>
          </p:cNvSpPr>
          <p:nvPr/>
        </p:nvSpPr>
        <p:spPr bwMode="auto">
          <a:xfrm>
            <a:off x="5754689" y="5978526"/>
            <a:ext cx="34925" cy="34925"/>
          </a:xfrm>
          <a:custGeom>
            <a:avLst/>
            <a:gdLst>
              <a:gd name="T0" fmla="*/ 2147483647 w 22"/>
              <a:gd name="T1" fmla="*/ 2147483647 h 22"/>
              <a:gd name="T2" fmla="*/ 2147483647 w 22"/>
              <a:gd name="T3" fmla="*/ 2147483647 h 22"/>
              <a:gd name="T4" fmla="*/ 2147483647 w 22"/>
              <a:gd name="T5" fmla="*/ 2147483647 h 22"/>
              <a:gd name="T6" fmla="*/ 2147483647 w 22"/>
              <a:gd name="T7" fmla="*/ 2147483647 h 22"/>
              <a:gd name="T8" fmla="*/ 2147483647 w 22"/>
              <a:gd name="T9" fmla="*/ 2147483647 h 22"/>
              <a:gd name="T10" fmla="*/ 2147483647 w 22"/>
              <a:gd name="T11" fmla="*/ 2147483647 h 22"/>
              <a:gd name="T12" fmla="*/ 2147483647 w 22"/>
              <a:gd name="T13" fmla="*/ 2147483647 h 22"/>
              <a:gd name="T14" fmla="*/ 2147483647 w 22"/>
              <a:gd name="T15" fmla="*/ 2147483647 h 22"/>
              <a:gd name="T16" fmla="*/ 2147483647 w 22"/>
              <a:gd name="T17" fmla="*/ 0 h 22"/>
              <a:gd name="T18" fmla="*/ 2147483647 w 22"/>
              <a:gd name="T19" fmla="*/ 2147483647 h 22"/>
              <a:gd name="T20" fmla="*/ 2147483647 w 22"/>
              <a:gd name="T21" fmla="*/ 2147483647 h 22"/>
              <a:gd name="T22" fmla="*/ 2147483647 w 22"/>
              <a:gd name="T23" fmla="*/ 2147483647 h 22"/>
              <a:gd name="T24" fmla="*/ 0 w 22"/>
              <a:gd name="T25" fmla="*/ 2147483647 h 22"/>
              <a:gd name="T26" fmla="*/ 2147483647 w 22"/>
              <a:gd name="T27" fmla="*/ 2147483647 h 22"/>
              <a:gd name="T28" fmla="*/ 2147483647 w 22"/>
              <a:gd name="T29" fmla="*/ 2147483647 h 22"/>
              <a:gd name="T30" fmla="*/ 2147483647 w 22"/>
              <a:gd name="T31" fmla="*/ 2147483647 h 22"/>
              <a:gd name="T32" fmla="*/ 2147483647 w 22"/>
              <a:gd name="T33" fmla="*/ 2147483647 h 22"/>
              <a:gd name="T34" fmla="*/ 2147483647 w 22"/>
              <a:gd name="T35" fmla="*/ 2147483647 h 2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2"/>
              <a:gd name="T55" fmla="*/ 0 h 22"/>
              <a:gd name="T56" fmla="*/ 22 w 22"/>
              <a:gd name="T57" fmla="*/ 22 h 2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2" h="22">
                <a:moveTo>
                  <a:pt x="10" y="22"/>
                </a:moveTo>
                <a:lnTo>
                  <a:pt x="14" y="20"/>
                </a:lnTo>
                <a:lnTo>
                  <a:pt x="18" y="18"/>
                </a:lnTo>
                <a:lnTo>
                  <a:pt x="20" y="16"/>
                </a:lnTo>
                <a:lnTo>
                  <a:pt x="22" y="12"/>
                </a:lnTo>
                <a:lnTo>
                  <a:pt x="20" y="8"/>
                </a:lnTo>
                <a:lnTo>
                  <a:pt x="18" y="4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2" y="16"/>
                </a:lnTo>
                <a:lnTo>
                  <a:pt x="4" y="18"/>
                </a:lnTo>
                <a:lnTo>
                  <a:pt x="6" y="20"/>
                </a:lnTo>
                <a:lnTo>
                  <a:pt x="8" y="22"/>
                </a:lnTo>
                <a:lnTo>
                  <a:pt x="10" y="22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46" name="Freeform 15"/>
          <p:cNvSpPr>
            <a:spLocks/>
          </p:cNvSpPr>
          <p:nvPr/>
        </p:nvSpPr>
        <p:spPr bwMode="auto">
          <a:xfrm>
            <a:off x="5913438" y="5645150"/>
            <a:ext cx="31750" cy="31750"/>
          </a:xfrm>
          <a:custGeom>
            <a:avLst/>
            <a:gdLst>
              <a:gd name="T0" fmla="*/ 2147483647 w 20"/>
              <a:gd name="T1" fmla="*/ 0 h 20"/>
              <a:gd name="T2" fmla="*/ 2147483647 w 20"/>
              <a:gd name="T3" fmla="*/ 0 h 20"/>
              <a:gd name="T4" fmla="*/ 2147483647 w 20"/>
              <a:gd name="T5" fmla="*/ 2147483647 h 20"/>
              <a:gd name="T6" fmla="*/ 2147483647 w 20"/>
              <a:gd name="T7" fmla="*/ 2147483647 h 20"/>
              <a:gd name="T8" fmla="*/ 0 w 20"/>
              <a:gd name="T9" fmla="*/ 2147483647 h 20"/>
              <a:gd name="T10" fmla="*/ 2147483647 w 20"/>
              <a:gd name="T11" fmla="*/ 2147483647 h 20"/>
              <a:gd name="T12" fmla="*/ 2147483647 w 20"/>
              <a:gd name="T13" fmla="*/ 2147483647 h 20"/>
              <a:gd name="T14" fmla="*/ 2147483647 w 20"/>
              <a:gd name="T15" fmla="*/ 2147483647 h 20"/>
              <a:gd name="T16" fmla="*/ 2147483647 w 20"/>
              <a:gd name="T17" fmla="*/ 2147483647 h 20"/>
              <a:gd name="T18" fmla="*/ 2147483647 w 20"/>
              <a:gd name="T19" fmla="*/ 2147483647 h 20"/>
              <a:gd name="T20" fmla="*/ 2147483647 w 20"/>
              <a:gd name="T21" fmla="*/ 2147483647 h 20"/>
              <a:gd name="T22" fmla="*/ 2147483647 w 20"/>
              <a:gd name="T23" fmla="*/ 2147483647 h 20"/>
              <a:gd name="T24" fmla="*/ 2147483647 w 20"/>
              <a:gd name="T25" fmla="*/ 2147483647 h 20"/>
              <a:gd name="T26" fmla="*/ 2147483647 w 20"/>
              <a:gd name="T27" fmla="*/ 2147483647 h 20"/>
              <a:gd name="T28" fmla="*/ 2147483647 w 20"/>
              <a:gd name="T29" fmla="*/ 2147483647 h 20"/>
              <a:gd name="T30" fmla="*/ 2147483647 w 20"/>
              <a:gd name="T31" fmla="*/ 0 h 20"/>
              <a:gd name="T32" fmla="*/ 2147483647 w 20"/>
              <a:gd name="T33" fmla="*/ 0 h 20"/>
              <a:gd name="T34" fmla="*/ 2147483647 w 20"/>
              <a:gd name="T35" fmla="*/ 0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20"/>
              <a:gd name="T56" fmla="*/ 20 w 20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20">
                <a:moveTo>
                  <a:pt x="10" y="0"/>
                </a:moveTo>
                <a:lnTo>
                  <a:pt x="6" y="0"/>
                </a:lnTo>
                <a:lnTo>
                  <a:pt x="4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4" y="16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6"/>
                </a:lnTo>
                <a:lnTo>
                  <a:pt x="20" y="14"/>
                </a:lnTo>
                <a:lnTo>
                  <a:pt x="20" y="10"/>
                </a:lnTo>
                <a:lnTo>
                  <a:pt x="20" y="6"/>
                </a:lnTo>
                <a:lnTo>
                  <a:pt x="18" y="2"/>
                </a:lnTo>
                <a:lnTo>
                  <a:pt x="14" y="0"/>
                </a:lnTo>
                <a:lnTo>
                  <a:pt x="12" y="0"/>
                </a:lnTo>
                <a:lnTo>
                  <a:pt x="10" y="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47" name="Freeform 16"/>
          <p:cNvSpPr>
            <a:spLocks/>
          </p:cNvSpPr>
          <p:nvPr/>
        </p:nvSpPr>
        <p:spPr bwMode="auto">
          <a:xfrm>
            <a:off x="6167438" y="4559300"/>
            <a:ext cx="31750" cy="31750"/>
          </a:xfrm>
          <a:custGeom>
            <a:avLst/>
            <a:gdLst>
              <a:gd name="T0" fmla="*/ 2147483647 w 20"/>
              <a:gd name="T1" fmla="*/ 0 h 20"/>
              <a:gd name="T2" fmla="*/ 2147483647 w 20"/>
              <a:gd name="T3" fmla="*/ 0 h 20"/>
              <a:gd name="T4" fmla="*/ 2147483647 w 20"/>
              <a:gd name="T5" fmla="*/ 2147483647 h 20"/>
              <a:gd name="T6" fmla="*/ 0 w 20"/>
              <a:gd name="T7" fmla="*/ 2147483647 h 20"/>
              <a:gd name="T8" fmla="*/ 0 w 20"/>
              <a:gd name="T9" fmla="*/ 2147483647 h 20"/>
              <a:gd name="T10" fmla="*/ 0 w 20"/>
              <a:gd name="T11" fmla="*/ 2147483647 h 20"/>
              <a:gd name="T12" fmla="*/ 2147483647 w 20"/>
              <a:gd name="T13" fmla="*/ 2147483647 h 20"/>
              <a:gd name="T14" fmla="*/ 2147483647 w 20"/>
              <a:gd name="T15" fmla="*/ 2147483647 h 20"/>
              <a:gd name="T16" fmla="*/ 2147483647 w 20"/>
              <a:gd name="T17" fmla="*/ 2147483647 h 20"/>
              <a:gd name="T18" fmla="*/ 2147483647 w 20"/>
              <a:gd name="T19" fmla="*/ 2147483647 h 20"/>
              <a:gd name="T20" fmla="*/ 2147483647 w 20"/>
              <a:gd name="T21" fmla="*/ 2147483647 h 20"/>
              <a:gd name="T22" fmla="*/ 2147483647 w 20"/>
              <a:gd name="T23" fmla="*/ 2147483647 h 20"/>
              <a:gd name="T24" fmla="*/ 2147483647 w 20"/>
              <a:gd name="T25" fmla="*/ 2147483647 h 20"/>
              <a:gd name="T26" fmla="*/ 2147483647 w 20"/>
              <a:gd name="T27" fmla="*/ 2147483647 h 20"/>
              <a:gd name="T28" fmla="*/ 2147483647 w 20"/>
              <a:gd name="T29" fmla="*/ 2147483647 h 20"/>
              <a:gd name="T30" fmla="*/ 2147483647 w 20"/>
              <a:gd name="T31" fmla="*/ 0 h 20"/>
              <a:gd name="T32" fmla="*/ 2147483647 w 20"/>
              <a:gd name="T33" fmla="*/ 0 h 20"/>
              <a:gd name="T34" fmla="*/ 2147483647 w 20"/>
              <a:gd name="T35" fmla="*/ 0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20"/>
              <a:gd name="T56" fmla="*/ 20 w 20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20">
                <a:moveTo>
                  <a:pt x="10" y="0"/>
                </a:moveTo>
                <a:lnTo>
                  <a:pt x="6" y="0"/>
                </a:lnTo>
                <a:lnTo>
                  <a:pt x="4" y="2"/>
                </a:lnTo>
                <a:lnTo>
                  <a:pt x="0" y="6"/>
                </a:lnTo>
                <a:lnTo>
                  <a:pt x="0" y="10"/>
                </a:lnTo>
                <a:lnTo>
                  <a:pt x="0" y="14"/>
                </a:lnTo>
                <a:lnTo>
                  <a:pt x="4" y="18"/>
                </a:lnTo>
                <a:lnTo>
                  <a:pt x="6" y="20"/>
                </a:lnTo>
                <a:lnTo>
                  <a:pt x="10" y="20"/>
                </a:lnTo>
                <a:lnTo>
                  <a:pt x="14" y="20"/>
                </a:lnTo>
                <a:lnTo>
                  <a:pt x="18" y="18"/>
                </a:lnTo>
                <a:lnTo>
                  <a:pt x="20" y="14"/>
                </a:lnTo>
                <a:lnTo>
                  <a:pt x="20" y="10"/>
                </a:lnTo>
                <a:lnTo>
                  <a:pt x="20" y="6"/>
                </a:lnTo>
                <a:lnTo>
                  <a:pt x="18" y="2"/>
                </a:lnTo>
                <a:lnTo>
                  <a:pt x="14" y="0"/>
                </a:lnTo>
                <a:lnTo>
                  <a:pt x="12" y="0"/>
                </a:lnTo>
                <a:lnTo>
                  <a:pt x="10" y="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48" name="Freeform 17"/>
          <p:cNvSpPr>
            <a:spLocks/>
          </p:cNvSpPr>
          <p:nvPr/>
        </p:nvSpPr>
        <p:spPr bwMode="auto">
          <a:xfrm>
            <a:off x="5376863" y="3679826"/>
            <a:ext cx="31750" cy="34925"/>
          </a:xfrm>
          <a:custGeom>
            <a:avLst/>
            <a:gdLst>
              <a:gd name="T0" fmla="*/ 2147483647 w 20"/>
              <a:gd name="T1" fmla="*/ 0 h 22"/>
              <a:gd name="T2" fmla="*/ 2147483647 w 20"/>
              <a:gd name="T3" fmla="*/ 2147483647 h 22"/>
              <a:gd name="T4" fmla="*/ 2147483647 w 20"/>
              <a:gd name="T5" fmla="*/ 2147483647 h 22"/>
              <a:gd name="T6" fmla="*/ 2147483647 w 20"/>
              <a:gd name="T7" fmla="*/ 2147483647 h 22"/>
              <a:gd name="T8" fmla="*/ 2147483647 w 20"/>
              <a:gd name="T9" fmla="*/ 2147483647 h 22"/>
              <a:gd name="T10" fmla="*/ 2147483647 w 20"/>
              <a:gd name="T11" fmla="*/ 2147483647 h 22"/>
              <a:gd name="T12" fmla="*/ 2147483647 w 20"/>
              <a:gd name="T13" fmla="*/ 2147483647 h 22"/>
              <a:gd name="T14" fmla="*/ 2147483647 w 20"/>
              <a:gd name="T15" fmla="*/ 2147483647 h 22"/>
              <a:gd name="T16" fmla="*/ 2147483647 w 20"/>
              <a:gd name="T17" fmla="*/ 2147483647 h 22"/>
              <a:gd name="T18" fmla="*/ 2147483647 w 20"/>
              <a:gd name="T19" fmla="*/ 2147483647 h 22"/>
              <a:gd name="T20" fmla="*/ 2147483647 w 20"/>
              <a:gd name="T21" fmla="*/ 2147483647 h 22"/>
              <a:gd name="T22" fmla="*/ 0 w 20"/>
              <a:gd name="T23" fmla="*/ 2147483647 h 22"/>
              <a:gd name="T24" fmla="*/ 0 w 20"/>
              <a:gd name="T25" fmla="*/ 2147483647 h 22"/>
              <a:gd name="T26" fmla="*/ 0 w 20"/>
              <a:gd name="T27" fmla="*/ 2147483647 h 22"/>
              <a:gd name="T28" fmla="*/ 2147483647 w 20"/>
              <a:gd name="T29" fmla="*/ 2147483647 h 22"/>
              <a:gd name="T30" fmla="*/ 2147483647 w 20"/>
              <a:gd name="T31" fmla="*/ 2147483647 h 22"/>
              <a:gd name="T32" fmla="*/ 2147483647 w 20"/>
              <a:gd name="T33" fmla="*/ 0 h 22"/>
              <a:gd name="T34" fmla="*/ 2147483647 w 20"/>
              <a:gd name="T35" fmla="*/ 0 h 2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22"/>
              <a:gd name="T56" fmla="*/ 20 w 20"/>
              <a:gd name="T57" fmla="*/ 22 h 2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22">
                <a:moveTo>
                  <a:pt x="10" y="0"/>
                </a:moveTo>
                <a:lnTo>
                  <a:pt x="14" y="2"/>
                </a:lnTo>
                <a:lnTo>
                  <a:pt x="16" y="4"/>
                </a:lnTo>
                <a:lnTo>
                  <a:pt x="20" y="6"/>
                </a:lnTo>
                <a:lnTo>
                  <a:pt x="20" y="10"/>
                </a:lnTo>
                <a:lnTo>
                  <a:pt x="20" y="14"/>
                </a:lnTo>
                <a:lnTo>
                  <a:pt x="16" y="18"/>
                </a:lnTo>
                <a:lnTo>
                  <a:pt x="14" y="20"/>
                </a:lnTo>
                <a:lnTo>
                  <a:pt x="10" y="22"/>
                </a:lnTo>
                <a:lnTo>
                  <a:pt x="6" y="20"/>
                </a:lnTo>
                <a:lnTo>
                  <a:pt x="2" y="18"/>
                </a:lnTo>
                <a:lnTo>
                  <a:pt x="0" y="14"/>
                </a:lnTo>
                <a:lnTo>
                  <a:pt x="0" y="10"/>
                </a:lnTo>
                <a:lnTo>
                  <a:pt x="0" y="6"/>
                </a:lnTo>
                <a:lnTo>
                  <a:pt x="2" y="4"/>
                </a:lnTo>
                <a:lnTo>
                  <a:pt x="6" y="2"/>
                </a:lnTo>
                <a:lnTo>
                  <a:pt x="8" y="0"/>
                </a:lnTo>
                <a:lnTo>
                  <a:pt x="10" y="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49" name="Freeform 18"/>
          <p:cNvSpPr>
            <a:spLocks/>
          </p:cNvSpPr>
          <p:nvPr/>
        </p:nvSpPr>
        <p:spPr bwMode="auto">
          <a:xfrm>
            <a:off x="5881688" y="3956050"/>
            <a:ext cx="31750" cy="31750"/>
          </a:xfrm>
          <a:custGeom>
            <a:avLst/>
            <a:gdLst>
              <a:gd name="T0" fmla="*/ 2147483647 w 20"/>
              <a:gd name="T1" fmla="*/ 2147483647 h 20"/>
              <a:gd name="T2" fmla="*/ 0 w 20"/>
              <a:gd name="T3" fmla="*/ 2147483647 h 20"/>
              <a:gd name="T4" fmla="*/ 0 w 20"/>
              <a:gd name="T5" fmla="*/ 2147483647 h 20"/>
              <a:gd name="T6" fmla="*/ 0 w 20"/>
              <a:gd name="T7" fmla="*/ 2147483647 h 20"/>
              <a:gd name="T8" fmla="*/ 2147483647 w 20"/>
              <a:gd name="T9" fmla="*/ 2147483647 h 20"/>
              <a:gd name="T10" fmla="*/ 2147483647 w 20"/>
              <a:gd name="T11" fmla="*/ 2147483647 h 20"/>
              <a:gd name="T12" fmla="*/ 2147483647 w 20"/>
              <a:gd name="T13" fmla="*/ 2147483647 h 20"/>
              <a:gd name="T14" fmla="*/ 2147483647 w 20"/>
              <a:gd name="T15" fmla="*/ 2147483647 h 20"/>
              <a:gd name="T16" fmla="*/ 2147483647 w 20"/>
              <a:gd name="T17" fmla="*/ 2147483647 h 20"/>
              <a:gd name="T18" fmla="*/ 2147483647 w 20"/>
              <a:gd name="T19" fmla="*/ 2147483647 h 20"/>
              <a:gd name="T20" fmla="*/ 2147483647 w 20"/>
              <a:gd name="T21" fmla="*/ 2147483647 h 20"/>
              <a:gd name="T22" fmla="*/ 2147483647 w 20"/>
              <a:gd name="T23" fmla="*/ 2147483647 h 20"/>
              <a:gd name="T24" fmla="*/ 2147483647 w 20"/>
              <a:gd name="T25" fmla="*/ 2147483647 h 20"/>
              <a:gd name="T26" fmla="*/ 2147483647 w 20"/>
              <a:gd name="T27" fmla="*/ 0 h 20"/>
              <a:gd name="T28" fmla="*/ 2147483647 w 20"/>
              <a:gd name="T29" fmla="*/ 0 h 20"/>
              <a:gd name="T30" fmla="*/ 2147483647 w 20"/>
              <a:gd name="T31" fmla="*/ 0 h 20"/>
              <a:gd name="T32" fmla="*/ 2147483647 w 20"/>
              <a:gd name="T33" fmla="*/ 2147483647 h 20"/>
              <a:gd name="T34" fmla="*/ 2147483647 w 20"/>
              <a:gd name="T35" fmla="*/ 2147483647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20"/>
              <a:gd name="T56" fmla="*/ 20 w 20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20">
                <a:moveTo>
                  <a:pt x="2" y="2"/>
                </a:moveTo>
                <a:lnTo>
                  <a:pt x="0" y="6"/>
                </a:lnTo>
                <a:lnTo>
                  <a:pt x="0" y="10"/>
                </a:lnTo>
                <a:lnTo>
                  <a:pt x="0" y="14"/>
                </a:lnTo>
                <a:lnTo>
                  <a:pt x="4" y="18"/>
                </a:lnTo>
                <a:lnTo>
                  <a:pt x="6" y="20"/>
                </a:lnTo>
                <a:lnTo>
                  <a:pt x="10" y="20"/>
                </a:lnTo>
                <a:lnTo>
                  <a:pt x="14" y="18"/>
                </a:lnTo>
                <a:lnTo>
                  <a:pt x="18" y="16"/>
                </a:lnTo>
                <a:lnTo>
                  <a:pt x="20" y="12"/>
                </a:lnTo>
                <a:lnTo>
                  <a:pt x="20" y="8"/>
                </a:lnTo>
                <a:lnTo>
                  <a:pt x="20" y="6"/>
                </a:lnTo>
                <a:lnTo>
                  <a:pt x="16" y="2"/>
                </a:lnTo>
                <a:lnTo>
                  <a:pt x="14" y="0"/>
                </a:lnTo>
                <a:lnTo>
                  <a:pt x="10" y="0"/>
                </a:lnTo>
                <a:lnTo>
                  <a:pt x="6" y="0"/>
                </a:lnTo>
                <a:lnTo>
                  <a:pt x="4" y="2"/>
                </a:lnTo>
                <a:lnTo>
                  <a:pt x="2" y="2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50" name="Line 19"/>
          <p:cNvSpPr>
            <a:spLocks noChangeShapeType="1"/>
          </p:cNvSpPr>
          <p:nvPr/>
        </p:nvSpPr>
        <p:spPr bwMode="auto">
          <a:xfrm>
            <a:off x="5468939" y="5997575"/>
            <a:ext cx="301625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51" name="Line 20"/>
          <p:cNvSpPr>
            <a:spLocks noChangeShapeType="1"/>
          </p:cNvSpPr>
          <p:nvPr/>
        </p:nvSpPr>
        <p:spPr bwMode="auto">
          <a:xfrm flipH="1">
            <a:off x="5929314" y="5657851"/>
            <a:ext cx="327025" cy="317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52" name="Line 21"/>
          <p:cNvSpPr>
            <a:spLocks noChangeShapeType="1"/>
          </p:cNvSpPr>
          <p:nvPr/>
        </p:nvSpPr>
        <p:spPr bwMode="auto">
          <a:xfrm>
            <a:off x="5834063" y="4575175"/>
            <a:ext cx="349250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53" name="Line 22"/>
          <p:cNvSpPr>
            <a:spLocks noChangeShapeType="1"/>
          </p:cNvSpPr>
          <p:nvPr/>
        </p:nvSpPr>
        <p:spPr bwMode="auto">
          <a:xfrm>
            <a:off x="5138738" y="3695700"/>
            <a:ext cx="254000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54" name="Freeform 23"/>
          <p:cNvSpPr>
            <a:spLocks/>
          </p:cNvSpPr>
          <p:nvPr/>
        </p:nvSpPr>
        <p:spPr bwMode="auto">
          <a:xfrm>
            <a:off x="5897563" y="3698875"/>
            <a:ext cx="635000" cy="273050"/>
          </a:xfrm>
          <a:custGeom>
            <a:avLst/>
            <a:gdLst>
              <a:gd name="T0" fmla="*/ 2147483647 w 400"/>
              <a:gd name="T1" fmla="*/ 0 h 172"/>
              <a:gd name="T2" fmla="*/ 2147483647 w 400"/>
              <a:gd name="T3" fmla="*/ 0 h 172"/>
              <a:gd name="T4" fmla="*/ 0 w 400"/>
              <a:gd name="T5" fmla="*/ 2147483647 h 172"/>
              <a:gd name="T6" fmla="*/ 0 60000 65536"/>
              <a:gd name="T7" fmla="*/ 0 60000 65536"/>
              <a:gd name="T8" fmla="*/ 0 60000 65536"/>
              <a:gd name="T9" fmla="*/ 0 w 400"/>
              <a:gd name="T10" fmla="*/ 0 h 172"/>
              <a:gd name="T11" fmla="*/ 400 w 400"/>
              <a:gd name="T12" fmla="*/ 172 h 1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00" h="172">
                <a:moveTo>
                  <a:pt x="400" y="0"/>
                </a:moveTo>
                <a:lnTo>
                  <a:pt x="150" y="0"/>
                </a:lnTo>
                <a:lnTo>
                  <a:pt x="0" y="172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55" name="Line 24"/>
          <p:cNvSpPr>
            <a:spLocks noChangeShapeType="1"/>
          </p:cNvSpPr>
          <p:nvPr/>
        </p:nvSpPr>
        <p:spPr bwMode="auto">
          <a:xfrm flipH="1">
            <a:off x="5834064" y="2011364"/>
            <a:ext cx="85725" cy="1587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56" name="Line 25"/>
          <p:cNvSpPr>
            <a:spLocks noChangeShapeType="1"/>
          </p:cNvSpPr>
          <p:nvPr/>
        </p:nvSpPr>
        <p:spPr bwMode="auto">
          <a:xfrm flipH="1">
            <a:off x="5834064" y="3046414"/>
            <a:ext cx="85725" cy="1587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0257" name="Rectangle 26"/>
          <p:cNvSpPr>
            <a:spLocks noChangeArrowheads="1"/>
          </p:cNvSpPr>
          <p:nvPr/>
        </p:nvSpPr>
        <p:spPr bwMode="auto">
          <a:xfrm>
            <a:off x="6305551" y="5575301"/>
            <a:ext cx="62998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Bronchiole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0258" name="Rectangle 27"/>
          <p:cNvSpPr>
            <a:spLocks noChangeArrowheads="1"/>
          </p:cNvSpPr>
          <p:nvPr/>
        </p:nvSpPr>
        <p:spPr bwMode="auto">
          <a:xfrm>
            <a:off x="5937250" y="2971801"/>
            <a:ext cx="46326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Trachea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0259" name="Rectangle 28"/>
          <p:cNvSpPr>
            <a:spLocks noChangeArrowheads="1"/>
          </p:cNvSpPr>
          <p:nvPr/>
        </p:nvSpPr>
        <p:spPr bwMode="auto">
          <a:xfrm>
            <a:off x="4600301" y="3609975"/>
            <a:ext cx="5209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Cartilage</a:t>
            </a:r>
            <a:b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</a:br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ring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0260" name="Rectangle 29"/>
          <p:cNvSpPr>
            <a:spLocks noChangeArrowheads="1"/>
          </p:cNvSpPr>
          <p:nvPr/>
        </p:nvSpPr>
        <p:spPr bwMode="auto">
          <a:xfrm>
            <a:off x="5937251" y="1936751"/>
            <a:ext cx="38472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Larynx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0261" name="Rectangle 30"/>
          <p:cNvSpPr>
            <a:spLocks noChangeArrowheads="1"/>
          </p:cNvSpPr>
          <p:nvPr/>
        </p:nvSpPr>
        <p:spPr bwMode="auto">
          <a:xfrm>
            <a:off x="5092701" y="4495800"/>
            <a:ext cx="609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Secondary</a:t>
            </a:r>
            <a:b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</a:br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bronchus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0262" name="Rectangle 31"/>
          <p:cNvSpPr>
            <a:spLocks noChangeArrowheads="1"/>
          </p:cNvSpPr>
          <p:nvPr/>
        </p:nvSpPr>
        <p:spPr bwMode="auto">
          <a:xfrm>
            <a:off x="6578601" y="3609975"/>
            <a:ext cx="71814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Left primary</a:t>
            </a:r>
            <a:b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</a:br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bronchus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0264" name="Rectangle 33"/>
          <p:cNvSpPr>
            <a:spLocks noChangeArrowheads="1"/>
          </p:cNvSpPr>
          <p:nvPr/>
        </p:nvSpPr>
        <p:spPr bwMode="auto">
          <a:xfrm>
            <a:off x="5035551" y="5895976"/>
            <a:ext cx="40395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Alveoli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0267" name="Freeform 36"/>
          <p:cNvSpPr>
            <a:spLocks/>
          </p:cNvSpPr>
          <p:nvPr/>
        </p:nvSpPr>
        <p:spPr bwMode="auto">
          <a:xfrm>
            <a:off x="5735639" y="1649413"/>
            <a:ext cx="98425" cy="723900"/>
          </a:xfrm>
          <a:custGeom>
            <a:avLst/>
            <a:gdLst>
              <a:gd name="T0" fmla="*/ 0 w 62"/>
              <a:gd name="T1" fmla="*/ 0 h 456"/>
              <a:gd name="T2" fmla="*/ 2147483647 w 62"/>
              <a:gd name="T3" fmla="*/ 0 h 456"/>
              <a:gd name="T4" fmla="*/ 2147483647 w 62"/>
              <a:gd name="T5" fmla="*/ 2147483647 h 456"/>
              <a:gd name="T6" fmla="*/ 0 w 62"/>
              <a:gd name="T7" fmla="*/ 2147483647 h 456"/>
              <a:gd name="T8" fmla="*/ 0 60000 65536"/>
              <a:gd name="T9" fmla="*/ 0 60000 65536"/>
              <a:gd name="T10" fmla="*/ 0 60000 65536"/>
              <a:gd name="T11" fmla="*/ 0 60000 65536"/>
              <a:gd name="T12" fmla="*/ 0 w 62"/>
              <a:gd name="T13" fmla="*/ 0 h 456"/>
              <a:gd name="T14" fmla="*/ 62 w 62"/>
              <a:gd name="T15" fmla="*/ 456 h 4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2" h="456">
                <a:moveTo>
                  <a:pt x="0" y="0"/>
                </a:moveTo>
                <a:lnTo>
                  <a:pt x="62" y="0"/>
                </a:lnTo>
                <a:lnTo>
                  <a:pt x="62" y="456"/>
                </a:lnTo>
                <a:lnTo>
                  <a:pt x="0" y="45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0268" name="Freeform 37"/>
          <p:cNvSpPr>
            <a:spLocks/>
          </p:cNvSpPr>
          <p:nvPr/>
        </p:nvSpPr>
        <p:spPr bwMode="auto">
          <a:xfrm>
            <a:off x="5735639" y="2420939"/>
            <a:ext cx="98425" cy="1246187"/>
          </a:xfrm>
          <a:custGeom>
            <a:avLst/>
            <a:gdLst>
              <a:gd name="T0" fmla="*/ 0 w 62"/>
              <a:gd name="T1" fmla="*/ 0 h 456"/>
              <a:gd name="T2" fmla="*/ 2147483647 w 62"/>
              <a:gd name="T3" fmla="*/ 0 h 456"/>
              <a:gd name="T4" fmla="*/ 2147483647 w 62"/>
              <a:gd name="T5" fmla="*/ 2147483647 h 456"/>
              <a:gd name="T6" fmla="*/ 0 w 62"/>
              <a:gd name="T7" fmla="*/ 2147483647 h 456"/>
              <a:gd name="T8" fmla="*/ 0 60000 65536"/>
              <a:gd name="T9" fmla="*/ 0 60000 65536"/>
              <a:gd name="T10" fmla="*/ 0 60000 65536"/>
              <a:gd name="T11" fmla="*/ 0 60000 65536"/>
              <a:gd name="T12" fmla="*/ 0 w 62"/>
              <a:gd name="T13" fmla="*/ 0 h 456"/>
              <a:gd name="T14" fmla="*/ 62 w 62"/>
              <a:gd name="T15" fmla="*/ 456 h 4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2" h="456">
                <a:moveTo>
                  <a:pt x="0" y="0"/>
                </a:moveTo>
                <a:lnTo>
                  <a:pt x="62" y="0"/>
                </a:lnTo>
                <a:lnTo>
                  <a:pt x="62" y="456"/>
                </a:lnTo>
                <a:lnTo>
                  <a:pt x="0" y="45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46356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>
                <a:latin typeface="+mn-lt"/>
              </a:rPr>
              <a:t>Hava yolları </a:t>
            </a:r>
            <a:endParaRPr lang="en-US" altLang="tr-TR" b="1" dirty="0">
              <a:latin typeface="+mn-lt"/>
            </a:endParaRPr>
          </a:p>
        </p:txBody>
      </p:sp>
      <p:pic>
        <p:nvPicPr>
          <p:cNvPr id="11268" name="Picture 15" descr="figure_17_04_labeled.jpg                                       001A2294ServDisk_05                    BE4022FB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16"/>
          <a:stretch>
            <a:fillRect/>
          </a:stretch>
        </p:blipFill>
        <p:spPr bwMode="auto">
          <a:xfrm>
            <a:off x="1827214" y="1520826"/>
            <a:ext cx="8535987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05310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4"/>
          <p:cNvSpPr>
            <a:spLocks noGrp="1" noChangeArrowheads="1"/>
          </p:cNvSpPr>
          <p:nvPr>
            <p:ph type="title"/>
          </p:nvPr>
        </p:nvSpPr>
        <p:spPr>
          <a:xfrm>
            <a:off x="837407" y="107951"/>
            <a:ext cx="10515600" cy="1325563"/>
          </a:xfrm>
        </p:spPr>
        <p:txBody>
          <a:bodyPr/>
          <a:lstStyle/>
          <a:p>
            <a:pPr eaLnBrk="1" hangingPunct="1"/>
            <a:r>
              <a:rPr lang="tr-TR" altLang="tr-TR" dirty="0"/>
              <a:t>Titrek Tüylü </a:t>
            </a:r>
            <a:r>
              <a:rPr lang="tr-TR" altLang="tr-TR" dirty="0" err="1"/>
              <a:t>Epitel</a:t>
            </a:r>
            <a:r>
              <a:rPr lang="tr-TR" altLang="tr-TR" dirty="0"/>
              <a:t> Hücreleri</a:t>
            </a:r>
            <a:endParaRPr lang="en-US" altLang="tr-TR" dirty="0"/>
          </a:p>
        </p:txBody>
      </p:sp>
      <p:pic>
        <p:nvPicPr>
          <p:cNvPr id="12292" name="Picture 17" descr="figure_17_05-j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82"/>
          <a:stretch>
            <a:fillRect/>
          </a:stretch>
        </p:blipFill>
        <p:spPr bwMode="auto">
          <a:xfrm>
            <a:off x="1979614" y="1179513"/>
            <a:ext cx="8231187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Freeform 18"/>
          <p:cNvSpPr>
            <a:spLocks/>
          </p:cNvSpPr>
          <p:nvPr/>
        </p:nvSpPr>
        <p:spPr bwMode="auto">
          <a:xfrm>
            <a:off x="5376864" y="4483100"/>
            <a:ext cx="34925" cy="31750"/>
          </a:xfrm>
          <a:custGeom>
            <a:avLst/>
            <a:gdLst>
              <a:gd name="T0" fmla="*/ 2147483647 w 22"/>
              <a:gd name="T1" fmla="*/ 0 h 20"/>
              <a:gd name="T2" fmla="*/ 2147483647 w 22"/>
              <a:gd name="T3" fmla="*/ 0 h 20"/>
              <a:gd name="T4" fmla="*/ 2147483647 w 22"/>
              <a:gd name="T5" fmla="*/ 2147483647 h 20"/>
              <a:gd name="T6" fmla="*/ 2147483647 w 22"/>
              <a:gd name="T7" fmla="*/ 2147483647 h 20"/>
              <a:gd name="T8" fmla="*/ 0 w 22"/>
              <a:gd name="T9" fmla="*/ 2147483647 h 20"/>
              <a:gd name="T10" fmla="*/ 2147483647 w 22"/>
              <a:gd name="T11" fmla="*/ 2147483647 h 20"/>
              <a:gd name="T12" fmla="*/ 2147483647 w 22"/>
              <a:gd name="T13" fmla="*/ 2147483647 h 20"/>
              <a:gd name="T14" fmla="*/ 2147483647 w 22"/>
              <a:gd name="T15" fmla="*/ 2147483647 h 20"/>
              <a:gd name="T16" fmla="*/ 2147483647 w 22"/>
              <a:gd name="T17" fmla="*/ 2147483647 h 20"/>
              <a:gd name="T18" fmla="*/ 2147483647 w 22"/>
              <a:gd name="T19" fmla="*/ 2147483647 h 20"/>
              <a:gd name="T20" fmla="*/ 2147483647 w 22"/>
              <a:gd name="T21" fmla="*/ 2147483647 h 20"/>
              <a:gd name="T22" fmla="*/ 2147483647 w 22"/>
              <a:gd name="T23" fmla="*/ 2147483647 h 20"/>
              <a:gd name="T24" fmla="*/ 2147483647 w 22"/>
              <a:gd name="T25" fmla="*/ 2147483647 h 20"/>
              <a:gd name="T26" fmla="*/ 2147483647 w 22"/>
              <a:gd name="T27" fmla="*/ 2147483647 h 20"/>
              <a:gd name="T28" fmla="*/ 2147483647 w 22"/>
              <a:gd name="T29" fmla="*/ 2147483647 h 20"/>
              <a:gd name="T30" fmla="*/ 2147483647 w 22"/>
              <a:gd name="T31" fmla="*/ 0 h 20"/>
              <a:gd name="T32" fmla="*/ 2147483647 w 22"/>
              <a:gd name="T33" fmla="*/ 0 h 20"/>
              <a:gd name="T34" fmla="*/ 2147483647 w 22"/>
              <a:gd name="T35" fmla="*/ 0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2"/>
              <a:gd name="T55" fmla="*/ 0 h 20"/>
              <a:gd name="T56" fmla="*/ 22 w 22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2" h="20">
                <a:moveTo>
                  <a:pt x="10" y="0"/>
                </a:moveTo>
                <a:lnTo>
                  <a:pt x="6" y="0"/>
                </a:lnTo>
                <a:lnTo>
                  <a:pt x="4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4" y="16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6"/>
                </a:lnTo>
                <a:lnTo>
                  <a:pt x="20" y="14"/>
                </a:lnTo>
                <a:lnTo>
                  <a:pt x="22" y="10"/>
                </a:lnTo>
                <a:lnTo>
                  <a:pt x="20" y="6"/>
                </a:lnTo>
                <a:lnTo>
                  <a:pt x="18" y="2"/>
                </a:lnTo>
                <a:lnTo>
                  <a:pt x="14" y="0"/>
                </a:lnTo>
                <a:lnTo>
                  <a:pt x="12" y="0"/>
                </a:lnTo>
                <a:lnTo>
                  <a:pt x="10" y="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4" name="Freeform 19"/>
          <p:cNvSpPr>
            <a:spLocks/>
          </p:cNvSpPr>
          <p:nvPr/>
        </p:nvSpPr>
        <p:spPr bwMode="auto">
          <a:xfrm>
            <a:off x="4148139" y="2490789"/>
            <a:ext cx="1951037" cy="674687"/>
          </a:xfrm>
          <a:custGeom>
            <a:avLst/>
            <a:gdLst>
              <a:gd name="T0" fmla="*/ 2147483647 w 1229"/>
              <a:gd name="T1" fmla="*/ 2147483647 h 425"/>
              <a:gd name="T2" fmla="*/ 2147483647 w 1229"/>
              <a:gd name="T3" fmla="*/ 2147483647 h 425"/>
              <a:gd name="T4" fmla="*/ 0 w 1229"/>
              <a:gd name="T5" fmla="*/ 0 h 425"/>
              <a:gd name="T6" fmla="*/ 0 60000 65536"/>
              <a:gd name="T7" fmla="*/ 0 60000 65536"/>
              <a:gd name="T8" fmla="*/ 0 60000 65536"/>
              <a:gd name="T9" fmla="*/ 0 w 1229"/>
              <a:gd name="T10" fmla="*/ 0 h 425"/>
              <a:gd name="T11" fmla="*/ 1229 w 1229"/>
              <a:gd name="T12" fmla="*/ 425 h 42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29" h="425">
                <a:moveTo>
                  <a:pt x="454" y="425"/>
                </a:moveTo>
                <a:lnTo>
                  <a:pt x="1229" y="425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5" name="Freeform 20"/>
          <p:cNvSpPr>
            <a:spLocks/>
          </p:cNvSpPr>
          <p:nvPr/>
        </p:nvSpPr>
        <p:spPr bwMode="auto">
          <a:xfrm>
            <a:off x="4849814" y="3146426"/>
            <a:ext cx="34925" cy="34925"/>
          </a:xfrm>
          <a:custGeom>
            <a:avLst/>
            <a:gdLst>
              <a:gd name="T0" fmla="*/ 2147483647 w 22"/>
              <a:gd name="T1" fmla="*/ 0 h 22"/>
              <a:gd name="T2" fmla="*/ 2147483647 w 22"/>
              <a:gd name="T3" fmla="*/ 2147483647 h 22"/>
              <a:gd name="T4" fmla="*/ 2147483647 w 22"/>
              <a:gd name="T5" fmla="*/ 2147483647 h 22"/>
              <a:gd name="T6" fmla="*/ 2147483647 w 22"/>
              <a:gd name="T7" fmla="*/ 2147483647 h 22"/>
              <a:gd name="T8" fmla="*/ 0 w 22"/>
              <a:gd name="T9" fmla="*/ 2147483647 h 22"/>
              <a:gd name="T10" fmla="*/ 2147483647 w 22"/>
              <a:gd name="T11" fmla="*/ 2147483647 h 22"/>
              <a:gd name="T12" fmla="*/ 2147483647 w 22"/>
              <a:gd name="T13" fmla="*/ 2147483647 h 22"/>
              <a:gd name="T14" fmla="*/ 2147483647 w 22"/>
              <a:gd name="T15" fmla="*/ 2147483647 h 22"/>
              <a:gd name="T16" fmla="*/ 2147483647 w 22"/>
              <a:gd name="T17" fmla="*/ 2147483647 h 22"/>
              <a:gd name="T18" fmla="*/ 2147483647 w 22"/>
              <a:gd name="T19" fmla="*/ 2147483647 h 22"/>
              <a:gd name="T20" fmla="*/ 2147483647 w 22"/>
              <a:gd name="T21" fmla="*/ 2147483647 h 22"/>
              <a:gd name="T22" fmla="*/ 2147483647 w 22"/>
              <a:gd name="T23" fmla="*/ 2147483647 h 22"/>
              <a:gd name="T24" fmla="*/ 2147483647 w 22"/>
              <a:gd name="T25" fmla="*/ 2147483647 h 22"/>
              <a:gd name="T26" fmla="*/ 2147483647 w 22"/>
              <a:gd name="T27" fmla="*/ 2147483647 h 22"/>
              <a:gd name="T28" fmla="*/ 2147483647 w 22"/>
              <a:gd name="T29" fmla="*/ 2147483647 h 22"/>
              <a:gd name="T30" fmla="*/ 2147483647 w 22"/>
              <a:gd name="T31" fmla="*/ 2147483647 h 22"/>
              <a:gd name="T32" fmla="*/ 2147483647 w 22"/>
              <a:gd name="T33" fmla="*/ 0 h 22"/>
              <a:gd name="T34" fmla="*/ 2147483647 w 22"/>
              <a:gd name="T35" fmla="*/ 0 h 2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2"/>
              <a:gd name="T55" fmla="*/ 0 h 22"/>
              <a:gd name="T56" fmla="*/ 22 w 22"/>
              <a:gd name="T57" fmla="*/ 22 h 2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2" h="22">
                <a:moveTo>
                  <a:pt x="12" y="0"/>
                </a:move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2" y="16"/>
                </a:lnTo>
                <a:lnTo>
                  <a:pt x="4" y="18"/>
                </a:lnTo>
                <a:lnTo>
                  <a:pt x="8" y="20"/>
                </a:lnTo>
                <a:lnTo>
                  <a:pt x="12" y="22"/>
                </a:lnTo>
                <a:lnTo>
                  <a:pt x="16" y="20"/>
                </a:lnTo>
                <a:lnTo>
                  <a:pt x="18" y="18"/>
                </a:lnTo>
                <a:lnTo>
                  <a:pt x="20" y="16"/>
                </a:lnTo>
                <a:lnTo>
                  <a:pt x="22" y="12"/>
                </a:lnTo>
                <a:lnTo>
                  <a:pt x="20" y="8"/>
                </a:lnTo>
                <a:lnTo>
                  <a:pt x="18" y="4"/>
                </a:lnTo>
                <a:lnTo>
                  <a:pt x="16" y="2"/>
                </a:lnTo>
                <a:lnTo>
                  <a:pt x="14" y="0"/>
                </a:lnTo>
                <a:lnTo>
                  <a:pt x="12" y="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6" name="Line 21"/>
          <p:cNvSpPr>
            <a:spLocks noChangeShapeType="1"/>
          </p:cNvSpPr>
          <p:nvPr/>
        </p:nvSpPr>
        <p:spPr bwMode="auto">
          <a:xfrm flipH="1">
            <a:off x="5392739" y="4498975"/>
            <a:ext cx="542925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7" name="Line 22"/>
          <p:cNvSpPr>
            <a:spLocks noChangeShapeType="1"/>
          </p:cNvSpPr>
          <p:nvPr/>
        </p:nvSpPr>
        <p:spPr bwMode="auto">
          <a:xfrm>
            <a:off x="5072063" y="3873500"/>
            <a:ext cx="857250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8" name="Freeform 23"/>
          <p:cNvSpPr>
            <a:spLocks/>
          </p:cNvSpPr>
          <p:nvPr/>
        </p:nvSpPr>
        <p:spPr bwMode="auto">
          <a:xfrm>
            <a:off x="5053014" y="3854451"/>
            <a:ext cx="34925" cy="34925"/>
          </a:xfrm>
          <a:custGeom>
            <a:avLst/>
            <a:gdLst>
              <a:gd name="T0" fmla="*/ 2147483647 w 22"/>
              <a:gd name="T1" fmla="*/ 0 h 22"/>
              <a:gd name="T2" fmla="*/ 2147483647 w 22"/>
              <a:gd name="T3" fmla="*/ 2147483647 h 22"/>
              <a:gd name="T4" fmla="*/ 2147483647 w 22"/>
              <a:gd name="T5" fmla="*/ 2147483647 h 22"/>
              <a:gd name="T6" fmla="*/ 2147483647 w 22"/>
              <a:gd name="T7" fmla="*/ 2147483647 h 22"/>
              <a:gd name="T8" fmla="*/ 0 w 22"/>
              <a:gd name="T9" fmla="*/ 2147483647 h 22"/>
              <a:gd name="T10" fmla="*/ 2147483647 w 22"/>
              <a:gd name="T11" fmla="*/ 2147483647 h 22"/>
              <a:gd name="T12" fmla="*/ 2147483647 w 22"/>
              <a:gd name="T13" fmla="*/ 2147483647 h 22"/>
              <a:gd name="T14" fmla="*/ 2147483647 w 22"/>
              <a:gd name="T15" fmla="*/ 2147483647 h 22"/>
              <a:gd name="T16" fmla="*/ 2147483647 w 22"/>
              <a:gd name="T17" fmla="*/ 2147483647 h 22"/>
              <a:gd name="T18" fmla="*/ 2147483647 w 22"/>
              <a:gd name="T19" fmla="*/ 2147483647 h 22"/>
              <a:gd name="T20" fmla="*/ 2147483647 w 22"/>
              <a:gd name="T21" fmla="*/ 2147483647 h 22"/>
              <a:gd name="T22" fmla="*/ 2147483647 w 22"/>
              <a:gd name="T23" fmla="*/ 2147483647 h 22"/>
              <a:gd name="T24" fmla="*/ 2147483647 w 22"/>
              <a:gd name="T25" fmla="*/ 2147483647 h 22"/>
              <a:gd name="T26" fmla="*/ 2147483647 w 22"/>
              <a:gd name="T27" fmla="*/ 2147483647 h 22"/>
              <a:gd name="T28" fmla="*/ 2147483647 w 22"/>
              <a:gd name="T29" fmla="*/ 2147483647 h 22"/>
              <a:gd name="T30" fmla="*/ 2147483647 w 22"/>
              <a:gd name="T31" fmla="*/ 2147483647 h 22"/>
              <a:gd name="T32" fmla="*/ 2147483647 w 22"/>
              <a:gd name="T33" fmla="*/ 0 h 22"/>
              <a:gd name="T34" fmla="*/ 2147483647 w 22"/>
              <a:gd name="T35" fmla="*/ 0 h 2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2"/>
              <a:gd name="T55" fmla="*/ 0 h 22"/>
              <a:gd name="T56" fmla="*/ 22 w 22"/>
              <a:gd name="T57" fmla="*/ 22 h 2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2" h="22">
                <a:moveTo>
                  <a:pt x="12" y="0"/>
                </a:moveTo>
                <a:lnTo>
                  <a:pt x="8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2" y="16"/>
                </a:lnTo>
                <a:lnTo>
                  <a:pt x="4" y="18"/>
                </a:lnTo>
                <a:lnTo>
                  <a:pt x="8" y="20"/>
                </a:lnTo>
                <a:lnTo>
                  <a:pt x="12" y="22"/>
                </a:lnTo>
                <a:lnTo>
                  <a:pt x="16" y="20"/>
                </a:lnTo>
                <a:lnTo>
                  <a:pt x="18" y="18"/>
                </a:lnTo>
                <a:lnTo>
                  <a:pt x="20" y="16"/>
                </a:lnTo>
                <a:lnTo>
                  <a:pt x="22" y="12"/>
                </a:lnTo>
                <a:lnTo>
                  <a:pt x="20" y="8"/>
                </a:lnTo>
                <a:lnTo>
                  <a:pt x="18" y="4"/>
                </a:lnTo>
                <a:lnTo>
                  <a:pt x="16" y="2"/>
                </a:lnTo>
                <a:lnTo>
                  <a:pt x="14" y="0"/>
                </a:lnTo>
                <a:lnTo>
                  <a:pt x="12" y="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299" name="Freeform 24"/>
          <p:cNvSpPr>
            <a:spLocks/>
          </p:cNvSpPr>
          <p:nvPr/>
        </p:nvSpPr>
        <p:spPr bwMode="auto">
          <a:xfrm>
            <a:off x="4129089" y="2474914"/>
            <a:ext cx="34925" cy="34925"/>
          </a:xfrm>
          <a:custGeom>
            <a:avLst/>
            <a:gdLst>
              <a:gd name="T0" fmla="*/ 2147483647 w 22"/>
              <a:gd name="T1" fmla="*/ 2147483647 h 22"/>
              <a:gd name="T2" fmla="*/ 2147483647 w 22"/>
              <a:gd name="T3" fmla="*/ 0 h 22"/>
              <a:gd name="T4" fmla="*/ 2147483647 w 22"/>
              <a:gd name="T5" fmla="*/ 2147483647 h 22"/>
              <a:gd name="T6" fmla="*/ 2147483647 w 22"/>
              <a:gd name="T7" fmla="*/ 2147483647 h 22"/>
              <a:gd name="T8" fmla="*/ 2147483647 w 22"/>
              <a:gd name="T9" fmla="*/ 2147483647 h 22"/>
              <a:gd name="T10" fmla="*/ 0 w 22"/>
              <a:gd name="T11" fmla="*/ 2147483647 h 22"/>
              <a:gd name="T12" fmla="*/ 2147483647 w 22"/>
              <a:gd name="T13" fmla="*/ 2147483647 h 22"/>
              <a:gd name="T14" fmla="*/ 2147483647 w 22"/>
              <a:gd name="T15" fmla="*/ 2147483647 h 22"/>
              <a:gd name="T16" fmla="*/ 2147483647 w 22"/>
              <a:gd name="T17" fmla="*/ 2147483647 h 22"/>
              <a:gd name="T18" fmla="*/ 2147483647 w 22"/>
              <a:gd name="T19" fmla="*/ 2147483647 h 22"/>
              <a:gd name="T20" fmla="*/ 2147483647 w 22"/>
              <a:gd name="T21" fmla="*/ 2147483647 h 22"/>
              <a:gd name="T22" fmla="*/ 2147483647 w 22"/>
              <a:gd name="T23" fmla="*/ 2147483647 h 22"/>
              <a:gd name="T24" fmla="*/ 2147483647 w 22"/>
              <a:gd name="T25" fmla="*/ 2147483647 h 22"/>
              <a:gd name="T26" fmla="*/ 2147483647 w 22"/>
              <a:gd name="T27" fmla="*/ 2147483647 h 22"/>
              <a:gd name="T28" fmla="*/ 2147483647 w 22"/>
              <a:gd name="T29" fmla="*/ 2147483647 h 22"/>
              <a:gd name="T30" fmla="*/ 2147483647 w 22"/>
              <a:gd name="T31" fmla="*/ 2147483647 h 22"/>
              <a:gd name="T32" fmla="*/ 2147483647 w 22"/>
              <a:gd name="T33" fmla="*/ 2147483647 h 22"/>
              <a:gd name="T34" fmla="*/ 2147483647 w 22"/>
              <a:gd name="T35" fmla="*/ 2147483647 h 2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2"/>
              <a:gd name="T55" fmla="*/ 0 h 22"/>
              <a:gd name="T56" fmla="*/ 22 w 22"/>
              <a:gd name="T57" fmla="*/ 22 h 2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2" h="22">
                <a:moveTo>
                  <a:pt x="14" y="2"/>
                </a:moveTo>
                <a:lnTo>
                  <a:pt x="10" y="0"/>
                </a:lnTo>
                <a:lnTo>
                  <a:pt x="6" y="2"/>
                </a:lnTo>
                <a:lnTo>
                  <a:pt x="4" y="4"/>
                </a:lnTo>
                <a:lnTo>
                  <a:pt x="2" y="8"/>
                </a:lnTo>
                <a:lnTo>
                  <a:pt x="0" y="12"/>
                </a:lnTo>
                <a:lnTo>
                  <a:pt x="2" y="16"/>
                </a:lnTo>
                <a:lnTo>
                  <a:pt x="4" y="20"/>
                </a:lnTo>
                <a:lnTo>
                  <a:pt x="8" y="22"/>
                </a:lnTo>
                <a:lnTo>
                  <a:pt x="12" y="22"/>
                </a:lnTo>
                <a:lnTo>
                  <a:pt x="16" y="20"/>
                </a:lnTo>
                <a:lnTo>
                  <a:pt x="20" y="18"/>
                </a:lnTo>
                <a:lnTo>
                  <a:pt x="22" y="14"/>
                </a:lnTo>
                <a:lnTo>
                  <a:pt x="22" y="10"/>
                </a:lnTo>
                <a:lnTo>
                  <a:pt x="20" y="6"/>
                </a:lnTo>
                <a:lnTo>
                  <a:pt x="18" y="4"/>
                </a:lnTo>
                <a:lnTo>
                  <a:pt x="16" y="2"/>
                </a:lnTo>
                <a:lnTo>
                  <a:pt x="14" y="2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0" name="Freeform 25"/>
          <p:cNvSpPr>
            <a:spLocks/>
          </p:cNvSpPr>
          <p:nvPr/>
        </p:nvSpPr>
        <p:spPr bwMode="auto">
          <a:xfrm>
            <a:off x="5100638" y="5575300"/>
            <a:ext cx="31750" cy="31750"/>
          </a:xfrm>
          <a:custGeom>
            <a:avLst/>
            <a:gdLst>
              <a:gd name="T0" fmla="*/ 2147483647 w 20"/>
              <a:gd name="T1" fmla="*/ 0 h 20"/>
              <a:gd name="T2" fmla="*/ 2147483647 w 20"/>
              <a:gd name="T3" fmla="*/ 0 h 20"/>
              <a:gd name="T4" fmla="*/ 2147483647 w 20"/>
              <a:gd name="T5" fmla="*/ 2147483647 h 20"/>
              <a:gd name="T6" fmla="*/ 0 w 20"/>
              <a:gd name="T7" fmla="*/ 2147483647 h 20"/>
              <a:gd name="T8" fmla="*/ 0 w 20"/>
              <a:gd name="T9" fmla="*/ 2147483647 h 20"/>
              <a:gd name="T10" fmla="*/ 0 w 20"/>
              <a:gd name="T11" fmla="*/ 2147483647 h 20"/>
              <a:gd name="T12" fmla="*/ 2147483647 w 20"/>
              <a:gd name="T13" fmla="*/ 2147483647 h 20"/>
              <a:gd name="T14" fmla="*/ 2147483647 w 20"/>
              <a:gd name="T15" fmla="*/ 2147483647 h 20"/>
              <a:gd name="T16" fmla="*/ 2147483647 w 20"/>
              <a:gd name="T17" fmla="*/ 2147483647 h 20"/>
              <a:gd name="T18" fmla="*/ 2147483647 w 20"/>
              <a:gd name="T19" fmla="*/ 2147483647 h 20"/>
              <a:gd name="T20" fmla="*/ 2147483647 w 20"/>
              <a:gd name="T21" fmla="*/ 2147483647 h 20"/>
              <a:gd name="T22" fmla="*/ 2147483647 w 20"/>
              <a:gd name="T23" fmla="*/ 2147483647 h 20"/>
              <a:gd name="T24" fmla="*/ 2147483647 w 20"/>
              <a:gd name="T25" fmla="*/ 2147483647 h 20"/>
              <a:gd name="T26" fmla="*/ 2147483647 w 20"/>
              <a:gd name="T27" fmla="*/ 2147483647 h 20"/>
              <a:gd name="T28" fmla="*/ 2147483647 w 20"/>
              <a:gd name="T29" fmla="*/ 2147483647 h 20"/>
              <a:gd name="T30" fmla="*/ 2147483647 w 20"/>
              <a:gd name="T31" fmla="*/ 0 h 20"/>
              <a:gd name="T32" fmla="*/ 2147483647 w 20"/>
              <a:gd name="T33" fmla="*/ 0 h 20"/>
              <a:gd name="T34" fmla="*/ 2147483647 w 20"/>
              <a:gd name="T35" fmla="*/ 0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20"/>
              <a:gd name="T56" fmla="*/ 20 w 20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20">
                <a:moveTo>
                  <a:pt x="10" y="0"/>
                </a:moveTo>
                <a:lnTo>
                  <a:pt x="6" y="0"/>
                </a:lnTo>
                <a:lnTo>
                  <a:pt x="4" y="2"/>
                </a:lnTo>
                <a:lnTo>
                  <a:pt x="0" y="6"/>
                </a:lnTo>
                <a:lnTo>
                  <a:pt x="0" y="10"/>
                </a:lnTo>
                <a:lnTo>
                  <a:pt x="0" y="14"/>
                </a:lnTo>
                <a:lnTo>
                  <a:pt x="4" y="16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6"/>
                </a:lnTo>
                <a:lnTo>
                  <a:pt x="20" y="14"/>
                </a:lnTo>
                <a:lnTo>
                  <a:pt x="20" y="10"/>
                </a:lnTo>
                <a:lnTo>
                  <a:pt x="20" y="6"/>
                </a:lnTo>
                <a:lnTo>
                  <a:pt x="18" y="2"/>
                </a:lnTo>
                <a:lnTo>
                  <a:pt x="14" y="0"/>
                </a:lnTo>
                <a:lnTo>
                  <a:pt x="12" y="0"/>
                </a:lnTo>
                <a:lnTo>
                  <a:pt x="10" y="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1" name="Freeform 26"/>
          <p:cNvSpPr>
            <a:spLocks/>
          </p:cNvSpPr>
          <p:nvPr/>
        </p:nvSpPr>
        <p:spPr bwMode="auto">
          <a:xfrm>
            <a:off x="5068888" y="1824039"/>
            <a:ext cx="596900" cy="479425"/>
          </a:xfrm>
          <a:custGeom>
            <a:avLst/>
            <a:gdLst>
              <a:gd name="T0" fmla="*/ 0 w 376"/>
              <a:gd name="T1" fmla="*/ 2147483647 h 302"/>
              <a:gd name="T2" fmla="*/ 2147483647 w 376"/>
              <a:gd name="T3" fmla="*/ 0 h 302"/>
              <a:gd name="T4" fmla="*/ 2147483647 w 376"/>
              <a:gd name="T5" fmla="*/ 0 h 302"/>
              <a:gd name="T6" fmla="*/ 0 60000 65536"/>
              <a:gd name="T7" fmla="*/ 0 60000 65536"/>
              <a:gd name="T8" fmla="*/ 0 60000 65536"/>
              <a:gd name="T9" fmla="*/ 0 w 376"/>
              <a:gd name="T10" fmla="*/ 0 h 302"/>
              <a:gd name="T11" fmla="*/ 376 w 376"/>
              <a:gd name="T12" fmla="*/ 302 h 3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6" h="302">
                <a:moveTo>
                  <a:pt x="0" y="302"/>
                </a:moveTo>
                <a:lnTo>
                  <a:pt x="206" y="0"/>
                </a:lnTo>
                <a:lnTo>
                  <a:pt x="376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2" name="Freeform 27"/>
          <p:cNvSpPr>
            <a:spLocks/>
          </p:cNvSpPr>
          <p:nvPr/>
        </p:nvSpPr>
        <p:spPr bwMode="auto">
          <a:xfrm>
            <a:off x="5053013" y="2287589"/>
            <a:ext cx="31750" cy="34925"/>
          </a:xfrm>
          <a:custGeom>
            <a:avLst/>
            <a:gdLst>
              <a:gd name="T0" fmla="*/ 2147483647 w 20"/>
              <a:gd name="T1" fmla="*/ 2147483647 h 22"/>
              <a:gd name="T2" fmla="*/ 0 w 20"/>
              <a:gd name="T3" fmla="*/ 2147483647 h 22"/>
              <a:gd name="T4" fmla="*/ 0 w 20"/>
              <a:gd name="T5" fmla="*/ 2147483647 h 22"/>
              <a:gd name="T6" fmla="*/ 0 w 20"/>
              <a:gd name="T7" fmla="*/ 2147483647 h 22"/>
              <a:gd name="T8" fmla="*/ 2147483647 w 20"/>
              <a:gd name="T9" fmla="*/ 2147483647 h 22"/>
              <a:gd name="T10" fmla="*/ 2147483647 w 20"/>
              <a:gd name="T11" fmla="*/ 2147483647 h 22"/>
              <a:gd name="T12" fmla="*/ 2147483647 w 20"/>
              <a:gd name="T13" fmla="*/ 2147483647 h 22"/>
              <a:gd name="T14" fmla="*/ 2147483647 w 20"/>
              <a:gd name="T15" fmla="*/ 2147483647 h 22"/>
              <a:gd name="T16" fmla="*/ 2147483647 w 20"/>
              <a:gd name="T17" fmla="*/ 2147483647 h 22"/>
              <a:gd name="T18" fmla="*/ 2147483647 w 20"/>
              <a:gd name="T19" fmla="*/ 2147483647 h 22"/>
              <a:gd name="T20" fmla="*/ 2147483647 w 20"/>
              <a:gd name="T21" fmla="*/ 2147483647 h 22"/>
              <a:gd name="T22" fmla="*/ 2147483647 w 20"/>
              <a:gd name="T23" fmla="*/ 2147483647 h 22"/>
              <a:gd name="T24" fmla="*/ 2147483647 w 20"/>
              <a:gd name="T25" fmla="*/ 2147483647 h 22"/>
              <a:gd name="T26" fmla="*/ 2147483647 w 20"/>
              <a:gd name="T27" fmla="*/ 2147483647 h 22"/>
              <a:gd name="T28" fmla="*/ 2147483647 w 20"/>
              <a:gd name="T29" fmla="*/ 0 h 22"/>
              <a:gd name="T30" fmla="*/ 2147483647 w 20"/>
              <a:gd name="T31" fmla="*/ 0 h 22"/>
              <a:gd name="T32" fmla="*/ 2147483647 w 20"/>
              <a:gd name="T33" fmla="*/ 2147483647 h 22"/>
              <a:gd name="T34" fmla="*/ 2147483647 w 20"/>
              <a:gd name="T35" fmla="*/ 2147483647 h 2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22"/>
              <a:gd name="T56" fmla="*/ 20 w 20"/>
              <a:gd name="T57" fmla="*/ 22 h 2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22">
                <a:moveTo>
                  <a:pt x="2" y="2"/>
                </a:moveTo>
                <a:lnTo>
                  <a:pt x="0" y="6"/>
                </a:lnTo>
                <a:lnTo>
                  <a:pt x="0" y="10"/>
                </a:lnTo>
                <a:lnTo>
                  <a:pt x="0" y="14"/>
                </a:lnTo>
                <a:lnTo>
                  <a:pt x="2" y="18"/>
                </a:lnTo>
                <a:lnTo>
                  <a:pt x="4" y="20"/>
                </a:lnTo>
                <a:lnTo>
                  <a:pt x="8" y="22"/>
                </a:lnTo>
                <a:lnTo>
                  <a:pt x="12" y="20"/>
                </a:lnTo>
                <a:lnTo>
                  <a:pt x="16" y="18"/>
                </a:lnTo>
                <a:lnTo>
                  <a:pt x="18" y="16"/>
                </a:lnTo>
                <a:lnTo>
                  <a:pt x="20" y="12"/>
                </a:lnTo>
                <a:lnTo>
                  <a:pt x="20" y="8"/>
                </a:lnTo>
                <a:lnTo>
                  <a:pt x="18" y="4"/>
                </a:lnTo>
                <a:lnTo>
                  <a:pt x="14" y="2"/>
                </a:lnTo>
                <a:lnTo>
                  <a:pt x="10" y="0"/>
                </a:lnTo>
                <a:lnTo>
                  <a:pt x="6" y="0"/>
                </a:lnTo>
                <a:lnTo>
                  <a:pt x="4" y="2"/>
                </a:lnTo>
                <a:lnTo>
                  <a:pt x="2" y="2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3" name="Freeform 28"/>
          <p:cNvSpPr>
            <a:spLocks/>
          </p:cNvSpPr>
          <p:nvPr/>
        </p:nvSpPr>
        <p:spPr bwMode="auto">
          <a:xfrm>
            <a:off x="5386388" y="2246314"/>
            <a:ext cx="254000" cy="301625"/>
          </a:xfrm>
          <a:custGeom>
            <a:avLst/>
            <a:gdLst>
              <a:gd name="T0" fmla="*/ 0 w 160"/>
              <a:gd name="T1" fmla="*/ 2147483647 h 190"/>
              <a:gd name="T2" fmla="*/ 2147483647 w 160"/>
              <a:gd name="T3" fmla="*/ 0 h 190"/>
              <a:gd name="T4" fmla="*/ 2147483647 w 160"/>
              <a:gd name="T5" fmla="*/ 0 h 190"/>
              <a:gd name="T6" fmla="*/ 0 60000 65536"/>
              <a:gd name="T7" fmla="*/ 0 60000 65536"/>
              <a:gd name="T8" fmla="*/ 0 60000 65536"/>
              <a:gd name="T9" fmla="*/ 0 w 160"/>
              <a:gd name="T10" fmla="*/ 0 h 190"/>
              <a:gd name="T11" fmla="*/ 160 w 160"/>
              <a:gd name="T12" fmla="*/ 190 h 1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0" h="190">
                <a:moveTo>
                  <a:pt x="0" y="190"/>
                </a:moveTo>
                <a:lnTo>
                  <a:pt x="102" y="0"/>
                </a:lnTo>
                <a:lnTo>
                  <a:pt x="160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4" name="Freeform 29"/>
          <p:cNvSpPr>
            <a:spLocks/>
          </p:cNvSpPr>
          <p:nvPr/>
        </p:nvSpPr>
        <p:spPr bwMode="auto">
          <a:xfrm>
            <a:off x="5370513" y="2532064"/>
            <a:ext cx="31750" cy="34925"/>
          </a:xfrm>
          <a:custGeom>
            <a:avLst/>
            <a:gdLst>
              <a:gd name="T0" fmla="*/ 2147483647 w 20"/>
              <a:gd name="T1" fmla="*/ 2147483647 h 22"/>
              <a:gd name="T2" fmla="*/ 0 w 20"/>
              <a:gd name="T3" fmla="*/ 2147483647 h 22"/>
              <a:gd name="T4" fmla="*/ 0 w 20"/>
              <a:gd name="T5" fmla="*/ 2147483647 h 22"/>
              <a:gd name="T6" fmla="*/ 0 w 20"/>
              <a:gd name="T7" fmla="*/ 2147483647 h 22"/>
              <a:gd name="T8" fmla="*/ 2147483647 w 20"/>
              <a:gd name="T9" fmla="*/ 2147483647 h 22"/>
              <a:gd name="T10" fmla="*/ 2147483647 w 20"/>
              <a:gd name="T11" fmla="*/ 2147483647 h 22"/>
              <a:gd name="T12" fmla="*/ 2147483647 w 20"/>
              <a:gd name="T13" fmla="*/ 2147483647 h 22"/>
              <a:gd name="T14" fmla="*/ 2147483647 w 20"/>
              <a:gd name="T15" fmla="*/ 2147483647 h 22"/>
              <a:gd name="T16" fmla="*/ 2147483647 w 20"/>
              <a:gd name="T17" fmla="*/ 2147483647 h 22"/>
              <a:gd name="T18" fmla="*/ 2147483647 w 20"/>
              <a:gd name="T19" fmla="*/ 2147483647 h 22"/>
              <a:gd name="T20" fmla="*/ 2147483647 w 20"/>
              <a:gd name="T21" fmla="*/ 2147483647 h 22"/>
              <a:gd name="T22" fmla="*/ 2147483647 w 20"/>
              <a:gd name="T23" fmla="*/ 2147483647 h 22"/>
              <a:gd name="T24" fmla="*/ 2147483647 w 20"/>
              <a:gd name="T25" fmla="*/ 2147483647 h 22"/>
              <a:gd name="T26" fmla="*/ 2147483647 w 20"/>
              <a:gd name="T27" fmla="*/ 2147483647 h 22"/>
              <a:gd name="T28" fmla="*/ 2147483647 w 20"/>
              <a:gd name="T29" fmla="*/ 0 h 22"/>
              <a:gd name="T30" fmla="*/ 2147483647 w 20"/>
              <a:gd name="T31" fmla="*/ 2147483647 h 22"/>
              <a:gd name="T32" fmla="*/ 2147483647 w 20"/>
              <a:gd name="T33" fmla="*/ 2147483647 h 22"/>
              <a:gd name="T34" fmla="*/ 2147483647 w 20"/>
              <a:gd name="T35" fmla="*/ 2147483647 h 2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22"/>
              <a:gd name="T56" fmla="*/ 20 w 20"/>
              <a:gd name="T57" fmla="*/ 22 h 2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22">
                <a:moveTo>
                  <a:pt x="2" y="4"/>
                </a:moveTo>
                <a:lnTo>
                  <a:pt x="0" y="6"/>
                </a:lnTo>
                <a:lnTo>
                  <a:pt x="0" y="10"/>
                </a:lnTo>
                <a:lnTo>
                  <a:pt x="0" y="14"/>
                </a:lnTo>
                <a:lnTo>
                  <a:pt x="2" y="18"/>
                </a:lnTo>
                <a:lnTo>
                  <a:pt x="4" y="20"/>
                </a:lnTo>
                <a:lnTo>
                  <a:pt x="8" y="22"/>
                </a:lnTo>
                <a:lnTo>
                  <a:pt x="12" y="20"/>
                </a:lnTo>
                <a:lnTo>
                  <a:pt x="16" y="18"/>
                </a:lnTo>
                <a:lnTo>
                  <a:pt x="18" y="16"/>
                </a:lnTo>
                <a:lnTo>
                  <a:pt x="20" y="12"/>
                </a:lnTo>
                <a:lnTo>
                  <a:pt x="20" y="8"/>
                </a:lnTo>
                <a:lnTo>
                  <a:pt x="18" y="4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4" y="4"/>
                </a:lnTo>
                <a:lnTo>
                  <a:pt x="2" y="4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5" name="Freeform 30"/>
          <p:cNvSpPr>
            <a:spLocks/>
          </p:cNvSpPr>
          <p:nvPr/>
        </p:nvSpPr>
        <p:spPr bwMode="auto">
          <a:xfrm>
            <a:off x="4716463" y="1547814"/>
            <a:ext cx="1079500" cy="447675"/>
          </a:xfrm>
          <a:custGeom>
            <a:avLst/>
            <a:gdLst>
              <a:gd name="T0" fmla="*/ 0 w 680"/>
              <a:gd name="T1" fmla="*/ 2147483647 h 282"/>
              <a:gd name="T2" fmla="*/ 2147483647 w 680"/>
              <a:gd name="T3" fmla="*/ 0 h 282"/>
              <a:gd name="T4" fmla="*/ 2147483647 w 680"/>
              <a:gd name="T5" fmla="*/ 0 h 282"/>
              <a:gd name="T6" fmla="*/ 0 60000 65536"/>
              <a:gd name="T7" fmla="*/ 0 60000 65536"/>
              <a:gd name="T8" fmla="*/ 0 60000 65536"/>
              <a:gd name="T9" fmla="*/ 0 w 680"/>
              <a:gd name="T10" fmla="*/ 0 h 282"/>
              <a:gd name="T11" fmla="*/ 680 w 680"/>
              <a:gd name="T12" fmla="*/ 282 h 2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282">
                <a:moveTo>
                  <a:pt x="0" y="282"/>
                </a:moveTo>
                <a:lnTo>
                  <a:pt x="198" y="0"/>
                </a:lnTo>
                <a:lnTo>
                  <a:pt x="680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6" name="Freeform 31"/>
          <p:cNvSpPr>
            <a:spLocks/>
          </p:cNvSpPr>
          <p:nvPr/>
        </p:nvSpPr>
        <p:spPr bwMode="auto">
          <a:xfrm>
            <a:off x="4700589" y="1976439"/>
            <a:ext cx="34925" cy="34925"/>
          </a:xfrm>
          <a:custGeom>
            <a:avLst/>
            <a:gdLst>
              <a:gd name="T0" fmla="*/ 2147483647 w 22"/>
              <a:gd name="T1" fmla="*/ 2147483647 h 22"/>
              <a:gd name="T2" fmla="*/ 2147483647 w 22"/>
              <a:gd name="T3" fmla="*/ 2147483647 h 22"/>
              <a:gd name="T4" fmla="*/ 0 w 22"/>
              <a:gd name="T5" fmla="*/ 2147483647 h 22"/>
              <a:gd name="T6" fmla="*/ 2147483647 w 22"/>
              <a:gd name="T7" fmla="*/ 2147483647 h 22"/>
              <a:gd name="T8" fmla="*/ 2147483647 w 22"/>
              <a:gd name="T9" fmla="*/ 2147483647 h 22"/>
              <a:gd name="T10" fmla="*/ 2147483647 w 22"/>
              <a:gd name="T11" fmla="*/ 2147483647 h 22"/>
              <a:gd name="T12" fmla="*/ 2147483647 w 22"/>
              <a:gd name="T13" fmla="*/ 2147483647 h 22"/>
              <a:gd name="T14" fmla="*/ 2147483647 w 22"/>
              <a:gd name="T15" fmla="*/ 2147483647 h 22"/>
              <a:gd name="T16" fmla="*/ 2147483647 w 22"/>
              <a:gd name="T17" fmla="*/ 2147483647 h 22"/>
              <a:gd name="T18" fmla="*/ 2147483647 w 22"/>
              <a:gd name="T19" fmla="*/ 2147483647 h 22"/>
              <a:gd name="T20" fmla="*/ 2147483647 w 22"/>
              <a:gd name="T21" fmla="*/ 2147483647 h 22"/>
              <a:gd name="T22" fmla="*/ 2147483647 w 22"/>
              <a:gd name="T23" fmla="*/ 2147483647 h 22"/>
              <a:gd name="T24" fmla="*/ 2147483647 w 22"/>
              <a:gd name="T25" fmla="*/ 2147483647 h 22"/>
              <a:gd name="T26" fmla="*/ 2147483647 w 22"/>
              <a:gd name="T27" fmla="*/ 2147483647 h 22"/>
              <a:gd name="T28" fmla="*/ 2147483647 w 22"/>
              <a:gd name="T29" fmla="*/ 0 h 22"/>
              <a:gd name="T30" fmla="*/ 2147483647 w 22"/>
              <a:gd name="T31" fmla="*/ 2147483647 h 22"/>
              <a:gd name="T32" fmla="*/ 2147483647 w 22"/>
              <a:gd name="T33" fmla="*/ 2147483647 h 22"/>
              <a:gd name="T34" fmla="*/ 2147483647 w 22"/>
              <a:gd name="T35" fmla="*/ 2147483647 h 2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2"/>
              <a:gd name="T55" fmla="*/ 0 h 22"/>
              <a:gd name="T56" fmla="*/ 22 w 22"/>
              <a:gd name="T57" fmla="*/ 22 h 2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2" h="22">
                <a:moveTo>
                  <a:pt x="4" y="4"/>
                </a:move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4" y="18"/>
                </a:lnTo>
                <a:lnTo>
                  <a:pt x="6" y="20"/>
                </a:lnTo>
                <a:lnTo>
                  <a:pt x="10" y="22"/>
                </a:lnTo>
                <a:lnTo>
                  <a:pt x="14" y="20"/>
                </a:lnTo>
                <a:lnTo>
                  <a:pt x="18" y="18"/>
                </a:lnTo>
                <a:lnTo>
                  <a:pt x="20" y="16"/>
                </a:lnTo>
                <a:lnTo>
                  <a:pt x="22" y="12"/>
                </a:lnTo>
                <a:lnTo>
                  <a:pt x="20" y="8"/>
                </a:lnTo>
                <a:lnTo>
                  <a:pt x="18" y="4"/>
                </a:lnTo>
                <a:lnTo>
                  <a:pt x="16" y="2"/>
                </a:lnTo>
                <a:lnTo>
                  <a:pt x="12" y="0"/>
                </a:lnTo>
                <a:lnTo>
                  <a:pt x="8" y="2"/>
                </a:lnTo>
                <a:lnTo>
                  <a:pt x="6" y="4"/>
                </a:lnTo>
                <a:lnTo>
                  <a:pt x="4" y="4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7" name="Freeform 32"/>
          <p:cNvSpPr>
            <a:spLocks/>
          </p:cNvSpPr>
          <p:nvPr/>
        </p:nvSpPr>
        <p:spPr bwMode="auto">
          <a:xfrm>
            <a:off x="6750051" y="5146676"/>
            <a:ext cx="1546225" cy="428625"/>
          </a:xfrm>
          <a:custGeom>
            <a:avLst/>
            <a:gdLst>
              <a:gd name="T0" fmla="*/ 0 w 974"/>
              <a:gd name="T1" fmla="*/ 2147483647 h 270"/>
              <a:gd name="T2" fmla="*/ 2147483647 w 974"/>
              <a:gd name="T3" fmla="*/ 2147483647 h 270"/>
              <a:gd name="T4" fmla="*/ 2147483647 w 974"/>
              <a:gd name="T5" fmla="*/ 0 h 270"/>
              <a:gd name="T6" fmla="*/ 0 60000 65536"/>
              <a:gd name="T7" fmla="*/ 0 60000 65536"/>
              <a:gd name="T8" fmla="*/ 0 60000 65536"/>
              <a:gd name="T9" fmla="*/ 0 w 974"/>
              <a:gd name="T10" fmla="*/ 0 h 270"/>
              <a:gd name="T11" fmla="*/ 974 w 974"/>
              <a:gd name="T12" fmla="*/ 270 h 27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74" h="270">
                <a:moveTo>
                  <a:pt x="0" y="270"/>
                </a:moveTo>
                <a:lnTo>
                  <a:pt x="186" y="270"/>
                </a:lnTo>
                <a:lnTo>
                  <a:pt x="974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8" name="Freeform 33"/>
          <p:cNvSpPr>
            <a:spLocks/>
          </p:cNvSpPr>
          <p:nvPr/>
        </p:nvSpPr>
        <p:spPr bwMode="auto">
          <a:xfrm>
            <a:off x="8277226" y="5127626"/>
            <a:ext cx="34925" cy="34925"/>
          </a:xfrm>
          <a:custGeom>
            <a:avLst/>
            <a:gdLst>
              <a:gd name="T0" fmla="*/ 2147483647 w 22"/>
              <a:gd name="T1" fmla="*/ 2147483647 h 22"/>
              <a:gd name="T2" fmla="*/ 2147483647 w 22"/>
              <a:gd name="T3" fmla="*/ 2147483647 h 22"/>
              <a:gd name="T4" fmla="*/ 2147483647 w 22"/>
              <a:gd name="T5" fmla="*/ 2147483647 h 22"/>
              <a:gd name="T6" fmla="*/ 2147483647 w 22"/>
              <a:gd name="T7" fmla="*/ 2147483647 h 22"/>
              <a:gd name="T8" fmla="*/ 2147483647 w 22"/>
              <a:gd name="T9" fmla="*/ 2147483647 h 22"/>
              <a:gd name="T10" fmla="*/ 2147483647 w 22"/>
              <a:gd name="T11" fmla="*/ 2147483647 h 22"/>
              <a:gd name="T12" fmla="*/ 2147483647 w 22"/>
              <a:gd name="T13" fmla="*/ 2147483647 h 22"/>
              <a:gd name="T14" fmla="*/ 2147483647 w 22"/>
              <a:gd name="T15" fmla="*/ 0 h 22"/>
              <a:gd name="T16" fmla="*/ 2147483647 w 22"/>
              <a:gd name="T17" fmla="*/ 2147483647 h 22"/>
              <a:gd name="T18" fmla="*/ 2147483647 w 22"/>
              <a:gd name="T19" fmla="*/ 2147483647 h 22"/>
              <a:gd name="T20" fmla="*/ 2147483647 w 22"/>
              <a:gd name="T21" fmla="*/ 2147483647 h 22"/>
              <a:gd name="T22" fmla="*/ 0 w 22"/>
              <a:gd name="T23" fmla="*/ 2147483647 h 22"/>
              <a:gd name="T24" fmla="*/ 2147483647 w 22"/>
              <a:gd name="T25" fmla="*/ 2147483647 h 22"/>
              <a:gd name="T26" fmla="*/ 2147483647 w 22"/>
              <a:gd name="T27" fmla="*/ 2147483647 h 22"/>
              <a:gd name="T28" fmla="*/ 2147483647 w 22"/>
              <a:gd name="T29" fmla="*/ 2147483647 h 22"/>
              <a:gd name="T30" fmla="*/ 2147483647 w 22"/>
              <a:gd name="T31" fmla="*/ 2147483647 h 22"/>
              <a:gd name="T32" fmla="*/ 2147483647 w 22"/>
              <a:gd name="T33" fmla="*/ 2147483647 h 22"/>
              <a:gd name="T34" fmla="*/ 2147483647 w 22"/>
              <a:gd name="T35" fmla="*/ 2147483647 h 2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2"/>
              <a:gd name="T55" fmla="*/ 0 h 22"/>
              <a:gd name="T56" fmla="*/ 22 w 22"/>
              <a:gd name="T57" fmla="*/ 22 h 2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2" h="22">
                <a:moveTo>
                  <a:pt x="14" y="22"/>
                </a:moveTo>
                <a:lnTo>
                  <a:pt x="18" y="20"/>
                </a:lnTo>
                <a:lnTo>
                  <a:pt x="20" y="16"/>
                </a:lnTo>
                <a:lnTo>
                  <a:pt x="22" y="12"/>
                </a:lnTo>
                <a:lnTo>
                  <a:pt x="22" y="8"/>
                </a:lnTo>
                <a:lnTo>
                  <a:pt x="20" y="4"/>
                </a:lnTo>
                <a:lnTo>
                  <a:pt x="16" y="2"/>
                </a:lnTo>
                <a:lnTo>
                  <a:pt x="12" y="0"/>
                </a:lnTo>
                <a:lnTo>
                  <a:pt x="8" y="2"/>
                </a:lnTo>
                <a:lnTo>
                  <a:pt x="4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2" y="18"/>
                </a:lnTo>
                <a:lnTo>
                  <a:pt x="6" y="20"/>
                </a:lnTo>
                <a:lnTo>
                  <a:pt x="10" y="22"/>
                </a:lnTo>
                <a:lnTo>
                  <a:pt x="12" y="22"/>
                </a:lnTo>
                <a:lnTo>
                  <a:pt x="14" y="22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09" name="Line 34"/>
          <p:cNvSpPr>
            <a:spLocks noChangeShapeType="1"/>
          </p:cNvSpPr>
          <p:nvPr/>
        </p:nvSpPr>
        <p:spPr bwMode="auto">
          <a:xfrm flipH="1">
            <a:off x="5116513" y="5591175"/>
            <a:ext cx="876300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0" name="Line 35"/>
          <p:cNvSpPr>
            <a:spLocks noChangeShapeType="1"/>
          </p:cNvSpPr>
          <p:nvPr/>
        </p:nvSpPr>
        <p:spPr bwMode="auto">
          <a:xfrm>
            <a:off x="6740525" y="4498975"/>
            <a:ext cx="946150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1" name="Freeform 36"/>
          <p:cNvSpPr>
            <a:spLocks/>
          </p:cNvSpPr>
          <p:nvPr/>
        </p:nvSpPr>
        <p:spPr bwMode="auto">
          <a:xfrm>
            <a:off x="7670800" y="4483100"/>
            <a:ext cx="31750" cy="31750"/>
          </a:xfrm>
          <a:custGeom>
            <a:avLst/>
            <a:gdLst>
              <a:gd name="T0" fmla="*/ 2147483647 w 20"/>
              <a:gd name="T1" fmla="*/ 2147483647 h 20"/>
              <a:gd name="T2" fmla="*/ 2147483647 w 20"/>
              <a:gd name="T3" fmla="*/ 2147483647 h 20"/>
              <a:gd name="T4" fmla="*/ 2147483647 w 20"/>
              <a:gd name="T5" fmla="*/ 2147483647 h 20"/>
              <a:gd name="T6" fmla="*/ 2147483647 w 20"/>
              <a:gd name="T7" fmla="*/ 2147483647 h 20"/>
              <a:gd name="T8" fmla="*/ 2147483647 w 20"/>
              <a:gd name="T9" fmla="*/ 2147483647 h 20"/>
              <a:gd name="T10" fmla="*/ 2147483647 w 20"/>
              <a:gd name="T11" fmla="*/ 2147483647 h 20"/>
              <a:gd name="T12" fmla="*/ 2147483647 w 20"/>
              <a:gd name="T13" fmla="*/ 2147483647 h 20"/>
              <a:gd name="T14" fmla="*/ 2147483647 w 20"/>
              <a:gd name="T15" fmla="*/ 0 h 20"/>
              <a:gd name="T16" fmla="*/ 2147483647 w 20"/>
              <a:gd name="T17" fmla="*/ 0 h 20"/>
              <a:gd name="T18" fmla="*/ 2147483647 w 20"/>
              <a:gd name="T19" fmla="*/ 0 h 20"/>
              <a:gd name="T20" fmla="*/ 2147483647 w 20"/>
              <a:gd name="T21" fmla="*/ 2147483647 h 20"/>
              <a:gd name="T22" fmla="*/ 0 w 20"/>
              <a:gd name="T23" fmla="*/ 2147483647 h 20"/>
              <a:gd name="T24" fmla="*/ 0 w 20"/>
              <a:gd name="T25" fmla="*/ 2147483647 h 20"/>
              <a:gd name="T26" fmla="*/ 0 w 20"/>
              <a:gd name="T27" fmla="*/ 2147483647 h 20"/>
              <a:gd name="T28" fmla="*/ 2147483647 w 20"/>
              <a:gd name="T29" fmla="*/ 2147483647 h 20"/>
              <a:gd name="T30" fmla="*/ 2147483647 w 20"/>
              <a:gd name="T31" fmla="*/ 2147483647 h 20"/>
              <a:gd name="T32" fmla="*/ 2147483647 w 20"/>
              <a:gd name="T33" fmla="*/ 2147483647 h 20"/>
              <a:gd name="T34" fmla="*/ 2147483647 w 20"/>
              <a:gd name="T35" fmla="*/ 2147483647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20"/>
              <a:gd name="T56" fmla="*/ 20 w 20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20">
                <a:moveTo>
                  <a:pt x="10" y="20"/>
                </a:moveTo>
                <a:lnTo>
                  <a:pt x="14" y="18"/>
                </a:lnTo>
                <a:lnTo>
                  <a:pt x="18" y="16"/>
                </a:lnTo>
                <a:lnTo>
                  <a:pt x="20" y="14"/>
                </a:lnTo>
                <a:lnTo>
                  <a:pt x="20" y="10"/>
                </a:lnTo>
                <a:lnTo>
                  <a:pt x="20" y="6"/>
                </a:lnTo>
                <a:lnTo>
                  <a:pt x="18" y="2"/>
                </a:lnTo>
                <a:lnTo>
                  <a:pt x="14" y="0"/>
                </a:lnTo>
                <a:lnTo>
                  <a:pt x="10" y="0"/>
                </a:lnTo>
                <a:lnTo>
                  <a:pt x="6" y="0"/>
                </a:lnTo>
                <a:lnTo>
                  <a:pt x="2" y="2"/>
                </a:lnTo>
                <a:lnTo>
                  <a:pt x="0" y="6"/>
                </a:lnTo>
                <a:lnTo>
                  <a:pt x="0" y="10"/>
                </a:lnTo>
                <a:lnTo>
                  <a:pt x="0" y="14"/>
                </a:lnTo>
                <a:lnTo>
                  <a:pt x="2" y="16"/>
                </a:lnTo>
                <a:lnTo>
                  <a:pt x="6" y="18"/>
                </a:lnTo>
                <a:lnTo>
                  <a:pt x="8" y="20"/>
                </a:lnTo>
                <a:lnTo>
                  <a:pt x="10" y="20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2" name="Freeform 37"/>
          <p:cNvSpPr>
            <a:spLocks/>
          </p:cNvSpPr>
          <p:nvPr/>
        </p:nvSpPr>
        <p:spPr bwMode="auto">
          <a:xfrm>
            <a:off x="8083550" y="3854451"/>
            <a:ext cx="31750" cy="34925"/>
          </a:xfrm>
          <a:custGeom>
            <a:avLst/>
            <a:gdLst>
              <a:gd name="T0" fmla="*/ 2147483647 w 20"/>
              <a:gd name="T1" fmla="*/ 2147483647 h 22"/>
              <a:gd name="T2" fmla="*/ 2147483647 w 20"/>
              <a:gd name="T3" fmla="*/ 2147483647 h 22"/>
              <a:gd name="T4" fmla="*/ 2147483647 w 20"/>
              <a:gd name="T5" fmla="*/ 2147483647 h 22"/>
              <a:gd name="T6" fmla="*/ 2147483647 w 20"/>
              <a:gd name="T7" fmla="*/ 2147483647 h 22"/>
              <a:gd name="T8" fmla="*/ 2147483647 w 20"/>
              <a:gd name="T9" fmla="*/ 2147483647 h 22"/>
              <a:gd name="T10" fmla="*/ 2147483647 w 20"/>
              <a:gd name="T11" fmla="*/ 2147483647 h 22"/>
              <a:gd name="T12" fmla="*/ 2147483647 w 20"/>
              <a:gd name="T13" fmla="*/ 2147483647 h 22"/>
              <a:gd name="T14" fmla="*/ 2147483647 w 20"/>
              <a:gd name="T15" fmla="*/ 2147483647 h 22"/>
              <a:gd name="T16" fmla="*/ 2147483647 w 20"/>
              <a:gd name="T17" fmla="*/ 0 h 22"/>
              <a:gd name="T18" fmla="*/ 2147483647 w 20"/>
              <a:gd name="T19" fmla="*/ 2147483647 h 22"/>
              <a:gd name="T20" fmla="*/ 2147483647 w 20"/>
              <a:gd name="T21" fmla="*/ 2147483647 h 22"/>
              <a:gd name="T22" fmla="*/ 0 w 20"/>
              <a:gd name="T23" fmla="*/ 2147483647 h 22"/>
              <a:gd name="T24" fmla="*/ 0 w 20"/>
              <a:gd name="T25" fmla="*/ 2147483647 h 22"/>
              <a:gd name="T26" fmla="*/ 0 w 20"/>
              <a:gd name="T27" fmla="*/ 2147483647 h 22"/>
              <a:gd name="T28" fmla="*/ 2147483647 w 20"/>
              <a:gd name="T29" fmla="*/ 2147483647 h 22"/>
              <a:gd name="T30" fmla="*/ 2147483647 w 20"/>
              <a:gd name="T31" fmla="*/ 2147483647 h 22"/>
              <a:gd name="T32" fmla="*/ 2147483647 w 20"/>
              <a:gd name="T33" fmla="*/ 2147483647 h 22"/>
              <a:gd name="T34" fmla="*/ 2147483647 w 20"/>
              <a:gd name="T35" fmla="*/ 2147483647 h 2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22"/>
              <a:gd name="T56" fmla="*/ 20 w 20"/>
              <a:gd name="T57" fmla="*/ 22 h 2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22">
                <a:moveTo>
                  <a:pt x="10" y="22"/>
                </a:moveTo>
                <a:lnTo>
                  <a:pt x="14" y="20"/>
                </a:lnTo>
                <a:lnTo>
                  <a:pt x="16" y="18"/>
                </a:lnTo>
                <a:lnTo>
                  <a:pt x="20" y="16"/>
                </a:lnTo>
                <a:lnTo>
                  <a:pt x="20" y="12"/>
                </a:lnTo>
                <a:lnTo>
                  <a:pt x="20" y="8"/>
                </a:lnTo>
                <a:lnTo>
                  <a:pt x="16" y="4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2" y="4"/>
                </a:lnTo>
                <a:lnTo>
                  <a:pt x="0" y="8"/>
                </a:lnTo>
                <a:lnTo>
                  <a:pt x="0" y="12"/>
                </a:lnTo>
                <a:lnTo>
                  <a:pt x="0" y="16"/>
                </a:lnTo>
                <a:lnTo>
                  <a:pt x="2" y="18"/>
                </a:lnTo>
                <a:lnTo>
                  <a:pt x="6" y="20"/>
                </a:lnTo>
                <a:lnTo>
                  <a:pt x="8" y="22"/>
                </a:lnTo>
                <a:lnTo>
                  <a:pt x="10" y="22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3" name="Line 38"/>
          <p:cNvSpPr>
            <a:spLocks noChangeShapeType="1"/>
          </p:cNvSpPr>
          <p:nvPr/>
        </p:nvSpPr>
        <p:spPr bwMode="auto">
          <a:xfrm>
            <a:off x="6721475" y="3873500"/>
            <a:ext cx="1377950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4" name="Line 39"/>
          <p:cNvSpPr>
            <a:spLocks noChangeShapeType="1"/>
          </p:cNvSpPr>
          <p:nvPr/>
        </p:nvSpPr>
        <p:spPr bwMode="auto">
          <a:xfrm flipV="1">
            <a:off x="6934201" y="2474913"/>
            <a:ext cx="250825" cy="690562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5" name="Freeform 40"/>
          <p:cNvSpPr>
            <a:spLocks/>
          </p:cNvSpPr>
          <p:nvPr/>
        </p:nvSpPr>
        <p:spPr bwMode="auto">
          <a:xfrm>
            <a:off x="7169151" y="2459038"/>
            <a:ext cx="34925" cy="31750"/>
          </a:xfrm>
          <a:custGeom>
            <a:avLst/>
            <a:gdLst>
              <a:gd name="T0" fmla="*/ 2147483647 w 22"/>
              <a:gd name="T1" fmla="*/ 2147483647 h 20"/>
              <a:gd name="T2" fmla="*/ 2147483647 w 22"/>
              <a:gd name="T3" fmla="*/ 2147483647 h 20"/>
              <a:gd name="T4" fmla="*/ 2147483647 w 22"/>
              <a:gd name="T5" fmla="*/ 2147483647 h 20"/>
              <a:gd name="T6" fmla="*/ 2147483647 w 22"/>
              <a:gd name="T7" fmla="*/ 2147483647 h 20"/>
              <a:gd name="T8" fmla="*/ 2147483647 w 22"/>
              <a:gd name="T9" fmla="*/ 2147483647 h 20"/>
              <a:gd name="T10" fmla="*/ 2147483647 w 22"/>
              <a:gd name="T11" fmla="*/ 2147483647 h 20"/>
              <a:gd name="T12" fmla="*/ 2147483647 w 22"/>
              <a:gd name="T13" fmla="*/ 0 h 20"/>
              <a:gd name="T14" fmla="*/ 2147483647 w 22"/>
              <a:gd name="T15" fmla="*/ 0 h 20"/>
              <a:gd name="T16" fmla="*/ 2147483647 w 22"/>
              <a:gd name="T17" fmla="*/ 2147483647 h 20"/>
              <a:gd name="T18" fmla="*/ 2147483647 w 22"/>
              <a:gd name="T19" fmla="*/ 2147483647 h 20"/>
              <a:gd name="T20" fmla="*/ 0 w 22"/>
              <a:gd name="T21" fmla="*/ 2147483647 h 20"/>
              <a:gd name="T22" fmla="*/ 0 w 22"/>
              <a:gd name="T23" fmla="*/ 2147483647 h 20"/>
              <a:gd name="T24" fmla="*/ 2147483647 w 22"/>
              <a:gd name="T25" fmla="*/ 2147483647 h 20"/>
              <a:gd name="T26" fmla="*/ 2147483647 w 22"/>
              <a:gd name="T27" fmla="*/ 2147483647 h 20"/>
              <a:gd name="T28" fmla="*/ 2147483647 w 22"/>
              <a:gd name="T29" fmla="*/ 2147483647 h 20"/>
              <a:gd name="T30" fmla="*/ 2147483647 w 22"/>
              <a:gd name="T31" fmla="*/ 2147483647 h 20"/>
              <a:gd name="T32" fmla="*/ 2147483647 w 22"/>
              <a:gd name="T33" fmla="*/ 2147483647 h 20"/>
              <a:gd name="T34" fmla="*/ 2147483647 w 22"/>
              <a:gd name="T35" fmla="*/ 2147483647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2"/>
              <a:gd name="T55" fmla="*/ 0 h 20"/>
              <a:gd name="T56" fmla="*/ 22 w 22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2" h="20">
                <a:moveTo>
                  <a:pt x="18" y="18"/>
                </a:moveTo>
                <a:lnTo>
                  <a:pt x="20" y="14"/>
                </a:lnTo>
                <a:lnTo>
                  <a:pt x="22" y="10"/>
                </a:lnTo>
                <a:lnTo>
                  <a:pt x="20" y="8"/>
                </a:lnTo>
                <a:lnTo>
                  <a:pt x="18" y="4"/>
                </a:lnTo>
                <a:lnTo>
                  <a:pt x="16" y="2"/>
                </a:lnTo>
                <a:lnTo>
                  <a:pt x="12" y="0"/>
                </a:lnTo>
                <a:lnTo>
                  <a:pt x="8" y="0"/>
                </a:lnTo>
                <a:lnTo>
                  <a:pt x="4" y="2"/>
                </a:lnTo>
                <a:lnTo>
                  <a:pt x="2" y="6"/>
                </a:lnTo>
                <a:lnTo>
                  <a:pt x="0" y="10"/>
                </a:lnTo>
                <a:lnTo>
                  <a:pt x="0" y="14"/>
                </a:lnTo>
                <a:lnTo>
                  <a:pt x="4" y="18"/>
                </a:lnTo>
                <a:lnTo>
                  <a:pt x="6" y="20"/>
                </a:lnTo>
                <a:lnTo>
                  <a:pt x="10" y="20"/>
                </a:lnTo>
                <a:lnTo>
                  <a:pt x="14" y="20"/>
                </a:lnTo>
                <a:lnTo>
                  <a:pt x="16" y="18"/>
                </a:lnTo>
                <a:lnTo>
                  <a:pt x="18" y="18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6" name="Freeform 41"/>
          <p:cNvSpPr>
            <a:spLocks/>
          </p:cNvSpPr>
          <p:nvPr/>
        </p:nvSpPr>
        <p:spPr bwMode="auto">
          <a:xfrm>
            <a:off x="6470651" y="2633663"/>
            <a:ext cx="1393825" cy="531812"/>
          </a:xfrm>
          <a:custGeom>
            <a:avLst/>
            <a:gdLst>
              <a:gd name="T0" fmla="*/ 0 w 878"/>
              <a:gd name="T1" fmla="*/ 2147483647 h 335"/>
              <a:gd name="T2" fmla="*/ 2147483647 w 878"/>
              <a:gd name="T3" fmla="*/ 2147483647 h 335"/>
              <a:gd name="T4" fmla="*/ 2147483647 w 878"/>
              <a:gd name="T5" fmla="*/ 0 h 335"/>
              <a:gd name="T6" fmla="*/ 0 60000 65536"/>
              <a:gd name="T7" fmla="*/ 0 60000 65536"/>
              <a:gd name="T8" fmla="*/ 0 60000 65536"/>
              <a:gd name="T9" fmla="*/ 0 w 878"/>
              <a:gd name="T10" fmla="*/ 0 h 335"/>
              <a:gd name="T11" fmla="*/ 878 w 878"/>
              <a:gd name="T12" fmla="*/ 335 h 33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78" h="335">
                <a:moveTo>
                  <a:pt x="0" y="335"/>
                </a:moveTo>
                <a:lnTo>
                  <a:pt x="290" y="335"/>
                </a:lnTo>
                <a:lnTo>
                  <a:pt x="878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7" name="Freeform 42"/>
          <p:cNvSpPr>
            <a:spLocks/>
          </p:cNvSpPr>
          <p:nvPr/>
        </p:nvSpPr>
        <p:spPr bwMode="auto">
          <a:xfrm>
            <a:off x="7845426" y="2614614"/>
            <a:ext cx="34925" cy="34925"/>
          </a:xfrm>
          <a:custGeom>
            <a:avLst/>
            <a:gdLst>
              <a:gd name="T0" fmla="*/ 2147483647 w 22"/>
              <a:gd name="T1" fmla="*/ 2147483647 h 22"/>
              <a:gd name="T2" fmla="*/ 2147483647 w 22"/>
              <a:gd name="T3" fmla="*/ 2147483647 h 22"/>
              <a:gd name="T4" fmla="*/ 2147483647 w 22"/>
              <a:gd name="T5" fmla="*/ 2147483647 h 22"/>
              <a:gd name="T6" fmla="*/ 2147483647 w 22"/>
              <a:gd name="T7" fmla="*/ 2147483647 h 22"/>
              <a:gd name="T8" fmla="*/ 2147483647 w 22"/>
              <a:gd name="T9" fmla="*/ 2147483647 h 22"/>
              <a:gd name="T10" fmla="*/ 2147483647 w 22"/>
              <a:gd name="T11" fmla="*/ 2147483647 h 22"/>
              <a:gd name="T12" fmla="*/ 2147483647 w 22"/>
              <a:gd name="T13" fmla="*/ 2147483647 h 22"/>
              <a:gd name="T14" fmla="*/ 2147483647 w 22"/>
              <a:gd name="T15" fmla="*/ 0 h 22"/>
              <a:gd name="T16" fmla="*/ 2147483647 w 22"/>
              <a:gd name="T17" fmla="*/ 2147483647 h 22"/>
              <a:gd name="T18" fmla="*/ 2147483647 w 22"/>
              <a:gd name="T19" fmla="*/ 2147483647 h 22"/>
              <a:gd name="T20" fmla="*/ 2147483647 w 22"/>
              <a:gd name="T21" fmla="*/ 2147483647 h 22"/>
              <a:gd name="T22" fmla="*/ 0 w 22"/>
              <a:gd name="T23" fmla="*/ 2147483647 h 22"/>
              <a:gd name="T24" fmla="*/ 2147483647 w 22"/>
              <a:gd name="T25" fmla="*/ 2147483647 h 22"/>
              <a:gd name="T26" fmla="*/ 2147483647 w 22"/>
              <a:gd name="T27" fmla="*/ 2147483647 h 22"/>
              <a:gd name="T28" fmla="*/ 2147483647 w 22"/>
              <a:gd name="T29" fmla="*/ 2147483647 h 22"/>
              <a:gd name="T30" fmla="*/ 2147483647 w 22"/>
              <a:gd name="T31" fmla="*/ 2147483647 h 22"/>
              <a:gd name="T32" fmla="*/ 2147483647 w 22"/>
              <a:gd name="T33" fmla="*/ 2147483647 h 22"/>
              <a:gd name="T34" fmla="*/ 2147483647 w 22"/>
              <a:gd name="T35" fmla="*/ 2147483647 h 2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2"/>
              <a:gd name="T55" fmla="*/ 0 h 22"/>
              <a:gd name="T56" fmla="*/ 22 w 22"/>
              <a:gd name="T57" fmla="*/ 22 h 2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2" h="22">
                <a:moveTo>
                  <a:pt x="14" y="22"/>
                </a:moveTo>
                <a:lnTo>
                  <a:pt x="18" y="18"/>
                </a:lnTo>
                <a:lnTo>
                  <a:pt x="20" y="16"/>
                </a:lnTo>
                <a:lnTo>
                  <a:pt x="22" y="12"/>
                </a:lnTo>
                <a:lnTo>
                  <a:pt x="20" y="8"/>
                </a:lnTo>
                <a:lnTo>
                  <a:pt x="18" y="4"/>
                </a:lnTo>
                <a:lnTo>
                  <a:pt x="16" y="2"/>
                </a:lnTo>
                <a:lnTo>
                  <a:pt x="12" y="0"/>
                </a:lnTo>
                <a:lnTo>
                  <a:pt x="8" y="2"/>
                </a:lnTo>
                <a:lnTo>
                  <a:pt x="4" y="4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4" y="18"/>
                </a:lnTo>
                <a:lnTo>
                  <a:pt x="6" y="20"/>
                </a:lnTo>
                <a:lnTo>
                  <a:pt x="10" y="22"/>
                </a:lnTo>
                <a:lnTo>
                  <a:pt x="12" y="22"/>
                </a:lnTo>
                <a:lnTo>
                  <a:pt x="14" y="22"/>
                </a:lnTo>
                <a:close/>
              </a:path>
            </a:pathLst>
          </a:custGeom>
          <a:solidFill>
            <a:srgbClr val="231F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2318" name="Rectangle 43"/>
          <p:cNvSpPr>
            <a:spLocks noChangeArrowheads="1"/>
          </p:cNvSpPr>
          <p:nvPr/>
        </p:nvSpPr>
        <p:spPr bwMode="auto">
          <a:xfrm>
            <a:off x="2406651" y="1181101"/>
            <a:ext cx="168956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Cilia move mucus to pharynx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2319" name="Rectangle 44"/>
          <p:cNvSpPr>
            <a:spLocks noChangeArrowheads="1"/>
          </p:cNvSpPr>
          <p:nvPr/>
        </p:nvSpPr>
        <p:spPr bwMode="auto">
          <a:xfrm>
            <a:off x="6124575" y="3089276"/>
            <a:ext cx="25006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Cilia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2320" name="Rectangle 45"/>
          <p:cNvSpPr>
            <a:spLocks noChangeArrowheads="1"/>
          </p:cNvSpPr>
          <p:nvPr/>
        </p:nvSpPr>
        <p:spPr bwMode="auto">
          <a:xfrm>
            <a:off x="5869232" y="3794125"/>
            <a:ext cx="93455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Goblet cell</a:t>
            </a:r>
            <a:b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</a:br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secretes mucus.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2321" name="Rectangle 46"/>
          <p:cNvSpPr>
            <a:spLocks noChangeArrowheads="1"/>
          </p:cNvSpPr>
          <p:nvPr/>
        </p:nvSpPr>
        <p:spPr bwMode="auto">
          <a:xfrm>
            <a:off x="5943779" y="4413251"/>
            <a:ext cx="783869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Nucleus of</a:t>
            </a:r>
            <a:b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</a:br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columnar</a:t>
            </a:r>
            <a:b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</a:br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epithelial cell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2322" name="Rectangle 47"/>
          <p:cNvSpPr>
            <a:spLocks noChangeArrowheads="1"/>
          </p:cNvSpPr>
          <p:nvPr/>
        </p:nvSpPr>
        <p:spPr bwMode="auto">
          <a:xfrm>
            <a:off x="6044482" y="5511800"/>
            <a:ext cx="64120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Basement</a:t>
            </a:r>
            <a:b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</a:br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membrane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2323" name="Rectangle 48"/>
          <p:cNvSpPr>
            <a:spLocks noChangeArrowheads="1"/>
          </p:cNvSpPr>
          <p:nvPr/>
        </p:nvSpPr>
        <p:spPr bwMode="auto">
          <a:xfrm>
            <a:off x="5842001" y="1470026"/>
            <a:ext cx="777457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Dust particle 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2324" name="Rectangle 49"/>
          <p:cNvSpPr>
            <a:spLocks noChangeArrowheads="1"/>
          </p:cNvSpPr>
          <p:nvPr/>
        </p:nvSpPr>
        <p:spPr bwMode="auto">
          <a:xfrm>
            <a:off x="5772652" y="1736725"/>
            <a:ext cx="10451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Mucus layer traps</a:t>
            </a:r>
            <a:b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</a:br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inhaled particles.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2325" name="Rectangle 51"/>
          <p:cNvSpPr>
            <a:spLocks noChangeArrowheads="1"/>
          </p:cNvSpPr>
          <p:nvPr/>
        </p:nvSpPr>
        <p:spPr bwMode="auto">
          <a:xfrm>
            <a:off x="5737309" y="2178050"/>
            <a:ext cx="1131720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Watery saline layer</a:t>
            </a:r>
            <a:b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</a:br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allows cilia to</a:t>
            </a:r>
            <a:b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</a:br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push mucus</a:t>
            </a:r>
            <a:b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</a:br>
            <a:r>
              <a:rPr lang="en-US" altLang="tr-TR" sz="1100" b="1">
                <a:solidFill>
                  <a:srgbClr val="231F20"/>
                </a:solidFill>
                <a:latin typeface="Calibri" panose="020F0502020204030204" pitchFamily="34" charset="0"/>
              </a:rPr>
              <a:t>toward pharynx.</a:t>
            </a:r>
            <a:endParaRPr lang="en-US" altLang="tr-TR" b="1">
              <a:latin typeface="Calibri" panose="020F0502020204030204" pitchFamily="34" charset="0"/>
            </a:endParaRPr>
          </a:p>
        </p:txBody>
      </p:sp>
      <p:sp>
        <p:nvSpPr>
          <p:cNvPr id="12326" name="Rectangle 52"/>
          <p:cNvSpPr>
            <a:spLocks noChangeArrowheads="1"/>
          </p:cNvSpPr>
          <p:nvPr/>
        </p:nvSpPr>
        <p:spPr bwMode="auto">
          <a:xfrm>
            <a:off x="5045075" y="5899151"/>
            <a:ext cx="259526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100">
                <a:solidFill>
                  <a:srgbClr val="231F20"/>
                </a:solidFill>
                <a:latin typeface="Arial Black" panose="020B0A04020102020204" pitchFamily="34" charset="0"/>
              </a:rPr>
              <a:t>Ciliated epithelium of the trachea</a:t>
            </a:r>
            <a:endParaRPr lang="en-US" altLang="tr-TR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45981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>
          <a:xfrm>
            <a:off x="2024063" y="0"/>
            <a:ext cx="8229600" cy="642938"/>
          </a:xfrm>
        </p:spPr>
        <p:txBody>
          <a:bodyPr/>
          <a:lstStyle/>
          <a:p>
            <a:pPr eaLnBrk="1" hangingPunct="1"/>
            <a:r>
              <a:rPr lang="en-US" altLang="tr-TR" sz="3600" b="1" dirty="0">
                <a:latin typeface="+mn-lt"/>
              </a:rPr>
              <a:t>Alveolar </a:t>
            </a:r>
            <a:r>
              <a:rPr lang="tr-TR" altLang="tr-TR" sz="3600" b="1" dirty="0">
                <a:latin typeface="+mn-lt"/>
              </a:rPr>
              <a:t>Yapı</a:t>
            </a:r>
            <a:endParaRPr lang="en-US" altLang="tr-TR" sz="3600" b="1" dirty="0">
              <a:latin typeface="+mn-lt"/>
            </a:endParaRPr>
          </a:p>
        </p:txBody>
      </p:sp>
      <p:pic>
        <p:nvPicPr>
          <p:cNvPr id="13316" name="Picture 9" descr="figure_17_02g.jpg                                              0005D108G5_01                          BF68DF32: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594" y="710215"/>
            <a:ext cx="7094537" cy="587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213557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Akciğerler ve Solunum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tr-TR" altLang="tr-TR" sz="2800" b="1" dirty="0"/>
              <a:t>Akciğerler, solunum işlevine aktif olarak katılmazlar, esneklik ve direnç özellikleri ile pasif yanıtlarda bulunurlar.</a:t>
            </a:r>
          </a:p>
          <a:p>
            <a:pPr marL="228600" lvl="1">
              <a:spcBef>
                <a:spcPts val="1000"/>
              </a:spcBef>
            </a:pPr>
            <a:endParaRPr lang="tr-TR" altLang="tr-TR" sz="2800" b="1" dirty="0"/>
          </a:p>
          <a:p>
            <a:pPr marL="228600" lvl="1">
              <a:spcBef>
                <a:spcPts val="1000"/>
              </a:spcBef>
            </a:pPr>
            <a:r>
              <a:rPr lang="tr-TR" altLang="tr-TR" sz="2800" b="1" dirty="0"/>
              <a:t>Göğüs kafesi iç yüzeyi ile akciğerlerin dışını çevreleyen plevra zarları arasında bulunan plevra sıvısı, statik sürtünmeleri ortadan kaldırır ve akciğerler göğüs kafesi içinde serbestçe kayabilirler.</a:t>
            </a:r>
          </a:p>
          <a:p>
            <a:pPr marL="228600" lvl="1">
              <a:spcBef>
                <a:spcPts val="1000"/>
              </a:spcBef>
            </a:pPr>
            <a:endParaRPr lang="tr-TR" altLang="tr-TR" sz="2800" b="1" dirty="0"/>
          </a:p>
          <a:p>
            <a:pPr marL="228600" lvl="1">
              <a:spcBef>
                <a:spcPts val="1000"/>
              </a:spcBef>
            </a:pPr>
            <a:r>
              <a:rPr lang="tr-TR" altLang="tr-TR" sz="2800" b="1" dirty="0"/>
              <a:t>Normal bir soluk verme pasiftir ve soluk alma sırasında depolanmış potansiyel enerji ile sürdürülür</a:t>
            </a:r>
            <a:r>
              <a:rPr lang="tr-TR" altLang="tr-TR" sz="2800" dirty="0"/>
              <a:t>.</a:t>
            </a:r>
          </a:p>
          <a:p>
            <a:pPr marL="228600" lvl="1">
              <a:spcBef>
                <a:spcPts val="1000"/>
              </a:spcBef>
            </a:pPr>
            <a:endParaRPr lang="tr-TR" altLang="tr-TR" b="1" dirty="0"/>
          </a:p>
          <a:p>
            <a:pPr marL="228600" lvl="1">
              <a:spcBef>
                <a:spcPts val="1000"/>
              </a:spcBef>
            </a:pPr>
            <a:endParaRPr lang="tr-TR" altLang="tr-TR" b="1" dirty="0"/>
          </a:p>
          <a:p>
            <a:pPr marL="228600" lvl="1">
              <a:spcBef>
                <a:spcPts val="1000"/>
              </a:spcBef>
            </a:pPr>
            <a:endParaRPr lang="tr-TR" altLang="tr-TR" b="1" dirty="0"/>
          </a:p>
          <a:p>
            <a:pPr marL="228600" lvl="1">
              <a:spcBef>
                <a:spcPts val="1000"/>
              </a:spcBef>
            </a:pPr>
            <a:endParaRPr lang="tr-TR" alt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2826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4"/>
          <p:cNvSpPr>
            <a:spLocks noChangeArrowheads="1"/>
          </p:cNvSpPr>
          <p:nvPr/>
        </p:nvSpPr>
        <p:spPr bwMode="auto">
          <a:xfrm>
            <a:off x="1416052" y="553111"/>
            <a:ext cx="9293138" cy="612475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>
            <a:lvl1pPr indent="449263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tr-TR" altLang="tr-TR" b="1" dirty="0">
              <a:latin typeface="Calibri" panose="020F0502020204030204" pitchFamily="34" charset="0"/>
            </a:endParaRPr>
          </a:p>
          <a:p>
            <a:pPr eaLnBrk="1" hangingPunct="1"/>
            <a:r>
              <a:rPr lang="tr-TR" altLang="tr-TR" b="1" dirty="0">
                <a:latin typeface="Calibri" panose="020F0502020204030204" pitchFamily="34" charset="0"/>
              </a:rPr>
              <a:t>Akciğerler mekanik açıdan dinamik bir organdır.</a:t>
            </a:r>
          </a:p>
          <a:p>
            <a:pPr eaLnBrk="1" hangingPunct="1"/>
            <a:endParaRPr lang="tr-TR" altLang="tr-TR" b="1" dirty="0">
              <a:latin typeface="Calibri" panose="020F0502020204030204" pitchFamily="34" charset="0"/>
            </a:endParaRPr>
          </a:p>
          <a:p>
            <a:pPr eaLnBrk="1" hangingPunct="1"/>
            <a:r>
              <a:rPr lang="tr-TR" altLang="tr-TR" b="1" dirty="0">
                <a:latin typeface="Calibri" panose="020F0502020204030204" pitchFamily="34" charset="0"/>
              </a:rPr>
              <a:t>Akciğerlerdeki hücreler, farklı türlerdeki fiziksel </a:t>
            </a:r>
          </a:p>
          <a:p>
            <a:pPr eaLnBrk="1" hangingPunct="1"/>
            <a:r>
              <a:rPr lang="tr-TR" altLang="tr-TR" b="1" dirty="0">
                <a:latin typeface="Calibri" panose="020F0502020204030204" pitchFamily="34" charset="0"/>
              </a:rPr>
              <a:t>kuvvetlerin etkisinde kalırlar.</a:t>
            </a:r>
          </a:p>
          <a:p>
            <a:pPr eaLnBrk="1" hangingPunct="1"/>
            <a:endParaRPr lang="tr-TR" altLang="tr-TR" b="1" dirty="0">
              <a:latin typeface="Calibri" panose="020F0502020204030204" pitchFamily="34" charset="0"/>
            </a:endParaRPr>
          </a:p>
          <a:p>
            <a:pPr eaLnBrk="1" hangingPunct="1"/>
            <a:r>
              <a:rPr lang="tr-TR" altLang="tr-TR" b="1" dirty="0">
                <a:latin typeface="Calibri" panose="020F0502020204030204" pitchFamily="34" charset="0"/>
              </a:rPr>
              <a:t>Örneğin, Solunum çevrimi süresince;</a:t>
            </a:r>
          </a:p>
          <a:p>
            <a:pPr eaLnBrk="1" hangingPunct="1"/>
            <a:endParaRPr lang="tr-TR" altLang="tr-TR" b="1" dirty="0">
              <a:latin typeface="Calibri" panose="020F0502020204030204" pitchFamily="34" charset="0"/>
            </a:endParaRPr>
          </a:p>
          <a:p>
            <a:pPr eaLnBrk="1" hangingPunct="1"/>
            <a:endParaRPr lang="tr-TR" altLang="tr-TR" b="1" dirty="0">
              <a:latin typeface="Calibri" panose="020F0502020204030204" pitchFamily="34" charset="0"/>
            </a:endParaRPr>
          </a:p>
          <a:p>
            <a:pPr eaLnBrk="1" hangingPunct="1"/>
            <a:r>
              <a:rPr lang="tr-TR" altLang="tr-TR" b="1" dirty="0">
                <a:latin typeface="Calibri" panose="020F0502020204030204" pitchFamily="34" charset="0"/>
              </a:rPr>
              <a:t>Hava yolları ve alveoller boyunca uzanan </a:t>
            </a:r>
            <a:r>
              <a:rPr lang="tr-TR" altLang="tr-TR" b="1" dirty="0" err="1">
                <a:latin typeface="Calibri" panose="020F0502020204030204" pitchFamily="34" charset="0"/>
              </a:rPr>
              <a:t>epitelyal</a:t>
            </a:r>
            <a:r>
              <a:rPr lang="tr-TR" altLang="tr-TR" b="1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tr-TR" altLang="tr-TR" b="1" dirty="0">
                <a:latin typeface="Calibri" panose="020F0502020204030204" pitchFamily="34" charset="0"/>
              </a:rPr>
              <a:t>hücreler, çekme ve basınç kuvvetleri etkisinde </a:t>
            </a:r>
          </a:p>
          <a:p>
            <a:pPr eaLnBrk="1" hangingPunct="1"/>
            <a:r>
              <a:rPr lang="tr-TR" altLang="tr-TR" b="1" dirty="0">
                <a:latin typeface="Calibri" panose="020F0502020204030204" pitchFamily="34" charset="0"/>
              </a:rPr>
              <a:t>kalırlar.</a:t>
            </a:r>
          </a:p>
          <a:p>
            <a:pPr eaLnBrk="1" hangingPunct="1"/>
            <a:endParaRPr lang="tr-TR" altLang="tr-TR" b="1" dirty="0">
              <a:latin typeface="Calibri" panose="020F0502020204030204" pitchFamily="34" charset="0"/>
            </a:endParaRPr>
          </a:p>
          <a:p>
            <a:pPr eaLnBrk="1" hangingPunct="1"/>
            <a:endParaRPr lang="tr-TR" altLang="tr-TR" b="1" dirty="0">
              <a:latin typeface="Calibri" panose="020F0502020204030204" pitchFamily="34" charset="0"/>
            </a:endParaRPr>
          </a:p>
        </p:txBody>
      </p:sp>
      <p:sp>
        <p:nvSpPr>
          <p:cNvPr id="52227" name="Rectangle 6"/>
          <p:cNvSpPr>
            <a:spLocks noChangeArrowheads="1"/>
          </p:cNvSpPr>
          <p:nvPr/>
        </p:nvSpPr>
        <p:spPr bwMode="auto">
          <a:xfrm>
            <a:off x="1919288" y="6538914"/>
            <a:ext cx="55753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tr-TR" altLang="tr-TR" sz="1200">
                <a:solidFill>
                  <a:schemeClr val="bg1"/>
                </a:solidFill>
                <a:latin typeface="Arial" panose="020B0604020202020204" pitchFamily="34" charset="0"/>
              </a:rPr>
              <a:t>CHRISTOPHER M., </a:t>
            </a:r>
            <a:r>
              <a:rPr lang="tr-TR" altLang="tr-TR" sz="1200" i="1">
                <a:solidFill>
                  <a:schemeClr val="bg1"/>
                </a:solidFill>
                <a:latin typeface="Arial" panose="020B0604020202020204" pitchFamily="34" charset="0"/>
              </a:rPr>
              <a:t>Am J Physiol Lung Cell Mol Physiol </a:t>
            </a:r>
            <a:r>
              <a:rPr lang="tr-TR" altLang="tr-TR" sz="1200">
                <a:solidFill>
                  <a:schemeClr val="bg1"/>
                </a:solidFill>
                <a:latin typeface="Arial" panose="020B0604020202020204" pitchFamily="34" charset="0"/>
              </a:rPr>
              <a:t>283: L503–L509, 2002 </a:t>
            </a:r>
          </a:p>
        </p:txBody>
      </p:sp>
    </p:spTree>
    <p:extLst>
      <p:ext uri="{BB962C8B-B14F-4D97-AF65-F5344CB8AC3E}">
        <p14:creationId xmlns:p14="http://schemas.microsoft.com/office/powerpoint/2010/main" val="2987187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SOLUNUMLA  İLGİLİ GAZ YASALARI</a:t>
            </a:r>
            <a:br>
              <a:rPr lang="tr-TR" altLang="tr-TR" b="1" dirty="0">
                <a:solidFill>
                  <a:srgbClr val="FFFF00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b="1" dirty="0"/>
              <a:t>Aynı sıcaklık, basınç ve hacim altında gazlar, aynı sayıda molekül içerirler</a:t>
            </a:r>
            <a:r>
              <a:rPr lang="tr-TR" altLang="tr-TR" b="1" dirty="0">
                <a:latin typeface="Arial" panose="020B0604020202020204" pitchFamily="34" charset="0"/>
              </a:rPr>
              <a:t>.</a:t>
            </a:r>
            <a:r>
              <a:rPr lang="tr-TR" altLang="tr-TR" b="1" dirty="0"/>
              <a:t> (</a:t>
            </a:r>
            <a:r>
              <a:rPr lang="tr-TR" altLang="tr-TR" b="1" dirty="0" err="1"/>
              <a:t>Avogadro</a:t>
            </a:r>
            <a:r>
              <a:rPr lang="tr-TR" altLang="tr-TR" b="1" dirty="0"/>
              <a:t> hipotezi)</a:t>
            </a:r>
          </a:p>
          <a:p>
            <a:r>
              <a:rPr lang="tr-TR" altLang="tr-TR" b="1" dirty="0"/>
              <a:t>Sabit sıcaklıkta tutulan belirli bir miktar gazın, hacmi ile basıncının</a:t>
            </a:r>
          </a:p>
          <a:p>
            <a:pPr marL="0" indent="0">
              <a:buNone/>
            </a:pPr>
            <a:r>
              <a:rPr lang="tr-TR" altLang="tr-TR" b="1" dirty="0"/>
              <a:t>   çarpımı sabittir. (</a:t>
            </a:r>
            <a:r>
              <a:rPr lang="tr-TR" altLang="tr-TR" b="1" dirty="0" err="1">
                <a:solidFill>
                  <a:srgbClr val="FF0000"/>
                </a:solidFill>
              </a:rPr>
              <a:t>Boyle</a:t>
            </a:r>
            <a:r>
              <a:rPr lang="tr-TR" altLang="tr-TR" b="1" dirty="0">
                <a:solidFill>
                  <a:srgbClr val="FF0000"/>
                </a:solidFill>
              </a:rPr>
              <a:t> yasası</a:t>
            </a:r>
            <a:r>
              <a:rPr lang="tr-TR" altLang="tr-TR" b="1" dirty="0"/>
              <a:t>)</a:t>
            </a:r>
          </a:p>
          <a:p>
            <a:r>
              <a:rPr lang="tr-TR" altLang="tr-TR" b="1" dirty="0"/>
              <a:t>Sabit basınç altında tutulan belirli bir miktar gazın, hacmi sıcaklıkla doğru orantılı olarak artar. Sabit hacim altında tutulan bir gazın basıncı da, sıcaklıkla doğru orantılı olarak artar</a:t>
            </a:r>
            <a:r>
              <a:rPr lang="tr-TR" altLang="tr-TR" b="1" dirty="0">
                <a:latin typeface="Arial" panose="020B0604020202020204" pitchFamily="34" charset="0"/>
              </a:rPr>
              <a:t> </a:t>
            </a:r>
            <a:r>
              <a:rPr lang="tr-TR" altLang="tr-TR" b="1" dirty="0"/>
              <a:t>(</a:t>
            </a:r>
            <a:r>
              <a:rPr lang="tr-TR" altLang="tr-TR" b="1" dirty="0" err="1">
                <a:solidFill>
                  <a:srgbClr val="FF0000"/>
                </a:solidFill>
              </a:rPr>
              <a:t>Gay-Lussac</a:t>
            </a:r>
            <a:r>
              <a:rPr lang="tr-TR" altLang="tr-TR" b="1" dirty="0">
                <a:solidFill>
                  <a:srgbClr val="FF0000"/>
                </a:solidFill>
              </a:rPr>
              <a:t> yasası</a:t>
            </a:r>
            <a:r>
              <a:rPr lang="tr-TR" altLang="tr-TR" b="1" dirty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4773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SOLUNUMLA  İLGİLİ GAZ YASALARI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tr-TR" altLang="tr-TR" sz="2800" b="1" dirty="0"/>
              <a:t>Bir gaz karışımı içinde bulunan gazlardan her bir cinsi, kap içinde yalnız başına bulunuyormuş gibi davranır ve kabın çeperine, diğer gazların varlığından etkilenmeyen, bir kısmi basınç uygular. (</a:t>
            </a:r>
            <a:r>
              <a:rPr lang="tr-TR" altLang="tr-TR" sz="2800" b="1" dirty="0" err="1">
                <a:solidFill>
                  <a:srgbClr val="FF0000"/>
                </a:solidFill>
              </a:rPr>
              <a:t>Dalton</a:t>
            </a:r>
            <a:r>
              <a:rPr lang="tr-TR" altLang="tr-TR" sz="2800" b="1" dirty="0">
                <a:solidFill>
                  <a:srgbClr val="FF0000"/>
                </a:solidFill>
              </a:rPr>
              <a:t> yasası</a:t>
            </a:r>
            <a:r>
              <a:rPr lang="tr-TR" altLang="tr-TR" sz="2800" b="1" dirty="0"/>
              <a:t>)</a:t>
            </a:r>
          </a:p>
          <a:p>
            <a:pPr marL="0" indent="0">
              <a:buNone/>
            </a:pPr>
            <a:r>
              <a:rPr lang="tr-TR" altLang="tr-TR" b="1" dirty="0"/>
              <a:t>		P =P</a:t>
            </a:r>
            <a:r>
              <a:rPr lang="tr-TR" altLang="tr-TR" b="1" baseline="-25000" dirty="0"/>
              <a:t>02</a:t>
            </a:r>
            <a:r>
              <a:rPr lang="tr-TR" altLang="tr-TR" b="1" dirty="0"/>
              <a:t> + P</a:t>
            </a:r>
            <a:r>
              <a:rPr lang="tr-TR" altLang="tr-TR" b="1" baseline="-25000" dirty="0"/>
              <a:t>CO2</a:t>
            </a:r>
            <a:r>
              <a:rPr lang="tr-TR" altLang="tr-TR" b="1" dirty="0"/>
              <a:t> + P</a:t>
            </a:r>
            <a:r>
              <a:rPr lang="tr-TR" altLang="tr-TR" b="1" baseline="-25000" dirty="0"/>
              <a:t>N2</a:t>
            </a:r>
            <a:r>
              <a:rPr lang="tr-TR" altLang="tr-TR" b="1" dirty="0"/>
              <a:t> + P</a:t>
            </a:r>
            <a:r>
              <a:rPr lang="tr-TR" altLang="tr-TR" b="1" baseline="-25000" dirty="0"/>
              <a:t>H20 </a:t>
            </a:r>
            <a:endParaRPr lang="tr-TR" altLang="tr-TR" b="1" dirty="0"/>
          </a:p>
          <a:p>
            <a:pPr marL="0" indent="0">
              <a:buNone/>
            </a:pPr>
            <a:r>
              <a:rPr lang="tr-TR" altLang="tr-TR" b="1" dirty="0"/>
              <a:t>	(Atmosfer basıncı; oksijen, karbondioksit, azot ve su buharının 	kısmi basınçları toplamına eşittir.)</a:t>
            </a:r>
          </a:p>
          <a:p>
            <a:pPr marL="0" indent="0">
              <a:buNone/>
            </a:pPr>
            <a:endParaRPr lang="tr-TR" altLang="tr-TR" b="1" dirty="0"/>
          </a:p>
          <a:p>
            <a:pPr lvl="1"/>
            <a:r>
              <a:rPr lang="tr-TR" altLang="tr-TR" sz="2800" b="1" dirty="0"/>
              <a:t>Belirli bir miktar gazın (n </a:t>
            </a:r>
            <a:r>
              <a:rPr lang="tr-TR" altLang="tr-TR" sz="2800" b="1" dirty="0" err="1"/>
              <a:t>mol</a:t>
            </a:r>
            <a:r>
              <a:rPr lang="tr-TR" altLang="tr-TR" sz="2800" b="1" dirty="0"/>
              <a:t>) basıncı, hacmi ve sıcaklığı arasında, 	</a:t>
            </a:r>
          </a:p>
          <a:p>
            <a:pPr marL="457200" lvl="1" indent="0">
              <a:buNone/>
            </a:pPr>
            <a:r>
              <a:rPr lang="tr-TR" altLang="tr-TR" sz="2800" b="1" dirty="0"/>
              <a:t>		P V = n R T  ilişkisi  vardır. (</a:t>
            </a:r>
            <a:r>
              <a:rPr lang="tr-TR" altLang="tr-TR" sz="2800" b="1" dirty="0">
                <a:solidFill>
                  <a:srgbClr val="FF0000"/>
                </a:solidFill>
              </a:rPr>
              <a:t>ideal gaz yasası</a:t>
            </a:r>
            <a:r>
              <a:rPr lang="tr-TR" altLang="tr-TR" sz="2800" b="1" dirty="0"/>
              <a:t>)</a:t>
            </a:r>
          </a:p>
          <a:p>
            <a:endParaRPr lang="tr-TR" altLang="tr-TR" b="1" dirty="0"/>
          </a:p>
        </p:txBody>
      </p:sp>
    </p:spTree>
    <p:extLst>
      <p:ext uri="{BB962C8B-B14F-4D97-AF65-F5344CB8AC3E}">
        <p14:creationId xmlns:p14="http://schemas.microsoft.com/office/powerpoint/2010/main" val="886755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b="1" dirty="0"/>
              <a:t>Plan</a:t>
            </a:r>
            <a:endParaRPr lang="en-US" b="1" dirty="0"/>
          </a:p>
        </p:txBody>
      </p:sp>
      <p:sp>
        <p:nvSpPr>
          <p:cNvPr id="4099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b="1" dirty="0"/>
              <a:t>Solunum Sistemi</a:t>
            </a:r>
            <a:endParaRPr lang="en-US" b="1" dirty="0"/>
          </a:p>
          <a:p>
            <a:pPr eaLnBrk="1" hangingPunct="1"/>
            <a:r>
              <a:rPr lang="tr-TR" b="1" dirty="0"/>
              <a:t>Gaz yasaları ve Toplu Akış</a:t>
            </a:r>
          </a:p>
          <a:p>
            <a:pPr eaLnBrk="1" hangingPunct="1"/>
            <a:r>
              <a:rPr lang="tr-TR" b="1" dirty="0"/>
              <a:t>Solunum Mekaniği</a:t>
            </a:r>
          </a:p>
          <a:p>
            <a:pPr eaLnBrk="1" hangingPunct="1"/>
            <a:r>
              <a:rPr lang="tr-TR" b="1" dirty="0"/>
              <a:t>Basınç-Hacim Değişiklikleri</a:t>
            </a:r>
            <a:endParaRPr lang="en-US" b="1" dirty="0"/>
          </a:p>
          <a:p>
            <a:pPr eaLnBrk="1" hangingPunct="1"/>
            <a:r>
              <a:rPr lang="tr-TR" b="1" dirty="0" err="1"/>
              <a:t>Ventilasyon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8591162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2855913" y="1570039"/>
            <a:ext cx="6553200" cy="2795587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4652964"/>
            <a:ext cx="532765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7933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4"/>
          <p:cNvSpPr>
            <a:spLocks noGrp="1" noChangeArrowheads="1"/>
          </p:cNvSpPr>
          <p:nvPr>
            <p:ph type="title"/>
          </p:nvPr>
        </p:nvSpPr>
        <p:spPr>
          <a:xfrm>
            <a:off x="897903" y="0"/>
            <a:ext cx="10515600" cy="1325563"/>
          </a:xfrm>
        </p:spPr>
        <p:txBody>
          <a:bodyPr/>
          <a:lstStyle/>
          <a:p>
            <a:r>
              <a:rPr lang="tr-TR" altLang="tr-TR" b="1" dirty="0"/>
              <a:t>Toplu Akış (</a:t>
            </a:r>
            <a:r>
              <a:rPr lang="en-US" altLang="tr-TR" b="1" dirty="0"/>
              <a:t>Bulk Flow</a:t>
            </a:r>
            <a:r>
              <a:rPr lang="tr-TR" altLang="tr-TR" b="1" dirty="0"/>
              <a:t>) Prensipleri</a:t>
            </a:r>
            <a:endParaRPr lang="en-US" altLang="tr-TR" b="1" dirty="0"/>
          </a:p>
        </p:txBody>
      </p:sp>
      <p:sp>
        <p:nvSpPr>
          <p:cNvPr id="593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635855" y="1421715"/>
            <a:ext cx="8199437" cy="5326063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altLang="tr-TR" sz="2000" b="1" i="1" dirty="0"/>
          </a:p>
          <a:p>
            <a:pPr>
              <a:lnSpc>
                <a:spcPct val="80000"/>
              </a:lnSpc>
            </a:pPr>
            <a:r>
              <a:rPr lang="tr-TR" altLang="tr-TR" b="1" dirty="0"/>
              <a:t>Akış yüksek basınçtan düşük basınca doğru olur</a:t>
            </a:r>
            <a:endParaRPr lang="en-US" altLang="tr-TR" b="1" dirty="0"/>
          </a:p>
          <a:p>
            <a:pPr lvl="1">
              <a:lnSpc>
                <a:spcPct val="80000"/>
              </a:lnSpc>
            </a:pPr>
            <a:r>
              <a:rPr lang="en-US" altLang="tr-TR" sz="2800" b="1" dirty="0"/>
              <a:t>Boyle</a:t>
            </a:r>
            <a:r>
              <a:rPr lang="tr-TR" altLang="tr-TR" sz="2800" b="1" dirty="0"/>
              <a:t> Yasası</a:t>
            </a:r>
            <a:r>
              <a:rPr lang="en-US" altLang="tr-TR" sz="2800" b="1" dirty="0"/>
              <a:t> P</a:t>
            </a:r>
            <a:r>
              <a:rPr lang="en-US" altLang="tr-TR" sz="2800" b="1" baseline="-25000" dirty="0"/>
              <a:t>1</a:t>
            </a:r>
            <a:r>
              <a:rPr lang="en-US" altLang="tr-TR" sz="2800" b="1" dirty="0"/>
              <a:t>V</a:t>
            </a:r>
            <a:r>
              <a:rPr lang="en-US" altLang="tr-TR" sz="2800" b="1" baseline="-25000" dirty="0"/>
              <a:t>1</a:t>
            </a:r>
            <a:r>
              <a:rPr lang="en-US" altLang="tr-TR" sz="2800" b="1" dirty="0"/>
              <a:t>=P</a:t>
            </a:r>
            <a:r>
              <a:rPr lang="en-US" altLang="tr-TR" sz="2800" b="1" baseline="-25000" dirty="0"/>
              <a:t>2</a:t>
            </a:r>
            <a:r>
              <a:rPr lang="en-US" altLang="tr-TR" sz="2800" b="1" dirty="0"/>
              <a:t>V</a:t>
            </a:r>
            <a:r>
              <a:rPr lang="en-US" altLang="tr-TR" sz="2800" b="1" baseline="-25000" dirty="0"/>
              <a:t>2</a:t>
            </a:r>
            <a:r>
              <a:rPr lang="en-US" altLang="tr-TR" sz="2800" b="1" dirty="0"/>
              <a:t> </a:t>
            </a:r>
          </a:p>
          <a:p>
            <a:pPr lvl="1">
              <a:lnSpc>
                <a:spcPct val="80000"/>
              </a:lnSpc>
            </a:pPr>
            <a:r>
              <a:rPr lang="tr-TR" altLang="tr-TR" sz="2800" b="1" dirty="0"/>
              <a:t>Hacmin azalması gaz moleküllerinin çarpışmasını ve basıncı artırır</a:t>
            </a:r>
            <a:endParaRPr lang="en-US" altLang="tr-TR" sz="2800" b="1" baseline="-25000" dirty="0"/>
          </a:p>
          <a:p>
            <a:pPr>
              <a:lnSpc>
                <a:spcPct val="80000"/>
              </a:lnSpc>
            </a:pPr>
            <a:r>
              <a:rPr lang="tr-TR" altLang="tr-TR" b="1" dirty="0"/>
              <a:t>Kaslar basınç farkı oluşturur</a:t>
            </a:r>
            <a:endParaRPr lang="en-US" altLang="tr-TR" b="1" dirty="0"/>
          </a:p>
          <a:p>
            <a:pPr lvl="1">
              <a:lnSpc>
                <a:spcPct val="80000"/>
              </a:lnSpc>
            </a:pPr>
            <a:r>
              <a:rPr lang="tr-TR" altLang="tr-TR" sz="2800" b="1" dirty="0" err="1"/>
              <a:t>Torasik</a:t>
            </a:r>
            <a:r>
              <a:rPr lang="tr-TR" altLang="tr-TR" sz="2800" b="1" dirty="0"/>
              <a:t> boşluğu arttırıp azaltarak havanın girme veya çıkmasına neden olur</a:t>
            </a:r>
            <a:endParaRPr lang="en-US" altLang="tr-TR" sz="2800" b="1" dirty="0"/>
          </a:p>
          <a:p>
            <a:pPr>
              <a:lnSpc>
                <a:spcPct val="80000"/>
              </a:lnSpc>
            </a:pPr>
            <a:r>
              <a:rPr lang="tr-TR" altLang="tr-TR" b="1" dirty="0"/>
              <a:t>Akışa direnç</a:t>
            </a:r>
            <a:r>
              <a:rPr lang="en-US" altLang="tr-TR" b="1" dirty="0"/>
              <a:t> </a:t>
            </a:r>
            <a:endParaRPr lang="en-US" altLang="tr-TR" b="1" dirty="0">
              <a:sym typeface="Wingdings" panose="05000000000000000000" pitchFamily="2" charset="2"/>
            </a:endParaRPr>
          </a:p>
          <a:p>
            <a:pPr lvl="1">
              <a:lnSpc>
                <a:spcPct val="80000"/>
              </a:lnSpc>
            </a:pPr>
            <a:r>
              <a:rPr lang="tr-TR" altLang="tr-TR" sz="2800" b="1" dirty="0" err="1">
                <a:sym typeface="Wingdings" panose="05000000000000000000" pitchFamily="2" charset="2"/>
              </a:rPr>
              <a:t>Bronşiyol</a:t>
            </a:r>
            <a:r>
              <a:rPr lang="tr-TR" altLang="tr-TR" sz="2800" b="1" dirty="0">
                <a:sym typeface="Wingdings" panose="05000000000000000000" pitchFamily="2" charset="2"/>
              </a:rPr>
              <a:t> çapı değişiklikleri direnci artırır veya azaltır</a:t>
            </a:r>
            <a:endParaRPr lang="en-US" altLang="tr-TR" sz="2800" b="1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66995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8" name="Group 41"/>
          <p:cNvGrpSpPr>
            <a:grpSpLocks/>
          </p:cNvGrpSpPr>
          <p:nvPr/>
        </p:nvGrpSpPr>
        <p:grpSpPr bwMode="auto">
          <a:xfrm>
            <a:off x="1233183" y="358542"/>
            <a:ext cx="9356100" cy="6184900"/>
            <a:chOff x="28" y="0"/>
            <a:chExt cx="3740" cy="4091"/>
          </a:xfrm>
          <a:noFill/>
        </p:grpSpPr>
        <p:sp>
          <p:nvSpPr>
            <p:cNvPr id="22539" name="Rectangle 26"/>
            <p:cNvSpPr>
              <a:spLocks noChangeArrowheads="1"/>
            </p:cNvSpPr>
            <p:nvPr/>
          </p:nvSpPr>
          <p:spPr bwMode="auto">
            <a:xfrm>
              <a:off x="28" y="0"/>
              <a:ext cx="3740" cy="70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bIns="0"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endParaRPr lang="tr-TR" altLang="tr-TR" sz="2600" b="1" dirty="0">
                <a:latin typeface="+mn-lt"/>
                <a:cs typeface="Arial" panose="020B0604020202020204" pitchFamily="34" charset="0"/>
              </a:endParaRPr>
            </a:p>
            <a:p>
              <a:pPr algn="ctr" eaLnBrk="1" hangingPunct="1"/>
              <a:r>
                <a:rPr lang="en-US" altLang="tr-TR" sz="3600" b="1" dirty="0" err="1">
                  <a:latin typeface="+mn-lt"/>
                  <a:cs typeface="Arial" panose="020B0604020202020204" pitchFamily="34" charset="0"/>
                </a:rPr>
                <a:t>Soluk</a:t>
              </a:r>
              <a:r>
                <a:rPr lang="en-US" altLang="tr-TR" sz="36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3600" b="1" dirty="0" err="1">
                  <a:latin typeface="+mn-lt"/>
                  <a:cs typeface="Arial" panose="020B0604020202020204" pitchFamily="34" charset="0"/>
                </a:rPr>
                <a:t>alıp</a:t>
              </a:r>
              <a:r>
                <a:rPr lang="en-US" altLang="tr-TR" sz="36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3600" b="1" dirty="0" err="1">
                  <a:latin typeface="+mn-lt"/>
                  <a:cs typeface="Arial" panose="020B0604020202020204" pitchFamily="34" charset="0"/>
                </a:rPr>
                <a:t>verme</a:t>
              </a:r>
              <a:r>
                <a:rPr lang="en-US" altLang="tr-TR" sz="36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3600" b="1" dirty="0" err="1">
                  <a:latin typeface="+mn-lt"/>
                  <a:cs typeface="Arial" panose="020B0604020202020204" pitchFamily="34" charset="0"/>
                </a:rPr>
                <a:t>sürecinde</a:t>
              </a:r>
              <a:r>
                <a:rPr lang="en-US" altLang="tr-TR" sz="36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3600" b="1" dirty="0" err="1">
                  <a:latin typeface="+mn-lt"/>
                  <a:cs typeface="Arial" panose="020B0604020202020204" pitchFamily="34" charset="0"/>
                </a:rPr>
                <a:t>toraks</a:t>
              </a:r>
              <a:r>
                <a:rPr lang="en-US" altLang="tr-TR" sz="36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3600" b="1" dirty="0" err="1">
                  <a:latin typeface="+mn-lt"/>
                  <a:cs typeface="Arial" panose="020B0604020202020204" pitchFamily="34" charset="0"/>
                </a:rPr>
                <a:t>hareketi</a:t>
              </a:r>
              <a:endParaRPr lang="en-US" altLang="tr-TR" sz="3600" dirty="0">
                <a:latin typeface="+mn-lt"/>
              </a:endParaRPr>
            </a:p>
          </p:txBody>
        </p:sp>
        <p:sp>
          <p:nvSpPr>
            <p:cNvPr id="22540" name="Rectangle 27"/>
            <p:cNvSpPr>
              <a:spLocks noChangeArrowheads="1"/>
            </p:cNvSpPr>
            <p:nvPr/>
          </p:nvSpPr>
          <p:spPr bwMode="auto">
            <a:xfrm>
              <a:off x="28" y="702"/>
              <a:ext cx="1842" cy="32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SOLUK ALMA</a:t>
              </a:r>
              <a:endParaRPr lang="en-US" altLang="tr-TR" sz="2000" dirty="0">
                <a:latin typeface="+mn-lt"/>
                <a:cs typeface="Times New Roman" panose="02020603050405020304" pitchFamily="18" charset="0"/>
              </a:endParaRPr>
            </a:p>
            <a:p>
              <a:pPr algn="ctr"/>
              <a:endParaRPr lang="en-US" altLang="tr-TR" sz="2000" dirty="0">
                <a:latin typeface="+mn-lt"/>
              </a:endParaRPr>
            </a:p>
          </p:txBody>
        </p:sp>
        <p:sp>
          <p:nvSpPr>
            <p:cNvPr id="22541" name="Rectangle 28"/>
            <p:cNvSpPr>
              <a:spLocks noChangeArrowheads="1"/>
            </p:cNvSpPr>
            <p:nvPr/>
          </p:nvSpPr>
          <p:spPr bwMode="auto">
            <a:xfrm>
              <a:off x="1870" y="702"/>
              <a:ext cx="1842" cy="32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SOLUK VERME</a:t>
              </a:r>
              <a:endParaRPr lang="en-US" altLang="tr-TR" sz="2000" dirty="0">
                <a:latin typeface="+mn-lt"/>
                <a:cs typeface="Times New Roman" panose="02020603050405020304" pitchFamily="18" charset="0"/>
              </a:endParaRPr>
            </a:p>
            <a:p>
              <a:pPr algn="ctr"/>
              <a:endParaRPr lang="en-US" altLang="tr-TR" sz="2000" dirty="0">
                <a:latin typeface="+mn-lt"/>
              </a:endParaRPr>
            </a:p>
          </p:txBody>
        </p:sp>
        <p:sp>
          <p:nvSpPr>
            <p:cNvPr id="22542" name="Rectangle 29"/>
            <p:cNvSpPr>
              <a:spLocks noChangeArrowheads="1"/>
            </p:cNvSpPr>
            <p:nvPr/>
          </p:nvSpPr>
          <p:spPr bwMode="auto">
            <a:xfrm>
              <a:off x="28" y="1029"/>
              <a:ext cx="1842" cy="30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bIns="0"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Diyafram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kasılır</a:t>
              </a:r>
              <a:endParaRPr lang="de-DE" altLang="tr-TR" sz="2000" b="1" dirty="0">
                <a:latin typeface="+mn-lt"/>
                <a:cs typeface="Arial" panose="020B0604020202020204" pitchFamily="34" charset="0"/>
              </a:endParaRPr>
            </a:p>
            <a:p>
              <a:pPr algn="ctr"/>
              <a:r>
                <a:rPr lang="en-US" altLang="tr-TR" sz="1200" dirty="0">
                  <a:latin typeface="+mn-lt"/>
                  <a:cs typeface="Times New Roman" panose="02020603050405020304" pitchFamily="18" charset="0"/>
                </a:rPr>
                <a:t> </a:t>
              </a:r>
              <a:endParaRPr lang="en-US" altLang="tr-TR" sz="1800" dirty="0">
                <a:latin typeface="+mn-lt"/>
              </a:endParaRPr>
            </a:p>
          </p:txBody>
        </p:sp>
        <p:sp>
          <p:nvSpPr>
            <p:cNvPr id="22543" name="Rectangle 30"/>
            <p:cNvSpPr>
              <a:spLocks noChangeArrowheads="1"/>
            </p:cNvSpPr>
            <p:nvPr/>
          </p:nvSpPr>
          <p:spPr bwMode="auto">
            <a:xfrm>
              <a:off x="1870" y="1029"/>
              <a:ext cx="1842" cy="50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Diyafram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eski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haline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döner</a:t>
              </a:r>
              <a:endParaRPr lang="en-US" altLang="tr-TR" sz="2000" dirty="0">
                <a:latin typeface="+mn-lt"/>
                <a:cs typeface="Times New Roman" panose="02020603050405020304" pitchFamily="18" charset="0"/>
              </a:endParaRPr>
            </a:p>
            <a:p>
              <a:endParaRPr lang="en-US" altLang="tr-TR" sz="1800" dirty="0">
                <a:latin typeface="+mn-lt"/>
              </a:endParaRPr>
            </a:p>
          </p:txBody>
        </p:sp>
        <p:sp>
          <p:nvSpPr>
            <p:cNvPr id="22544" name="Rectangle 31"/>
            <p:cNvSpPr>
              <a:spLocks noChangeArrowheads="1"/>
            </p:cNvSpPr>
            <p:nvPr/>
          </p:nvSpPr>
          <p:spPr bwMode="auto">
            <a:xfrm>
              <a:off x="28" y="1538"/>
              <a:ext cx="1842" cy="61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Göğüs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kafesi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yükselir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ve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/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veya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genişler</a:t>
              </a:r>
              <a:endParaRPr lang="en-US" altLang="tr-TR" sz="2000" dirty="0">
                <a:latin typeface="+mn-lt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tr-TR" sz="1200" dirty="0">
                  <a:latin typeface="+mn-lt"/>
                  <a:cs typeface="Times New Roman" panose="02020603050405020304" pitchFamily="18" charset="0"/>
                </a:rPr>
                <a:t> </a:t>
              </a:r>
            </a:p>
            <a:p>
              <a:pPr algn="ctr"/>
              <a:endParaRPr lang="en-US" altLang="tr-TR" sz="1800" dirty="0">
                <a:latin typeface="+mn-lt"/>
              </a:endParaRPr>
            </a:p>
          </p:txBody>
        </p:sp>
        <p:sp>
          <p:nvSpPr>
            <p:cNvPr id="22545" name="Rectangle 32"/>
            <p:cNvSpPr>
              <a:spLocks noChangeArrowheads="1"/>
            </p:cNvSpPr>
            <p:nvPr/>
          </p:nvSpPr>
          <p:spPr bwMode="auto">
            <a:xfrm>
              <a:off x="1870" y="1538"/>
              <a:ext cx="1842" cy="614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Göğüs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kafesi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iner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ve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/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veya</a:t>
              </a:r>
              <a:r>
                <a:rPr lang="de-DE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latin typeface="+mn-lt"/>
                  <a:cs typeface="Arial" panose="020B0604020202020204" pitchFamily="34" charset="0"/>
                </a:rPr>
                <a:t>küçülür</a:t>
              </a:r>
              <a:endParaRPr lang="en-US" altLang="tr-TR" sz="2000" dirty="0">
                <a:latin typeface="+mn-lt"/>
                <a:cs typeface="Times New Roman" panose="02020603050405020304" pitchFamily="18" charset="0"/>
              </a:endParaRPr>
            </a:p>
            <a:p>
              <a:endParaRPr lang="en-US" altLang="tr-TR" sz="2000" dirty="0">
                <a:latin typeface="+mn-lt"/>
              </a:endParaRPr>
            </a:p>
          </p:txBody>
        </p:sp>
        <p:sp>
          <p:nvSpPr>
            <p:cNvPr id="22546" name="Rectangle 33"/>
            <p:cNvSpPr>
              <a:spLocks noChangeArrowheads="1"/>
            </p:cNvSpPr>
            <p:nvPr/>
          </p:nvSpPr>
          <p:spPr bwMode="auto">
            <a:xfrm>
              <a:off x="28" y="2152"/>
              <a:ext cx="1842" cy="4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de-DE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İntratorasik</a:t>
              </a:r>
              <a:r>
                <a:rPr lang="de-DE" altLang="tr-TR" sz="2000" b="1" dirty="0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hacimde</a:t>
              </a:r>
              <a:r>
                <a:rPr lang="de-DE" altLang="tr-TR" sz="2000" b="1" dirty="0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artış</a:t>
              </a:r>
              <a:endParaRPr lang="en-US" altLang="tr-TR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tr-TR" sz="1200" dirty="0">
                  <a:latin typeface="+mn-lt"/>
                  <a:cs typeface="Times New Roman" panose="02020603050405020304" pitchFamily="18" charset="0"/>
                </a:rPr>
                <a:t> </a:t>
              </a:r>
            </a:p>
            <a:p>
              <a:pPr algn="ctr"/>
              <a:endParaRPr lang="en-US" altLang="tr-TR" sz="1800" dirty="0">
                <a:latin typeface="+mn-lt"/>
              </a:endParaRPr>
            </a:p>
          </p:txBody>
        </p:sp>
        <p:sp>
          <p:nvSpPr>
            <p:cNvPr id="22547" name="Rectangle 34"/>
            <p:cNvSpPr>
              <a:spLocks noChangeArrowheads="1"/>
            </p:cNvSpPr>
            <p:nvPr/>
          </p:nvSpPr>
          <p:spPr bwMode="auto">
            <a:xfrm>
              <a:off x="1870" y="2152"/>
              <a:ext cx="1842" cy="4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de-DE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İntratorasik</a:t>
              </a:r>
              <a:r>
                <a:rPr lang="de-DE" altLang="tr-TR" sz="2000" b="1" dirty="0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hacimde</a:t>
              </a:r>
              <a:r>
                <a:rPr lang="de-DE" altLang="tr-TR" sz="2000" b="1" dirty="0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 </a:t>
              </a:r>
              <a:r>
                <a:rPr lang="de-DE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düşüş</a:t>
              </a:r>
              <a:endParaRPr lang="en-US" altLang="tr-TR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endParaRPr>
            </a:p>
            <a:p>
              <a:endParaRPr lang="en-US" altLang="tr-TR" sz="1800" dirty="0">
                <a:latin typeface="+mn-lt"/>
              </a:endParaRPr>
            </a:p>
          </p:txBody>
        </p:sp>
        <p:sp>
          <p:nvSpPr>
            <p:cNvPr id="22548" name="Rectangle 35"/>
            <p:cNvSpPr>
              <a:spLocks noChangeArrowheads="1"/>
            </p:cNvSpPr>
            <p:nvPr/>
          </p:nvSpPr>
          <p:spPr bwMode="auto">
            <a:xfrm>
              <a:off x="28" y="2632"/>
              <a:ext cx="1842" cy="4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US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İntratorasik</a:t>
              </a:r>
              <a:r>
                <a:rPr lang="en-US" altLang="tr-TR" sz="2000" b="1" dirty="0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basınçta</a:t>
              </a:r>
              <a:r>
                <a:rPr lang="en-US" altLang="tr-TR" sz="2000" b="1" dirty="0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düşüş</a:t>
              </a:r>
              <a:endParaRPr lang="en-US" altLang="tr-TR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tr-TR" sz="1200" dirty="0">
                  <a:latin typeface="+mn-lt"/>
                  <a:cs typeface="Times New Roman" panose="02020603050405020304" pitchFamily="18" charset="0"/>
                </a:rPr>
                <a:t> </a:t>
              </a:r>
            </a:p>
            <a:p>
              <a:pPr algn="ctr"/>
              <a:endParaRPr lang="en-US" altLang="tr-TR" sz="1800" dirty="0">
                <a:latin typeface="+mn-lt"/>
              </a:endParaRPr>
            </a:p>
          </p:txBody>
        </p:sp>
        <p:sp>
          <p:nvSpPr>
            <p:cNvPr id="22549" name="Rectangle 36"/>
            <p:cNvSpPr>
              <a:spLocks noChangeArrowheads="1"/>
            </p:cNvSpPr>
            <p:nvPr/>
          </p:nvSpPr>
          <p:spPr bwMode="auto">
            <a:xfrm>
              <a:off x="1870" y="2632"/>
              <a:ext cx="1842" cy="4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US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İntratorasik</a:t>
              </a:r>
              <a:r>
                <a:rPr lang="en-US" altLang="tr-TR" sz="2000" b="1" dirty="0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basınçta</a:t>
              </a:r>
              <a:r>
                <a:rPr lang="en-US" altLang="tr-TR" sz="2000" b="1" dirty="0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solidFill>
                    <a:srgbClr val="C00000"/>
                  </a:solidFill>
                  <a:latin typeface="+mn-lt"/>
                  <a:cs typeface="Arial" panose="020B0604020202020204" pitchFamily="34" charset="0"/>
                </a:rPr>
                <a:t>artış</a:t>
              </a:r>
              <a:endParaRPr lang="en-US" altLang="tr-TR" sz="2000" dirty="0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endParaRPr>
            </a:p>
            <a:p>
              <a:pPr algn="ctr"/>
              <a:endParaRPr lang="en-US" altLang="tr-TR" sz="2000" dirty="0">
                <a:latin typeface="+mn-lt"/>
              </a:endParaRPr>
            </a:p>
          </p:txBody>
        </p:sp>
        <p:sp>
          <p:nvSpPr>
            <p:cNvPr id="22550" name="Rectangle 37"/>
            <p:cNvSpPr>
              <a:spLocks noChangeArrowheads="1"/>
            </p:cNvSpPr>
            <p:nvPr/>
          </p:nvSpPr>
          <p:spPr bwMode="auto">
            <a:xfrm>
              <a:off x="28" y="3112"/>
              <a:ext cx="1842" cy="63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Yüksek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basınç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dışardaki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havanın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akciğerlere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girmesini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sağlar</a:t>
              </a:r>
              <a:endParaRPr lang="en-US" altLang="tr-TR" sz="2000" dirty="0">
                <a:latin typeface="+mn-lt"/>
                <a:cs typeface="Times New Roman" panose="02020603050405020304" pitchFamily="18" charset="0"/>
              </a:endParaRPr>
            </a:p>
            <a:p>
              <a:pPr algn="ctr"/>
              <a:endParaRPr lang="en-US" altLang="tr-TR" sz="2000" dirty="0">
                <a:latin typeface="+mn-lt"/>
              </a:endParaRPr>
            </a:p>
          </p:txBody>
        </p:sp>
        <p:sp>
          <p:nvSpPr>
            <p:cNvPr id="22551" name="Rectangle 38"/>
            <p:cNvSpPr>
              <a:spLocks noChangeArrowheads="1"/>
            </p:cNvSpPr>
            <p:nvPr/>
          </p:nvSpPr>
          <p:spPr bwMode="auto">
            <a:xfrm>
              <a:off x="1870" y="3112"/>
              <a:ext cx="1842" cy="63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algn="ctr" eaLnBrk="1" hangingPunct="1"/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Akciğerlerdeki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yüksek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basınçlı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hava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,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düşük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basınçlı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dış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ortama</a:t>
              </a:r>
              <a:r>
                <a:rPr lang="en-US" altLang="tr-TR" sz="2000" b="1" dirty="0">
                  <a:latin typeface="+mn-lt"/>
                  <a:cs typeface="Arial" panose="020B0604020202020204" pitchFamily="34" charset="0"/>
                </a:rPr>
                <a:t> </a:t>
              </a:r>
              <a:r>
                <a:rPr lang="en-US" altLang="tr-TR" sz="2000" b="1" dirty="0" err="1">
                  <a:latin typeface="+mn-lt"/>
                  <a:cs typeface="Arial" panose="020B0604020202020204" pitchFamily="34" charset="0"/>
                </a:rPr>
                <a:t>çıkar</a:t>
              </a:r>
              <a:endParaRPr lang="en-US" altLang="tr-TR" sz="2000" dirty="0">
                <a:latin typeface="+mn-lt"/>
                <a:cs typeface="Times New Roman" panose="02020603050405020304" pitchFamily="18" charset="0"/>
              </a:endParaRPr>
            </a:p>
            <a:p>
              <a:pPr algn="ctr"/>
              <a:endParaRPr lang="en-US" altLang="tr-TR" sz="2000" dirty="0">
                <a:latin typeface="+mn-lt"/>
              </a:endParaRPr>
            </a:p>
          </p:txBody>
        </p:sp>
        <p:sp>
          <p:nvSpPr>
            <p:cNvPr id="22552" name="Rectangle 39"/>
            <p:cNvSpPr>
              <a:spLocks noChangeArrowheads="1"/>
            </p:cNvSpPr>
            <p:nvPr/>
          </p:nvSpPr>
          <p:spPr bwMode="auto">
            <a:xfrm>
              <a:off x="28" y="3745"/>
              <a:ext cx="1842" cy="34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tr-TR" sz="1200">
                  <a:latin typeface="+mn-lt"/>
                  <a:cs typeface="Times New Roman" panose="02020603050405020304" pitchFamily="18" charset="0"/>
                </a:rPr>
                <a:t> </a:t>
              </a:r>
            </a:p>
            <a:p>
              <a:endParaRPr lang="en-US" altLang="tr-TR" sz="1800">
                <a:latin typeface="+mn-lt"/>
              </a:endParaRPr>
            </a:p>
          </p:txBody>
        </p:sp>
        <p:sp>
          <p:nvSpPr>
            <p:cNvPr id="22553" name="Rectangle 40"/>
            <p:cNvSpPr>
              <a:spLocks noChangeArrowheads="1"/>
            </p:cNvSpPr>
            <p:nvPr/>
          </p:nvSpPr>
          <p:spPr bwMode="auto">
            <a:xfrm>
              <a:off x="1870" y="3745"/>
              <a:ext cx="1842" cy="346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US" altLang="tr-TR" sz="1200">
                  <a:latin typeface="+mn-lt"/>
                  <a:cs typeface="Times New Roman" panose="02020603050405020304" pitchFamily="18" charset="0"/>
                </a:rPr>
                <a:t> </a:t>
              </a:r>
            </a:p>
            <a:p>
              <a:endParaRPr lang="en-US" altLang="tr-TR" sz="180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3743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1"/>
          <p:cNvSpPr>
            <a:spLocks noGrp="1" noChangeArrowheads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b="1" dirty="0"/>
              <a:t>Diyafram Hareketleri</a:t>
            </a:r>
            <a:endParaRPr lang="en-US" b="1" dirty="0"/>
          </a:p>
        </p:txBody>
      </p:sp>
      <p:pic>
        <p:nvPicPr>
          <p:cNvPr id="20484" name="Picture 14" descr="figure_17_09a_labeled.jpg                                      001A2294ServDisk_05                    BE4022FB:"/>
          <p:cNvPicPr>
            <a:picLocks noChangeAspect="1" noChangeArrowheads="1"/>
          </p:cNvPicPr>
          <p:nvPr/>
        </p:nvPicPr>
        <p:blipFill>
          <a:blip r:embed="rId3" cstate="print"/>
          <a:srcRect b="5861"/>
          <a:stretch>
            <a:fillRect/>
          </a:stretch>
        </p:blipFill>
        <p:spPr bwMode="auto">
          <a:xfrm>
            <a:off x="1827214" y="892176"/>
            <a:ext cx="8535987" cy="558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839454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14" descr="figure_17_09b_labeled.jpg                                      001A2294ServDisk_05                    BE4022FB:"/>
          <p:cNvPicPr>
            <a:picLocks noChangeAspect="1" noChangeArrowheads="1"/>
          </p:cNvPicPr>
          <p:nvPr/>
        </p:nvPicPr>
        <p:blipFill>
          <a:blip r:embed="rId3" cstate="print"/>
          <a:srcRect t="2405" b="5232"/>
          <a:stretch>
            <a:fillRect/>
          </a:stretch>
        </p:blipFill>
        <p:spPr bwMode="auto">
          <a:xfrm>
            <a:off x="0" y="1143000"/>
            <a:ext cx="6478101" cy="512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1"/>
          <p:cNvSpPr>
            <a:spLocks noGrp="1" noChangeArrowheads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b="1" dirty="0"/>
              <a:t>Diyafram Hareketleri</a:t>
            </a:r>
            <a:endParaRPr lang="en-US" b="1" dirty="0"/>
          </a:p>
        </p:txBody>
      </p:sp>
      <p:sp>
        <p:nvSpPr>
          <p:cNvPr id="8" name="Dikdörtgen 7"/>
          <p:cNvSpPr/>
          <p:nvPr/>
        </p:nvSpPr>
        <p:spPr>
          <a:xfrm>
            <a:off x="6697363" y="1143000"/>
            <a:ext cx="5552302" cy="4028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400" b="1" dirty="0">
                <a:latin typeface="Calibri" panose="020F0502020204030204" pitchFamily="34" charset="0"/>
              </a:rPr>
              <a:t>Gögüs bölgesi iç hacmi artar, basıncı azalır.</a:t>
            </a:r>
          </a:p>
          <a:p>
            <a:pPr algn="just">
              <a:lnSpc>
                <a:spcPct val="125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400" b="1" dirty="0">
                <a:latin typeface="Calibri" panose="020F0502020204030204" pitchFamily="34" charset="0"/>
              </a:rPr>
              <a:t>Karın bölgesi iç hacmi azalır, basıncı artar.</a:t>
            </a:r>
          </a:p>
          <a:p>
            <a:pPr algn="just">
              <a:lnSpc>
                <a:spcPct val="125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400" b="1" dirty="0">
                <a:latin typeface="Calibri" panose="020F0502020204030204" pitchFamily="34" charset="0"/>
              </a:rPr>
              <a:t>Böylelikle dış atmosfer basıncı yüksek </a:t>
            </a: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tr-TR" altLang="tr-TR" sz="2400" b="1" dirty="0">
                <a:latin typeface="Calibri" panose="020F0502020204030204" pitchFamily="34" charset="0"/>
              </a:rPr>
              <a:t>olduğundan alınan hava(O2) akciğer alveollerine </a:t>
            </a: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tr-TR" altLang="tr-TR" sz="2400" b="1" dirty="0">
                <a:latin typeface="Calibri" panose="020F0502020204030204" pitchFamily="34" charset="0"/>
              </a:rPr>
              <a:t>kadar dolar.</a:t>
            </a:r>
          </a:p>
        </p:txBody>
      </p:sp>
    </p:spTree>
    <p:extLst>
      <p:ext uri="{BB962C8B-B14F-4D97-AF65-F5344CB8AC3E}">
        <p14:creationId xmlns:p14="http://schemas.microsoft.com/office/powerpoint/2010/main" val="261341503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14" descr="figure_17_09c_labeled.jpg                                      001A2294ServDisk_05                    BE4022FB:"/>
          <p:cNvPicPr>
            <a:picLocks noChangeAspect="1" noChangeArrowheads="1"/>
          </p:cNvPicPr>
          <p:nvPr/>
        </p:nvPicPr>
        <p:blipFill>
          <a:blip r:embed="rId3" cstate="print"/>
          <a:srcRect t="1860" b="5753"/>
          <a:stretch>
            <a:fillRect/>
          </a:stretch>
        </p:blipFill>
        <p:spPr bwMode="auto">
          <a:xfrm>
            <a:off x="400763" y="1143000"/>
            <a:ext cx="5666662" cy="44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1"/>
          <p:cNvSpPr>
            <a:spLocks noGrp="1" noChangeArrowheads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tr-TR" b="1" dirty="0"/>
              <a:t>Diyafram Hareketleri</a:t>
            </a:r>
            <a:endParaRPr lang="en-US" b="1" dirty="0"/>
          </a:p>
        </p:txBody>
      </p:sp>
      <p:sp>
        <p:nvSpPr>
          <p:cNvPr id="3" name="Dikdörtgen 2"/>
          <p:cNvSpPr/>
          <p:nvPr/>
        </p:nvSpPr>
        <p:spPr>
          <a:xfrm>
            <a:off x="5939481" y="1933999"/>
            <a:ext cx="6096000" cy="27358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400" b="1" dirty="0">
                <a:latin typeface="Calibri" panose="020F0502020204030204" pitchFamily="34" charset="0"/>
              </a:rPr>
              <a:t>Gögüs bölgesi iç hacmi azalır, basıncı artar.</a:t>
            </a:r>
          </a:p>
          <a:p>
            <a:pPr algn="just">
              <a:lnSpc>
                <a:spcPct val="125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400" b="1" dirty="0">
                <a:latin typeface="Calibri" panose="020F0502020204030204" pitchFamily="34" charset="0"/>
              </a:rPr>
              <a:t>Karın bölgesi iç hacmi artar, basıncı azalır.</a:t>
            </a:r>
          </a:p>
          <a:p>
            <a:pPr algn="just">
              <a:lnSpc>
                <a:spcPct val="125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tr-TR" altLang="tr-TR" sz="2400" b="1" dirty="0">
                <a:latin typeface="Calibri" panose="020F0502020204030204" pitchFamily="34" charset="0"/>
              </a:rPr>
              <a:t>Böylelikle </a:t>
            </a:r>
            <a:r>
              <a:rPr lang="tr-TR" altLang="tr-TR" sz="2400" b="1" dirty="0" err="1">
                <a:latin typeface="Calibri" panose="020F0502020204030204" pitchFamily="34" charset="0"/>
              </a:rPr>
              <a:t>gögüs</a:t>
            </a:r>
            <a:r>
              <a:rPr lang="tr-TR" altLang="tr-TR" sz="2400" b="1" dirty="0">
                <a:latin typeface="Calibri" panose="020F0502020204030204" pitchFamily="34" charset="0"/>
              </a:rPr>
              <a:t> bölgesi basıncı fazla olduğundan alveollerdeki atık hava (CO2) dışarı atılır.</a:t>
            </a:r>
          </a:p>
        </p:txBody>
      </p:sp>
    </p:spTree>
    <p:extLst>
      <p:ext uri="{BB962C8B-B14F-4D97-AF65-F5344CB8AC3E}">
        <p14:creationId xmlns:p14="http://schemas.microsoft.com/office/powerpoint/2010/main" val="2090183750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1919289" y="212909"/>
            <a:ext cx="8569325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685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685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685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latin typeface="Calibri" panose="020F0502020204030204" pitchFamily="34" charset="0"/>
              </a:rPr>
              <a:t>BASINÇ VE AKIŞ</a:t>
            </a:r>
            <a:r>
              <a:rPr lang="tr-TR" altLang="tr-TR" sz="2400" dirty="0">
                <a:latin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2400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latin typeface="Calibri" panose="020F0502020204030204" pitchFamily="34" charset="0"/>
              </a:rPr>
              <a:t>Hava akışını ve akciğer hacmini sağlayan 3 basınç vardır: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latin typeface="Calibri" panose="020F0502020204030204" pitchFamily="34" charset="0"/>
              </a:rPr>
              <a:t>1- ATMOSFER BASINCI (PATM): </a:t>
            </a:r>
            <a:r>
              <a:rPr lang="tr-TR" altLang="tr-TR" sz="2400" b="1" dirty="0" err="1">
                <a:latin typeface="Calibri" panose="020F0502020204030204" pitchFamily="34" charset="0"/>
              </a:rPr>
              <a:t>Barometrik</a:t>
            </a:r>
            <a:r>
              <a:rPr lang="tr-TR" altLang="tr-TR" sz="2400" b="1" dirty="0">
                <a:latin typeface="Calibri" panose="020F0502020204030204" pitchFamily="34" charset="0"/>
              </a:rPr>
              <a:t> basınç, normal olarak yaklaşık 760 mm Hg; 101,3 </a:t>
            </a:r>
            <a:r>
              <a:rPr lang="tr-TR" altLang="tr-TR" sz="2400" b="1" dirty="0" err="1">
                <a:latin typeface="Calibri" panose="020F0502020204030204" pitchFamily="34" charset="0"/>
              </a:rPr>
              <a:t>kPa</a:t>
            </a:r>
            <a:endParaRPr lang="tr-TR" altLang="tr-TR" sz="2400" b="1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latin typeface="Calibri" panose="020F0502020204030204" pitchFamily="34" charset="0"/>
              </a:rPr>
              <a:t>2- ALVEOL BASINCI (PALV): Akciğer basıncı (- 0,4 </a:t>
            </a:r>
            <a:r>
              <a:rPr lang="tr-TR" altLang="tr-TR" sz="2400" b="1" dirty="0" err="1">
                <a:latin typeface="Calibri" panose="020F0502020204030204" pitchFamily="34" charset="0"/>
              </a:rPr>
              <a:t>kPa</a:t>
            </a:r>
            <a:r>
              <a:rPr lang="tr-TR" altLang="tr-TR" sz="2400" b="1" dirty="0">
                <a:latin typeface="Calibri" panose="020F0502020204030204" pitchFamily="34" charset="0"/>
              </a:rPr>
              <a:t> = - 3 </a:t>
            </a:r>
            <a:r>
              <a:rPr lang="tr-TR" altLang="tr-TR" sz="2400" b="1" dirty="0" err="1">
                <a:latin typeface="Calibri" panose="020F0502020204030204" pitchFamily="34" charset="0"/>
              </a:rPr>
              <a:t>mmHg</a:t>
            </a:r>
            <a:r>
              <a:rPr lang="tr-TR" altLang="tr-TR" sz="2400" b="1" dirty="0">
                <a:latin typeface="Calibri" panose="020F0502020204030204" pitchFamily="34" charset="0"/>
              </a:rPr>
              <a:t>)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latin typeface="Calibri" panose="020F0502020204030204" pitchFamily="34" charset="0"/>
              </a:rPr>
              <a:t>3- PLEVRAL BASINÇ (PPLU): Plevradaki basınç, akciğer ve </a:t>
            </a:r>
            <a:r>
              <a:rPr lang="tr-TR" altLang="tr-TR" sz="2400" b="1" dirty="0" err="1">
                <a:latin typeface="Calibri" panose="020F0502020204030204" pitchFamily="34" charset="0"/>
              </a:rPr>
              <a:t>toraks</a:t>
            </a:r>
            <a:r>
              <a:rPr lang="tr-TR" altLang="tr-TR" sz="2400" b="1" dirty="0">
                <a:latin typeface="Calibri" panose="020F0502020204030204" pitchFamily="34" charset="0"/>
              </a:rPr>
              <a:t> duvarı arasındaki basınç farkı (- 0,5 </a:t>
            </a:r>
            <a:r>
              <a:rPr lang="tr-TR" altLang="tr-TR" sz="2400" b="1" dirty="0" err="1">
                <a:latin typeface="Calibri" panose="020F0502020204030204" pitchFamily="34" charset="0"/>
              </a:rPr>
              <a:t>kPa</a:t>
            </a:r>
            <a:r>
              <a:rPr lang="tr-TR" altLang="tr-TR" sz="2400" b="1" dirty="0">
                <a:latin typeface="Calibri" panose="020F0502020204030204" pitchFamily="34" charset="0"/>
              </a:rPr>
              <a:t> = - 4 </a:t>
            </a:r>
            <a:r>
              <a:rPr lang="tr-TR" altLang="tr-TR" sz="2400" b="1" dirty="0" err="1">
                <a:latin typeface="Calibri" panose="020F0502020204030204" pitchFamily="34" charset="0"/>
              </a:rPr>
              <a:t>mmHg</a:t>
            </a:r>
            <a:r>
              <a:rPr lang="tr-TR" altLang="tr-TR" sz="2400" b="1" dirty="0">
                <a:latin typeface="Calibri" panose="020F0502020204030204" pitchFamily="34" charset="0"/>
              </a:rPr>
              <a:t>).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tr-TR" altLang="tr-TR" sz="1800" dirty="0">
              <a:latin typeface="Calibri" panose="020F0502020204030204" pitchFamily="34" charset="0"/>
            </a:endParaRPr>
          </a:p>
        </p:txBody>
      </p: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6132515" y="3332892"/>
            <a:ext cx="4572000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i="1" dirty="0">
                <a:latin typeface="Calibri" panose="020F0502020204030204" pitchFamily="34" charset="0"/>
              </a:rPr>
              <a:t>TOPLAM ∆BASINÇ = (PATM - PALV) +(PALV - PPLU) = ∆</a:t>
            </a:r>
            <a:r>
              <a:rPr lang="tr-TR" altLang="tr-TR" sz="1800" b="1" dirty="0">
                <a:latin typeface="Calibri" panose="020F0502020204030204" pitchFamily="34" charset="0"/>
              </a:rPr>
              <a:t> </a:t>
            </a:r>
            <a:r>
              <a:rPr lang="tr-TR" altLang="tr-TR" sz="1800" b="1" i="1" dirty="0">
                <a:latin typeface="Calibri" panose="020F0502020204030204" pitchFamily="34" charset="0"/>
              </a:rPr>
              <a:t>PFLOW +∆PTRANSPULM</a:t>
            </a:r>
            <a:r>
              <a:rPr lang="tr-TR" altLang="tr-TR" sz="1800" b="1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Calibri" panose="020F0502020204030204" pitchFamily="34" charset="0"/>
              </a:rPr>
              <a:t>(PATM - PALV) = TRANSAIRFLOW BASINÇ: Hava akışını sağlayan atmosfer ve alveoller arası basınç farkı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i="1" dirty="0">
                <a:latin typeface="Calibri" panose="020F0502020204030204" pitchFamily="34" charset="0"/>
              </a:rPr>
              <a:t>∆</a:t>
            </a:r>
            <a:r>
              <a:rPr lang="tr-TR" altLang="tr-TR" sz="1800" b="1" dirty="0">
                <a:latin typeface="Calibri" panose="020F0502020204030204" pitchFamily="34" charset="0"/>
              </a:rPr>
              <a:t> P = (PATM - PALV) = (Hava akışı) x (Akış direnci)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Calibri" panose="020F0502020204030204" pitchFamily="34" charset="0"/>
              </a:rPr>
              <a:t>(PALV - PPLU) = TRANSPULMONARY BASINÇ: Bu basınç akciğerin hacmini sağlar ve böylece </a:t>
            </a:r>
            <a:r>
              <a:rPr lang="tr-TR" altLang="tr-TR" sz="1800" b="1" dirty="0" err="1">
                <a:latin typeface="Calibri" panose="020F0502020204030204" pitchFamily="34" charset="0"/>
              </a:rPr>
              <a:t>kompliyansa</a:t>
            </a:r>
            <a:r>
              <a:rPr lang="tr-TR" altLang="tr-TR" sz="1800" b="1" dirty="0">
                <a:latin typeface="Calibri" panose="020F0502020204030204" pitchFamily="34" charset="0"/>
              </a:rPr>
              <a:t> bağlıdır.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296" y="3536896"/>
            <a:ext cx="4310526" cy="259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55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"/>
          <p:cNvSpPr>
            <a:spLocks noGrp="1" noChangeArrowheads="1"/>
          </p:cNvSpPr>
          <p:nvPr>
            <p:ph type="title"/>
          </p:nvPr>
        </p:nvSpPr>
        <p:spPr>
          <a:xfrm>
            <a:off x="1952625" y="142875"/>
            <a:ext cx="8229600" cy="654050"/>
          </a:xfrm>
        </p:spPr>
        <p:txBody>
          <a:bodyPr/>
          <a:lstStyle/>
          <a:p>
            <a:pPr eaLnBrk="1" hangingPunct="1"/>
            <a:r>
              <a:rPr lang="tr-TR" sz="3200" b="1" dirty="0" err="1"/>
              <a:t>Plevral</a:t>
            </a:r>
            <a:r>
              <a:rPr lang="tr-TR" sz="3200" b="1" dirty="0"/>
              <a:t> Boşlukta </a:t>
            </a:r>
            <a:r>
              <a:rPr lang="tr-TR" sz="3200" b="1" dirty="0" err="1"/>
              <a:t>Subatmosferik</a:t>
            </a:r>
            <a:r>
              <a:rPr lang="tr-TR" sz="3200" b="1" dirty="0"/>
              <a:t> Basınç</a:t>
            </a:r>
            <a:endParaRPr lang="en-US" sz="3200" b="1" dirty="0"/>
          </a:p>
        </p:txBody>
      </p:sp>
      <p:pic>
        <p:nvPicPr>
          <p:cNvPr id="24580" name="Picture 13" descr="figure_17_12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4" y="685800"/>
            <a:ext cx="8231187" cy="586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Line 14"/>
          <p:cNvSpPr>
            <a:spLocks noChangeShapeType="1"/>
          </p:cNvSpPr>
          <p:nvPr/>
        </p:nvSpPr>
        <p:spPr bwMode="auto">
          <a:xfrm flipH="1">
            <a:off x="6610350" y="3462339"/>
            <a:ext cx="1041400" cy="1587"/>
          </a:xfrm>
          <a:prstGeom prst="line">
            <a:avLst/>
          </a:prstGeom>
          <a:noFill/>
          <a:ln w="1270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2" name="Line 15"/>
          <p:cNvSpPr>
            <a:spLocks noChangeShapeType="1"/>
          </p:cNvSpPr>
          <p:nvPr/>
        </p:nvSpPr>
        <p:spPr bwMode="auto">
          <a:xfrm flipH="1">
            <a:off x="5532438" y="4784725"/>
            <a:ext cx="696912" cy="1588"/>
          </a:xfrm>
          <a:prstGeom prst="line">
            <a:avLst/>
          </a:prstGeom>
          <a:noFill/>
          <a:ln w="1270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3" name="Line 16"/>
          <p:cNvSpPr>
            <a:spLocks noChangeShapeType="1"/>
          </p:cNvSpPr>
          <p:nvPr/>
        </p:nvSpPr>
        <p:spPr bwMode="auto">
          <a:xfrm flipH="1">
            <a:off x="6496050" y="1776414"/>
            <a:ext cx="1079500" cy="1587"/>
          </a:xfrm>
          <a:prstGeom prst="line">
            <a:avLst/>
          </a:prstGeom>
          <a:noFill/>
          <a:ln w="1270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4" name="Freeform 17"/>
          <p:cNvSpPr>
            <a:spLocks/>
          </p:cNvSpPr>
          <p:nvPr/>
        </p:nvSpPr>
        <p:spPr bwMode="auto">
          <a:xfrm>
            <a:off x="4884739" y="1789114"/>
            <a:ext cx="606425" cy="358775"/>
          </a:xfrm>
          <a:custGeom>
            <a:avLst/>
            <a:gdLst>
              <a:gd name="T0" fmla="*/ 962699777 w 382"/>
              <a:gd name="T1" fmla="*/ 0 h 226"/>
              <a:gd name="T2" fmla="*/ 0 w 382"/>
              <a:gd name="T3" fmla="*/ 0 h 226"/>
              <a:gd name="T4" fmla="*/ 604837505 w 382"/>
              <a:gd name="T5" fmla="*/ 569555357 h 226"/>
              <a:gd name="T6" fmla="*/ 0 60000 65536"/>
              <a:gd name="T7" fmla="*/ 0 60000 65536"/>
              <a:gd name="T8" fmla="*/ 0 60000 65536"/>
              <a:gd name="T9" fmla="*/ 0 w 382"/>
              <a:gd name="T10" fmla="*/ 0 h 226"/>
              <a:gd name="T11" fmla="*/ 382 w 382"/>
              <a:gd name="T12" fmla="*/ 226 h 2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82" h="226">
                <a:moveTo>
                  <a:pt x="382" y="0"/>
                </a:moveTo>
                <a:lnTo>
                  <a:pt x="0" y="0"/>
                </a:lnTo>
                <a:lnTo>
                  <a:pt x="240" y="226"/>
                </a:lnTo>
              </a:path>
            </a:pathLst>
          </a:custGeom>
          <a:noFill/>
          <a:ln w="12700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5" name="Freeform 18"/>
          <p:cNvSpPr>
            <a:spLocks/>
          </p:cNvSpPr>
          <p:nvPr/>
        </p:nvSpPr>
        <p:spPr bwMode="auto">
          <a:xfrm>
            <a:off x="6588125" y="3816351"/>
            <a:ext cx="1263650" cy="136525"/>
          </a:xfrm>
          <a:custGeom>
            <a:avLst/>
            <a:gdLst>
              <a:gd name="T0" fmla="*/ 105846580 w 796"/>
              <a:gd name="T1" fmla="*/ 216733460 h 86"/>
              <a:gd name="T2" fmla="*/ 2006044553 w 796"/>
              <a:gd name="T3" fmla="*/ 216733460 h 86"/>
              <a:gd name="T4" fmla="*/ 0 w 796"/>
              <a:gd name="T5" fmla="*/ 0 h 86"/>
              <a:gd name="T6" fmla="*/ 0 60000 65536"/>
              <a:gd name="T7" fmla="*/ 0 60000 65536"/>
              <a:gd name="T8" fmla="*/ 0 60000 65536"/>
              <a:gd name="T9" fmla="*/ 0 w 796"/>
              <a:gd name="T10" fmla="*/ 0 h 86"/>
              <a:gd name="T11" fmla="*/ 796 w 796"/>
              <a:gd name="T12" fmla="*/ 86 h 8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96" h="86">
                <a:moveTo>
                  <a:pt x="42" y="86"/>
                </a:moveTo>
                <a:lnTo>
                  <a:pt x="796" y="86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4586" name="Rectangle 19"/>
          <p:cNvSpPr>
            <a:spLocks noChangeArrowheads="1"/>
          </p:cNvSpPr>
          <p:nvPr/>
        </p:nvSpPr>
        <p:spPr bwMode="auto">
          <a:xfrm>
            <a:off x="7749920" y="3355976"/>
            <a:ext cx="87363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Intrapleural</a:t>
            </a:r>
            <a:br>
              <a:rPr lang="en-US" sz="14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space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4587" name="Rectangle 20"/>
          <p:cNvSpPr>
            <a:spLocks noChangeArrowheads="1"/>
          </p:cNvSpPr>
          <p:nvPr/>
        </p:nvSpPr>
        <p:spPr bwMode="auto">
          <a:xfrm>
            <a:off x="7749456" y="3867151"/>
            <a:ext cx="88408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Pleural</a:t>
            </a:r>
            <a:br>
              <a:rPr lang="en-US" sz="14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membranes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4588" name="Rectangle 21"/>
          <p:cNvSpPr>
            <a:spLocks noChangeArrowheads="1"/>
          </p:cNvSpPr>
          <p:nvPr/>
        </p:nvSpPr>
        <p:spPr bwMode="auto">
          <a:xfrm>
            <a:off x="6273800" y="4695825"/>
            <a:ext cx="81836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Diaphragm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4589" name="Rectangle 22"/>
          <p:cNvSpPr>
            <a:spLocks noChangeArrowheads="1"/>
          </p:cNvSpPr>
          <p:nvPr/>
        </p:nvSpPr>
        <p:spPr bwMode="auto">
          <a:xfrm>
            <a:off x="7707154" y="1670051"/>
            <a:ext cx="101790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400" b="1" dirty="0">
                <a:solidFill>
                  <a:srgbClr val="000000"/>
                </a:solidFill>
                <a:latin typeface="Calibri" pitchFamily="34" charset="0"/>
              </a:rPr>
              <a:t>P = –3 mm Hg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24590" name="Rectangle 23"/>
          <p:cNvSpPr>
            <a:spLocks noChangeArrowheads="1"/>
          </p:cNvSpPr>
          <p:nvPr/>
        </p:nvSpPr>
        <p:spPr bwMode="auto">
          <a:xfrm>
            <a:off x="4467226" y="1676400"/>
            <a:ext cx="31329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Ribs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4591" name="Rectangle 24"/>
          <p:cNvSpPr>
            <a:spLocks noChangeArrowheads="1"/>
          </p:cNvSpPr>
          <p:nvPr/>
        </p:nvSpPr>
        <p:spPr bwMode="auto">
          <a:xfrm>
            <a:off x="3149600" y="6350000"/>
            <a:ext cx="22256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>
                <a:solidFill>
                  <a:srgbClr val="000000"/>
                </a:solidFill>
                <a:latin typeface="Arial Black" pitchFamily="34" charset="0"/>
              </a:rPr>
              <a:t>(a) Normal lung at rest</a:t>
            </a:r>
            <a:endParaRPr lang="en-US">
              <a:latin typeface="Arial Black" pitchFamily="34" charset="0"/>
            </a:endParaRPr>
          </a:p>
        </p:txBody>
      </p:sp>
      <p:sp>
        <p:nvSpPr>
          <p:cNvPr id="24592" name="Rectangle 25"/>
          <p:cNvSpPr>
            <a:spLocks noChangeArrowheads="1"/>
          </p:cNvSpPr>
          <p:nvPr/>
        </p:nvSpPr>
        <p:spPr bwMode="auto">
          <a:xfrm>
            <a:off x="3258068" y="5594351"/>
            <a:ext cx="1752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</a:rPr>
              <a:t>Elastic recoil of the</a:t>
            </a:r>
            <a:br>
              <a:rPr lang="en-US" sz="14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400" b="1">
                <a:solidFill>
                  <a:srgbClr val="231F20"/>
                </a:solidFill>
                <a:latin typeface="Calibri" pitchFamily="34" charset="0"/>
              </a:rPr>
              <a:t>chest wall tries to pull</a:t>
            </a:r>
            <a:br>
              <a:rPr lang="en-US" sz="14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400" b="1">
                <a:solidFill>
                  <a:srgbClr val="231F20"/>
                </a:solidFill>
                <a:latin typeface="Calibri" pitchFamily="34" charset="0"/>
              </a:rPr>
              <a:t>the chest wall outward.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4593" name="Rectangle 26"/>
          <p:cNvSpPr>
            <a:spLocks noChangeArrowheads="1"/>
          </p:cNvSpPr>
          <p:nvPr/>
        </p:nvSpPr>
        <p:spPr bwMode="auto">
          <a:xfrm>
            <a:off x="5181600" y="5594351"/>
            <a:ext cx="168783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</a:rPr>
              <a:t>Elastic recoil of lung</a:t>
            </a:r>
            <a:br>
              <a:rPr lang="en-US" sz="14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400" b="1">
                <a:solidFill>
                  <a:srgbClr val="231F20"/>
                </a:solidFill>
                <a:latin typeface="Calibri" pitchFamily="34" charset="0"/>
              </a:rPr>
              <a:t>creates an inward pull.</a:t>
            </a:r>
            <a:endParaRPr lang="en-US" b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2681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2024063" y="1500188"/>
            <a:ext cx="8229600" cy="4525962"/>
          </a:xfrm>
        </p:spPr>
        <p:txBody>
          <a:bodyPr/>
          <a:lstStyle/>
          <a:p>
            <a:pPr eaLnBrk="1" hangingPunct="1"/>
            <a:endParaRPr lang="en-US" dirty="0"/>
          </a:p>
        </p:txBody>
      </p:sp>
      <p:pic>
        <p:nvPicPr>
          <p:cNvPr id="25605" name="Picture 12" descr="figure_17_12b"/>
          <p:cNvPicPr>
            <a:picLocks noChangeAspect="1" noChangeArrowheads="1"/>
          </p:cNvPicPr>
          <p:nvPr/>
        </p:nvPicPr>
        <p:blipFill>
          <a:blip r:embed="rId3" cstate="print"/>
          <a:srcRect l="27753" r="30646" b="19449"/>
          <a:stretch>
            <a:fillRect/>
          </a:stretch>
        </p:blipFill>
        <p:spPr bwMode="auto">
          <a:xfrm>
            <a:off x="4541839" y="2351088"/>
            <a:ext cx="2644775" cy="364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Freeform 13"/>
          <p:cNvSpPr>
            <a:spLocks/>
          </p:cNvSpPr>
          <p:nvPr/>
        </p:nvSpPr>
        <p:spPr bwMode="auto">
          <a:xfrm>
            <a:off x="6551614" y="4522789"/>
            <a:ext cx="669925" cy="231775"/>
          </a:xfrm>
          <a:custGeom>
            <a:avLst/>
            <a:gdLst>
              <a:gd name="T0" fmla="*/ 0 w 546"/>
              <a:gd name="T1" fmla="*/ 0 h 189"/>
              <a:gd name="T2" fmla="*/ 821977056 w 546"/>
              <a:gd name="T3" fmla="*/ 0 h 189"/>
              <a:gd name="T4" fmla="*/ 78283052 w 546"/>
              <a:gd name="T5" fmla="*/ 284230941 h 189"/>
              <a:gd name="T6" fmla="*/ 0 60000 65536"/>
              <a:gd name="T7" fmla="*/ 0 60000 65536"/>
              <a:gd name="T8" fmla="*/ 0 60000 65536"/>
              <a:gd name="T9" fmla="*/ 0 w 546"/>
              <a:gd name="T10" fmla="*/ 0 h 189"/>
              <a:gd name="T11" fmla="*/ 546 w 546"/>
              <a:gd name="T12" fmla="*/ 189 h 18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46" h="189">
                <a:moveTo>
                  <a:pt x="0" y="0"/>
                </a:moveTo>
                <a:lnTo>
                  <a:pt x="546" y="0"/>
                </a:lnTo>
                <a:lnTo>
                  <a:pt x="52" y="189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7" name="Line 14"/>
          <p:cNvSpPr>
            <a:spLocks noChangeShapeType="1"/>
          </p:cNvSpPr>
          <p:nvPr/>
        </p:nvSpPr>
        <p:spPr bwMode="auto">
          <a:xfrm>
            <a:off x="4276726" y="4487864"/>
            <a:ext cx="1185863" cy="1587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08" name="Line 15"/>
          <p:cNvSpPr>
            <a:spLocks noChangeShapeType="1"/>
          </p:cNvSpPr>
          <p:nvPr/>
        </p:nvSpPr>
        <p:spPr bwMode="auto">
          <a:xfrm flipH="1">
            <a:off x="6194426" y="3906839"/>
            <a:ext cx="1012825" cy="1587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5610" name="Rectangle 17"/>
          <p:cNvSpPr>
            <a:spLocks noChangeArrowheads="1"/>
          </p:cNvSpPr>
          <p:nvPr/>
        </p:nvSpPr>
        <p:spPr bwMode="auto">
          <a:xfrm>
            <a:off x="5907089" y="3124200"/>
            <a:ext cx="47692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P = P</a:t>
            </a:r>
            <a:r>
              <a:rPr lang="en-US" sz="1200" b="1" baseline="-25000">
                <a:solidFill>
                  <a:srgbClr val="000000"/>
                </a:solidFill>
                <a:latin typeface="Calibri" pitchFamily="34" charset="0"/>
              </a:rPr>
              <a:t>atm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25611" name="Rectangle 18"/>
          <p:cNvSpPr>
            <a:spLocks noChangeArrowheads="1"/>
          </p:cNvSpPr>
          <p:nvPr/>
        </p:nvSpPr>
        <p:spPr bwMode="auto">
          <a:xfrm>
            <a:off x="7246939" y="3835400"/>
            <a:ext cx="10918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Lung collapses to</a:t>
            </a:r>
            <a:br>
              <a:rPr lang="en-US" sz="12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unstretched size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25613" name="Rectangle 20"/>
          <p:cNvSpPr>
            <a:spLocks noChangeArrowheads="1"/>
          </p:cNvSpPr>
          <p:nvPr/>
        </p:nvSpPr>
        <p:spPr bwMode="auto">
          <a:xfrm>
            <a:off x="3464362" y="4398963"/>
            <a:ext cx="7500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Intrapleural</a:t>
            </a:r>
            <a:br>
              <a:rPr lang="en-US" sz="12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space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25615" name="Rectangle 22"/>
          <p:cNvSpPr>
            <a:spLocks noChangeArrowheads="1"/>
          </p:cNvSpPr>
          <p:nvPr/>
        </p:nvSpPr>
        <p:spPr bwMode="auto">
          <a:xfrm>
            <a:off x="7256463" y="4448175"/>
            <a:ext cx="7580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Pleural</a:t>
            </a:r>
            <a:br>
              <a:rPr lang="en-US" sz="12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membranes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25616" name="Rectangle 23"/>
          <p:cNvSpPr>
            <a:spLocks noChangeArrowheads="1"/>
          </p:cNvSpPr>
          <p:nvPr/>
        </p:nvSpPr>
        <p:spPr bwMode="auto">
          <a:xfrm>
            <a:off x="5722939" y="6064250"/>
            <a:ext cx="2332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 b="1">
                <a:solidFill>
                  <a:srgbClr val="231F20"/>
                </a:solidFill>
                <a:latin typeface="Calibri" pitchFamily="34" charset="0"/>
              </a:rPr>
              <a:t>If the sealed pleural cavity is opened</a:t>
            </a:r>
            <a:br>
              <a:rPr lang="en-US" sz="12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200" b="1">
                <a:solidFill>
                  <a:srgbClr val="231F20"/>
                </a:solidFill>
                <a:latin typeface="Calibri" pitchFamily="34" charset="0"/>
              </a:rPr>
              <a:t>to the atmosphere, air flows in.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25618" name="Rectangle 25"/>
          <p:cNvSpPr>
            <a:spLocks noChangeArrowheads="1"/>
          </p:cNvSpPr>
          <p:nvPr/>
        </p:nvSpPr>
        <p:spPr bwMode="auto">
          <a:xfrm rot="1450637">
            <a:off x="5635520" y="4081999"/>
            <a:ext cx="18594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Air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19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 b="1" dirty="0" err="1"/>
              <a:t>Plevral</a:t>
            </a:r>
            <a:r>
              <a:rPr lang="tr-TR" sz="3200" b="1" dirty="0"/>
              <a:t> Boşlukta </a:t>
            </a:r>
            <a:r>
              <a:rPr lang="tr-TR" sz="3200" b="1" dirty="0" err="1"/>
              <a:t>Subatmosferik</a:t>
            </a:r>
            <a:r>
              <a:rPr lang="tr-TR" sz="3200" b="1" dirty="0"/>
              <a:t> Basınç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15225907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26" name="Rectangle 10"/>
          <p:cNvSpPr>
            <a:spLocks noGrp="1" noChangeArrowheads="1"/>
          </p:cNvSpPr>
          <p:nvPr>
            <p:ph type="title"/>
          </p:nvPr>
        </p:nvSpPr>
        <p:spPr>
          <a:xfrm>
            <a:off x="1952625" y="1"/>
            <a:ext cx="8229600" cy="71437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sz="4000" b="1" dirty="0"/>
              <a:t>Hacim-Basınç Değişiklikleri</a:t>
            </a:r>
            <a:endParaRPr lang="en-US" sz="4000" b="1" dirty="0"/>
          </a:p>
        </p:txBody>
      </p:sp>
      <p:pic>
        <p:nvPicPr>
          <p:cNvPr id="23556" name="Picture 13" descr="figure_17_11-j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4" y="709614"/>
            <a:ext cx="8231187" cy="586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Freeform 14"/>
          <p:cNvSpPr>
            <a:spLocks/>
          </p:cNvSpPr>
          <p:nvPr/>
        </p:nvSpPr>
        <p:spPr bwMode="auto">
          <a:xfrm>
            <a:off x="3516314" y="3538538"/>
            <a:ext cx="28575" cy="31750"/>
          </a:xfrm>
          <a:custGeom>
            <a:avLst/>
            <a:gdLst>
              <a:gd name="T0" fmla="*/ 45362806 w 18"/>
              <a:gd name="T1" fmla="*/ 35282186 h 20"/>
              <a:gd name="T2" fmla="*/ 45362806 w 18"/>
              <a:gd name="T3" fmla="*/ 25201559 h 20"/>
              <a:gd name="T4" fmla="*/ 45362806 w 18"/>
              <a:gd name="T5" fmla="*/ 20161249 h 20"/>
              <a:gd name="T6" fmla="*/ 40322495 w 18"/>
              <a:gd name="T7" fmla="*/ 10080624 h 20"/>
              <a:gd name="T8" fmla="*/ 35282185 w 18"/>
              <a:gd name="T9" fmla="*/ 5040312 h 20"/>
              <a:gd name="T10" fmla="*/ 25201558 w 18"/>
              <a:gd name="T11" fmla="*/ 0 h 20"/>
              <a:gd name="T12" fmla="*/ 15120937 w 18"/>
              <a:gd name="T13" fmla="*/ 0 h 20"/>
              <a:gd name="T14" fmla="*/ 5040312 w 18"/>
              <a:gd name="T15" fmla="*/ 5040312 h 20"/>
              <a:gd name="T16" fmla="*/ 0 w 18"/>
              <a:gd name="T17" fmla="*/ 15120938 h 20"/>
              <a:gd name="T18" fmla="*/ 0 w 18"/>
              <a:gd name="T19" fmla="*/ 25201559 h 20"/>
              <a:gd name="T20" fmla="*/ 0 w 18"/>
              <a:gd name="T21" fmla="*/ 30241876 h 20"/>
              <a:gd name="T22" fmla="*/ 5040312 w 18"/>
              <a:gd name="T23" fmla="*/ 40322497 h 20"/>
              <a:gd name="T24" fmla="*/ 10080624 w 18"/>
              <a:gd name="T25" fmla="*/ 45362808 h 20"/>
              <a:gd name="T26" fmla="*/ 20161248 w 18"/>
              <a:gd name="T27" fmla="*/ 50403118 h 20"/>
              <a:gd name="T28" fmla="*/ 30241875 w 18"/>
              <a:gd name="T29" fmla="*/ 45362808 h 20"/>
              <a:gd name="T30" fmla="*/ 35282185 w 18"/>
              <a:gd name="T31" fmla="*/ 45362808 h 20"/>
              <a:gd name="T32" fmla="*/ 40322495 w 18"/>
              <a:gd name="T33" fmla="*/ 35282186 h 20"/>
              <a:gd name="T34" fmla="*/ 45362806 w 18"/>
              <a:gd name="T35" fmla="*/ 35282186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8"/>
              <a:gd name="T55" fmla="*/ 0 h 20"/>
              <a:gd name="T56" fmla="*/ 18 w 18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8" h="20">
                <a:moveTo>
                  <a:pt x="18" y="14"/>
                </a:moveTo>
                <a:lnTo>
                  <a:pt x="18" y="10"/>
                </a:lnTo>
                <a:lnTo>
                  <a:pt x="18" y="8"/>
                </a:lnTo>
                <a:lnTo>
                  <a:pt x="16" y="4"/>
                </a:lnTo>
                <a:lnTo>
                  <a:pt x="14" y="2"/>
                </a:lnTo>
                <a:lnTo>
                  <a:pt x="10" y="0"/>
                </a:lnTo>
                <a:lnTo>
                  <a:pt x="6" y="0"/>
                </a:lnTo>
                <a:lnTo>
                  <a:pt x="2" y="2"/>
                </a:lnTo>
                <a:lnTo>
                  <a:pt x="0" y="6"/>
                </a:lnTo>
                <a:lnTo>
                  <a:pt x="0" y="10"/>
                </a:lnTo>
                <a:lnTo>
                  <a:pt x="0" y="12"/>
                </a:lnTo>
                <a:lnTo>
                  <a:pt x="2" y="16"/>
                </a:lnTo>
                <a:lnTo>
                  <a:pt x="4" y="18"/>
                </a:lnTo>
                <a:lnTo>
                  <a:pt x="8" y="20"/>
                </a:lnTo>
                <a:lnTo>
                  <a:pt x="12" y="18"/>
                </a:lnTo>
                <a:lnTo>
                  <a:pt x="14" y="18"/>
                </a:lnTo>
                <a:lnTo>
                  <a:pt x="16" y="14"/>
                </a:lnTo>
                <a:lnTo>
                  <a:pt x="18" y="14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Line 15"/>
          <p:cNvSpPr>
            <a:spLocks noChangeShapeType="1"/>
          </p:cNvSpPr>
          <p:nvPr/>
        </p:nvSpPr>
        <p:spPr bwMode="auto">
          <a:xfrm>
            <a:off x="3529014" y="3554414"/>
            <a:ext cx="1587" cy="433387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59" name="Line 16"/>
          <p:cNvSpPr>
            <a:spLocks noChangeShapeType="1"/>
          </p:cNvSpPr>
          <p:nvPr/>
        </p:nvSpPr>
        <p:spPr bwMode="auto">
          <a:xfrm>
            <a:off x="4516439" y="3170238"/>
            <a:ext cx="1587" cy="400050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Freeform 17"/>
          <p:cNvSpPr>
            <a:spLocks/>
          </p:cNvSpPr>
          <p:nvPr/>
        </p:nvSpPr>
        <p:spPr bwMode="auto">
          <a:xfrm>
            <a:off x="4500563" y="3154363"/>
            <a:ext cx="31750" cy="31750"/>
          </a:xfrm>
          <a:custGeom>
            <a:avLst/>
            <a:gdLst>
              <a:gd name="T0" fmla="*/ 50403118 w 20"/>
              <a:gd name="T1" fmla="*/ 25201559 h 20"/>
              <a:gd name="T2" fmla="*/ 50403118 w 20"/>
              <a:gd name="T3" fmla="*/ 15120938 h 20"/>
              <a:gd name="T4" fmla="*/ 45362808 w 20"/>
              <a:gd name="T5" fmla="*/ 10080624 h 20"/>
              <a:gd name="T6" fmla="*/ 35282186 w 20"/>
              <a:gd name="T7" fmla="*/ 5040312 h 20"/>
              <a:gd name="T8" fmla="*/ 25201559 w 20"/>
              <a:gd name="T9" fmla="*/ 0 h 20"/>
              <a:gd name="T10" fmla="*/ 15120938 w 20"/>
              <a:gd name="T11" fmla="*/ 5040312 h 20"/>
              <a:gd name="T12" fmla="*/ 10080624 w 20"/>
              <a:gd name="T13" fmla="*/ 10080624 h 20"/>
              <a:gd name="T14" fmla="*/ 5040312 w 20"/>
              <a:gd name="T15" fmla="*/ 15120938 h 20"/>
              <a:gd name="T16" fmla="*/ 0 w 20"/>
              <a:gd name="T17" fmla="*/ 25201559 h 20"/>
              <a:gd name="T18" fmla="*/ 5040312 w 20"/>
              <a:gd name="T19" fmla="*/ 35282186 h 20"/>
              <a:gd name="T20" fmla="*/ 10080624 w 20"/>
              <a:gd name="T21" fmla="*/ 40322497 h 20"/>
              <a:gd name="T22" fmla="*/ 15120938 w 20"/>
              <a:gd name="T23" fmla="*/ 45362808 h 20"/>
              <a:gd name="T24" fmla="*/ 25201559 w 20"/>
              <a:gd name="T25" fmla="*/ 50403118 h 20"/>
              <a:gd name="T26" fmla="*/ 35282186 w 20"/>
              <a:gd name="T27" fmla="*/ 45362808 h 20"/>
              <a:gd name="T28" fmla="*/ 45362808 w 20"/>
              <a:gd name="T29" fmla="*/ 40322497 h 20"/>
              <a:gd name="T30" fmla="*/ 50403118 w 20"/>
              <a:gd name="T31" fmla="*/ 35282186 h 20"/>
              <a:gd name="T32" fmla="*/ 50403118 w 20"/>
              <a:gd name="T33" fmla="*/ 30241876 h 20"/>
              <a:gd name="T34" fmla="*/ 50403118 w 20"/>
              <a:gd name="T35" fmla="*/ 25201559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20"/>
              <a:gd name="T56" fmla="*/ 20 w 20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20">
                <a:moveTo>
                  <a:pt x="20" y="10"/>
                </a:moveTo>
                <a:lnTo>
                  <a:pt x="20" y="6"/>
                </a:lnTo>
                <a:lnTo>
                  <a:pt x="18" y="4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4" y="4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4" y="16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8" y="16"/>
                </a:lnTo>
                <a:lnTo>
                  <a:pt x="20" y="14"/>
                </a:lnTo>
                <a:lnTo>
                  <a:pt x="20" y="12"/>
                </a:lnTo>
                <a:lnTo>
                  <a:pt x="20" y="1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1" name="Freeform 18"/>
          <p:cNvSpPr>
            <a:spLocks/>
          </p:cNvSpPr>
          <p:nvPr/>
        </p:nvSpPr>
        <p:spPr bwMode="auto">
          <a:xfrm>
            <a:off x="5418139" y="3611563"/>
            <a:ext cx="28575" cy="31750"/>
          </a:xfrm>
          <a:custGeom>
            <a:avLst/>
            <a:gdLst>
              <a:gd name="T0" fmla="*/ 45362806 w 18"/>
              <a:gd name="T1" fmla="*/ 15120938 h 20"/>
              <a:gd name="T2" fmla="*/ 40322495 w 18"/>
              <a:gd name="T3" fmla="*/ 5040312 h 20"/>
              <a:gd name="T4" fmla="*/ 30241875 w 18"/>
              <a:gd name="T5" fmla="*/ 0 h 20"/>
              <a:gd name="T6" fmla="*/ 20161248 w 18"/>
              <a:gd name="T7" fmla="*/ 0 h 20"/>
              <a:gd name="T8" fmla="*/ 15120937 w 18"/>
              <a:gd name="T9" fmla="*/ 5040312 h 20"/>
              <a:gd name="T10" fmla="*/ 5040312 w 18"/>
              <a:gd name="T11" fmla="*/ 10080624 h 20"/>
              <a:gd name="T12" fmla="*/ 0 w 18"/>
              <a:gd name="T13" fmla="*/ 15120938 h 20"/>
              <a:gd name="T14" fmla="*/ 0 w 18"/>
              <a:gd name="T15" fmla="*/ 25201559 h 20"/>
              <a:gd name="T16" fmla="*/ 0 w 18"/>
              <a:gd name="T17" fmla="*/ 35282186 h 20"/>
              <a:gd name="T18" fmla="*/ 5040312 w 18"/>
              <a:gd name="T19" fmla="*/ 40322497 h 20"/>
              <a:gd name="T20" fmla="*/ 15120937 w 18"/>
              <a:gd name="T21" fmla="*/ 45362808 h 20"/>
              <a:gd name="T22" fmla="*/ 25201558 w 18"/>
              <a:gd name="T23" fmla="*/ 50403118 h 20"/>
              <a:gd name="T24" fmla="*/ 35282185 w 18"/>
              <a:gd name="T25" fmla="*/ 45362808 h 20"/>
              <a:gd name="T26" fmla="*/ 40322495 w 18"/>
              <a:gd name="T27" fmla="*/ 40322497 h 20"/>
              <a:gd name="T28" fmla="*/ 45362806 w 18"/>
              <a:gd name="T29" fmla="*/ 35282186 h 20"/>
              <a:gd name="T30" fmla="*/ 45362806 w 18"/>
              <a:gd name="T31" fmla="*/ 25201559 h 20"/>
              <a:gd name="T32" fmla="*/ 45362806 w 18"/>
              <a:gd name="T33" fmla="*/ 20161249 h 20"/>
              <a:gd name="T34" fmla="*/ 45362806 w 18"/>
              <a:gd name="T35" fmla="*/ 15120938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8"/>
              <a:gd name="T55" fmla="*/ 0 h 20"/>
              <a:gd name="T56" fmla="*/ 18 w 18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8" h="20">
                <a:moveTo>
                  <a:pt x="18" y="6"/>
                </a:moveTo>
                <a:lnTo>
                  <a:pt x="16" y="2"/>
                </a:lnTo>
                <a:lnTo>
                  <a:pt x="12" y="0"/>
                </a:lnTo>
                <a:lnTo>
                  <a:pt x="8" y="0"/>
                </a:lnTo>
                <a:lnTo>
                  <a:pt x="6" y="2"/>
                </a:lnTo>
                <a:lnTo>
                  <a:pt x="2" y="4"/>
                </a:lnTo>
                <a:lnTo>
                  <a:pt x="0" y="6"/>
                </a:lnTo>
                <a:lnTo>
                  <a:pt x="0" y="10"/>
                </a:lnTo>
                <a:lnTo>
                  <a:pt x="0" y="14"/>
                </a:lnTo>
                <a:lnTo>
                  <a:pt x="2" y="16"/>
                </a:lnTo>
                <a:lnTo>
                  <a:pt x="6" y="18"/>
                </a:lnTo>
                <a:lnTo>
                  <a:pt x="10" y="20"/>
                </a:lnTo>
                <a:lnTo>
                  <a:pt x="14" y="18"/>
                </a:lnTo>
                <a:lnTo>
                  <a:pt x="16" y="16"/>
                </a:lnTo>
                <a:lnTo>
                  <a:pt x="18" y="14"/>
                </a:lnTo>
                <a:lnTo>
                  <a:pt x="18" y="10"/>
                </a:lnTo>
                <a:lnTo>
                  <a:pt x="18" y="8"/>
                </a:lnTo>
                <a:lnTo>
                  <a:pt x="18" y="6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2" name="Freeform 19"/>
          <p:cNvSpPr>
            <a:spLocks/>
          </p:cNvSpPr>
          <p:nvPr/>
        </p:nvSpPr>
        <p:spPr bwMode="auto">
          <a:xfrm>
            <a:off x="4535489" y="1319213"/>
            <a:ext cx="28575" cy="31750"/>
          </a:xfrm>
          <a:custGeom>
            <a:avLst/>
            <a:gdLst>
              <a:gd name="T0" fmla="*/ 20161248 w 18"/>
              <a:gd name="T1" fmla="*/ 50403118 h 20"/>
              <a:gd name="T2" fmla="*/ 30241875 w 18"/>
              <a:gd name="T3" fmla="*/ 45362808 h 20"/>
              <a:gd name="T4" fmla="*/ 40322495 w 18"/>
              <a:gd name="T5" fmla="*/ 40322497 h 20"/>
              <a:gd name="T6" fmla="*/ 45362806 w 18"/>
              <a:gd name="T7" fmla="*/ 35282186 h 20"/>
              <a:gd name="T8" fmla="*/ 45362806 w 18"/>
              <a:gd name="T9" fmla="*/ 25201559 h 20"/>
              <a:gd name="T10" fmla="*/ 45362806 w 18"/>
              <a:gd name="T11" fmla="*/ 15120938 h 20"/>
              <a:gd name="T12" fmla="*/ 40322495 w 18"/>
              <a:gd name="T13" fmla="*/ 10080624 h 20"/>
              <a:gd name="T14" fmla="*/ 30241875 w 18"/>
              <a:gd name="T15" fmla="*/ 5040312 h 20"/>
              <a:gd name="T16" fmla="*/ 20161248 w 18"/>
              <a:gd name="T17" fmla="*/ 0 h 20"/>
              <a:gd name="T18" fmla="*/ 10080624 w 18"/>
              <a:gd name="T19" fmla="*/ 5040312 h 20"/>
              <a:gd name="T20" fmla="*/ 5040312 w 18"/>
              <a:gd name="T21" fmla="*/ 10080624 h 20"/>
              <a:gd name="T22" fmla="*/ 0 w 18"/>
              <a:gd name="T23" fmla="*/ 15120938 h 20"/>
              <a:gd name="T24" fmla="*/ 0 w 18"/>
              <a:gd name="T25" fmla="*/ 25201559 h 20"/>
              <a:gd name="T26" fmla="*/ 0 w 18"/>
              <a:gd name="T27" fmla="*/ 35282186 h 20"/>
              <a:gd name="T28" fmla="*/ 5040312 w 18"/>
              <a:gd name="T29" fmla="*/ 40322497 h 20"/>
              <a:gd name="T30" fmla="*/ 10080624 w 18"/>
              <a:gd name="T31" fmla="*/ 45362808 h 20"/>
              <a:gd name="T32" fmla="*/ 15120937 w 18"/>
              <a:gd name="T33" fmla="*/ 50403118 h 20"/>
              <a:gd name="T34" fmla="*/ 20161248 w 18"/>
              <a:gd name="T35" fmla="*/ 50403118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8"/>
              <a:gd name="T55" fmla="*/ 0 h 20"/>
              <a:gd name="T56" fmla="*/ 18 w 18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8" h="20">
                <a:moveTo>
                  <a:pt x="8" y="20"/>
                </a:moveTo>
                <a:lnTo>
                  <a:pt x="12" y="18"/>
                </a:lnTo>
                <a:lnTo>
                  <a:pt x="16" y="16"/>
                </a:lnTo>
                <a:lnTo>
                  <a:pt x="18" y="14"/>
                </a:lnTo>
                <a:lnTo>
                  <a:pt x="18" y="10"/>
                </a:lnTo>
                <a:lnTo>
                  <a:pt x="18" y="6"/>
                </a:lnTo>
                <a:lnTo>
                  <a:pt x="16" y="4"/>
                </a:lnTo>
                <a:lnTo>
                  <a:pt x="12" y="2"/>
                </a:lnTo>
                <a:lnTo>
                  <a:pt x="8" y="0"/>
                </a:lnTo>
                <a:lnTo>
                  <a:pt x="4" y="2"/>
                </a:lnTo>
                <a:lnTo>
                  <a:pt x="2" y="4"/>
                </a:lnTo>
                <a:lnTo>
                  <a:pt x="0" y="6"/>
                </a:lnTo>
                <a:lnTo>
                  <a:pt x="0" y="10"/>
                </a:lnTo>
                <a:lnTo>
                  <a:pt x="0" y="14"/>
                </a:lnTo>
                <a:lnTo>
                  <a:pt x="2" y="16"/>
                </a:lnTo>
                <a:lnTo>
                  <a:pt x="4" y="18"/>
                </a:lnTo>
                <a:lnTo>
                  <a:pt x="6" y="20"/>
                </a:lnTo>
                <a:lnTo>
                  <a:pt x="8" y="2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3" name="Freeform 20"/>
          <p:cNvSpPr>
            <a:spLocks/>
          </p:cNvSpPr>
          <p:nvPr/>
        </p:nvSpPr>
        <p:spPr bwMode="auto">
          <a:xfrm>
            <a:off x="3995739" y="2236789"/>
            <a:ext cx="28575" cy="28575"/>
          </a:xfrm>
          <a:custGeom>
            <a:avLst/>
            <a:gdLst>
              <a:gd name="T0" fmla="*/ 15120937 w 18"/>
              <a:gd name="T1" fmla="*/ 45362806 h 18"/>
              <a:gd name="T2" fmla="*/ 25201558 w 18"/>
              <a:gd name="T3" fmla="*/ 45362806 h 18"/>
              <a:gd name="T4" fmla="*/ 35282185 w 18"/>
              <a:gd name="T5" fmla="*/ 40322495 h 18"/>
              <a:gd name="T6" fmla="*/ 40322495 w 18"/>
              <a:gd name="T7" fmla="*/ 35282185 h 18"/>
              <a:gd name="T8" fmla="*/ 45362806 w 18"/>
              <a:gd name="T9" fmla="*/ 25201558 h 18"/>
              <a:gd name="T10" fmla="*/ 45362806 w 18"/>
              <a:gd name="T11" fmla="*/ 15120937 h 18"/>
              <a:gd name="T12" fmla="*/ 40322495 w 18"/>
              <a:gd name="T13" fmla="*/ 10080624 h 18"/>
              <a:gd name="T14" fmla="*/ 35282185 w 18"/>
              <a:gd name="T15" fmla="*/ 5040312 h 18"/>
              <a:gd name="T16" fmla="*/ 25201558 w 18"/>
              <a:gd name="T17" fmla="*/ 0 h 18"/>
              <a:gd name="T18" fmla="*/ 15120937 w 18"/>
              <a:gd name="T19" fmla="*/ 0 h 18"/>
              <a:gd name="T20" fmla="*/ 10080624 w 18"/>
              <a:gd name="T21" fmla="*/ 5040312 h 18"/>
              <a:gd name="T22" fmla="*/ 0 w 18"/>
              <a:gd name="T23" fmla="*/ 10080624 h 18"/>
              <a:gd name="T24" fmla="*/ 0 w 18"/>
              <a:gd name="T25" fmla="*/ 20161248 h 18"/>
              <a:gd name="T26" fmla="*/ 0 w 18"/>
              <a:gd name="T27" fmla="*/ 30241875 h 18"/>
              <a:gd name="T28" fmla="*/ 0 w 18"/>
              <a:gd name="T29" fmla="*/ 35282185 h 18"/>
              <a:gd name="T30" fmla="*/ 10080624 w 18"/>
              <a:gd name="T31" fmla="*/ 40322495 h 18"/>
              <a:gd name="T32" fmla="*/ 10080624 w 18"/>
              <a:gd name="T33" fmla="*/ 45362806 h 18"/>
              <a:gd name="T34" fmla="*/ 15120937 w 18"/>
              <a:gd name="T35" fmla="*/ 45362806 h 1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8"/>
              <a:gd name="T55" fmla="*/ 0 h 18"/>
              <a:gd name="T56" fmla="*/ 18 w 18"/>
              <a:gd name="T57" fmla="*/ 18 h 18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8" h="18">
                <a:moveTo>
                  <a:pt x="6" y="18"/>
                </a:moveTo>
                <a:lnTo>
                  <a:pt x="10" y="18"/>
                </a:lnTo>
                <a:lnTo>
                  <a:pt x="14" y="16"/>
                </a:lnTo>
                <a:lnTo>
                  <a:pt x="16" y="14"/>
                </a:lnTo>
                <a:lnTo>
                  <a:pt x="18" y="10"/>
                </a:lnTo>
                <a:lnTo>
                  <a:pt x="18" y="6"/>
                </a:lnTo>
                <a:lnTo>
                  <a:pt x="16" y="4"/>
                </a:lnTo>
                <a:lnTo>
                  <a:pt x="14" y="2"/>
                </a:lnTo>
                <a:lnTo>
                  <a:pt x="10" y="0"/>
                </a:lnTo>
                <a:lnTo>
                  <a:pt x="6" y="0"/>
                </a:lnTo>
                <a:lnTo>
                  <a:pt x="4" y="2"/>
                </a:lnTo>
                <a:lnTo>
                  <a:pt x="0" y="4"/>
                </a:lnTo>
                <a:lnTo>
                  <a:pt x="0" y="8"/>
                </a:lnTo>
                <a:lnTo>
                  <a:pt x="0" y="12"/>
                </a:lnTo>
                <a:lnTo>
                  <a:pt x="0" y="14"/>
                </a:lnTo>
                <a:lnTo>
                  <a:pt x="4" y="16"/>
                </a:lnTo>
                <a:lnTo>
                  <a:pt x="4" y="18"/>
                </a:lnTo>
                <a:lnTo>
                  <a:pt x="6" y="18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4" name="Freeform 21"/>
          <p:cNvSpPr>
            <a:spLocks/>
          </p:cNvSpPr>
          <p:nvPr/>
        </p:nvSpPr>
        <p:spPr bwMode="auto">
          <a:xfrm>
            <a:off x="4078288" y="1954213"/>
            <a:ext cx="31750" cy="31750"/>
          </a:xfrm>
          <a:custGeom>
            <a:avLst/>
            <a:gdLst>
              <a:gd name="T0" fmla="*/ 25201559 w 20"/>
              <a:gd name="T1" fmla="*/ 50403118 h 20"/>
              <a:gd name="T2" fmla="*/ 35282186 w 20"/>
              <a:gd name="T3" fmla="*/ 50403118 h 20"/>
              <a:gd name="T4" fmla="*/ 40322497 w 20"/>
              <a:gd name="T5" fmla="*/ 45362808 h 20"/>
              <a:gd name="T6" fmla="*/ 45362808 w 20"/>
              <a:gd name="T7" fmla="*/ 35282186 h 20"/>
              <a:gd name="T8" fmla="*/ 50403118 w 20"/>
              <a:gd name="T9" fmla="*/ 25201559 h 20"/>
              <a:gd name="T10" fmla="*/ 45362808 w 20"/>
              <a:gd name="T11" fmla="*/ 15120938 h 20"/>
              <a:gd name="T12" fmla="*/ 40322497 w 20"/>
              <a:gd name="T13" fmla="*/ 10080624 h 20"/>
              <a:gd name="T14" fmla="*/ 35282186 w 20"/>
              <a:gd name="T15" fmla="*/ 5040312 h 20"/>
              <a:gd name="T16" fmla="*/ 25201559 w 20"/>
              <a:gd name="T17" fmla="*/ 0 h 20"/>
              <a:gd name="T18" fmla="*/ 15120938 w 20"/>
              <a:gd name="T19" fmla="*/ 5040312 h 20"/>
              <a:gd name="T20" fmla="*/ 10080624 w 20"/>
              <a:gd name="T21" fmla="*/ 10080624 h 20"/>
              <a:gd name="T22" fmla="*/ 5040312 w 20"/>
              <a:gd name="T23" fmla="*/ 15120938 h 20"/>
              <a:gd name="T24" fmla="*/ 0 w 20"/>
              <a:gd name="T25" fmla="*/ 25201559 h 20"/>
              <a:gd name="T26" fmla="*/ 5040312 w 20"/>
              <a:gd name="T27" fmla="*/ 35282186 h 20"/>
              <a:gd name="T28" fmla="*/ 10080624 w 20"/>
              <a:gd name="T29" fmla="*/ 45362808 h 20"/>
              <a:gd name="T30" fmla="*/ 15120938 w 20"/>
              <a:gd name="T31" fmla="*/ 50403118 h 20"/>
              <a:gd name="T32" fmla="*/ 20161249 w 20"/>
              <a:gd name="T33" fmla="*/ 50403118 h 20"/>
              <a:gd name="T34" fmla="*/ 25201559 w 20"/>
              <a:gd name="T35" fmla="*/ 50403118 h 2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20"/>
              <a:gd name="T56" fmla="*/ 20 w 20"/>
              <a:gd name="T57" fmla="*/ 20 h 2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20">
                <a:moveTo>
                  <a:pt x="10" y="20"/>
                </a:moveTo>
                <a:lnTo>
                  <a:pt x="14" y="20"/>
                </a:lnTo>
                <a:lnTo>
                  <a:pt x="16" y="18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6" y="4"/>
                </a:lnTo>
                <a:lnTo>
                  <a:pt x="14" y="2"/>
                </a:lnTo>
                <a:lnTo>
                  <a:pt x="10" y="0"/>
                </a:lnTo>
                <a:lnTo>
                  <a:pt x="6" y="2"/>
                </a:lnTo>
                <a:lnTo>
                  <a:pt x="4" y="4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4" y="18"/>
                </a:lnTo>
                <a:lnTo>
                  <a:pt x="6" y="20"/>
                </a:lnTo>
                <a:lnTo>
                  <a:pt x="8" y="20"/>
                </a:lnTo>
                <a:lnTo>
                  <a:pt x="10" y="20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5" name="Freeform 22"/>
          <p:cNvSpPr>
            <a:spLocks/>
          </p:cNvSpPr>
          <p:nvPr/>
        </p:nvSpPr>
        <p:spPr bwMode="auto">
          <a:xfrm>
            <a:off x="3509963" y="2547939"/>
            <a:ext cx="31750" cy="28575"/>
          </a:xfrm>
          <a:custGeom>
            <a:avLst/>
            <a:gdLst>
              <a:gd name="T0" fmla="*/ 25201559 w 20"/>
              <a:gd name="T1" fmla="*/ 45362806 h 18"/>
              <a:gd name="T2" fmla="*/ 35282186 w 20"/>
              <a:gd name="T3" fmla="*/ 45362806 h 18"/>
              <a:gd name="T4" fmla="*/ 40322497 w 20"/>
              <a:gd name="T5" fmla="*/ 40322495 h 18"/>
              <a:gd name="T6" fmla="*/ 45362808 w 20"/>
              <a:gd name="T7" fmla="*/ 35282185 h 18"/>
              <a:gd name="T8" fmla="*/ 50403118 w 20"/>
              <a:gd name="T9" fmla="*/ 25201558 h 18"/>
              <a:gd name="T10" fmla="*/ 45362808 w 20"/>
              <a:gd name="T11" fmla="*/ 15120937 h 18"/>
              <a:gd name="T12" fmla="*/ 40322497 w 20"/>
              <a:gd name="T13" fmla="*/ 5040312 h 18"/>
              <a:gd name="T14" fmla="*/ 35282186 w 20"/>
              <a:gd name="T15" fmla="*/ 0 h 18"/>
              <a:gd name="T16" fmla="*/ 25201559 w 20"/>
              <a:gd name="T17" fmla="*/ 0 h 18"/>
              <a:gd name="T18" fmla="*/ 15120938 w 20"/>
              <a:gd name="T19" fmla="*/ 0 h 18"/>
              <a:gd name="T20" fmla="*/ 10080624 w 20"/>
              <a:gd name="T21" fmla="*/ 5040312 h 18"/>
              <a:gd name="T22" fmla="*/ 5040312 w 20"/>
              <a:gd name="T23" fmla="*/ 15120937 h 18"/>
              <a:gd name="T24" fmla="*/ 0 w 20"/>
              <a:gd name="T25" fmla="*/ 25201558 h 18"/>
              <a:gd name="T26" fmla="*/ 5040312 w 20"/>
              <a:gd name="T27" fmla="*/ 35282185 h 18"/>
              <a:gd name="T28" fmla="*/ 10080624 w 20"/>
              <a:gd name="T29" fmla="*/ 40322495 h 18"/>
              <a:gd name="T30" fmla="*/ 15120938 w 20"/>
              <a:gd name="T31" fmla="*/ 45362806 h 18"/>
              <a:gd name="T32" fmla="*/ 20161249 w 20"/>
              <a:gd name="T33" fmla="*/ 45362806 h 18"/>
              <a:gd name="T34" fmla="*/ 25201559 w 20"/>
              <a:gd name="T35" fmla="*/ 45362806 h 1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0"/>
              <a:gd name="T55" fmla="*/ 0 h 18"/>
              <a:gd name="T56" fmla="*/ 20 w 20"/>
              <a:gd name="T57" fmla="*/ 18 h 18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0" h="18">
                <a:moveTo>
                  <a:pt x="10" y="18"/>
                </a:moveTo>
                <a:lnTo>
                  <a:pt x="14" y="18"/>
                </a:lnTo>
                <a:lnTo>
                  <a:pt x="16" y="16"/>
                </a:lnTo>
                <a:lnTo>
                  <a:pt x="18" y="14"/>
                </a:lnTo>
                <a:lnTo>
                  <a:pt x="20" y="10"/>
                </a:lnTo>
                <a:lnTo>
                  <a:pt x="18" y="6"/>
                </a:lnTo>
                <a:lnTo>
                  <a:pt x="16" y="2"/>
                </a:lnTo>
                <a:lnTo>
                  <a:pt x="14" y="0"/>
                </a:lnTo>
                <a:lnTo>
                  <a:pt x="10" y="0"/>
                </a:lnTo>
                <a:lnTo>
                  <a:pt x="6" y="0"/>
                </a:lnTo>
                <a:lnTo>
                  <a:pt x="4" y="2"/>
                </a:lnTo>
                <a:lnTo>
                  <a:pt x="2" y="6"/>
                </a:lnTo>
                <a:lnTo>
                  <a:pt x="0" y="10"/>
                </a:lnTo>
                <a:lnTo>
                  <a:pt x="2" y="14"/>
                </a:lnTo>
                <a:lnTo>
                  <a:pt x="4" y="16"/>
                </a:lnTo>
                <a:lnTo>
                  <a:pt x="6" y="18"/>
                </a:lnTo>
                <a:lnTo>
                  <a:pt x="8" y="18"/>
                </a:lnTo>
                <a:lnTo>
                  <a:pt x="10" y="18"/>
                </a:lnTo>
                <a:close/>
              </a:path>
            </a:pathLst>
          </a:custGeom>
          <a:solidFill>
            <a:srgbClr val="231F2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6" name="Line 23"/>
          <p:cNvSpPr>
            <a:spLocks noChangeShapeType="1"/>
          </p:cNvSpPr>
          <p:nvPr/>
        </p:nvSpPr>
        <p:spPr bwMode="auto">
          <a:xfrm>
            <a:off x="5430839" y="3627439"/>
            <a:ext cx="1587" cy="376237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7" name="Line 24"/>
          <p:cNvSpPr>
            <a:spLocks noChangeShapeType="1"/>
          </p:cNvSpPr>
          <p:nvPr/>
        </p:nvSpPr>
        <p:spPr bwMode="auto">
          <a:xfrm>
            <a:off x="2513014" y="1335089"/>
            <a:ext cx="2035175" cy="1587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8" name="Freeform 25"/>
          <p:cNvSpPr>
            <a:spLocks/>
          </p:cNvSpPr>
          <p:nvPr/>
        </p:nvSpPr>
        <p:spPr bwMode="auto">
          <a:xfrm>
            <a:off x="2513013" y="1970089"/>
            <a:ext cx="1581150" cy="282575"/>
          </a:xfrm>
          <a:custGeom>
            <a:avLst/>
            <a:gdLst>
              <a:gd name="T0" fmla="*/ 2147483647 w 996"/>
              <a:gd name="T1" fmla="*/ 0 h 178"/>
              <a:gd name="T2" fmla="*/ 0 w 996"/>
              <a:gd name="T3" fmla="*/ 0 h 178"/>
              <a:gd name="T4" fmla="*/ 2147483647 w 996"/>
              <a:gd name="T5" fmla="*/ 448587857 h 178"/>
              <a:gd name="T6" fmla="*/ 0 60000 65536"/>
              <a:gd name="T7" fmla="*/ 0 60000 65536"/>
              <a:gd name="T8" fmla="*/ 0 60000 65536"/>
              <a:gd name="T9" fmla="*/ 0 w 996"/>
              <a:gd name="T10" fmla="*/ 0 h 178"/>
              <a:gd name="T11" fmla="*/ 996 w 996"/>
              <a:gd name="T12" fmla="*/ 178 h 1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96" h="178">
                <a:moveTo>
                  <a:pt x="996" y="0"/>
                </a:moveTo>
                <a:lnTo>
                  <a:pt x="0" y="0"/>
                </a:lnTo>
                <a:lnTo>
                  <a:pt x="942" y="178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69" name="Line 26"/>
          <p:cNvSpPr>
            <a:spLocks noChangeShapeType="1"/>
          </p:cNvSpPr>
          <p:nvPr/>
        </p:nvSpPr>
        <p:spPr bwMode="auto">
          <a:xfrm>
            <a:off x="2513014" y="2563814"/>
            <a:ext cx="1012825" cy="1587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3570" name="Rectangle 27"/>
          <p:cNvSpPr>
            <a:spLocks noChangeArrowheads="1"/>
          </p:cNvSpPr>
          <p:nvPr/>
        </p:nvSpPr>
        <p:spPr bwMode="auto">
          <a:xfrm>
            <a:off x="1987551" y="1266825"/>
            <a:ext cx="41998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Trachea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71" name="Rectangle 28"/>
          <p:cNvSpPr>
            <a:spLocks noChangeArrowheads="1"/>
          </p:cNvSpPr>
          <p:nvPr/>
        </p:nvSpPr>
        <p:spPr bwMode="auto">
          <a:xfrm>
            <a:off x="1997075" y="1901825"/>
            <a:ext cx="40876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Bronchi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72" name="Rectangle 29"/>
          <p:cNvSpPr>
            <a:spLocks noChangeArrowheads="1"/>
          </p:cNvSpPr>
          <p:nvPr/>
        </p:nvSpPr>
        <p:spPr bwMode="auto">
          <a:xfrm>
            <a:off x="2174875" y="2489200"/>
            <a:ext cx="25327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Lung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73" name="Rectangle 30"/>
          <p:cNvSpPr>
            <a:spLocks noChangeArrowheads="1"/>
          </p:cNvSpPr>
          <p:nvPr/>
        </p:nvSpPr>
        <p:spPr bwMode="auto">
          <a:xfrm>
            <a:off x="4171951" y="3590925"/>
            <a:ext cx="58509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Diaphragm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74" name="Rectangle 31"/>
          <p:cNvSpPr>
            <a:spLocks noChangeArrowheads="1"/>
          </p:cNvSpPr>
          <p:nvPr/>
        </p:nvSpPr>
        <p:spPr bwMode="auto">
          <a:xfrm>
            <a:off x="3180437" y="4016376"/>
            <a:ext cx="6812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Right pleural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cavity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75" name="Rectangle 32"/>
          <p:cNvSpPr>
            <a:spLocks noChangeArrowheads="1"/>
          </p:cNvSpPr>
          <p:nvPr/>
        </p:nvSpPr>
        <p:spPr bwMode="auto">
          <a:xfrm>
            <a:off x="5115171" y="4025901"/>
            <a:ext cx="60593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Left pleural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cavity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76" name="Rectangle 33"/>
          <p:cNvSpPr>
            <a:spLocks noChangeArrowheads="1"/>
          </p:cNvSpPr>
          <p:nvPr/>
        </p:nvSpPr>
        <p:spPr bwMode="auto">
          <a:xfrm>
            <a:off x="9985375" y="901700"/>
            <a:ext cx="1298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+2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77" name="Rectangle 34"/>
          <p:cNvSpPr>
            <a:spLocks noChangeArrowheads="1"/>
          </p:cNvSpPr>
          <p:nvPr/>
        </p:nvSpPr>
        <p:spPr bwMode="auto">
          <a:xfrm>
            <a:off x="9985375" y="1273175"/>
            <a:ext cx="1298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+1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78" name="Rectangle 35"/>
          <p:cNvSpPr>
            <a:spLocks noChangeArrowheads="1"/>
          </p:cNvSpPr>
          <p:nvPr/>
        </p:nvSpPr>
        <p:spPr bwMode="auto">
          <a:xfrm>
            <a:off x="9985375" y="1666875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0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79" name="Rectangle 36"/>
          <p:cNvSpPr>
            <a:spLocks noChangeArrowheads="1"/>
          </p:cNvSpPr>
          <p:nvPr/>
        </p:nvSpPr>
        <p:spPr bwMode="auto">
          <a:xfrm>
            <a:off x="9985375" y="2028825"/>
            <a:ext cx="1298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______ Pro W3" charset="0"/>
                <a:cs typeface="______ Pro W3" charset="0"/>
              </a:rPr>
              <a:t>–</a:t>
            </a: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1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80" name="Rectangle 37"/>
          <p:cNvSpPr>
            <a:spLocks noChangeArrowheads="1"/>
          </p:cNvSpPr>
          <p:nvPr/>
        </p:nvSpPr>
        <p:spPr bwMode="auto">
          <a:xfrm>
            <a:off x="9985375" y="2403475"/>
            <a:ext cx="1298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______ Pro W3" charset="0"/>
                <a:cs typeface="______ Pro W3" charset="0"/>
              </a:rPr>
              <a:t>–</a:t>
            </a: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23581" name="Rectangle 38"/>
          <p:cNvSpPr>
            <a:spLocks noChangeArrowheads="1"/>
          </p:cNvSpPr>
          <p:nvPr/>
        </p:nvSpPr>
        <p:spPr bwMode="auto">
          <a:xfrm>
            <a:off x="9985375" y="2774950"/>
            <a:ext cx="1298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______ Pro W3" charset="0"/>
                <a:cs typeface="______ Pro W3" charset="0"/>
              </a:rPr>
              <a:t>–</a:t>
            </a: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23582" name="Rectangle 39"/>
          <p:cNvSpPr>
            <a:spLocks noChangeArrowheads="1"/>
          </p:cNvSpPr>
          <p:nvPr/>
        </p:nvSpPr>
        <p:spPr bwMode="auto">
          <a:xfrm>
            <a:off x="9985375" y="3159125"/>
            <a:ext cx="1298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______ Pro W3" charset="0"/>
                <a:cs typeface="______ Pro W3" charset="0"/>
              </a:rPr>
              <a:t>–</a:t>
            </a: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23583" name="Rectangle 40"/>
          <p:cNvSpPr>
            <a:spLocks noChangeArrowheads="1"/>
          </p:cNvSpPr>
          <p:nvPr/>
        </p:nvSpPr>
        <p:spPr bwMode="auto">
          <a:xfrm>
            <a:off x="9985375" y="3556000"/>
            <a:ext cx="1298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______ Pro W3" charset="0"/>
                <a:cs typeface="______ Pro W3" charset="0"/>
              </a:rPr>
              <a:t>–</a:t>
            </a: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23584" name="Rectangle 41"/>
          <p:cNvSpPr>
            <a:spLocks noChangeArrowheads="1"/>
          </p:cNvSpPr>
          <p:nvPr/>
        </p:nvSpPr>
        <p:spPr bwMode="auto">
          <a:xfrm>
            <a:off x="9985375" y="3933825"/>
            <a:ext cx="1298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______ Pro W3" charset="0"/>
                <a:cs typeface="______ Pro W3" charset="0"/>
              </a:rPr>
              <a:t>–</a:t>
            </a: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23585" name="Rectangle 42"/>
          <p:cNvSpPr>
            <a:spLocks noChangeArrowheads="1"/>
          </p:cNvSpPr>
          <p:nvPr/>
        </p:nvSpPr>
        <p:spPr bwMode="auto">
          <a:xfrm>
            <a:off x="9985375" y="5041900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500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86" name="Rectangle 43"/>
          <p:cNvSpPr>
            <a:spLocks noChangeArrowheads="1"/>
          </p:cNvSpPr>
          <p:nvPr/>
        </p:nvSpPr>
        <p:spPr bwMode="auto">
          <a:xfrm>
            <a:off x="9985375" y="4476750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750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87" name="Rectangle 44"/>
          <p:cNvSpPr>
            <a:spLocks noChangeArrowheads="1"/>
          </p:cNvSpPr>
          <p:nvPr/>
        </p:nvSpPr>
        <p:spPr bwMode="auto">
          <a:xfrm>
            <a:off x="9985375" y="5581650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250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88" name="Rectangle 45"/>
          <p:cNvSpPr>
            <a:spLocks noChangeArrowheads="1"/>
          </p:cNvSpPr>
          <p:nvPr/>
        </p:nvSpPr>
        <p:spPr bwMode="auto">
          <a:xfrm>
            <a:off x="6864350" y="6270625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0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89" name="Rectangle 46"/>
          <p:cNvSpPr>
            <a:spLocks noChangeArrowheads="1"/>
          </p:cNvSpPr>
          <p:nvPr/>
        </p:nvSpPr>
        <p:spPr bwMode="auto">
          <a:xfrm>
            <a:off x="7223125" y="6270625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1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90" name="Rectangle 47"/>
          <p:cNvSpPr>
            <a:spLocks noChangeArrowheads="1"/>
          </p:cNvSpPr>
          <p:nvPr/>
        </p:nvSpPr>
        <p:spPr bwMode="auto">
          <a:xfrm>
            <a:off x="7613650" y="6270625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2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91" name="Rectangle 48"/>
          <p:cNvSpPr>
            <a:spLocks noChangeArrowheads="1"/>
          </p:cNvSpPr>
          <p:nvPr/>
        </p:nvSpPr>
        <p:spPr bwMode="auto">
          <a:xfrm>
            <a:off x="7994650" y="6270625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92" name="Rectangle 49"/>
          <p:cNvSpPr>
            <a:spLocks noChangeArrowheads="1"/>
          </p:cNvSpPr>
          <p:nvPr/>
        </p:nvSpPr>
        <p:spPr bwMode="auto">
          <a:xfrm>
            <a:off x="8747125" y="6270625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5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93" name="Rectangle 50"/>
          <p:cNvSpPr>
            <a:spLocks noChangeArrowheads="1"/>
          </p:cNvSpPr>
          <p:nvPr/>
        </p:nvSpPr>
        <p:spPr bwMode="auto">
          <a:xfrm>
            <a:off x="9121775" y="6270625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6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94" name="Rectangle 51"/>
          <p:cNvSpPr>
            <a:spLocks noChangeArrowheads="1"/>
          </p:cNvSpPr>
          <p:nvPr/>
        </p:nvSpPr>
        <p:spPr bwMode="auto">
          <a:xfrm>
            <a:off x="9502775" y="6270625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7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95" name="Rectangle 52"/>
          <p:cNvSpPr>
            <a:spLocks noChangeArrowheads="1"/>
          </p:cNvSpPr>
          <p:nvPr/>
        </p:nvSpPr>
        <p:spPr bwMode="auto">
          <a:xfrm>
            <a:off x="9880600" y="6270625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8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96" name="Rectangle 53"/>
          <p:cNvSpPr>
            <a:spLocks noChangeArrowheads="1"/>
          </p:cNvSpPr>
          <p:nvPr/>
        </p:nvSpPr>
        <p:spPr bwMode="auto">
          <a:xfrm>
            <a:off x="8372475" y="6270625"/>
            <a:ext cx="6572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4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97" name="Rectangle 54"/>
          <p:cNvSpPr>
            <a:spLocks noChangeArrowheads="1"/>
          </p:cNvSpPr>
          <p:nvPr/>
        </p:nvSpPr>
        <p:spPr bwMode="auto">
          <a:xfrm>
            <a:off x="6727825" y="1666875"/>
            <a:ext cx="12022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A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1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598" name="Rectangle 55"/>
          <p:cNvSpPr>
            <a:spLocks noChangeArrowheads="1"/>
          </p:cNvSpPr>
          <p:nvPr/>
        </p:nvSpPr>
        <p:spPr bwMode="auto">
          <a:xfrm>
            <a:off x="6727825" y="2657475"/>
            <a:ext cx="11541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B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23599" name="Rectangle 56"/>
          <p:cNvSpPr>
            <a:spLocks noChangeArrowheads="1"/>
          </p:cNvSpPr>
          <p:nvPr/>
        </p:nvSpPr>
        <p:spPr bwMode="auto">
          <a:xfrm>
            <a:off x="6715125" y="6134100"/>
            <a:ext cx="11060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1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600" name="Rectangle 57"/>
          <p:cNvSpPr>
            <a:spLocks noChangeArrowheads="1"/>
          </p:cNvSpPr>
          <p:nvPr/>
        </p:nvSpPr>
        <p:spPr bwMode="auto">
          <a:xfrm>
            <a:off x="7272338" y="2193925"/>
            <a:ext cx="12022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A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23601" name="Rectangle 58"/>
          <p:cNvSpPr>
            <a:spLocks noChangeArrowheads="1"/>
          </p:cNvSpPr>
          <p:nvPr/>
        </p:nvSpPr>
        <p:spPr bwMode="auto">
          <a:xfrm>
            <a:off x="7607300" y="1730375"/>
            <a:ext cx="12022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A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23602" name="Rectangle 59"/>
          <p:cNvSpPr>
            <a:spLocks noChangeArrowheads="1"/>
          </p:cNvSpPr>
          <p:nvPr/>
        </p:nvSpPr>
        <p:spPr bwMode="auto">
          <a:xfrm>
            <a:off x="8013700" y="1155700"/>
            <a:ext cx="12022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A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23603" name="Rectangle 60"/>
          <p:cNvSpPr>
            <a:spLocks noChangeArrowheads="1"/>
          </p:cNvSpPr>
          <p:nvPr/>
        </p:nvSpPr>
        <p:spPr bwMode="auto">
          <a:xfrm>
            <a:off x="7391400" y="4003675"/>
            <a:ext cx="11541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B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604" name="Rectangle 61"/>
          <p:cNvSpPr>
            <a:spLocks noChangeArrowheads="1"/>
          </p:cNvSpPr>
          <p:nvPr/>
        </p:nvSpPr>
        <p:spPr bwMode="auto">
          <a:xfrm>
            <a:off x="8245475" y="2587625"/>
            <a:ext cx="11541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B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23605" name="Rectangle 62"/>
          <p:cNvSpPr>
            <a:spLocks noChangeArrowheads="1"/>
          </p:cNvSpPr>
          <p:nvPr/>
        </p:nvSpPr>
        <p:spPr bwMode="auto">
          <a:xfrm>
            <a:off x="8072439" y="6445250"/>
            <a:ext cx="541815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Time (sec)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606" name="Rectangle 63"/>
          <p:cNvSpPr>
            <a:spLocks noChangeArrowheads="1"/>
          </p:cNvSpPr>
          <p:nvPr/>
        </p:nvSpPr>
        <p:spPr bwMode="auto">
          <a:xfrm>
            <a:off x="7585075" y="5153025"/>
            <a:ext cx="11060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607" name="Rectangle 64"/>
          <p:cNvSpPr>
            <a:spLocks noChangeArrowheads="1"/>
          </p:cNvSpPr>
          <p:nvPr/>
        </p:nvSpPr>
        <p:spPr bwMode="auto">
          <a:xfrm>
            <a:off x="8245475" y="1730375"/>
            <a:ext cx="12022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A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23608" name="Rectangle 65"/>
          <p:cNvSpPr>
            <a:spLocks noChangeArrowheads="1"/>
          </p:cNvSpPr>
          <p:nvPr/>
        </p:nvSpPr>
        <p:spPr bwMode="auto">
          <a:xfrm>
            <a:off x="8169275" y="6054725"/>
            <a:ext cx="11060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3609" name="Rectangle 66"/>
          <p:cNvSpPr>
            <a:spLocks noChangeArrowheads="1"/>
          </p:cNvSpPr>
          <p:nvPr/>
        </p:nvSpPr>
        <p:spPr bwMode="auto">
          <a:xfrm>
            <a:off x="7116335" y="1055688"/>
            <a:ext cx="416781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Alveolar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pressure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(mm Hg)</a:t>
            </a:r>
            <a:endParaRPr lang="en-US" sz="900" b="1">
              <a:latin typeface="Calibri" pitchFamily="34" charset="0"/>
            </a:endParaRPr>
          </a:p>
        </p:txBody>
      </p:sp>
      <p:sp>
        <p:nvSpPr>
          <p:cNvPr id="23610" name="Rectangle 67"/>
          <p:cNvSpPr>
            <a:spLocks noChangeArrowheads="1"/>
          </p:cNvSpPr>
          <p:nvPr/>
        </p:nvSpPr>
        <p:spPr bwMode="auto">
          <a:xfrm>
            <a:off x="7078277" y="2557463"/>
            <a:ext cx="57227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Intrapleural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pressure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(mm Hg)</a:t>
            </a:r>
            <a:endParaRPr lang="en-US" sz="900" b="1">
              <a:latin typeface="Calibri" pitchFamily="34" charset="0"/>
            </a:endParaRPr>
          </a:p>
        </p:txBody>
      </p:sp>
      <p:sp>
        <p:nvSpPr>
          <p:cNvPr id="23611" name="Rectangle 68"/>
          <p:cNvSpPr>
            <a:spLocks noChangeArrowheads="1"/>
          </p:cNvSpPr>
          <p:nvPr/>
        </p:nvSpPr>
        <p:spPr bwMode="auto">
          <a:xfrm>
            <a:off x="7018112" y="4638675"/>
            <a:ext cx="37510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Volume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of air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moved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(mL)</a:t>
            </a:r>
            <a:endParaRPr lang="en-US" sz="900" b="1">
              <a:latin typeface="Calibri" pitchFamily="34" charset="0"/>
            </a:endParaRPr>
          </a:p>
        </p:txBody>
      </p:sp>
      <p:sp>
        <p:nvSpPr>
          <p:cNvPr id="23612" name="Rectangle 69"/>
          <p:cNvSpPr>
            <a:spLocks noChangeArrowheads="1"/>
          </p:cNvSpPr>
          <p:nvPr/>
        </p:nvSpPr>
        <p:spPr bwMode="auto">
          <a:xfrm>
            <a:off x="6964209" y="782639"/>
            <a:ext cx="52418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Inspiration</a:t>
            </a:r>
            <a:endParaRPr lang="en-US" sz="900" b="1">
              <a:latin typeface="Calibri" pitchFamily="34" charset="0"/>
            </a:endParaRPr>
          </a:p>
        </p:txBody>
      </p:sp>
      <p:sp>
        <p:nvSpPr>
          <p:cNvPr id="23613" name="Rectangle 70"/>
          <p:cNvSpPr>
            <a:spLocks noChangeArrowheads="1"/>
          </p:cNvSpPr>
          <p:nvPr/>
        </p:nvSpPr>
        <p:spPr bwMode="auto">
          <a:xfrm>
            <a:off x="7750963" y="782639"/>
            <a:ext cx="49372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Expiration</a:t>
            </a:r>
            <a:endParaRPr lang="en-US" sz="900" b="1">
              <a:latin typeface="Calibri" pitchFamily="34" charset="0"/>
            </a:endParaRPr>
          </a:p>
        </p:txBody>
      </p:sp>
      <p:sp>
        <p:nvSpPr>
          <p:cNvPr id="23614" name="Rectangle 71"/>
          <p:cNvSpPr>
            <a:spLocks noChangeArrowheads="1"/>
          </p:cNvSpPr>
          <p:nvPr/>
        </p:nvSpPr>
        <p:spPr bwMode="auto">
          <a:xfrm>
            <a:off x="8477097" y="782639"/>
            <a:ext cx="52418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Inspiration</a:t>
            </a:r>
            <a:endParaRPr lang="en-US" sz="900" b="1">
              <a:latin typeface="Calibri" pitchFamily="34" charset="0"/>
            </a:endParaRPr>
          </a:p>
        </p:txBody>
      </p:sp>
      <p:sp>
        <p:nvSpPr>
          <p:cNvPr id="23615" name="Rectangle 72"/>
          <p:cNvSpPr>
            <a:spLocks noChangeArrowheads="1"/>
          </p:cNvSpPr>
          <p:nvPr/>
        </p:nvSpPr>
        <p:spPr bwMode="auto">
          <a:xfrm>
            <a:off x="9271788" y="782639"/>
            <a:ext cx="49372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900" b="1">
                <a:solidFill>
                  <a:srgbClr val="000000"/>
                </a:solidFill>
                <a:latin typeface="Calibri" pitchFamily="34" charset="0"/>
              </a:rPr>
              <a:t>Expiration</a:t>
            </a:r>
            <a:endParaRPr lang="en-US" sz="900" b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42681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847851" y="260351"/>
            <a:ext cx="33194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tr-TR" altLang="tr-TR" sz="2400" b="1">
                <a:solidFill>
                  <a:schemeClr val="accent1"/>
                </a:solidFill>
              </a:rPr>
              <a:t>  Hücre Dışı Solunum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524000" y="908051"/>
            <a:ext cx="43561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/>
              <a:t>Solunum organlarıyla dış ortamdan hava alınması ve verilmesi, yani soluk alıp vermeye denir.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6672264" y="188913"/>
            <a:ext cx="3311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tr-TR" altLang="tr-TR" sz="2400" b="1">
                <a:solidFill>
                  <a:schemeClr val="accent1"/>
                </a:solidFill>
              </a:rPr>
              <a:t>Hücre İçi Solunum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5880100" y="684214"/>
            <a:ext cx="4535488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000" b="1"/>
              <a:t>Solunum organlarına dolan havadaki oksijenin yakalanıp hücrelere kadar taşınması, hücrelerde oluşan karbondioksitin aynı yolla solunum organlarına getirilmesidir.</a:t>
            </a:r>
          </a:p>
        </p:txBody>
      </p:sp>
      <p:pic>
        <p:nvPicPr>
          <p:cNvPr id="8198" name="Picture 6" descr="atlas_l2_0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" t="1472" r="2005" b="2753"/>
          <a:stretch>
            <a:fillRect/>
          </a:stretch>
        </p:blipFill>
        <p:spPr bwMode="auto">
          <a:xfrm>
            <a:off x="2340324" y="2828926"/>
            <a:ext cx="6265863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5734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200" b="1" dirty="0" err="1">
                <a:latin typeface="+mn-lt"/>
              </a:rPr>
              <a:t>Alveoler</a:t>
            </a:r>
            <a:r>
              <a:rPr lang="tr-TR" altLang="tr-TR" sz="3200" b="1" dirty="0">
                <a:latin typeface="+mn-lt"/>
              </a:rPr>
              <a:t> </a:t>
            </a:r>
            <a:r>
              <a:rPr lang="tr-TR" altLang="tr-TR" sz="3200" b="1" dirty="0" err="1">
                <a:latin typeface="+mn-lt"/>
              </a:rPr>
              <a:t>Ventilasyon</a:t>
            </a:r>
            <a:endParaRPr lang="en-US" altLang="tr-TR" sz="3200" b="1" dirty="0">
              <a:latin typeface="+mn-lt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dirty="0"/>
              <a:t>Alveoller ve dış ortam arasında gaz değişimidir. </a:t>
            </a:r>
          </a:p>
          <a:p>
            <a:pPr eaLnBrk="1" hangingPunct="1"/>
            <a:r>
              <a:rPr lang="tr-TR" altLang="tr-TR" dirty="0" err="1"/>
              <a:t>Alveoler</a:t>
            </a:r>
            <a:r>
              <a:rPr lang="tr-TR" altLang="tr-TR" dirty="0"/>
              <a:t> </a:t>
            </a:r>
            <a:r>
              <a:rPr lang="tr-TR" altLang="tr-TR" dirty="0" err="1"/>
              <a:t>ventilasyon</a:t>
            </a:r>
            <a:r>
              <a:rPr lang="tr-TR" altLang="tr-TR" dirty="0"/>
              <a:t>: dakikada alveollere gelen taze hava volümü</a:t>
            </a:r>
          </a:p>
          <a:p>
            <a:pPr eaLnBrk="1" hangingPunct="1"/>
            <a:r>
              <a:rPr lang="tr-TR" altLang="tr-TR" dirty="0" err="1"/>
              <a:t>Alveoler</a:t>
            </a:r>
            <a:r>
              <a:rPr lang="tr-TR" altLang="tr-TR" dirty="0"/>
              <a:t> </a:t>
            </a:r>
            <a:r>
              <a:rPr lang="tr-TR" altLang="tr-TR" dirty="0" err="1"/>
              <a:t>ventilasyon</a:t>
            </a:r>
            <a:r>
              <a:rPr lang="tr-TR" altLang="tr-TR" dirty="0"/>
              <a:t>: dakikada alveolleri terk eden hava volümü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5258821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tr-TR" altLang="tr-TR" sz="4000" b="1" dirty="0">
                <a:latin typeface="+mn-lt"/>
              </a:rPr>
              <a:t>Anatomik Ölü Boşluk</a:t>
            </a:r>
            <a:endParaRPr lang="en-US" altLang="tr-TR" sz="4000" b="1" dirty="0">
              <a:latin typeface="+mn-lt"/>
            </a:endParaRPr>
          </a:p>
        </p:txBody>
      </p:sp>
      <p:sp>
        <p:nvSpPr>
          <p:cNvPr id="38915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tr-TR" altLang="tr-TR"/>
          </a:p>
        </p:txBody>
      </p:sp>
      <p:sp>
        <p:nvSpPr>
          <p:cNvPr id="38916" name="Rectangle 7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2400" b="1" dirty="0"/>
              <a:t>Dakika volümü: Bir dakikada ağız veya burundan içeri giren ve dışarı çıkan hava volümü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2400" b="1" dirty="0">
                <a:cs typeface="Arial" panose="020B0604020202020204" pitchFamily="34" charset="0"/>
              </a:rPr>
              <a:t>                           ≠</a:t>
            </a:r>
          </a:p>
          <a:p>
            <a:pPr eaLnBrk="1" hangingPunct="1"/>
            <a:r>
              <a:rPr lang="tr-TR" altLang="tr-TR" sz="2400" b="1" dirty="0" err="1"/>
              <a:t>Alveoler</a:t>
            </a:r>
            <a:r>
              <a:rPr lang="tr-TR" altLang="tr-TR" sz="2400" b="1" dirty="0"/>
              <a:t> volüm: Bir dakikada alveollere ulaşan ve alveolleri terk eden hava volümü</a:t>
            </a:r>
          </a:p>
          <a:p>
            <a:pPr eaLnBrk="1" hangingPunct="1"/>
            <a:r>
              <a:rPr lang="tr-TR" altLang="tr-TR" sz="2400" b="1" dirty="0" err="1"/>
              <a:t>Alveoler</a:t>
            </a:r>
            <a:r>
              <a:rPr lang="tr-TR" altLang="tr-TR" sz="2400" b="1" dirty="0"/>
              <a:t> volüm </a:t>
            </a:r>
            <a:r>
              <a:rPr lang="en-US" altLang="tr-TR" sz="2400" b="1" dirty="0">
                <a:cs typeface="Arial" panose="020B0604020202020204" pitchFamily="34" charset="0"/>
              </a:rPr>
              <a:t>&lt;</a:t>
            </a:r>
            <a:r>
              <a:rPr lang="tr-TR" altLang="tr-TR" sz="2400" b="1" dirty="0">
                <a:cs typeface="Arial" panose="020B0604020202020204" pitchFamily="34" charset="0"/>
              </a:rPr>
              <a:t> Dakika volümü</a:t>
            </a:r>
          </a:p>
          <a:p>
            <a:pPr eaLnBrk="1" hangingPunct="1"/>
            <a:r>
              <a:rPr lang="tr-TR" altLang="tr-TR" sz="2400" b="1" dirty="0">
                <a:cs typeface="Arial" panose="020B0604020202020204" pitchFamily="34" charset="0"/>
              </a:rPr>
              <a:t>İletici hava yolları – Anatomik ölü boşluk </a:t>
            </a:r>
            <a:endParaRPr lang="en-US" altLang="tr-TR" sz="2400" b="1" dirty="0">
              <a:cs typeface="Arial" panose="020B0604020202020204" pitchFamily="34" charset="0"/>
            </a:endParaRPr>
          </a:p>
        </p:txBody>
      </p:sp>
      <p:pic>
        <p:nvPicPr>
          <p:cNvPr id="38917" name="Picture 5" descr="image0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2514601"/>
            <a:ext cx="3895725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5647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9"/>
          <p:cNvSpPr>
            <a:spLocks noGrp="1" noChangeArrowheads="1"/>
          </p:cNvSpPr>
          <p:nvPr>
            <p:ph type="title"/>
          </p:nvPr>
        </p:nvSpPr>
        <p:spPr>
          <a:xfrm>
            <a:off x="2024063" y="0"/>
            <a:ext cx="8229600" cy="1143000"/>
          </a:xfrm>
        </p:spPr>
        <p:txBody>
          <a:bodyPr/>
          <a:lstStyle/>
          <a:p>
            <a:pPr eaLnBrk="1" hangingPunct="1"/>
            <a:r>
              <a:rPr lang="tr-TR" dirty="0"/>
              <a:t>Akciğer Hacim ve Kapasitesi</a:t>
            </a:r>
            <a:endParaRPr lang="en-US" dirty="0"/>
          </a:p>
        </p:txBody>
      </p:sp>
      <p:pic>
        <p:nvPicPr>
          <p:cNvPr id="18436" name="Picture 12" descr="figure_17_08_labeled.jpg                                       001A2294ServDisk_05                    BE4022FB:"/>
          <p:cNvPicPr>
            <a:picLocks noChangeAspect="1" noChangeArrowheads="1"/>
          </p:cNvPicPr>
          <p:nvPr/>
        </p:nvPicPr>
        <p:blipFill>
          <a:blip r:embed="rId3" cstate="print"/>
          <a:srcRect b="5536"/>
          <a:stretch>
            <a:fillRect/>
          </a:stretch>
        </p:blipFill>
        <p:spPr bwMode="auto">
          <a:xfrm>
            <a:off x="1827214" y="946151"/>
            <a:ext cx="8535987" cy="536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7371767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1"/>
          <p:cNvSpPr>
            <a:spLocks noGrp="1" noChangeArrowheads="1"/>
          </p:cNvSpPr>
          <p:nvPr>
            <p:ph type="title"/>
          </p:nvPr>
        </p:nvSpPr>
        <p:spPr>
          <a:xfrm>
            <a:off x="2024063" y="142876"/>
            <a:ext cx="8229600" cy="582613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dirty="0" err="1">
                <a:latin typeface="+mn-lt"/>
              </a:rPr>
              <a:t>Ventila</a:t>
            </a:r>
            <a:r>
              <a:rPr lang="tr-TR" sz="4000" b="1" dirty="0" err="1">
                <a:latin typeface="+mn-lt"/>
              </a:rPr>
              <a:t>sy</a:t>
            </a:r>
            <a:r>
              <a:rPr lang="en-US" sz="4000" b="1" dirty="0">
                <a:latin typeface="+mn-lt"/>
              </a:rPr>
              <a:t>on</a:t>
            </a:r>
          </a:p>
        </p:txBody>
      </p:sp>
      <p:pic>
        <p:nvPicPr>
          <p:cNvPr id="30724" name="Picture 24" descr="figure_17_14"/>
          <p:cNvPicPr>
            <a:picLocks noChangeAspect="1" noChangeArrowheads="1"/>
          </p:cNvPicPr>
          <p:nvPr/>
        </p:nvPicPr>
        <p:blipFill>
          <a:blip r:embed="rId3" cstate="print"/>
          <a:srcRect t="7979"/>
          <a:stretch>
            <a:fillRect/>
          </a:stretch>
        </p:blipFill>
        <p:spPr bwMode="auto">
          <a:xfrm>
            <a:off x="1978026" y="825501"/>
            <a:ext cx="823436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Oval 25"/>
          <p:cNvSpPr>
            <a:spLocks noChangeArrowheads="1"/>
          </p:cNvSpPr>
          <p:nvPr/>
        </p:nvSpPr>
        <p:spPr bwMode="auto">
          <a:xfrm>
            <a:off x="8202613" y="1458913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1</a:t>
            </a:r>
            <a:endParaRPr lang="en-US">
              <a:latin typeface="Arial Black" pitchFamily="34" charset="0"/>
            </a:endParaRPr>
          </a:p>
        </p:txBody>
      </p:sp>
      <p:sp>
        <p:nvSpPr>
          <p:cNvPr id="30726" name="Oval 26"/>
          <p:cNvSpPr>
            <a:spLocks noChangeArrowheads="1"/>
          </p:cNvSpPr>
          <p:nvPr/>
        </p:nvSpPr>
        <p:spPr bwMode="auto">
          <a:xfrm>
            <a:off x="5962650" y="1798638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1</a:t>
            </a:r>
            <a:endParaRPr lang="en-US">
              <a:latin typeface="Arial Black" pitchFamily="34" charset="0"/>
            </a:endParaRPr>
          </a:p>
        </p:txBody>
      </p:sp>
      <p:sp>
        <p:nvSpPr>
          <p:cNvPr id="30727" name="Line 27"/>
          <p:cNvSpPr>
            <a:spLocks noChangeShapeType="1"/>
          </p:cNvSpPr>
          <p:nvPr/>
        </p:nvSpPr>
        <p:spPr bwMode="auto">
          <a:xfrm>
            <a:off x="5427664" y="1144589"/>
            <a:ext cx="1587" cy="19367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28" name="Rectangle 28"/>
          <p:cNvSpPr>
            <a:spLocks noChangeArrowheads="1"/>
          </p:cNvSpPr>
          <p:nvPr/>
        </p:nvSpPr>
        <p:spPr bwMode="auto">
          <a:xfrm>
            <a:off x="5339513" y="1358901"/>
            <a:ext cx="173124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0729" name="Rectangle 29"/>
          <p:cNvSpPr>
            <a:spLocks noChangeArrowheads="1"/>
          </p:cNvSpPr>
          <p:nvPr/>
        </p:nvSpPr>
        <p:spPr bwMode="auto">
          <a:xfrm>
            <a:off x="5194300" y="1933575"/>
            <a:ext cx="4504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2700 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0730" name="Rectangle 30"/>
          <p:cNvSpPr>
            <a:spLocks noChangeArrowheads="1"/>
          </p:cNvSpPr>
          <p:nvPr/>
        </p:nvSpPr>
        <p:spPr bwMode="auto">
          <a:xfrm>
            <a:off x="4916289" y="3603626"/>
            <a:ext cx="10259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dirty="0">
                <a:solidFill>
                  <a:srgbClr val="000000"/>
                </a:solidFill>
                <a:latin typeface="Arial Black" pitchFamily="34" charset="0"/>
              </a:rPr>
              <a:t>RESPIRATORY</a:t>
            </a:r>
            <a:br>
              <a:rPr lang="en-US" sz="1000" dirty="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1000" dirty="0">
                <a:solidFill>
                  <a:srgbClr val="000000"/>
                </a:solidFill>
                <a:latin typeface="Arial Black" pitchFamily="34" charset="0"/>
              </a:rPr>
              <a:t>CYCLE IN</a:t>
            </a:r>
            <a:br>
              <a:rPr lang="en-US" sz="1000" dirty="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1000" dirty="0">
                <a:solidFill>
                  <a:srgbClr val="000000"/>
                </a:solidFill>
                <a:latin typeface="Arial Black" pitchFamily="34" charset="0"/>
              </a:rPr>
              <a:t>ADULT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30731" name="Rectangle 31"/>
          <p:cNvSpPr>
            <a:spLocks noChangeArrowheads="1"/>
          </p:cNvSpPr>
          <p:nvPr/>
        </p:nvSpPr>
        <p:spPr bwMode="auto">
          <a:xfrm>
            <a:off x="4976417" y="844551"/>
            <a:ext cx="902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 dirty="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Dead space filled</a:t>
            </a:r>
            <a:br>
              <a:rPr lang="en-US" sz="1000" b="1" dirty="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 dirty="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with fresh air</a:t>
            </a:r>
            <a:endParaRPr lang="en-US" b="1" dirty="0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0732" name="Rectangle 32"/>
          <p:cNvSpPr>
            <a:spLocks noChangeArrowheads="1"/>
          </p:cNvSpPr>
          <p:nvPr/>
        </p:nvSpPr>
        <p:spPr bwMode="auto">
          <a:xfrm>
            <a:off x="8855075" y="5175250"/>
            <a:ext cx="115095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 mm Hg (fresh air)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0733" name="Rectangle 33"/>
          <p:cNvSpPr>
            <a:spLocks noChangeArrowheads="1"/>
          </p:cNvSpPr>
          <p:nvPr/>
        </p:nvSpPr>
        <p:spPr bwMode="auto">
          <a:xfrm>
            <a:off x="8855075" y="5349875"/>
            <a:ext cx="11365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100 mm Hg (stale air)</a:t>
            </a:r>
          </a:p>
        </p:txBody>
      </p:sp>
      <p:sp>
        <p:nvSpPr>
          <p:cNvPr id="30734" name="Rectangle 34"/>
          <p:cNvSpPr>
            <a:spLocks noChangeArrowheads="1"/>
          </p:cNvSpPr>
          <p:nvPr/>
        </p:nvSpPr>
        <p:spPr bwMode="auto">
          <a:xfrm>
            <a:off x="8458200" y="1492250"/>
            <a:ext cx="94256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End of inspiration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0735" name="Rectangle 35"/>
          <p:cNvSpPr>
            <a:spLocks noChangeArrowheads="1"/>
          </p:cNvSpPr>
          <p:nvPr/>
        </p:nvSpPr>
        <p:spPr bwMode="auto">
          <a:xfrm>
            <a:off x="8261350" y="4949826"/>
            <a:ext cx="2693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>
                <a:solidFill>
                  <a:srgbClr val="231F20"/>
                </a:solidFill>
                <a:latin typeface="Arial Black" pitchFamily="34" charset="0"/>
              </a:rPr>
              <a:t>KEY</a:t>
            </a:r>
            <a:endParaRPr lang="en-US">
              <a:latin typeface="Arial Black" pitchFamily="34" charset="0"/>
            </a:endParaRPr>
          </a:p>
        </p:txBody>
      </p:sp>
      <p:grpSp>
        <p:nvGrpSpPr>
          <p:cNvPr id="30736" name="Group 36"/>
          <p:cNvGrpSpPr>
            <a:grpSpLocks/>
          </p:cNvGrpSpPr>
          <p:nvPr/>
        </p:nvGrpSpPr>
        <p:grpSpPr bwMode="auto">
          <a:xfrm>
            <a:off x="8531226" y="5175266"/>
            <a:ext cx="277813" cy="180976"/>
            <a:chOff x="3906" y="3743"/>
            <a:chExt cx="175" cy="114"/>
          </a:xfrm>
        </p:grpSpPr>
        <p:sp>
          <p:nvSpPr>
            <p:cNvPr id="30742" name="Rectangle 37"/>
            <p:cNvSpPr>
              <a:spLocks noChangeArrowheads="1"/>
            </p:cNvSpPr>
            <p:nvPr/>
          </p:nvSpPr>
          <p:spPr bwMode="auto">
            <a:xfrm>
              <a:off x="3906" y="3743"/>
              <a:ext cx="43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0743" name="Rectangle 38"/>
            <p:cNvSpPr>
              <a:spLocks noChangeArrowheads="1"/>
            </p:cNvSpPr>
            <p:nvPr/>
          </p:nvSpPr>
          <p:spPr bwMode="auto">
            <a:xfrm>
              <a:off x="3954" y="3789"/>
              <a:ext cx="58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7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7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endParaRPr lang="en-US" sz="7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0744" name="Rectangle 39"/>
            <p:cNvSpPr>
              <a:spLocks noChangeArrowheads="1"/>
            </p:cNvSpPr>
            <p:nvPr/>
          </p:nvSpPr>
          <p:spPr bwMode="auto">
            <a:xfrm>
              <a:off x="4034" y="3743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=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0737" name="Group 40"/>
          <p:cNvGrpSpPr>
            <a:grpSpLocks/>
          </p:cNvGrpSpPr>
          <p:nvPr/>
        </p:nvGrpSpPr>
        <p:grpSpPr bwMode="auto">
          <a:xfrm>
            <a:off x="8531226" y="5334017"/>
            <a:ext cx="277813" cy="196851"/>
            <a:chOff x="3906" y="4083"/>
            <a:chExt cx="175" cy="124"/>
          </a:xfrm>
        </p:grpSpPr>
        <p:sp>
          <p:nvSpPr>
            <p:cNvPr id="30738" name="Rectangle 41"/>
            <p:cNvSpPr>
              <a:spLocks noChangeArrowheads="1"/>
            </p:cNvSpPr>
            <p:nvPr/>
          </p:nvSpPr>
          <p:spPr bwMode="auto">
            <a:xfrm>
              <a:off x="3906" y="4093"/>
              <a:ext cx="43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0739" name="Rectangle 42"/>
            <p:cNvSpPr>
              <a:spLocks noChangeArrowheads="1"/>
            </p:cNvSpPr>
            <p:nvPr/>
          </p:nvSpPr>
          <p:spPr bwMode="auto">
            <a:xfrm>
              <a:off x="3954" y="4139"/>
              <a:ext cx="58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7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7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endParaRPr lang="en-US" sz="7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0740" name="Rectangle 43"/>
            <p:cNvSpPr>
              <a:spLocks noChangeArrowheads="1"/>
            </p:cNvSpPr>
            <p:nvPr/>
          </p:nvSpPr>
          <p:spPr bwMode="auto">
            <a:xfrm>
              <a:off x="4034" y="4101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~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0741" name="Rectangle 44"/>
            <p:cNvSpPr>
              <a:spLocks noChangeArrowheads="1"/>
            </p:cNvSpPr>
            <p:nvPr/>
          </p:nvSpPr>
          <p:spPr bwMode="auto">
            <a:xfrm>
              <a:off x="4034" y="4083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~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051711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7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3683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+mn-lt"/>
              </a:rPr>
              <a:t>Ventil</a:t>
            </a:r>
            <a:r>
              <a:rPr lang="tr-TR" sz="4000" b="1" dirty="0" err="1">
                <a:latin typeface="+mn-lt"/>
              </a:rPr>
              <a:t>asyon</a:t>
            </a:r>
            <a:endParaRPr lang="en-US" sz="4000" dirty="0">
              <a:latin typeface="+mn-lt"/>
            </a:endParaRPr>
          </a:p>
        </p:txBody>
      </p:sp>
      <p:pic>
        <p:nvPicPr>
          <p:cNvPr id="31748" name="Picture 32" descr="figure_17_14"/>
          <p:cNvPicPr>
            <a:picLocks noChangeAspect="1" noChangeArrowheads="1"/>
          </p:cNvPicPr>
          <p:nvPr/>
        </p:nvPicPr>
        <p:blipFill>
          <a:blip r:embed="rId3" cstate="print"/>
          <a:srcRect t="7979"/>
          <a:stretch>
            <a:fillRect/>
          </a:stretch>
        </p:blipFill>
        <p:spPr bwMode="auto">
          <a:xfrm>
            <a:off x="1978026" y="825501"/>
            <a:ext cx="823436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Oval 33"/>
          <p:cNvSpPr>
            <a:spLocks noChangeArrowheads="1"/>
          </p:cNvSpPr>
          <p:nvPr/>
        </p:nvSpPr>
        <p:spPr bwMode="auto">
          <a:xfrm>
            <a:off x="8202613" y="1458913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1</a:t>
            </a:r>
            <a:endParaRPr lang="en-US">
              <a:latin typeface="Arial Black" pitchFamily="34" charset="0"/>
            </a:endParaRPr>
          </a:p>
        </p:txBody>
      </p:sp>
      <p:sp>
        <p:nvSpPr>
          <p:cNvPr id="31750" name="Oval 34"/>
          <p:cNvSpPr>
            <a:spLocks noChangeArrowheads="1"/>
          </p:cNvSpPr>
          <p:nvPr/>
        </p:nvSpPr>
        <p:spPr bwMode="auto">
          <a:xfrm>
            <a:off x="8202613" y="2176463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2</a:t>
            </a:r>
            <a:endParaRPr lang="en-US">
              <a:latin typeface="Arial Black" pitchFamily="34" charset="0"/>
            </a:endParaRPr>
          </a:p>
        </p:txBody>
      </p:sp>
      <p:sp>
        <p:nvSpPr>
          <p:cNvPr id="31751" name="Oval 35"/>
          <p:cNvSpPr>
            <a:spLocks noChangeArrowheads="1"/>
          </p:cNvSpPr>
          <p:nvPr/>
        </p:nvSpPr>
        <p:spPr bwMode="auto">
          <a:xfrm>
            <a:off x="7429500" y="3067050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2</a:t>
            </a:r>
            <a:endParaRPr lang="en-US">
              <a:latin typeface="Arial Black" pitchFamily="34" charset="0"/>
            </a:endParaRPr>
          </a:p>
        </p:txBody>
      </p:sp>
      <p:sp>
        <p:nvSpPr>
          <p:cNvPr id="31752" name="Oval 36"/>
          <p:cNvSpPr>
            <a:spLocks noChangeArrowheads="1"/>
          </p:cNvSpPr>
          <p:nvPr/>
        </p:nvSpPr>
        <p:spPr bwMode="auto">
          <a:xfrm>
            <a:off x="5962650" y="1798638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1</a:t>
            </a:r>
            <a:endParaRPr lang="en-US">
              <a:latin typeface="Arial Black" pitchFamily="34" charset="0"/>
            </a:endParaRPr>
          </a:p>
        </p:txBody>
      </p:sp>
      <p:sp>
        <p:nvSpPr>
          <p:cNvPr id="31753" name="Line 37"/>
          <p:cNvSpPr>
            <a:spLocks noChangeShapeType="1"/>
          </p:cNvSpPr>
          <p:nvPr/>
        </p:nvSpPr>
        <p:spPr bwMode="auto">
          <a:xfrm>
            <a:off x="5427664" y="1144589"/>
            <a:ext cx="1587" cy="19367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4" name="Line 38"/>
          <p:cNvSpPr>
            <a:spLocks noChangeShapeType="1"/>
          </p:cNvSpPr>
          <p:nvPr/>
        </p:nvSpPr>
        <p:spPr bwMode="auto">
          <a:xfrm>
            <a:off x="7562850" y="2062164"/>
            <a:ext cx="1588" cy="17462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5" name="Freeform 39"/>
          <p:cNvSpPr>
            <a:spLocks/>
          </p:cNvSpPr>
          <p:nvPr/>
        </p:nvSpPr>
        <p:spPr bwMode="auto">
          <a:xfrm>
            <a:off x="7451725" y="2236788"/>
            <a:ext cx="215900" cy="228600"/>
          </a:xfrm>
          <a:custGeom>
            <a:avLst/>
            <a:gdLst>
              <a:gd name="T0" fmla="*/ 0 w 136"/>
              <a:gd name="T1" fmla="*/ 362902445 h 144"/>
              <a:gd name="T2" fmla="*/ 0 w 136"/>
              <a:gd name="T3" fmla="*/ 0 h 144"/>
              <a:gd name="T4" fmla="*/ 342741195 w 136"/>
              <a:gd name="T5" fmla="*/ 0 h 144"/>
              <a:gd name="T6" fmla="*/ 342741195 w 136"/>
              <a:gd name="T7" fmla="*/ 100806232 h 144"/>
              <a:gd name="T8" fmla="*/ 0 60000 65536"/>
              <a:gd name="T9" fmla="*/ 0 60000 65536"/>
              <a:gd name="T10" fmla="*/ 0 60000 65536"/>
              <a:gd name="T11" fmla="*/ 0 60000 65536"/>
              <a:gd name="T12" fmla="*/ 0 w 136"/>
              <a:gd name="T13" fmla="*/ 0 h 144"/>
              <a:gd name="T14" fmla="*/ 136 w 136"/>
              <a:gd name="T15" fmla="*/ 144 h 1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" h="144">
                <a:moveTo>
                  <a:pt x="0" y="144"/>
                </a:moveTo>
                <a:lnTo>
                  <a:pt x="0" y="0"/>
                </a:lnTo>
                <a:lnTo>
                  <a:pt x="136" y="0"/>
                </a:lnTo>
                <a:lnTo>
                  <a:pt x="136" y="4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6" name="Rectangle 40"/>
          <p:cNvSpPr>
            <a:spLocks noChangeArrowheads="1"/>
          </p:cNvSpPr>
          <p:nvPr/>
        </p:nvSpPr>
        <p:spPr bwMode="auto">
          <a:xfrm>
            <a:off x="5339513" y="1358901"/>
            <a:ext cx="173124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1757" name="Rectangle 41"/>
          <p:cNvSpPr>
            <a:spLocks noChangeArrowheads="1"/>
          </p:cNvSpPr>
          <p:nvPr/>
        </p:nvSpPr>
        <p:spPr bwMode="auto">
          <a:xfrm>
            <a:off x="5194300" y="1933575"/>
            <a:ext cx="4504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2700 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1758" name="Rectangle 42"/>
          <p:cNvSpPr>
            <a:spLocks noChangeArrowheads="1"/>
          </p:cNvSpPr>
          <p:nvPr/>
        </p:nvSpPr>
        <p:spPr bwMode="auto">
          <a:xfrm>
            <a:off x="7019925" y="3835400"/>
            <a:ext cx="4504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2200 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1759" name="Rectangle 43"/>
          <p:cNvSpPr>
            <a:spLocks noChangeArrowheads="1"/>
          </p:cNvSpPr>
          <p:nvPr/>
        </p:nvSpPr>
        <p:spPr bwMode="auto">
          <a:xfrm>
            <a:off x="7169150" y="3311526"/>
            <a:ext cx="173124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1760" name="Rectangle 44"/>
          <p:cNvSpPr>
            <a:spLocks noChangeArrowheads="1"/>
          </p:cNvSpPr>
          <p:nvPr/>
        </p:nvSpPr>
        <p:spPr bwMode="auto">
          <a:xfrm>
            <a:off x="6975476" y="1301751"/>
            <a:ext cx="95699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The first exhaled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air comes out of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the dead space.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Only 350 mL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leaves the alveoli.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1761" name="Rectangle 45"/>
          <p:cNvSpPr>
            <a:spLocks noChangeArrowheads="1"/>
          </p:cNvSpPr>
          <p:nvPr/>
        </p:nvSpPr>
        <p:spPr bwMode="auto">
          <a:xfrm>
            <a:off x="4916289" y="3603626"/>
            <a:ext cx="10259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>
                <a:solidFill>
                  <a:srgbClr val="000000"/>
                </a:solidFill>
                <a:latin typeface="Arial Black" pitchFamily="34" charset="0"/>
              </a:rPr>
              <a:t>RESPIRATORY</a:t>
            </a:r>
            <a:br>
              <a:rPr lang="en-US" sz="100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1000">
                <a:solidFill>
                  <a:srgbClr val="000000"/>
                </a:solidFill>
                <a:latin typeface="Arial Black" pitchFamily="34" charset="0"/>
              </a:rPr>
              <a:t>CYCLE IN</a:t>
            </a:r>
            <a:br>
              <a:rPr lang="en-US" sz="100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1000">
                <a:solidFill>
                  <a:srgbClr val="000000"/>
                </a:solidFill>
                <a:latin typeface="Arial Black" pitchFamily="34" charset="0"/>
              </a:rPr>
              <a:t>ADULT</a:t>
            </a:r>
            <a:endParaRPr lang="en-US">
              <a:latin typeface="Arial Black" pitchFamily="34" charset="0"/>
            </a:endParaRPr>
          </a:p>
        </p:txBody>
      </p:sp>
      <p:sp>
        <p:nvSpPr>
          <p:cNvPr id="31762" name="Rectangle 46"/>
          <p:cNvSpPr>
            <a:spLocks noChangeArrowheads="1"/>
          </p:cNvSpPr>
          <p:nvPr/>
        </p:nvSpPr>
        <p:spPr bwMode="auto">
          <a:xfrm>
            <a:off x="4976417" y="844551"/>
            <a:ext cx="902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Dead space filled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with fresh air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1763" name="Rectangle 47"/>
          <p:cNvSpPr>
            <a:spLocks noChangeArrowheads="1"/>
          </p:cNvSpPr>
          <p:nvPr/>
        </p:nvSpPr>
        <p:spPr bwMode="auto">
          <a:xfrm>
            <a:off x="8855075" y="5175250"/>
            <a:ext cx="115095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 mm Hg (fresh air)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1764" name="Rectangle 48"/>
          <p:cNvSpPr>
            <a:spLocks noChangeArrowheads="1"/>
          </p:cNvSpPr>
          <p:nvPr/>
        </p:nvSpPr>
        <p:spPr bwMode="auto">
          <a:xfrm>
            <a:off x="8855075" y="5349875"/>
            <a:ext cx="11365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100 mm Hg (stale air)</a:t>
            </a:r>
          </a:p>
        </p:txBody>
      </p:sp>
      <p:sp>
        <p:nvSpPr>
          <p:cNvPr id="31765" name="Rectangle 49"/>
          <p:cNvSpPr>
            <a:spLocks noChangeArrowheads="1"/>
          </p:cNvSpPr>
          <p:nvPr/>
        </p:nvSpPr>
        <p:spPr bwMode="auto">
          <a:xfrm>
            <a:off x="8458200" y="1492250"/>
            <a:ext cx="94256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End of inspiration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1766" name="Rectangle 50"/>
          <p:cNvSpPr>
            <a:spLocks noChangeArrowheads="1"/>
          </p:cNvSpPr>
          <p:nvPr/>
        </p:nvSpPr>
        <p:spPr bwMode="auto">
          <a:xfrm>
            <a:off x="8261350" y="4949826"/>
            <a:ext cx="2693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>
                <a:solidFill>
                  <a:srgbClr val="231F20"/>
                </a:solidFill>
                <a:latin typeface="Arial Black" pitchFamily="34" charset="0"/>
              </a:rPr>
              <a:t>KEY</a:t>
            </a:r>
            <a:endParaRPr lang="en-US">
              <a:latin typeface="Arial Black" pitchFamily="34" charset="0"/>
            </a:endParaRPr>
          </a:p>
        </p:txBody>
      </p:sp>
      <p:sp>
        <p:nvSpPr>
          <p:cNvPr id="31767" name="Rectangle 51"/>
          <p:cNvSpPr>
            <a:spLocks noChangeArrowheads="1"/>
          </p:cNvSpPr>
          <p:nvPr/>
        </p:nvSpPr>
        <p:spPr bwMode="auto">
          <a:xfrm>
            <a:off x="8458201" y="2179639"/>
            <a:ext cx="76302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Exhale 500 mL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(tidal volume)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1768" name="Rectangle 52"/>
          <p:cNvSpPr>
            <a:spLocks noChangeArrowheads="1"/>
          </p:cNvSpPr>
          <p:nvPr/>
        </p:nvSpPr>
        <p:spPr bwMode="auto">
          <a:xfrm rot="3347671">
            <a:off x="7549990" y="2401144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1769" name="Rectangle 53"/>
          <p:cNvSpPr>
            <a:spLocks noChangeArrowheads="1"/>
          </p:cNvSpPr>
          <p:nvPr/>
        </p:nvSpPr>
        <p:spPr bwMode="auto">
          <a:xfrm rot="1524463">
            <a:off x="7330915" y="2645619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350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grpSp>
        <p:nvGrpSpPr>
          <p:cNvPr id="31770" name="Group 54"/>
          <p:cNvGrpSpPr>
            <a:grpSpLocks/>
          </p:cNvGrpSpPr>
          <p:nvPr/>
        </p:nvGrpSpPr>
        <p:grpSpPr bwMode="auto">
          <a:xfrm>
            <a:off x="8531226" y="5175266"/>
            <a:ext cx="277813" cy="180976"/>
            <a:chOff x="3906" y="3743"/>
            <a:chExt cx="175" cy="114"/>
          </a:xfrm>
        </p:grpSpPr>
        <p:sp>
          <p:nvSpPr>
            <p:cNvPr id="31776" name="Rectangle 55"/>
            <p:cNvSpPr>
              <a:spLocks noChangeArrowheads="1"/>
            </p:cNvSpPr>
            <p:nvPr/>
          </p:nvSpPr>
          <p:spPr bwMode="auto">
            <a:xfrm>
              <a:off x="3906" y="3743"/>
              <a:ext cx="43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1777" name="Rectangle 56"/>
            <p:cNvSpPr>
              <a:spLocks noChangeArrowheads="1"/>
            </p:cNvSpPr>
            <p:nvPr/>
          </p:nvSpPr>
          <p:spPr bwMode="auto">
            <a:xfrm>
              <a:off x="3954" y="3789"/>
              <a:ext cx="58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7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7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endParaRPr lang="en-US" sz="7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1778" name="Rectangle 57"/>
            <p:cNvSpPr>
              <a:spLocks noChangeArrowheads="1"/>
            </p:cNvSpPr>
            <p:nvPr/>
          </p:nvSpPr>
          <p:spPr bwMode="auto">
            <a:xfrm>
              <a:off x="4034" y="3743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=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1771" name="Group 58"/>
          <p:cNvGrpSpPr>
            <a:grpSpLocks/>
          </p:cNvGrpSpPr>
          <p:nvPr/>
        </p:nvGrpSpPr>
        <p:grpSpPr bwMode="auto">
          <a:xfrm>
            <a:off x="8531226" y="5334017"/>
            <a:ext cx="277813" cy="196851"/>
            <a:chOff x="3906" y="4083"/>
            <a:chExt cx="175" cy="124"/>
          </a:xfrm>
        </p:grpSpPr>
        <p:sp>
          <p:nvSpPr>
            <p:cNvPr id="31772" name="Rectangle 59"/>
            <p:cNvSpPr>
              <a:spLocks noChangeArrowheads="1"/>
            </p:cNvSpPr>
            <p:nvPr/>
          </p:nvSpPr>
          <p:spPr bwMode="auto">
            <a:xfrm>
              <a:off x="3906" y="4093"/>
              <a:ext cx="43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1773" name="Rectangle 60"/>
            <p:cNvSpPr>
              <a:spLocks noChangeArrowheads="1"/>
            </p:cNvSpPr>
            <p:nvPr/>
          </p:nvSpPr>
          <p:spPr bwMode="auto">
            <a:xfrm>
              <a:off x="3954" y="4139"/>
              <a:ext cx="58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7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7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endParaRPr lang="en-US" sz="7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1774" name="Rectangle 61"/>
            <p:cNvSpPr>
              <a:spLocks noChangeArrowheads="1"/>
            </p:cNvSpPr>
            <p:nvPr/>
          </p:nvSpPr>
          <p:spPr bwMode="auto">
            <a:xfrm>
              <a:off x="4034" y="4101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~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1775" name="Rectangle 62"/>
            <p:cNvSpPr>
              <a:spLocks noChangeArrowheads="1"/>
            </p:cNvSpPr>
            <p:nvPr/>
          </p:nvSpPr>
          <p:spPr bwMode="auto">
            <a:xfrm>
              <a:off x="4034" y="4083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~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6572645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4"/>
          <p:cNvSpPr>
            <a:spLocks noGrp="1" noChangeArrowheads="1"/>
          </p:cNvSpPr>
          <p:nvPr>
            <p:ph type="title"/>
          </p:nvPr>
        </p:nvSpPr>
        <p:spPr>
          <a:xfrm>
            <a:off x="2024063" y="0"/>
            <a:ext cx="8229600" cy="642938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Ventil</a:t>
            </a:r>
            <a:r>
              <a:rPr lang="tr-TR" sz="4000" b="1" dirty="0" err="1">
                <a:latin typeface="+mn-lt"/>
              </a:rPr>
              <a:t>asyon</a:t>
            </a:r>
            <a:endParaRPr lang="en-US" sz="4000" dirty="0">
              <a:latin typeface="+mn-lt"/>
            </a:endParaRPr>
          </a:p>
        </p:txBody>
      </p:sp>
      <p:pic>
        <p:nvPicPr>
          <p:cNvPr id="32772" name="Picture 39" descr="figure_17_14"/>
          <p:cNvPicPr>
            <a:picLocks noChangeAspect="1" noChangeArrowheads="1"/>
          </p:cNvPicPr>
          <p:nvPr/>
        </p:nvPicPr>
        <p:blipFill>
          <a:blip r:embed="rId3" cstate="print"/>
          <a:srcRect t="7979"/>
          <a:stretch>
            <a:fillRect/>
          </a:stretch>
        </p:blipFill>
        <p:spPr bwMode="auto">
          <a:xfrm>
            <a:off x="1978026" y="825501"/>
            <a:ext cx="823436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Oval 40"/>
          <p:cNvSpPr>
            <a:spLocks noChangeArrowheads="1"/>
          </p:cNvSpPr>
          <p:nvPr/>
        </p:nvSpPr>
        <p:spPr bwMode="auto">
          <a:xfrm>
            <a:off x="8202613" y="1458913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1</a:t>
            </a:r>
            <a:endParaRPr lang="en-US">
              <a:latin typeface="Arial Black" pitchFamily="34" charset="0"/>
            </a:endParaRPr>
          </a:p>
        </p:txBody>
      </p:sp>
      <p:sp>
        <p:nvSpPr>
          <p:cNvPr id="32774" name="Oval 41"/>
          <p:cNvSpPr>
            <a:spLocks noChangeArrowheads="1"/>
          </p:cNvSpPr>
          <p:nvPr/>
        </p:nvSpPr>
        <p:spPr bwMode="auto">
          <a:xfrm>
            <a:off x="8202613" y="2176463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2</a:t>
            </a:r>
            <a:endParaRPr lang="en-US">
              <a:latin typeface="Arial Black" pitchFamily="34" charset="0"/>
            </a:endParaRPr>
          </a:p>
        </p:txBody>
      </p:sp>
      <p:sp>
        <p:nvSpPr>
          <p:cNvPr id="32775" name="Oval 42"/>
          <p:cNvSpPr>
            <a:spLocks noChangeArrowheads="1"/>
          </p:cNvSpPr>
          <p:nvPr/>
        </p:nvSpPr>
        <p:spPr bwMode="auto">
          <a:xfrm>
            <a:off x="8202613" y="2897188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3</a:t>
            </a:r>
            <a:endParaRPr lang="en-US">
              <a:latin typeface="Arial Black" pitchFamily="34" charset="0"/>
            </a:endParaRPr>
          </a:p>
        </p:txBody>
      </p:sp>
      <p:sp>
        <p:nvSpPr>
          <p:cNvPr id="32776" name="Oval 43"/>
          <p:cNvSpPr>
            <a:spLocks noChangeArrowheads="1"/>
          </p:cNvSpPr>
          <p:nvPr/>
        </p:nvSpPr>
        <p:spPr bwMode="auto">
          <a:xfrm>
            <a:off x="7429500" y="3067050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2</a:t>
            </a:r>
            <a:endParaRPr lang="en-US">
              <a:latin typeface="Arial Black" pitchFamily="34" charset="0"/>
            </a:endParaRPr>
          </a:p>
        </p:txBody>
      </p:sp>
      <p:sp>
        <p:nvSpPr>
          <p:cNvPr id="32777" name="Oval 44"/>
          <p:cNvSpPr>
            <a:spLocks noChangeArrowheads="1"/>
          </p:cNvSpPr>
          <p:nvPr/>
        </p:nvSpPr>
        <p:spPr bwMode="auto">
          <a:xfrm>
            <a:off x="5910263" y="5721350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3</a:t>
            </a:r>
            <a:endParaRPr lang="en-US">
              <a:latin typeface="Arial Black" pitchFamily="34" charset="0"/>
            </a:endParaRPr>
          </a:p>
        </p:txBody>
      </p:sp>
      <p:sp>
        <p:nvSpPr>
          <p:cNvPr id="32778" name="Oval 45"/>
          <p:cNvSpPr>
            <a:spLocks noChangeArrowheads="1"/>
          </p:cNvSpPr>
          <p:nvPr/>
        </p:nvSpPr>
        <p:spPr bwMode="auto">
          <a:xfrm>
            <a:off x="5962650" y="1798638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1</a:t>
            </a:r>
            <a:endParaRPr lang="en-US">
              <a:latin typeface="Arial Black" pitchFamily="34" charset="0"/>
            </a:endParaRPr>
          </a:p>
        </p:txBody>
      </p:sp>
      <p:sp>
        <p:nvSpPr>
          <p:cNvPr id="32779" name="Line 46"/>
          <p:cNvSpPr>
            <a:spLocks noChangeShapeType="1"/>
          </p:cNvSpPr>
          <p:nvPr/>
        </p:nvSpPr>
        <p:spPr bwMode="auto">
          <a:xfrm>
            <a:off x="5427664" y="1144589"/>
            <a:ext cx="1587" cy="19367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0" name="Line 47"/>
          <p:cNvSpPr>
            <a:spLocks noChangeShapeType="1"/>
          </p:cNvSpPr>
          <p:nvPr/>
        </p:nvSpPr>
        <p:spPr bwMode="auto">
          <a:xfrm>
            <a:off x="7562850" y="2062164"/>
            <a:ext cx="1588" cy="17462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1" name="Freeform 48"/>
          <p:cNvSpPr>
            <a:spLocks/>
          </p:cNvSpPr>
          <p:nvPr/>
        </p:nvSpPr>
        <p:spPr bwMode="auto">
          <a:xfrm>
            <a:off x="7451725" y="2236788"/>
            <a:ext cx="215900" cy="228600"/>
          </a:xfrm>
          <a:custGeom>
            <a:avLst/>
            <a:gdLst>
              <a:gd name="T0" fmla="*/ 0 w 136"/>
              <a:gd name="T1" fmla="*/ 362902445 h 144"/>
              <a:gd name="T2" fmla="*/ 0 w 136"/>
              <a:gd name="T3" fmla="*/ 0 h 144"/>
              <a:gd name="T4" fmla="*/ 342741195 w 136"/>
              <a:gd name="T5" fmla="*/ 0 h 144"/>
              <a:gd name="T6" fmla="*/ 342741195 w 136"/>
              <a:gd name="T7" fmla="*/ 100806232 h 144"/>
              <a:gd name="T8" fmla="*/ 0 60000 65536"/>
              <a:gd name="T9" fmla="*/ 0 60000 65536"/>
              <a:gd name="T10" fmla="*/ 0 60000 65536"/>
              <a:gd name="T11" fmla="*/ 0 60000 65536"/>
              <a:gd name="T12" fmla="*/ 0 w 136"/>
              <a:gd name="T13" fmla="*/ 0 h 144"/>
              <a:gd name="T14" fmla="*/ 136 w 136"/>
              <a:gd name="T15" fmla="*/ 144 h 1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" h="144">
                <a:moveTo>
                  <a:pt x="0" y="144"/>
                </a:moveTo>
                <a:lnTo>
                  <a:pt x="0" y="0"/>
                </a:lnTo>
                <a:lnTo>
                  <a:pt x="136" y="0"/>
                </a:lnTo>
                <a:lnTo>
                  <a:pt x="136" y="4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2" name="Line 49"/>
          <p:cNvSpPr>
            <a:spLocks noChangeShapeType="1"/>
          </p:cNvSpPr>
          <p:nvPr/>
        </p:nvSpPr>
        <p:spPr bwMode="auto">
          <a:xfrm>
            <a:off x="5421314" y="5013325"/>
            <a:ext cx="1587" cy="203200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783" name="Rectangle 50"/>
          <p:cNvSpPr>
            <a:spLocks noChangeArrowheads="1"/>
          </p:cNvSpPr>
          <p:nvPr/>
        </p:nvSpPr>
        <p:spPr bwMode="auto">
          <a:xfrm>
            <a:off x="5339513" y="1358901"/>
            <a:ext cx="173124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84" name="Rectangle 51"/>
          <p:cNvSpPr>
            <a:spLocks noChangeArrowheads="1"/>
          </p:cNvSpPr>
          <p:nvPr/>
        </p:nvSpPr>
        <p:spPr bwMode="auto">
          <a:xfrm>
            <a:off x="5194300" y="1933575"/>
            <a:ext cx="4504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2700 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85" name="Rectangle 52"/>
          <p:cNvSpPr>
            <a:spLocks noChangeArrowheads="1"/>
          </p:cNvSpPr>
          <p:nvPr/>
        </p:nvSpPr>
        <p:spPr bwMode="auto">
          <a:xfrm>
            <a:off x="7019925" y="3835400"/>
            <a:ext cx="4504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2200 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86" name="Rectangle 53"/>
          <p:cNvSpPr>
            <a:spLocks noChangeArrowheads="1"/>
          </p:cNvSpPr>
          <p:nvPr/>
        </p:nvSpPr>
        <p:spPr bwMode="auto">
          <a:xfrm>
            <a:off x="7169150" y="3311526"/>
            <a:ext cx="173124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87" name="Rectangle 54"/>
          <p:cNvSpPr>
            <a:spLocks noChangeArrowheads="1"/>
          </p:cNvSpPr>
          <p:nvPr/>
        </p:nvSpPr>
        <p:spPr bwMode="auto">
          <a:xfrm>
            <a:off x="5178425" y="5756275"/>
            <a:ext cx="4504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2200 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88" name="Rectangle 55"/>
          <p:cNvSpPr>
            <a:spLocks noChangeArrowheads="1"/>
          </p:cNvSpPr>
          <p:nvPr/>
        </p:nvSpPr>
        <p:spPr bwMode="auto">
          <a:xfrm>
            <a:off x="5336338" y="5229226"/>
            <a:ext cx="173124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89" name="Rectangle 56"/>
          <p:cNvSpPr>
            <a:spLocks noChangeArrowheads="1"/>
          </p:cNvSpPr>
          <p:nvPr/>
        </p:nvSpPr>
        <p:spPr bwMode="auto">
          <a:xfrm>
            <a:off x="6975476" y="1301751"/>
            <a:ext cx="95699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The first exhaled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air comes out of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the dead space.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Only 350 mL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leaves the alveoli.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90" name="Rectangle 57"/>
          <p:cNvSpPr>
            <a:spLocks noChangeArrowheads="1"/>
          </p:cNvSpPr>
          <p:nvPr/>
        </p:nvSpPr>
        <p:spPr bwMode="auto">
          <a:xfrm>
            <a:off x="4916289" y="3603626"/>
            <a:ext cx="10259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>
                <a:solidFill>
                  <a:srgbClr val="000000"/>
                </a:solidFill>
                <a:latin typeface="Arial Black" pitchFamily="34" charset="0"/>
              </a:rPr>
              <a:t>RESPIRATORY</a:t>
            </a:r>
            <a:br>
              <a:rPr lang="en-US" sz="100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1000">
                <a:solidFill>
                  <a:srgbClr val="000000"/>
                </a:solidFill>
                <a:latin typeface="Arial Black" pitchFamily="34" charset="0"/>
              </a:rPr>
              <a:t>CYCLE IN</a:t>
            </a:r>
            <a:br>
              <a:rPr lang="en-US" sz="100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1000">
                <a:solidFill>
                  <a:srgbClr val="000000"/>
                </a:solidFill>
                <a:latin typeface="Arial Black" pitchFamily="34" charset="0"/>
              </a:rPr>
              <a:t>ADULT</a:t>
            </a:r>
            <a:endParaRPr lang="en-US">
              <a:latin typeface="Arial Black" pitchFamily="34" charset="0"/>
            </a:endParaRPr>
          </a:p>
        </p:txBody>
      </p:sp>
      <p:sp>
        <p:nvSpPr>
          <p:cNvPr id="32791" name="Rectangle 58"/>
          <p:cNvSpPr>
            <a:spLocks noChangeArrowheads="1"/>
          </p:cNvSpPr>
          <p:nvPr/>
        </p:nvSpPr>
        <p:spPr bwMode="auto">
          <a:xfrm>
            <a:off x="4963717" y="4714876"/>
            <a:ext cx="902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Dead space filled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with stale air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92" name="Rectangle 59"/>
          <p:cNvSpPr>
            <a:spLocks noChangeArrowheads="1"/>
          </p:cNvSpPr>
          <p:nvPr/>
        </p:nvSpPr>
        <p:spPr bwMode="auto">
          <a:xfrm>
            <a:off x="4976417" y="844551"/>
            <a:ext cx="902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Dead space filled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with fresh air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93" name="Rectangle 60"/>
          <p:cNvSpPr>
            <a:spLocks noChangeArrowheads="1"/>
          </p:cNvSpPr>
          <p:nvPr/>
        </p:nvSpPr>
        <p:spPr bwMode="auto">
          <a:xfrm>
            <a:off x="8855075" y="5175250"/>
            <a:ext cx="115095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 mm Hg (fresh air)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94" name="Rectangle 61"/>
          <p:cNvSpPr>
            <a:spLocks noChangeArrowheads="1"/>
          </p:cNvSpPr>
          <p:nvPr/>
        </p:nvSpPr>
        <p:spPr bwMode="auto">
          <a:xfrm>
            <a:off x="8855075" y="5349875"/>
            <a:ext cx="11365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100 mm Hg (stale air)</a:t>
            </a:r>
          </a:p>
        </p:txBody>
      </p:sp>
      <p:sp>
        <p:nvSpPr>
          <p:cNvPr id="32795" name="Rectangle 62"/>
          <p:cNvSpPr>
            <a:spLocks noChangeArrowheads="1"/>
          </p:cNvSpPr>
          <p:nvPr/>
        </p:nvSpPr>
        <p:spPr bwMode="auto">
          <a:xfrm>
            <a:off x="8458200" y="1492250"/>
            <a:ext cx="94256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End of inspiration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96" name="Rectangle 63"/>
          <p:cNvSpPr>
            <a:spLocks noChangeArrowheads="1"/>
          </p:cNvSpPr>
          <p:nvPr/>
        </p:nvSpPr>
        <p:spPr bwMode="auto">
          <a:xfrm>
            <a:off x="8464551" y="2886076"/>
            <a:ext cx="15132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At the end of expiration, the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dead space is filled with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“</a:t>
            </a: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stale</a:t>
            </a: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”</a:t>
            </a: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 air from alveoli.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97" name="Rectangle 64"/>
          <p:cNvSpPr>
            <a:spLocks noChangeArrowheads="1"/>
          </p:cNvSpPr>
          <p:nvPr/>
        </p:nvSpPr>
        <p:spPr bwMode="auto">
          <a:xfrm>
            <a:off x="8261350" y="4949826"/>
            <a:ext cx="2693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>
                <a:solidFill>
                  <a:srgbClr val="231F20"/>
                </a:solidFill>
                <a:latin typeface="Arial Black" pitchFamily="34" charset="0"/>
              </a:rPr>
              <a:t>KEY</a:t>
            </a:r>
            <a:endParaRPr lang="en-US">
              <a:latin typeface="Arial Black" pitchFamily="34" charset="0"/>
            </a:endParaRPr>
          </a:p>
        </p:txBody>
      </p:sp>
      <p:sp>
        <p:nvSpPr>
          <p:cNvPr id="32798" name="Rectangle 65"/>
          <p:cNvSpPr>
            <a:spLocks noChangeArrowheads="1"/>
          </p:cNvSpPr>
          <p:nvPr/>
        </p:nvSpPr>
        <p:spPr bwMode="auto">
          <a:xfrm>
            <a:off x="8458201" y="2179639"/>
            <a:ext cx="76302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Exhale 500 mL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(tidal volume)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799" name="Rectangle 66"/>
          <p:cNvSpPr>
            <a:spLocks noChangeArrowheads="1"/>
          </p:cNvSpPr>
          <p:nvPr/>
        </p:nvSpPr>
        <p:spPr bwMode="auto">
          <a:xfrm rot="3347671">
            <a:off x="7549990" y="2401144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2800" name="Rectangle 67"/>
          <p:cNvSpPr>
            <a:spLocks noChangeArrowheads="1"/>
          </p:cNvSpPr>
          <p:nvPr/>
        </p:nvSpPr>
        <p:spPr bwMode="auto">
          <a:xfrm rot="1524463">
            <a:off x="7330915" y="2645619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350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grpSp>
        <p:nvGrpSpPr>
          <p:cNvPr id="32801" name="Group 68"/>
          <p:cNvGrpSpPr>
            <a:grpSpLocks/>
          </p:cNvGrpSpPr>
          <p:nvPr/>
        </p:nvGrpSpPr>
        <p:grpSpPr bwMode="auto">
          <a:xfrm>
            <a:off x="8531226" y="5175266"/>
            <a:ext cx="277813" cy="180976"/>
            <a:chOff x="3906" y="3743"/>
            <a:chExt cx="175" cy="114"/>
          </a:xfrm>
        </p:grpSpPr>
        <p:sp>
          <p:nvSpPr>
            <p:cNvPr id="32807" name="Rectangle 69"/>
            <p:cNvSpPr>
              <a:spLocks noChangeArrowheads="1"/>
            </p:cNvSpPr>
            <p:nvPr/>
          </p:nvSpPr>
          <p:spPr bwMode="auto">
            <a:xfrm>
              <a:off x="3906" y="3743"/>
              <a:ext cx="43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2808" name="Rectangle 70"/>
            <p:cNvSpPr>
              <a:spLocks noChangeArrowheads="1"/>
            </p:cNvSpPr>
            <p:nvPr/>
          </p:nvSpPr>
          <p:spPr bwMode="auto">
            <a:xfrm>
              <a:off x="3954" y="3789"/>
              <a:ext cx="58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7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7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endParaRPr lang="en-US" sz="7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2809" name="Rectangle 71"/>
            <p:cNvSpPr>
              <a:spLocks noChangeArrowheads="1"/>
            </p:cNvSpPr>
            <p:nvPr/>
          </p:nvSpPr>
          <p:spPr bwMode="auto">
            <a:xfrm>
              <a:off x="4034" y="3743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=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2802" name="Group 72"/>
          <p:cNvGrpSpPr>
            <a:grpSpLocks/>
          </p:cNvGrpSpPr>
          <p:nvPr/>
        </p:nvGrpSpPr>
        <p:grpSpPr bwMode="auto">
          <a:xfrm>
            <a:off x="8531226" y="5334017"/>
            <a:ext cx="277813" cy="196851"/>
            <a:chOff x="3906" y="4083"/>
            <a:chExt cx="175" cy="124"/>
          </a:xfrm>
        </p:grpSpPr>
        <p:sp>
          <p:nvSpPr>
            <p:cNvPr id="32803" name="Rectangle 73"/>
            <p:cNvSpPr>
              <a:spLocks noChangeArrowheads="1"/>
            </p:cNvSpPr>
            <p:nvPr/>
          </p:nvSpPr>
          <p:spPr bwMode="auto">
            <a:xfrm>
              <a:off x="3906" y="4093"/>
              <a:ext cx="43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2804" name="Rectangle 74"/>
            <p:cNvSpPr>
              <a:spLocks noChangeArrowheads="1"/>
            </p:cNvSpPr>
            <p:nvPr/>
          </p:nvSpPr>
          <p:spPr bwMode="auto">
            <a:xfrm>
              <a:off x="3954" y="4139"/>
              <a:ext cx="58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7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7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endParaRPr lang="en-US" sz="7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2805" name="Rectangle 75"/>
            <p:cNvSpPr>
              <a:spLocks noChangeArrowheads="1"/>
            </p:cNvSpPr>
            <p:nvPr/>
          </p:nvSpPr>
          <p:spPr bwMode="auto">
            <a:xfrm>
              <a:off x="4034" y="4101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~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2806" name="Rectangle 76"/>
            <p:cNvSpPr>
              <a:spLocks noChangeArrowheads="1"/>
            </p:cNvSpPr>
            <p:nvPr/>
          </p:nvSpPr>
          <p:spPr bwMode="auto">
            <a:xfrm>
              <a:off x="4034" y="4083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~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0504125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9"/>
          <p:cNvSpPr>
            <a:spLocks noGrp="1" noChangeArrowheads="1"/>
          </p:cNvSpPr>
          <p:nvPr>
            <p:ph type="title"/>
          </p:nvPr>
        </p:nvSpPr>
        <p:spPr>
          <a:xfrm>
            <a:off x="1952625" y="1"/>
            <a:ext cx="8229600" cy="500063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1" dirty="0">
                <a:latin typeface="+mn-lt"/>
              </a:rPr>
              <a:t>Ventil</a:t>
            </a:r>
            <a:r>
              <a:rPr lang="tr-TR" sz="4000" b="1" dirty="0" err="1">
                <a:latin typeface="+mn-lt"/>
              </a:rPr>
              <a:t>asyon</a:t>
            </a:r>
            <a:endParaRPr lang="en-US" sz="4000" b="1" dirty="0">
              <a:latin typeface="+mn-lt"/>
            </a:endParaRPr>
          </a:p>
        </p:txBody>
      </p:sp>
      <p:pic>
        <p:nvPicPr>
          <p:cNvPr id="33796" name="Picture 54" descr="figure_17_14"/>
          <p:cNvPicPr>
            <a:picLocks noChangeAspect="1" noChangeArrowheads="1"/>
          </p:cNvPicPr>
          <p:nvPr/>
        </p:nvPicPr>
        <p:blipFill>
          <a:blip r:embed="rId3" cstate="print"/>
          <a:srcRect t="7979"/>
          <a:stretch>
            <a:fillRect/>
          </a:stretch>
        </p:blipFill>
        <p:spPr bwMode="auto">
          <a:xfrm>
            <a:off x="1978026" y="825501"/>
            <a:ext cx="823436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7" name="Oval 55"/>
          <p:cNvSpPr>
            <a:spLocks noChangeArrowheads="1"/>
          </p:cNvSpPr>
          <p:nvPr/>
        </p:nvSpPr>
        <p:spPr bwMode="auto">
          <a:xfrm>
            <a:off x="8202613" y="1458913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1</a:t>
            </a:r>
            <a:endParaRPr lang="en-US">
              <a:latin typeface="Arial Black" pitchFamily="34" charset="0"/>
            </a:endParaRPr>
          </a:p>
        </p:txBody>
      </p:sp>
      <p:sp>
        <p:nvSpPr>
          <p:cNvPr id="33798" name="Oval 56"/>
          <p:cNvSpPr>
            <a:spLocks noChangeArrowheads="1"/>
          </p:cNvSpPr>
          <p:nvPr/>
        </p:nvSpPr>
        <p:spPr bwMode="auto">
          <a:xfrm>
            <a:off x="8202613" y="2176463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2</a:t>
            </a:r>
            <a:endParaRPr lang="en-US">
              <a:latin typeface="Arial Black" pitchFamily="34" charset="0"/>
            </a:endParaRPr>
          </a:p>
        </p:txBody>
      </p:sp>
      <p:sp>
        <p:nvSpPr>
          <p:cNvPr id="33799" name="Oval 57"/>
          <p:cNvSpPr>
            <a:spLocks noChangeArrowheads="1"/>
          </p:cNvSpPr>
          <p:nvPr/>
        </p:nvSpPr>
        <p:spPr bwMode="auto">
          <a:xfrm>
            <a:off x="8202613" y="2897188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3</a:t>
            </a:r>
            <a:endParaRPr lang="en-US">
              <a:latin typeface="Arial Black" pitchFamily="34" charset="0"/>
            </a:endParaRPr>
          </a:p>
        </p:txBody>
      </p:sp>
      <p:sp>
        <p:nvSpPr>
          <p:cNvPr id="33800" name="Oval 58"/>
          <p:cNvSpPr>
            <a:spLocks noChangeArrowheads="1"/>
          </p:cNvSpPr>
          <p:nvPr/>
        </p:nvSpPr>
        <p:spPr bwMode="auto">
          <a:xfrm>
            <a:off x="8202613" y="3706813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4</a:t>
            </a:r>
            <a:endParaRPr lang="en-US">
              <a:latin typeface="Arial Black" pitchFamily="34" charset="0"/>
            </a:endParaRPr>
          </a:p>
        </p:txBody>
      </p:sp>
      <p:sp>
        <p:nvSpPr>
          <p:cNvPr id="33801" name="Oval 59"/>
          <p:cNvSpPr>
            <a:spLocks noChangeArrowheads="1"/>
          </p:cNvSpPr>
          <p:nvPr/>
        </p:nvSpPr>
        <p:spPr bwMode="auto">
          <a:xfrm>
            <a:off x="7429500" y="3067050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2</a:t>
            </a:r>
            <a:endParaRPr lang="en-US">
              <a:latin typeface="Arial Black" pitchFamily="34" charset="0"/>
            </a:endParaRPr>
          </a:p>
        </p:txBody>
      </p:sp>
      <p:sp>
        <p:nvSpPr>
          <p:cNvPr id="33802" name="Oval 60"/>
          <p:cNvSpPr>
            <a:spLocks noChangeArrowheads="1"/>
          </p:cNvSpPr>
          <p:nvPr/>
        </p:nvSpPr>
        <p:spPr bwMode="auto">
          <a:xfrm>
            <a:off x="5910263" y="5721350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3</a:t>
            </a:r>
            <a:endParaRPr lang="en-US">
              <a:latin typeface="Arial Black" pitchFamily="34" charset="0"/>
            </a:endParaRPr>
          </a:p>
        </p:txBody>
      </p:sp>
      <p:sp>
        <p:nvSpPr>
          <p:cNvPr id="33803" name="Oval 61"/>
          <p:cNvSpPr>
            <a:spLocks noChangeArrowheads="1"/>
          </p:cNvSpPr>
          <p:nvPr/>
        </p:nvSpPr>
        <p:spPr bwMode="auto">
          <a:xfrm>
            <a:off x="3497263" y="4638675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4</a:t>
            </a:r>
            <a:endParaRPr lang="en-US">
              <a:latin typeface="Arial Black" pitchFamily="34" charset="0"/>
            </a:endParaRPr>
          </a:p>
        </p:txBody>
      </p:sp>
      <p:sp>
        <p:nvSpPr>
          <p:cNvPr id="33804" name="Oval 62"/>
          <p:cNvSpPr>
            <a:spLocks noChangeArrowheads="1"/>
          </p:cNvSpPr>
          <p:nvPr/>
        </p:nvSpPr>
        <p:spPr bwMode="auto">
          <a:xfrm>
            <a:off x="5962650" y="1798638"/>
            <a:ext cx="184150" cy="18415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1</a:t>
            </a:r>
            <a:endParaRPr lang="en-US">
              <a:latin typeface="Arial Black" pitchFamily="34" charset="0"/>
            </a:endParaRPr>
          </a:p>
        </p:txBody>
      </p:sp>
      <p:sp>
        <p:nvSpPr>
          <p:cNvPr id="33805" name="Line 63"/>
          <p:cNvSpPr>
            <a:spLocks noChangeShapeType="1"/>
          </p:cNvSpPr>
          <p:nvPr/>
        </p:nvSpPr>
        <p:spPr bwMode="auto">
          <a:xfrm>
            <a:off x="5427664" y="1144589"/>
            <a:ext cx="1587" cy="19367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6" name="Line 64"/>
          <p:cNvSpPr>
            <a:spLocks noChangeShapeType="1"/>
          </p:cNvSpPr>
          <p:nvPr/>
        </p:nvSpPr>
        <p:spPr bwMode="auto">
          <a:xfrm flipH="1">
            <a:off x="2979738" y="3800475"/>
            <a:ext cx="482600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7" name="Line 65"/>
          <p:cNvSpPr>
            <a:spLocks noChangeShapeType="1"/>
          </p:cNvSpPr>
          <p:nvPr/>
        </p:nvSpPr>
        <p:spPr bwMode="auto">
          <a:xfrm>
            <a:off x="7562850" y="2062164"/>
            <a:ext cx="1588" cy="17462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8" name="Freeform 66"/>
          <p:cNvSpPr>
            <a:spLocks/>
          </p:cNvSpPr>
          <p:nvPr/>
        </p:nvSpPr>
        <p:spPr bwMode="auto">
          <a:xfrm>
            <a:off x="2973388" y="3154364"/>
            <a:ext cx="495300" cy="363537"/>
          </a:xfrm>
          <a:custGeom>
            <a:avLst/>
            <a:gdLst>
              <a:gd name="T0" fmla="*/ 786288641 w 312"/>
              <a:gd name="T1" fmla="*/ 577114238 h 229"/>
              <a:gd name="T2" fmla="*/ 221773762 w 312"/>
              <a:gd name="T3" fmla="*/ 0 h 229"/>
              <a:gd name="T4" fmla="*/ 0 w 312"/>
              <a:gd name="T5" fmla="*/ 0 h 229"/>
              <a:gd name="T6" fmla="*/ 0 60000 65536"/>
              <a:gd name="T7" fmla="*/ 0 60000 65536"/>
              <a:gd name="T8" fmla="*/ 0 60000 65536"/>
              <a:gd name="T9" fmla="*/ 0 w 312"/>
              <a:gd name="T10" fmla="*/ 0 h 229"/>
              <a:gd name="T11" fmla="*/ 312 w 312"/>
              <a:gd name="T12" fmla="*/ 229 h 22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" h="229">
                <a:moveTo>
                  <a:pt x="312" y="229"/>
                </a:moveTo>
                <a:lnTo>
                  <a:pt x="88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09" name="Freeform 67"/>
          <p:cNvSpPr>
            <a:spLocks/>
          </p:cNvSpPr>
          <p:nvPr/>
        </p:nvSpPr>
        <p:spPr bwMode="auto">
          <a:xfrm>
            <a:off x="2973388" y="4089401"/>
            <a:ext cx="495300" cy="352425"/>
          </a:xfrm>
          <a:custGeom>
            <a:avLst/>
            <a:gdLst>
              <a:gd name="T0" fmla="*/ 786288641 w 312"/>
              <a:gd name="T1" fmla="*/ 0 h 222"/>
              <a:gd name="T2" fmla="*/ 221773762 w 312"/>
              <a:gd name="T3" fmla="*/ 559474732 h 222"/>
              <a:gd name="T4" fmla="*/ 0 w 312"/>
              <a:gd name="T5" fmla="*/ 559474732 h 222"/>
              <a:gd name="T6" fmla="*/ 0 60000 65536"/>
              <a:gd name="T7" fmla="*/ 0 60000 65536"/>
              <a:gd name="T8" fmla="*/ 0 60000 65536"/>
              <a:gd name="T9" fmla="*/ 0 w 312"/>
              <a:gd name="T10" fmla="*/ 0 h 222"/>
              <a:gd name="T11" fmla="*/ 312 w 312"/>
              <a:gd name="T12" fmla="*/ 222 h 22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" h="222">
                <a:moveTo>
                  <a:pt x="312" y="0"/>
                </a:moveTo>
                <a:lnTo>
                  <a:pt x="88" y="222"/>
                </a:lnTo>
                <a:lnTo>
                  <a:pt x="0" y="222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10" name="Freeform 68"/>
          <p:cNvSpPr>
            <a:spLocks/>
          </p:cNvSpPr>
          <p:nvPr/>
        </p:nvSpPr>
        <p:spPr bwMode="auto">
          <a:xfrm>
            <a:off x="7451725" y="2236788"/>
            <a:ext cx="215900" cy="228600"/>
          </a:xfrm>
          <a:custGeom>
            <a:avLst/>
            <a:gdLst>
              <a:gd name="T0" fmla="*/ 0 w 136"/>
              <a:gd name="T1" fmla="*/ 362902445 h 144"/>
              <a:gd name="T2" fmla="*/ 0 w 136"/>
              <a:gd name="T3" fmla="*/ 0 h 144"/>
              <a:gd name="T4" fmla="*/ 342741195 w 136"/>
              <a:gd name="T5" fmla="*/ 0 h 144"/>
              <a:gd name="T6" fmla="*/ 342741195 w 136"/>
              <a:gd name="T7" fmla="*/ 100806232 h 144"/>
              <a:gd name="T8" fmla="*/ 0 60000 65536"/>
              <a:gd name="T9" fmla="*/ 0 60000 65536"/>
              <a:gd name="T10" fmla="*/ 0 60000 65536"/>
              <a:gd name="T11" fmla="*/ 0 60000 65536"/>
              <a:gd name="T12" fmla="*/ 0 w 136"/>
              <a:gd name="T13" fmla="*/ 0 h 144"/>
              <a:gd name="T14" fmla="*/ 136 w 136"/>
              <a:gd name="T15" fmla="*/ 144 h 1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" h="144">
                <a:moveTo>
                  <a:pt x="0" y="144"/>
                </a:moveTo>
                <a:lnTo>
                  <a:pt x="0" y="0"/>
                </a:lnTo>
                <a:lnTo>
                  <a:pt x="136" y="0"/>
                </a:lnTo>
                <a:lnTo>
                  <a:pt x="136" y="40"/>
                </a:lnTo>
              </a:path>
            </a:pathLst>
          </a:custGeom>
          <a:noFill/>
          <a:ln w="9525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11" name="Line 69"/>
          <p:cNvSpPr>
            <a:spLocks noChangeShapeType="1"/>
          </p:cNvSpPr>
          <p:nvPr/>
        </p:nvSpPr>
        <p:spPr bwMode="auto">
          <a:xfrm>
            <a:off x="5421314" y="5013325"/>
            <a:ext cx="1587" cy="203200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812" name="Rectangle 70"/>
          <p:cNvSpPr>
            <a:spLocks noChangeArrowheads="1"/>
          </p:cNvSpPr>
          <p:nvPr/>
        </p:nvSpPr>
        <p:spPr bwMode="auto">
          <a:xfrm>
            <a:off x="3492500" y="3416300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13" name="Rectangle 71"/>
          <p:cNvSpPr>
            <a:spLocks noChangeArrowheads="1"/>
          </p:cNvSpPr>
          <p:nvPr/>
        </p:nvSpPr>
        <p:spPr bwMode="auto">
          <a:xfrm>
            <a:off x="5339513" y="1358901"/>
            <a:ext cx="173124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14" name="Rectangle 72"/>
          <p:cNvSpPr>
            <a:spLocks noChangeArrowheads="1"/>
          </p:cNvSpPr>
          <p:nvPr/>
        </p:nvSpPr>
        <p:spPr bwMode="auto">
          <a:xfrm>
            <a:off x="3492500" y="3730625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350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15" name="Rectangle 73"/>
          <p:cNvSpPr>
            <a:spLocks noChangeArrowheads="1"/>
          </p:cNvSpPr>
          <p:nvPr/>
        </p:nvSpPr>
        <p:spPr bwMode="auto">
          <a:xfrm>
            <a:off x="3492500" y="4022725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16" name="Rectangle 74"/>
          <p:cNvSpPr>
            <a:spLocks noChangeArrowheads="1"/>
          </p:cNvSpPr>
          <p:nvPr/>
        </p:nvSpPr>
        <p:spPr bwMode="auto">
          <a:xfrm>
            <a:off x="5194300" y="1933575"/>
            <a:ext cx="4504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2700 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17" name="Rectangle 75"/>
          <p:cNvSpPr>
            <a:spLocks noChangeArrowheads="1"/>
          </p:cNvSpPr>
          <p:nvPr/>
        </p:nvSpPr>
        <p:spPr bwMode="auto">
          <a:xfrm>
            <a:off x="3375025" y="4276725"/>
            <a:ext cx="4504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2200 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18" name="Rectangle 76"/>
          <p:cNvSpPr>
            <a:spLocks noChangeArrowheads="1"/>
          </p:cNvSpPr>
          <p:nvPr/>
        </p:nvSpPr>
        <p:spPr bwMode="auto">
          <a:xfrm>
            <a:off x="7019925" y="3835400"/>
            <a:ext cx="4504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2200 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19" name="Rectangle 77"/>
          <p:cNvSpPr>
            <a:spLocks noChangeArrowheads="1"/>
          </p:cNvSpPr>
          <p:nvPr/>
        </p:nvSpPr>
        <p:spPr bwMode="auto">
          <a:xfrm>
            <a:off x="7169150" y="3311526"/>
            <a:ext cx="173124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lnSpc>
                <a:spcPct val="80000"/>
              </a:lnSpc>
            </a:pP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20" name="Rectangle 78"/>
          <p:cNvSpPr>
            <a:spLocks noChangeArrowheads="1"/>
          </p:cNvSpPr>
          <p:nvPr/>
        </p:nvSpPr>
        <p:spPr bwMode="auto">
          <a:xfrm>
            <a:off x="5178425" y="5756275"/>
            <a:ext cx="45044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2200 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21" name="Rectangle 79"/>
          <p:cNvSpPr>
            <a:spLocks noChangeArrowheads="1"/>
          </p:cNvSpPr>
          <p:nvPr/>
        </p:nvSpPr>
        <p:spPr bwMode="auto">
          <a:xfrm>
            <a:off x="5336338" y="5229226"/>
            <a:ext cx="173124" cy="22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lnSpc>
                <a:spcPct val="80000"/>
              </a:lnSpc>
            </a:pP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b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9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mL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22" name="Rectangle 80"/>
          <p:cNvSpPr>
            <a:spLocks noChangeArrowheads="1"/>
          </p:cNvSpPr>
          <p:nvPr/>
        </p:nvSpPr>
        <p:spPr bwMode="auto">
          <a:xfrm>
            <a:off x="2160883" y="3729039"/>
            <a:ext cx="7902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Only 350 mL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of fresh air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reaches alveoli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23" name="Rectangle 81"/>
          <p:cNvSpPr>
            <a:spLocks noChangeArrowheads="1"/>
          </p:cNvSpPr>
          <p:nvPr/>
        </p:nvSpPr>
        <p:spPr bwMode="auto">
          <a:xfrm>
            <a:off x="6975476" y="1301751"/>
            <a:ext cx="95699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The first exhaled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air comes out of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the dead space.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Only 350 mL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leaves the alveoli.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24" name="Rectangle 82"/>
          <p:cNvSpPr>
            <a:spLocks noChangeArrowheads="1"/>
          </p:cNvSpPr>
          <p:nvPr/>
        </p:nvSpPr>
        <p:spPr bwMode="auto">
          <a:xfrm>
            <a:off x="2233033" y="3082926"/>
            <a:ext cx="7165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Dead space is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filled with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fresh air.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25" name="Rectangle 83"/>
          <p:cNvSpPr>
            <a:spLocks noChangeArrowheads="1"/>
          </p:cNvSpPr>
          <p:nvPr/>
        </p:nvSpPr>
        <p:spPr bwMode="auto">
          <a:xfrm>
            <a:off x="2103127" y="4381501"/>
            <a:ext cx="8527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The first 150 mL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of air into the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alveoli is stale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air from the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dead space.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26" name="Rectangle 84"/>
          <p:cNvSpPr>
            <a:spLocks noChangeArrowheads="1"/>
          </p:cNvSpPr>
          <p:nvPr/>
        </p:nvSpPr>
        <p:spPr bwMode="auto">
          <a:xfrm>
            <a:off x="4916289" y="3603626"/>
            <a:ext cx="10259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>
                <a:solidFill>
                  <a:srgbClr val="000000"/>
                </a:solidFill>
                <a:latin typeface="Arial Black" pitchFamily="34" charset="0"/>
              </a:rPr>
              <a:t>RESPIRATORY</a:t>
            </a:r>
            <a:br>
              <a:rPr lang="en-US" sz="100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1000">
                <a:solidFill>
                  <a:srgbClr val="000000"/>
                </a:solidFill>
                <a:latin typeface="Arial Black" pitchFamily="34" charset="0"/>
              </a:rPr>
              <a:t>CYCLE IN</a:t>
            </a:r>
            <a:br>
              <a:rPr lang="en-US" sz="100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1000">
                <a:solidFill>
                  <a:srgbClr val="000000"/>
                </a:solidFill>
                <a:latin typeface="Arial Black" pitchFamily="34" charset="0"/>
              </a:rPr>
              <a:t>ADULT</a:t>
            </a:r>
            <a:endParaRPr lang="en-US">
              <a:latin typeface="Arial Black" pitchFamily="34" charset="0"/>
            </a:endParaRPr>
          </a:p>
        </p:txBody>
      </p:sp>
      <p:sp>
        <p:nvSpPr>
          <p:cNvPr id="33827" name="Rectangle 85"/>
          <p:cNvSpPr>
            <a:spLocks noChangeArrowheads="1"/>
          </p:cNvSpPr>
          <p:nvPr/>
        </p:nvSpPr>
        <p:spPr bwMode="auto">
          <a:xfrm>
            <a:off x="4963717" y="4714876"/>
            <a:ext cx="902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Dead space filled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with stale air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28" name="Rectangle 86"/>
          <p:cNvSpPr>
            <a:spLocks noChangeArrowheads="1"/>
          </p:cNvSpPr>
          <p:nvPr/>
        </p:nvSpPr>
        <p:spPr bwMode="auto">
          <a:xfrm>
            <a:off x="4976417" y="844551"/>
            <a:ext cx="9024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Dead space filled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with fresh air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29" name="Rectangle 87"/>
          <p:cNvSpPr>
            <a:spLocks noChangeArrowheads="1"/>
          </p:cNvSpPr>
          <p:nvPr/>
        </p:nvSpPr>
        <p:spPr bwMode="auto">
          <a:xfrm>
            <a:off x="8855075" y="5175250"/>
            <a:ext cx="115095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 mm Hg (fresh air)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30" name="Rectangle 88"/>
          <p:cNvSpPr>
            <a:spLocks noChangeArrowheads="1"/>
          </p:cNvSpPr>
          <p:nvPr/>
        </p:nvSpPr>
        <p:spPr bwMode="auto">
          <a:xfrm>
            <a:off x="8855075" y="5349875"/>
            <a:ext cx="113653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100 mm Hg (stale air)</a:t>
            </a:r>
          </a:p>
        </p:txBody>
      </p:sp>
      <p:sp>
        <p:nvSpPr>
          <p:cNvPr id="33831" name="Rectangle 89"/>
          <p:cNvSpPr>
            <a:spLocks noChangeArrowheads="1"/>
          </p:cNvSpPr>
          <p:nvPr/>
        </p:nvSpPr>
        <p:spPr bwMode="auto">
          <a:xfrm>
            <a:off x="8458200" y="1492250"/>
            <a:ext cx="94256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End of inspiration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32" name="Rectangle 90"/>
          <p:cNvSpPr>
            <a:spLocks noChangeArrowheads="1"/>
          </p:cNvSpPr>
          <p:nvPr/>
        </p:nvSpPr>
        <p:spPr bwMode="auto">
          <a:xfrm>
            <a:off x="8464551" y="2886076"/>
            <a:ext cx="15132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At the end of expiration, the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dead space is filled with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“</a:t>
            </a: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stale</a:t>
            </a: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”</a:t>
            </a:r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 air from alveoli.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33" name="Rectangle 91"/>
          <p:cNvSpPr>
            <a:spLocks noChangeArrowheads="1"/>
          </p:cNvSpPr>
          <p:nvPr/>
        </p:nvSpPr>
        <p:spPr bwMode="auto">
          <a:xfrm>
            <a:off x="8464550" y="3717926"/>
            <a:ext cx="138659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Inhale 500 mL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of fresh air (tidal volume).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34" name="Rectangle 92"/>
          <p:cNvSpPr>
            <a:spLocks noChangeArrowheads="1"/>
          </p:cNvSpPr>
          <p:nvPr/>
        </p:nvSpPr>
        <p:spPr bwMode="auto">
          <a:xfrm>
            <a:off x="8261350" y="4949826"/>
            <a:ext cx="2693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>
                <a:solidFill>
                  <a:srgbClr val="231F20"/>
                </a:solidFill>
                <a:latin typeface="Arial Black" pitchFamily="34" charset="0"/>
              </a:rPr>
              <a:t>KEY</a:t>
            </a:r>
            <a:endParaRPr lang="en-US">
              <a:latin typeface="Arial Black" pitchFamily="34" charset="0"/>
            </a:endParaRPr>
          </a:p>
        </p:txBody>
      </p:sp>
      <p:sp>
        <p:nvSpPr>
          <p:cNvPr id="33835" name="Rectangle 93"/>
          <p:cNvSpPr>
            <a:spLocks noChangeArrowheads="1"/>
          </p:cNvSpPr>
          <p:nvPr/>
        </p:nvSpPr>
        <p:spPr bwMode="auto">
          <a:xfrm>
            <a:off x="8458201" y="2179639"/>
            <a:ext cx="76302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Exhale 500 mL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(tidal volume)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36" name="Rectangle 94"/>
          <p:cNvSpPr>
            <a:spLocks noChangeArrowheads="1"/>
          </p:cNvSpPr>
          <p:nvPr/>
        </p:nvSpPr>
        <p:spPr bwMode="auto">
          <a:xfrm>
            <a:off x="2705790" y="2212976"/>
            <a:ext cx="67807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Atmospheric</a:t>
            </a:r>
          </a:p>
          <a:p>
            <a:pPr algn="ctr"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air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37" name="Rectangle 95"/>
          <p:cNvSpPr>
            <a:spLocks noChangeArrowheads="1"/>
          </p:cNvSpPr>
          <p:nvPr/>
        </p:nvSpPr>
        <p:spPr bwMode="auto">
          <a:xfrm rot="3347671">
            <a:off x="7549990" y="2401144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150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33838" name="Rectangle 96"/>
          <p:cNvSpPr>
            <a:spLocks noChangeArrowheads="1"/>
          </p:cNvSpPr>
          <p:nvPr/>
        </p:nvSpPr>
        <p:spPr bwMode="auto">
          <a:xfrm rot="1524463">
            <a:off x="7330915" y="2645619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350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grpSp>
        <p:nvGrpSpPr>
          <p:cNvPr id="33839" name="Group 97"/>
          <p:cNvGrpSpPr>
            <a:grpSpLocks/>
          </p:cNvGrpSpPr>
          <p:nvPr/>
        </p:nvGrpSpPr>
        <p:grpSpPr bwMode="auto">
          <a:xfrm>
            <a:off x="8531226" y="5175266"/>
            <a:ext cx="277813" cy="180976"/>
            <a:chOff x="3906" y="3743"/>
            <a:chExt cx="175" cy="114"/>
          </a:xfrm>
        </p:grpSpPr>
        <p:sp>
          <p:nvSpPr>
            <p:cNvPr id="33845" name="Rectangle 98"/>
            <p:cNvSpPr>
              <a:spLocks noChangeArrowheads="1"/>
            </p:cNvSpPr>
            <p:nvPr/>
          </p:nvSpPr>
          <p:spPr bwMode="auto">
            <a:xfrm>
              <a:off x="3906" y="3743"/>
              <a:ext cx="43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3846" name="Rectangle 99"/>
            <p:cNvSpPr>
              <a:spLocks noChangeArrowheads="1"/>
            </p:cNvSpPr>
            <p:nvPr/>
          </p:nvSpPr>
          <p:spPr bwMode="auto">
            <a:xfrm>
              <a:off x="3954" y="3789"/>
              <a:ext cx="58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7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7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endParaRPr lang="en-US" sz="7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3847" name="Rectangle 100"/>
            <p:cNvSpPr>
              <a:spLocks noChangeArrowheads="1"/>
            </p:cNvSpPr>
            <p:nvPr/>
          </p:nvSpPr>
          <p:spPr bwMode="auto">
            <a:xfrm>
              <a:off x="4034" y="3743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=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3840" name="Group 101"/>
          <p:cNvGrpSpPr>
            <a:grpSpLocks/>
          </p:cNvGrpSpPr>
          <p:nvPr/>
        </p:nvGrpSpPr>
        <p:grpSpPr bwMode="auto">
          <a:xfrm>
            <a:off x="8531226" y="5334017"/>
            <a:ext cx="277813" cy="196851"/>
            <a:chOff x="3906" y="4083"/>
            <a:chExt cx="175" cy="124"/>
          </a:xfrm>
        </p:grpSpPr>
        <p:sp>
          <p:nvSpPr>
            <p:cNvPr id="33841" name="Rectangle 102"/>
            <p:cNvSpPr>
              <a:spLocks noChangeArrowheads="1"/>
            </p:cNvSpPr>
            <p:nvPr/>
          </p:nvSpPr>
          <p:spPr bwMode="auto">
            <a:xfrm>
              <a:off x="3906" y="4093"/>
              <a:ext cx="43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3842" name="Rectangle 103"/>
            <p:cNvSpPr>
              <a:spLocks noChangeArrowheads="1"/>
            </p:cNvSpPr>
            <p:nvPr/>
          </p:nvSpPr>
          <p:spPr bwMode="auto">
            <a:xfrm>
              <a:off x="3954" y="4139"/>
              <a:ext cx="58" cy="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7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7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endParaRPr lang="en-US" sz="7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3843" name="Rectangle 104"/>
            <p:cNvSpPr>
              <a:spLocks noChangeArrowheads="1"/>
            </p:cNvSpPr>
            <p:nvPr/>
          </p:nvSpPr>
          <p:spPr bwMode="auto">
            <a:xfrm>
              <a:off x="4034" y="4101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~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33844" name="Rectangle 105"/>
            <p:cNvSpPr>
              <a:spLocks noChangeArrowheads="1"/>
            </p:cNvSpPr>
            <p:nvPr/>
          </p:nvSpPr>
          <p:spPr bwMode="auto">
            <a:xfrm>
              <a:off x="4034" y="4083"/>
              <a:ext cx="47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/>
              <a:r>
                <a:rPr lang="en-US" sz="10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~</a:t>
              </a:r>
              <a:endParaRPr lang="en-US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9456339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1" descr="figure_17_15_labeled.jpg                                       001A2294ServDisk_05                    BE4022FB:"/>
          <p:cNvPicPr>
            <a:picLocks noChangeAspect="1" noChangeArrowheads="1"/>
          </p:cNvPicPr>
          <p:nvPr/>
        </p:nvPicPr>
        <p:blipFill>
          <a:blip r:embed="rId3" cstate="print"/>
          <a:srcRect t="1512" b="5182"/>
          <a:stretch>
            <a:fillRect/>
          </a:stretch>
        </p:blipFill>
        <p:spPr bwMode="auto">
          <a:xfrm>
            <a:off x="4214813" y="2362200"/>
            <a:ext cx="37401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8" name="Rectangle 2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+mn-lt"/>
              </a:rPr>
              <a:t>Ventil</a:t>
            </a:r>
            <a:r>
              <a:rPr lang="tr-TR" sz="4000" b="1" dirty="0" err="1">
                <a:latin typeface="+mn-lt"/>
              </a:rPr>
              <a:t>asyon</a:t>
            </a:r>
            <a:endParaRPr lang="en-US" sz="4000" dirty="0">
              <a:latin typeface="+mn-lt"/>
            </a:endParaRPr>
          </a:p>
        </p:txBody>
      </p:sp>
      <p:sp>
        <p:nvSpPr>
          <p:cNvPr id="36869" name="Rectangle 24"/>
          <p:cNvSpPr>
            <a:spLocks noGrp="1" noChangeArrowheads="1"/>
          </p:cNvSpPr>
          <p:nvPr>
            <p:ph type="body" idx="1"/>
          </p:nvPr>
        </p:nvSpPr>
        <p:spPr>
          <a:xfrm>
            <a:off x="1952625" y="1285876"/>
            <a:ext cx="8229600" cy="4525963"/>
          </a:xfrm>
        </p:spPr>
        <p:txBody>
          <a:bodyPr/>
          <a:lstStyle/>
          <a:p>
            <a:pPr eaLnBrk="1" hangingPunct="1"/>
            <a:r>
              <a:rPr lang="en-US" b="1" dirty="0"/>
              <a:t>Alveolar </a:t>
            </a:r>
            <a:r>
              <a:rPr lang="en-US" b="1" dirty="0" err="1"/>
              <a:t>ventila</a:t>
            </a:r>
            <a:r>
              <a:rPr lang="tr-TR" b="1" dirty="0" err="1"/>
              <a:t>sy</a:t>
            </a:r>
            <a:r>
              <a:rPr lang="en-US" b="1" dirty="0"/>
              <a:t>on </a:t>
            </a:r>
            <a:r>
              <a:rPr lang="tr-TR" b="1" dirty="0"/>
              <a:t>arttıkça</a:t>
            </a:r>
            <a:r>
              <a:rPr lang="en-US" b="1" dirty="0"/>
              <a:t>, alveolar P</a:t>
            </a:r>
            <a:r>
              <a:rPr lang="en-US" sz="4000" b="1" baseline="-15000" dirty="0"/>
              <a:t>O</a:t>
            </a:r>
            <a:r>
              <a:rPr lang="en-US" b="1" baseline="-30000" dirty="0"/>
              <a:t>2</a:t>
            </a:r>
            <a:r>
              <a:rPr lang="en-US" b="1" dirty="0"/>
              <a:t> </a:t>
            </a:r>
            <a:r>
              <a:rPr lang="tr-TR" b="1" dirty="0"/>
              <a:t>artar ve </a:t>
            </a:r>
            <a:r>
              <a:rPr lang="en-US" b="1" dirty="0"/>
              <a:t>P</a:t>
            </a:r>
            <a:r>
              <a:rPr lang="en-US" sz="4000" b="1" baseline="-15000" dirty="0"/>
              <a:t>CO</a:t>
            </a:r>
            <a:r>
              <a:rPr lang="en-US" b="1" baseline="-30000" dirty="0"/>
              <a:t>2</a:t>
            </a:r>
            <a:r>
              <a:rPr lang="en-US" b="1" dirty="0"/>
              <a:t> </a:t>
            </a:r>
            <a:r>
              <a:rPr lang="tr-TR" b="1" dirty="0"/>
              <a:t>azalır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52020519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r>
              <a:rPr lang="en-US" b="1" dirty="0">
                <a:latin typeface="+mn-lt"/>
              </a:rPr>
              <a:t>Ventil</a:t>
            </a:r>
            <a:r>
              <a:rPr lang="tr-TR" b="1" dirty="0" err="1">
                <a:latin typeface="+mn-lt"/>
              </a:rPr>
              <a:t>asyon</a:t>
            </a:r>
            <a:endParaRPr lang="en-US" dirty="0">
              <a:latin typeface="+mn-lt"/>
            </a:endParaRPr>
          </a:p>
        </p:txBody>
      </p:sp>
      <p:sp>
        <p:nvSpPr>
          <p:cNvPr id="37891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186069" y="772299"/>
            <a:ext cx="11593585" cy="4525963"/>
          </a:xfrm>
        </p:spPr>
        <p:txBody>
          <a:bodyPr/>
          <a:lstStyle/>
          <a:p>
            <a:pPr eaLnBrk="1" hangingPunct="1"/>
            <a:r>
              <a:rPr lang="en-US" dirty="0"/>
              <a:t>Lo</a:t>
            </a:r>
            <a:r>
              <a:rPr lang="tr-TR" dirty="0"/>
              <a:t>k</a:t>
            </a:r>
            <a:r>
              <a:rPr lang="en-US" dirty="0"/>
              <a:t>al </a:t>
            </a:r>
            <a:r>
              <a:rPr lang="tr-TR" dirty="0"/>
              <a:t>k</a:t>
            </a:r>
            <a:r>
              <a:rPr lang="en-US" dirty="0" err="1"/>
              <a:t>ontrol</a:t>
            </a:r>
            <a:r>
              <a:rPr lang="en-US" dirty="0"/>
              <a:t> me</a:t>
            </a:r>
            <a:r>
              <a:rPr lang="tr-TR" dirty="0" err="1"/>
              <a:t>kanizmaları</a:t>
            </a:r>
            <a:r>
              <a:rPr lang="en-US" dirty="0"/>
              <a:t> </a:t>
            </a:r>
            <a:r>
              <a:rPr lang="en-US" dirty="0" err="1"/>
              <a:t>ventila</a:t>
            </a:r>
            <a:r>
              <a:rPr lang="tr-TR" dirty="0" err="1"/>
              <a:t>syon</a:t>
            </a:r>
            <a:r>
              <a:rPr lang="tr-TR" dirty="0"/>
              <a:t> ve </a:t>
            </a:r>
            <a:r>
              <a:rPr lang="tr-TR" dirty="0" err="1"/>
              <a:t>perfüzyon</a:t>
            </a:r>
            <a:r>
              <a:rPr lang="tr-TR" dirty="0"/>
              <a:t> arasında denge bulmaya çalışır.</a:t>
            </a:r>
            <a:endParaRPr lang="en-US" dirty="0"/>
          </a:p>
        </p:txBody>
      </p:sp>
      <p:pic>
        <p:nvPicPr>
          <p:cNvPr id="37893" name="Picture 13" descr="figure_17_16a_labeled.jpg                                      001A2294ServDisk_05                    BE4022FB:"/>
          <p:cNvPicPr>
            <a:picLocks noChangeAspect="1" noChangeArrowheads="1"/>
          </p:cNvPicPr>
          <p:nvPr/>
        </p:nvPicPr>
        <p:blipFill>
          <a:blip r:embed="rId3" cstate="print"/>
          <a:srcRect t="2405" b="4637"/>
          <a:stretch>
            <a:fillRect/>
          </a:stretch>
        </p:blipFill>
        <p:spPr bwMode="auto">
          <a:xfrm>
            <a:off x="3735433" y="1499440"/>
            <a:ext cx="4279944" cy="298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figure_17_16b_labeled.jpg                                      001A2294ServDisk_05                    BE4022FB:"/>
          <p:cNvPicPr>
            <a:picLocks noChangeAspect="1" noChangeArrowheads="1"/>
          </p:cNvPicPr>
          <p:nvPr/>
        </p:nvPicPr>
        <p:blipFill>
          <a:blip r:embed="rId4" cstate="print"/>
          <a:srcRect b="5075"/>
          <a:stretch>
            <a:fillRect/>
          </a:stretch>
        </p:blipFill>
        <p:spPr bwMode="auto">
          <a:xfrm>
            <a:off x="111589" y="3507679"/>
            <a:ext cx="4839352" cy="335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figure_17_16c_labeled.jpg                                      001A2294ServDisk_05                    BE4022FB:"/>
          <p:cNvPicPr>
            <a:picLocks noChangeAspect="1" noChangeArrowheads="1"/>
          </p:cNvPicPr>
          <p:nvPr/>
        </p:nvPicPr>
        <p:blipFill>
          <a:blip r:embed="rId5" cstate="print"/>
          <a:srcRect t="2324" b="5009"/>
          <a:stretch>
            <a:fillRect/>
          </a:stretch>
        </p:blipFill>
        <p:spPr bwMode="auto">
          <a:xfrm>
            <a:off x="7280140" y="3579742"/>
            <a:ext cx="4911860" cy="327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04754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Solunum: Ders 2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Prof. Dr. Can Akçalı </a:t>
            </a:r>
          </a:p>
          <a:p>
            <a:r>
              <a:rPr lang="tr-TR" dirty="0"/>
              <a:t>(akcali@ankara.edu.tr)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8162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5541" y="55815"/>
            <a:ext cx="10515600" cy="1325563"/>
          </a:xfrm>
        </p:spPr>
        <p:txBody>
          <a:bodyPr/>
          <a:lstStyle/>
          <a:p>
            <a:r>
              <a:rPr lang="tr-TR" b="1" dirty="0"/>
              <a:t>Solunum Sistemi</a:t>
            </a:r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3637277" y="1444873"/>
            <a:ext cx="4437063" cy="5227637"/>
            <a:chOff x="4278313" y="703263"/>
            <a:chExt cx="4727575" cy="5881687"/>
          </a:xfrm>
        </p:grpSpPr>
        <p:pic>
          <p:nvPicPr>
            <p:cNvPr id="4" name="Picture 15" descr="figure_17_01-jL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272" r="21292"/>
            <a:stretch>
              <a:fillRect/>
            </a:stretch>
          </p:blipFill>
          <p:spPr bwMode="auto">
            <a:xfrm>
              <a:off x="4278313" y="703263"/>
              <a:ext cx="4727575" cy="5881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Line 16"/>
            <p:cNvSpPr>
              <a:spLocks noChangeShapeType="1"/>
            </p:cNvSpPr>
            <p:nvPr/>
          </p:nvSpPr>
          <p:spPr bwMode="auto">
            <a:xfrm>
              <a:off x="5295901" y="1444625"/>
              <a:ext cx="625475" cy="1587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Line 17"/>
            <p:cNvSpPr>
              <a:spLocks noChangeShapeType="1"/>
            </p:cNvSpPr>
            <p:nvPr/>
          </p:nvSpPr>
          <p:spPr bwMode="auto">
            <a:xfrm>
              <a:off x="5283201" y="1873250"/>
              <a:ext cx="460375" cy="1587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Line 18"/>
            <p:cNvSpPr>
              <a:spLocks noChangeShapeType="1"/>
            </p:cNvSpPr>
            <p:nvPr/>
          </p:nvSpPr>
          <p:spPr bwMode="auto">
            <a:xfrm>
              <a:off x="5191126" y="2981325"/>
              <a:ext cx="107950" cy="1587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Line 19"/>
            <p:cNvSpPr>
              <a:spLocks noChangeShapeType="1"/>
            </p:cNvSpPr>
            <p:nvPr/>
          </p:nvSpPr>
          <p:spPr bwMode="auto">
            <a:xfrm>
              <a:off x="5194301" y="4357688"/>
              <a:ext cx="104775" cy="1587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Rectangle 20"/>
            <p:cNvSpPr>
              <a:spLocks noChangeArrowheads="1"/>
            </p:cNvSpPr>
            <p:nvPr/>
          </p:nvSpPr>
          <p:spPr bwMode="auto">
            <a:xfrm>
              <a:off x="5624513" y="750888"/>
              <a:ext cx="2587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100" b="1">
                  <a:solidFill>
                    <a:srgbClr val="000000"/>
                  </a:solidFill>
                  <a:latin typeface="Calibri" panose="020F0502020204030204" pitchFamily="34" charset="0"/>
                </a:rPr>
                <a:t>CO</a:t>
              </a:r>
              <a:r>
                <a:rPr lang="en-US" altLang="tr-TR" sz="1100" b="1" baseline="-25000">
                  <a:solidFill>
                    <a:srgbClr val="000000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6253163" y="754063"/>
              <a:ext cx="1571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100" b="1">
                  <a:solidFill>
                    <a:srgbClr val="000000"/>
                  </a:solidFill>
                  <a:latin typeface="Calibri" panose="020F0502020204030204" pitchFamily="34" charset="0"/>
                </a:rPr>
                <a:t>O</a:t>
              </a:r>
              <a:r>
                <a:rPr lang="en-US" altLang="tr-TR" sz="1100" b="1" baseline="-25000">
                  <a:solidFill>
                    <a:srgbClr val="000000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11" name="Rectangle 22"/>
            <p:cNvSpPr>
              <a:spLocks noChangeArrowheads="1"/>
            </p:cNvSpPr>
            <p:nvPr/>
          </p:nvSpPr>
          <p:spPr bwMode="auto">
            <a:xfrm>
              <a:off x="4700886" y="1785938"/>
              <a:ext cx="558501" cy="190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tr-TR" sz="1100" b="1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Alveol</a:t>
              </a:r>
              <a:r>
                <a:rPr lang="tr-TR" altLang="tr-TR" sz="1100" b="1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ler</a:t>
              </a:r>
              <a:endParaRPr lang="en-US" altLang="tr-TR" b="1" dirty="0">
                <a:latin typeface="Calibri" panose="020F0502020204030204" pitchFamily="34" charset="0"/>
              </a:endParaRPr>
            </a:p>
          </p:txBody>
        </p:sp>
        <p:sp>
          <p:nvSpPr>
            <p:cNvPr id="12" name="Rectangle 23"/>
            <p:cNvSpPr>
              <a:spLocks noChangeArrowheads="1"/>
            </p:cNvSpPr>
            <p:nvPr/>
          </p:nvSpPr>
          <p:spPr bwMode="auto">
            <a:xfrm>
              <a:off x="4729163" y="1382713"/>
              <a:ext cx="739547" cy="190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Hava yolları</a:t>
              </a:r>
              <a:endParaRPr lang="en-US" altLang="tr-TR" b="1" dirty="0">
                <a:latin typeface="Calibri" panose="020F0502020204030204" pitchFamily="34" charset="0"/>
              </a:endParaRPr>
            </a:p>
          </p:txBody>
        </p:sp>
        <p:sp>
          <p:nvSpPr>
            <p:cNvPr id="13" name="Rectangle 24"/>
            <p:cNvSpPr>
              <a:spLocks noChangeArrowheads="1"/>
            </p:cNvSpPr>
            <p:nvPr/>
          </p:nvSpPr>
          <p:spPr bwMode="auto">
            <a:xfrm>
              <a:off x="5824538" y="2138363"/>
              <a:ext cx="2587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100" b="1">
                  <a:solidFill>
                    <a:srgbClr val="000000"/>
                  </a:solidFill>
                  <a:latin typeface="Calibri" panose="020F0502020204030204" pitchFamily="34" charset="0"/>
                </a:rPr>
                <a:t>CO</a:t>
              </a:r>
              <a:r>
                <a:rPr lang="en-US" altLang="tr-TR" sz="1100" b="1" baseline="-25000">
                  <a:solidFill>
                    <a:srgbClr val="000000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14" name="Rectangle 25"/>
            <p:cNvSpPr>
              <a:spLocks noChangeArrowheads="1"/>
            </p:cNvSpPr>
            <p:nvPr/>
          </p:nvSpPr>
          <p:spPr bwMode="auto">
            <a:xfrm>
              <a:off x="5537201" y="2647950"/>
              <a:ext cx="2587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100" b="1">
                  <a:solidFill>
                    <a:srgbClr val="000000"/>
                  </a:solidFill>
                  <a:latin typeface="Calibri" panose="020F0502020204030204" pitchFamily="34" charset="0"/>
                </a:rPr>
                <a:t>CO</a:t>
              </a:r>
              <a:r>
                <a:rPr lang="en-US" altLang="tr-TR" sz="1100" b="1" baseline="-25000">
                  <a:solidFill>
                    <a:srgbClr val="000000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15" name="Rectangle 26"/>
            <p:cNvSpPr>
              <a:spLocks noChangeArrowheads="1"/>
            </p:cNvSpPr>
            <p:nvPr/>
          </p:nvSpPr>
          <p:spPr bwMode="auto">
            <a:xfrm>
              <a:off x="6161088" y="2125663"/>
              <a:ext cx="1571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100" b="1">
                  <a:solidFill>
                    <a:srgbClr val="000000"/>
                  </a:solidFill>
                  <a:latin typeface="Calibri" panose="020F0502020204030204" pitchFamily="34" charset="0"/>
                </a:rPr>
                <a:t>O</a:t>
              </a:r>
              <a:r>
                <a:rPr lang="en-US" altLang="tr-TR" sz="1100" b="1" baseline="-25000">
                  <a:solidFill>
                    <a:srgbClr val="000000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16" name="Rectangle 27"/>
            <p:cNvSpPr>
              <a:spLocks noChangeArrowheads="1"/>
            </p:cNvSpPr>
            <p:nvPr/>
          </p:nvSpPr>
          <p:spPr bwMode="auto">
            <a:xfrm>
              <a:off x="6450013" y="2566988"/>
              <a:ext cx="1571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100" b="1">
                  <a:solidFill>
                    <a:srgbClr val="000000"/>
                  </a:solidFill>
                  <a:latin typeface="Calibri" panose="020F0502020204030204" pitchFamily="34" charset="0"/>
                </a:rPr>
                <a:t>O</a:t>
              </a:r>
              <a:r>
                <a:rPr lang="en-US" altLang="tr-TR" sz="1100" b="1" baseline="-25000">
                  <a:solidFill>
                    <a:srgbClr val="000000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17" name="Rectangle 28"/>
            <p:cNvSpPr>
              <a:spLocks noChangeArrowheads="1"/>
            </p:cNvSpPr>
            <p:nvPr/>
          </p:nvSpPr>
          <p:spPr bwMode="auto">
            <a:xfrm>
              <a:off x="4582972" y="2897188"/>
              <a:ext cx="609741" cy="380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tr-TR" sz="1100" b="1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Pulmon</a:t>
              </a:r>
              <a:r>
                <a:rPr lang="tr-TR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er</a:t>
              </a:r>
              <a:br>
                <a:rPr lang="en-US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</a:br>
              <a:r>
                <a:rPr lang="tr-TR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dolaşım</a:t>
              </a:r>
              <a:endParaRPr lang="en-US" altLang="tr-TR" b="1" dirty="0">
                <a:latin typeface="Calibri" panose="020F0502020204030204" pitchFamily="34" charset="0"/>
              </a:endParaRPr>
            </a:p>
          </p:txBody>
        </p:sp>
        <p:sp>
          <p:nvSpPr>
            <p:cNvPr id="18" name="Rectangle 29"/>
            <p:cNvSpPr>
              <a:spLocks noChangeArrowheads="1"/>
            </p:cNvSpPr>
            <p:nvPr/>
          </p:nvSpPr>
          <p:spPr bwMode="auto">
            <a:xfrm>
              <a:off x="5821363" y="4992688"/>
              <a:ext cx="2587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100" b="1">
                  <a:solidFill>
                    <a:srgbClr val="000000"/>
                  </a:solidFill>
                  <a:latin typeface="Calibri" panose="020F0502020204030204" pitchFamily="34" charset="0"/>
                </a:rPr>
                <a:t>CO</a:t>
              </a:r>
              <a:r>
                <a:rPr lang="en-US" altLang="tr-TR" sz="1100" b="1" baseline="-25000">
                  <a:solidFill>
                    <a:srgbClr val="000000"/>
                  </a:solidFill>
                  <a:latin typeface="Calibri" panose="020F0502020204030204" pitchFamily="34" charset="0"/>
                </a:rPr>
                <a:t>2</a:t>
              </a:r>
              <a:endParaRPr lang="en-US" altLang="tr-TR" b="1">
                <a:latin typeface="Calibri" panose="020F0502020204030204" pitchFamily="34" charset="0"/>
              </a:endParaRPr>
            </a:p>
          </p:txBody>
        </p:sp>
        <p:sp>
          <p:nvSpPr>
            <p:cNvPr id="19" name="Rectangle 30"/>
            <p:cNvSpPr>
              <a:spLocks noChangeArrowheads="1"/>
            </p:cNvSpPr>
            <p:nvPr/>
          </p:nvSpPr>
          <p:spPr bwMode="auto">
            <a:xfrm>
              <a:off x="6551613" y="4951413"/>
              <a:ext cx="1571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100" b="1">
                  <a:solidFill>
                    <a:srgbClr val="000000"/>
                  </a:solidFill>
                  <a:latin typeface="Calibri" panose="020F0502020204030204" pitchFamily="34" charset="0"/>
                </a:rPr>
                <a:t>O</a:t>
              </a:r>
              <a:r>
                <a:rPr lang="en-US" altLang="tr-TR" sz="1100" b="1" baseline="-25000">
                  <a:solidFill>
                    <a:srgbClr val="000000"/>
                  </a:solidFill>
                  <a:latin typeface="Calibri" panose="020F0502020204030204" pitchFamily="34" charset="0"/>
                </a:rPr>
                <a:t>2</a:t>
              </a:r>
              <a:endParaRPr lang="en-US" altLang="tr-TR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1"/>
            <p:cNvSpPr>
              <a:spLocks noChangeArrowheads="1"/>
            </p:cNvSpPr>
            <p:nvPr/>
          </p:nvSpPr>
          <p:spPr bwMode="auto">
            <a:xfrm>
              <a:off x="5915424" y="5740400"/>
              <a:ext cx="573874" cy="380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Hücre içi </a:t>
              </a:r>
              <a:br>
                <a:rPr lang="en-US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</a:br>
              <a:r>
                <a:rPr lang="tr-TR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solunum</a:t>
              </a:r>
              <a:endParaRPr lang="en-US" altLang="tr-TR" b="1" dirty="0">
                <a:latin typeface="Calibri" panose="020F0502020204030204" pitchFamily="34" charset="0"/>
              </a:endParaRPr>
            </a:p>
          </p:txBody>
        </p:sp>
        <p:sp>
          <p:nvSpPr>
            <p:cNvPr id="21" name="Rectangle 32"/>
            <p:cNvSpPr>
              <a:spLocks noChangeArrowheads="1"/>
            </p:cNvSpPr>
            <p:nvPr/>
          </p:nvSpPr>
          <p:spPr bwMode="auto">
            <a:xfrm>
              <a:off x="5497513" y="6240463"/>
              <a:ext cx="280988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100" b="1">
                  <a:solidFill>
                    <a:srgbClr val="000000"/>
                  </a:solidFill>
                  <a:latin typeface="Calibri" panose="020F0502020204030204" pitchFamily="34" charset="0"/>
                </a:rPr>
                <a:t>ATP</a:t>
              </a:r>
              <a:endParaRPr lang="en-US" altLang="tr-TR" b="1">
                <a:latin typeface="Calibri" panose="020F0502020204030204" pitchFamily="34" charset="0"/>
              </a:endParaRPr>
            </a:p>
          </p:txBody>
        </p:sp>
        <p:sp>
          <p:nvSpPr>
            <p:cNvPr id="22" name="Rectangle 33"/>
            <p:cNvSpPr>
              <a:spLocks noChangeArrowheads="1"/>
            </p:cNvSpPr>
            <p:nvPr/>
          </p:nvSpPr>
          <p:spPr bwMode="auto">
            <a:xfrm>
              <a:off x="6983413" y="6097588"/>
              <a:ext cx="502140" cy="190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Besinler</a:t>
              </a:r>
              <a:endParaRPr lang="en-US" altLang="tr-TR" b="1" dirty="0">
                <a:latin typeface="Calibri" panose="020F0502020204030204" pitchFamily="34" charset="0"/>
              </a:endParaRPr>
            </a:p>
          </p:txBody>
        </p:sp>
        <p:sp>
          <p:nvSpPr>
            <p:cNvPr id="23" name="Rectangle 34"/>
            <p:cNvSpPr>
              <a:spLocks noChangeArrowheads="1"/>
            </p:cNvSpPr>
            <p:nvPr/>
          </p:nvSpPr>
          <p:spPr bwMode="auto">
            <a:xfrm>
              <a:off x="4814888" y="5970588"/>
              <a:ext cx="532883" cy="190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Hücreler</a:t>
              </a:r>
              <a:endParaRPr lang="en-US" altLang="tr-TR" b="1" dirty="0">
                <a:latin typeface="Calibri" panose="020F0502020204030204" pitchFamily="34" charset="0"/>
              </a:endParaRPr>
            </a:p>
          </p:txBody>
        </p:sp>
        <p:sp>
          <p:nvSpPr>
            <p:cNvPr id="24" name="Rectangle 35"/>
            <p:cNvSpPr>
              <a:spLocks noChangeArrowheads="1"/>
            </p:cNvSpPr>
            <p:nvPr/>
          </p:nvSpPr>
          <p:spPr bwMode="auto">
            <a:xfrm>
              <a:off x="4664833" y="4268788"/>
              <a:ext cx="529467" cy="380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/>
              <a:r>
                <a:rPr lang="en-US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S</a:t>
              </a:r>
              <a:r>
                <a:rPr lang="tr-TR" altLang="tr-TR" sz="1100" b="1" dirty="0" err="1">
                  <a:solidFill>
                    <a:srgbClr val="000000"/>
                  </a:solidFill>
                  <a:latin typeface="Calibri" panose="020F0502020204030204" pitchFamily="34" charset="0"/>
                </a:rPr>
                <a:t>istemik</a:t>
              </a:r>
              <a:br>
                <a:rPr lang="en-US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</a:br>
              <a:r>
                <a:rPr lang="tr-TR" altLang="tr-TR" sz="11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dolaşım</a:t>
              </a:r>
              <a:endParaRPr lang="en-US" altLang="tr-TR" b="1" dirty="0">
                <a:latin typeface="Calibri" panose="020F0502020204030204" pitchFamily="34" charset="0"/>
              </a:endParaRPr>
            </a:p>
          </p:txBody>
        </p:sp>
        <p:sp>
          <p:nvSpPr>
            <p:cNvPr id="25" name="Rectangle 36"/>
            <p:cNvSpPr>
              <a:spLocks noChangeArrowheads="1"/>
            </p:cNvSpPr>
            <p:nvPr/>
          </p:nvSpPr>
          <p:spPr bwMode="auto">
            <a:xfrm>
              <a:off x="5554663" y="5491163"/>
              <a:ext cx="2587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100" b="1">
                  <a:solidFill>
                    <a:srgbClr val="000000"/>
                  </a:solidFill>
                  <a:latin typeface="Calibri" panose="020F0502020204030204" pitchFamily="34" charset="0"/>
                </a:rPr>
                <a:t>CO</a:t>
              </a:r>
              <a:r>
                <a:rPr lang="en-US" altLang="tr-TR" sz="1100" b="1" baseline="-25000">
                  <a:solidFill>
                    <a:srgbClr val="000000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26" name="Rectangle 37"/>
            <p:cNvSpPr>
              <a:spLocks noChangeArrowheads="1"/>
            </p:cNvSpPr>
            <p:nvPr/>
          </p:nvSpPr>
          <p:spPr bwMode="auto">
            <a:xfrm>
              <a:off x="6716713" y="5516563"/>
              <a:ext cx="157163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tr-TR" sz="1100" b="1">
                  <a:solidFill>
                    <a:srgbClr val="000000"/>
                  </a:solidFill>
                  <a:latin typeface="Calibri" panose="020F0502020204030204" pitchFamily="34" charset="0"/>
                </a:rPr>
                <a:t>O</a:t>
              </a:r>
              <a:r>
                <a:rPr lang="en-US" altLang="tr-TR" sz="1100" b="1" baseline="-25000">
                  <a:solidFill>
                    <a:srgbClr val="000000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27" name="Rectangle 38"/>
            <p:cNvSpPr>
              <a:spLocks noChangeArrowheads="1"/>
            </p:cNvSpPr>
            <p:nvPr/>
          </p:nvSpPr>
          <p:spPr bwMode="auto">
            <a:xfrm>
              <a:off x="7869239" y="1281112"/>
              <a:ext cx="1087970" cy="761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Değişim I</a:t>
              </a:r>
              <a:r>
                <a:rPr lang="en-US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:</a:t>
              </a:r>
              <a:br>
                <a:rPr lang="en-US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</a:br>
              <a:r>
                <a:rPr lang="en-US" altLang="tr-TR" sz="1100" dirty="0" err="1">
                  <a:solidFill>
                    <a:srgbClr val="000000"/>
                  </a:solidFill>
                  <a:latin typeface="Arial Black" panose="020B0A04020102020204" pitchFamily="34" charset="0"/>
                </a:rPr>
                <a:t>atmos</a:t>
              </a:r>
              <a:r>
                <a:rPr lang="tr-TR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ferden </a:t>
              </a:r>
            </a:p>
            <a:p>
              <a:r>
                <a:rPr lang="tr-TR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Akciğere</a:t>
              </a:r>
            </a:p>
            <a:p>
              <a:r>
                <a:rPr lang="en-US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(</a:t>
              </a:r>
              <a:r>
                <a:rPr lang="en-US" altLang="tr-TR" sz="1100" dirty="0" err="1">
                  <a:solidFill>
                    <a:srgbClr val="000000"/>
                  </a:solidFill>
                  <a:latin typeface="Arial Black" panose="020B0A04020102020204" pitchFamily="34" charset="0"/>
                </a:rPr>
                <a:t>ventila</a:t>
              </a:r>
              <a:r>
                <a:rPr lang="tr-TR" altLang="tr-TR" sz="1100" dirty="0" err="1">
                  <a:solidFill>
                    <a:srgbClr val="000000"/>
                  </a:solidFill>
                  <a:latin typeface="Arial Black" panose="020B0A04020102020204" pitchFamily="34" charset="0"/>
                </a:rPr>
                <a:t>sy</a:t>
              </a:r>
              <a:r>
                <a:rPr lang="en-US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on)</a:t>
              </a:r>
              <a:endParaRPr lang="en-US" altLang="tr-TR" dirty="0">
                <a:latin typeface="Arial Black" panose="020B0A04020102020204" pitchFamily="34" charset="0"/>
              </a:endParaRPr>
            </a:p>
          </p:txBody>
        </p:sp>
        <p:sp>
          <p:nvSpPr>
            <p:cNvPr id="28" name="Rectangle 39"/>
            <p:cNvSpPr>
              <a:spLocks noChangeArrowheads="1"/>
            </p:cNvSpPr>
            <p:nvPr/>
          </p:nvSpPr>
          <p:spPr bwMode="auto">
            <a:xfrm>
              <a:off x="7592355" y="3497263"/>
              <a:ext cx="1279261" cy="380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tr-TR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Kanda gazların </a:t>
              </a:r>
            </a:p>
            <a:p>
              <a:pPr algn="ctr"/>
              <a:r>
                <a:rPr lang="tr-TR" altLang="tr-TR" sz="1100" dirty="0" err="1">
                  <a:solidFill>
                    <a:srgbClr val="000000"/>
                  </a:solidFill>
                  <a:latin typeface="Arial Black" panose="020B0A04020102020204" pitchFamily="34" charset="0"/>
                </a:rPr>
                <a:t>taşınımı</a:t>
              </a:r>
              <a:endParaRPr lang="en-US" altLang="tr-TR" dirty="0">
                <a:latin typeface="Arial Black" panose="020B0A04020102020204" pitchFamily="34" charset="0"/>
              </a:endParaRPr>
            </a:p>
          </p:txBody>
        </p:sp>
        <p:sp>
          <p:nvSpPr>
            <p:cNvPr id="29" name="Rectangle 40"/>
            <p:cNvSpPr>
              <a:spLocks noChangeArrowheads="1"/>
            </p:cNvSpPr>
            <p:nvPr/>
          </p:nvSpPr>
          <p:spPr bwMode="auto">
            <a:xfrm>
              <a:off x="7815262" y="5494338"/>
              <a:ext cx="932545" cy="571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Değişim</a:t>
              </a:r>
              <a:r>
                <a:rPr lang="en-US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 III:</a:t>
              </a:r>
              <a:br>
                <a:rPr lang="en-US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</a:br>
              <a:r>
                <a:rPr lang="tr-TR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kandan </a:t>
              </a:r>
            </a:p>
            <a:p>
              <a:r>
                <a:rPr lang="tr-TR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hücrelere</a:t>
              </a:r>
              <a:endParaRPr lang="en-US" altLang="tr-TR" dirty="0">
                <a:latin typeface="Arial Black" panose="020B0A04020102020204" pitchFamily="34" charset="0"/>
              </a:endParaRPr>
            </a:p>
          </p:txBody>
        </p:sp>
        <p:sp>
          <p:nvSpPr>
            <p:cNvPr id="30" name="Rectangle 41"/>
            <p:cNvSpPr>
              <a:spLocks noChangeArrowheads="1"/>
            </p:cNvSpPr>
            <p:nvPr/>
          </p:nvSpPr>
          <p:spPr bwMode="auto">
            <a:xfrm>
              <a:off x="7850188" y="2300288"/>
              <a:ext cx="987200" cy="571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tr-TR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Değişim</a:t>
              </a:r>
              <a:r>
                <a:rPr lang="en-US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 II:</a:t>
              </a:r>
              <a:br>
                <a:rPr lang="en-US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</a:br>
              <a:r>
                <a:rPr lang="tr-TR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Akciğerden </a:t>
              </a:r>
            </a:p>
            <a:p>
              <a:r>
                <a:rPr lang="tr-TR" altLang="tr-TR" sz="1100" dirty="0">
                  <a:solidFill>
                    <a:srgbClr val="000000"/>
                  </a:solidFill>
                  <a:latin typeface="Arial Black" panose="020B0A04020102020204" pitchFamily="34" charset="0"/>
                </a:rPr>
                <a:t>kana</a:t>
              </a:r>
              <a:endParaRPr lang="en-US" altLang="tr-TR" dirty="0">
                <a:latin typeface="Arial Black" panose="020B0A04020102020204" pitchFamily="34" charset="0"/>
              </a:endParaRPr>
            </a:p>
          </p:txBody>
        </p:sp>
        <p:sp>
          <p:nvSpPr>
            <p:cNvPr id="31" name="Freeform 42"/>
            <p:cNvSpPr>
              <a:spLocks/>
            </p:cNvSpPr>
            <p:nvPr/>
          </p:nvSpPr>
          <p:spPr bwMode="auto">
            <a:xfrm>
              <a:off x="5300663" y="2397125"/>
              <a:ext cx="219075" cy="1231900"/>
            </a:xfrm>
            <a:custGeom>
              <a:avLst/>
              <a:gdLst>
                <a:gd name="T0" fmla="*/ 2147483647 w 138"/>
                <a:gd name="T1" fmla="*/ 0 h 776"/>
                <a:gd name="T2" fmla="*/ 0 w 138"/>
                <a:gd name="T3" fmla="*/ 0 h 776"/>
                <a:gd name="T4" fmla="*/ 0 w 138"/>
                <a:gd name="T5" fmla="*/ 2147483647 h 776"/>
                <a:gd name="T6" fmla="*/ 2147483647 w 138"/>
                <a:gd name="T7" fmla="*/ 2147483647 h 7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8"/>
                <a:gd name="T13" fmla="*/ 0 h 776"/>
                <a:gd name="T14" fmla="*/ 138 w 138"/>
                <a:gd name="T15" fmla="*/ 776 h 7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8" h="776">
                  <a:moveTo>
                    <a:pt x="136" y="0"/>
                  </a:moveTo>
                  <a:lnTo>
                    <a:pt x="0" y="0"/>
                  </a:lnTo>
                  <a:lnTo>
                    <a:pt x="0" y="776"/>
                  </a:lnTo>
                  <a:lnTo>
                    <a:pt x="138" y="77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2" name="Freeform 43"/>
            <p:cNvSpPr>
              <a:spLocks/>
            </p:cNvSpPr>
            <p:nvPr/>
          </p:nvSpPr>
          <p:spPr bwMode="auto">
            <a:xfrm>
              <a:off x="5299076" y="3671888"/>
              <a:ext cx="219075" cy="1485900"/>
            </a:xfrm>
            <a:custGeom>
              <a:avLst/>
              <a:gdLst>
                <a:gd name="T0" fmla="*/ 2147483647 w 138"/>
                <a:gd name="T1" fmla="*/ 0 h 776"/>
                <a:gd name="T2" fmla="*/ 0 w 138"/>
                <a:gd name="T3" fmla="*/ 0 h 776"/>
                <a:gd name="T4" fmla="*/ 0 w 138"/>
                <a:gd name="T5" fmla="*/ 2147483647 h 776"/>
                <a:gd name="T6" fmla="*/ 2147483647 w 138"/>
                <a:gd name="T7" fmla="*/ 2147483647 h 7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8"/>
                <a:gd name="T13" fmla="*/ 0 h 776"/>
                <a:gd name="T14" fmla="*/ 138 w 138"/>
                <a:gd name="T15" fmla="*/ 776 h 7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8" h="776">
                  <a:moveTo>
                    <a:pt x="136" y="0"/>
                  </a:moveTo>
                  <a:lnTo>
                    <a:pt x="0" y="0"/>
                  </a:lnTo>
                  <a:lnTo>
                    <a:pt x="0" y="776"/>
                  </a:lnTo>
                  <a:lnTo>
                    <a:pt x="138" y="77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8334208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Gaz Hareketi</a:t>
            </a:r>
            <a:endParaRPr lang="en-US" dirty="0"/>
          </a:p>
        </p:txBody>
      </p:sp>
      <p:sp>
        <p:nvSpPr>
          <p:cNvPr id="46083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Basınç farkı</a:t>
            </a:r>
            <a:endParaRPr lang="en-US" dirty="0"/>
          </a:p>
          <a:p>
            <a:pPr eaLnBrk="1" hangingPunct="1"/>
            <a:r>
              <a:rPr lang="tr-TR" dirty="0"/>
              <a:t>Çözünürlük</a:t>
            </a:r>
            <a:endParaRPr lang="en-US" dirty="0"/>
          </a:p>
          <a:p>
            <a:pPr eaLnBrk="1" hangingPunct="1"/>
            <a:r>
              <a:rPr lang="tr-TR" dirty="0"/>
              <a:t>Isı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6357772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Difüzyon ve çözünürlük</a:t>
            </a:r>
            <a:endParaRPr lang="en-US" dirty="0"/>
          </a:p>
        </p:txBody>
      </p:sp>
      <p:sp>
        <p:nvSpPr>
          <p:cNvPr id="45059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/>
            <a:r>
              <a:rPr lang="tr-TR" dirty="0">
                <a:sym typeface="Wingdings" pitchFamily="2" charset="2"/>
              </a:rPr>
              <a:t>Konsantrasyon </a:t>
            </a:r>
            <a:r>
              <a:rPr lang="tr-TR" dirty="0" err="1">
                <a:sym typeface="Wingdings" pitchFamily="2" charset="2"/>
              </a:rPr>
              <a:t>gradienti</a:t>
            </a:r>
            <a:endParaRPr lang="en-US" dirty="0">
              <a:sym typeface="Wingdings" pitchFamily="2" charset="2"/>
            </a:endParaRPr>
          </a:p>
          <a:p>
            <a:pPr marL="342900" lvl="1" indent="-342900"/>
            <a:r>
              <a:rPr lang="tr-TR" dirty="0"/>
              <a:t>Yüzey alanı</a:t>
            </a:r>
            <a:endParaRPr lang="en-US" dirty="0">
              <a:sym typeface="Wingdings" pitchFamily="2" charset="2"/>
            </a:endParaRPr>
          </a:p>
          <a:p>
            <a:pPr marL="342900" lvl="1" indent="-342900"/>
            <a:r>
              <a:rPr lang="en-US" dirty="0" err="1">
                <a:sym typeface="Wingdings" pitchFamily="2" charset="2"/>
              </a:rPr>
              <a:t>Membran</a:t>
            </a:r>
            <a:r>
              <a:rPr lang="tr-TR" dirty="0">
                <a:sym typeface="Wingdings" pitchFamily="2" charset="2"/>
              </a:rPr>
              <a:t> kalınlığı</a:t>
            </a:r>
          </a:p>
          <a:p>
            <a:pPr marL="342900" lvl="1" indent="-342900"/>
            <a:r>
              <a:rPr lang="en-US" dirty="0" err="1">
                <a:sym typeface="Wingdings" pitchFamily="2" charset="2"/>
              </a:rPr>
              <a:t>Dif</a:t>
            </a:r>
            <a:r>
              <a:rPr lang="tr-TR" dirty="0" err="1">
                <a:sym typeface="Wingdings" pitchFamily="2" charset="2"/>
              </a:rPr>
              <a:t>üyon</a:t>
            </a:r>
            <a:r>
              <a:rPr lang="tr-TR" dirty="0">
                <a:sym typeface="Wingdings" pitchFamily="2" charset="2"/>
              </a:rPr>
              <a:t> mesafesi</a:t>
            </a:r>
            <a:endParaRPr lang="en-US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349928830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3"/>
          <p:cNvSpPr>
            <a:spLocks noGrp="1" noChangeArrowheads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Alveolar </a:t>
            </a:r>
            <a:r>
              <a:rPr lang="en-US" dirty="0" err="1"/>
              <a:t>Ventila</a:t>
            </a:r>
            <a:r>
              <a:rPr lang="tr-TR" dirty="0" err="1"/>
              <a:t>syon</a:t>
            </a:r>
            <a:endParaRPr lang="en-US" dirty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095502" y="1643063"/>
            <a:ext cx="8429625" cy="2836862"/>
            <a:chOff x="0" y="857232"/>
            <a:chExt cx="8429652" cy="2836607"/>
          </a:xfrm>
        </p:grpSpPr>
        <p:pic>
          <p:nvPicPr>
            <p:cNvPr id="52228" name="Picture 15" descr="figure_18_04a_labeled.jpg                                      001A2292ServDisk_05                    BE4022FB:"/>
            <p:cNvPicPr>
              <a:picLocks noChangeAspect="1" noChangeArrowheads="1"/>
            </p:cNvPicPr>
            <p:nvPr/>
          </p:nvPicPr>
          <p:blipFill>
            <a:blip r:embed="rId3" cstate="print"/>
            <a:srcRect t="1761" b="5157"/>
            <a:stretch>
              <a:fillRect/>
            </a:stretch>
          </p:blipFill>
          <p:spPr bwMode="auto">
            <a:xfrm>
              <a:off x="0" y="928671"/>
              <a:ext cx="1643042" cy="2714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29" name="Picture 16" descr="figure_18_04b_labeled.jpg                                      001A2292ServDisk_05                    BE4022FB:"/>
            <p:cNvPicPr>
              <a:picLocks noChangeAspect="1" noChangeArrowheads="1"/>
            </p:cNvPicPr>
            <p:nvPr/>
          </p:nvPicPr>
          <p:blipFill>
            <a:blip r:embed="rId4" cstate="print"/>
            <a:srcRect t="2182" b="4761"/>
            <a:stretch>
              <a:fillRect/>
            </a:stretch>
          </p:blipFill>
          <p:spPr bwMode="auto">
            <a:xfrm>
              <a:off x="1571604" y="928670"/>
              <a:ext cx="1714512" cy="2765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0" name="Picture 16" descr="figure_18_04c_labeled.jpg                                      001A2292ServDisk_05                    BE4022FB:"/>
            <p:cNvPicPr>
              <a:picLocks noChangeAspect="1" noChangeArrowheads="1"/>
            </p:cNvPicPr>
            <p:nvPr/>
          </p:nvPicPr>
          <p:blipFill>
            <a:blip r:embed="rId5" cstate="print"/>
            <a:srcRect t="1959" b="5206"/>
            <a:stretch>
              <a:fillRect/>
            </a:stretch>
          </p:blipFill>
          <p:spPr bwMode="auto">
            <a:xfrm>
              <a:off x="3214678" y="928671"/>
              <a:ext cx="1571636" cy="2761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1" name="Picture 16" descr="figure_18_04d_labeled.jpg                                      001A2292ServDisk_05                    BE4022FB:"/>
            <p:cNvPicPr>
              <a:picLocks noChangeAspect="1" noChangeArrowheads="1"/>
            </p:cNvPicPr>
            <p:nvPr/>
          </p:nvPicPr>
          <p:blipFill>
            <a:blip r:embed="rId6" cstate="print"/>
            <a:srcRect b="5579"/>
            <a:stretch>
              <a:fillRect/>
            </a:stretch>
          </p:blipFill>
          <p:spPr bwMode="auto">
            <a:xfrm>
              <a:off x="4714877" y="857232"/>
              <a:ext cx="1785949" cy="2821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2" name="Picture 16" descr="figure_18_04e_labeled.jpg                                      001A2292ServDisk_05                    BE4022FB:"/>
            <p:cNvPicPr>
              <a:picLocks noChangeAspect="1" noChangeArrowheads="1"/>
            </p:cNvPicPr>
            <p:nvPr/>
          </p:nvPicPr>
          <p:blipFill>
            <a:blip r:embed="rId7" cstate="print"/>
            <a:srcRect b="5852"/>
            <a:stretch>
              <a:fillRect/>
            </a:stretch>
          </p:blipFill>
          <p:spPr bwMode="auto">
            <a:xfrm>
              <a:off x="6429388" y="857232"/>
              <a:ext cx="2000264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253074981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16"/>
          <p:cNvSpPr>
            <a:spLocks noGrp="1" noChangeArrowheads="1"/>
          </p:cNvSpPr>
          <p:nvPr>
            <p:ph type="title"/>
          </p:nvPr>
        </p:nvSpPr>
        <p:spPr>
          <a:xfrm>
            <a:off x="837407" y="41277"/>
            <a:ext cx="9978875" cy="890619"/>
          </a:xfrm>
        </p:spPr>
        <p:txBody>
          <a:bodyPr/>
          <a:lstStyle/>
          <a:p>
            <a:pPr eaLnBrk="1" hangingPunct="1"/>
            <a:r>
              <a:rPr lang="en-US" dirty="0"/>
              <a:t>Ga</a:t>
            </a:r>
            <a:r>
              <a:rPr lang="tr-TR" dirty="0"/>
              <a:t>z</a:t>
            </a:r>
            <a:r>
              <a:rPr lang="en-US" dirty="0"/>
              <a:t> </a:t>
            </a:r>
            <a:r>
              <a:rPr lang="en-US" dirty="0" err="1"/>
              <a:t>Dif</a:t>
            </a:r>
            <a:r>
              <a:rPr lang="tr-TR" dirty="0" err="1"/>
              <a:t>üzyonu</a:t>
            </a:r>
            <a:endParaRPr lang="en-US" dirty="0"/>
          </a:p>
        </p:txBody>
      </p:sp>
      <p:pic>
        <p:nvPicPr>
          <p:cNvPr id="49156" name="Picture 43" descr="figure_18_03-j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5" y="684214"/>
            <a:ext cx="8231187" cy="586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Rectangle 44"/>
          <p:cNvSpPr>
            <a:spLocks noChangeArrowheads="1"/>
          </p:cNvSpPr>
          <p:nvPr/>
        </p:nvSpPr>
        <p:spPr bwMode="auto">
          <a:xfrm>
            <a:off x="3313113" y="985841"/>
            <a:ext cx="1160574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300" b="1" baseline="-2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1100" b="1" baseline="-4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 = 100 mm Hg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9158" name="Rectangle 45"/>
          <p:cNvSpPr>
            <a:spLocks noChangeArrowheads="1"/>
          </p:cNvSpPr>
          <p:nvPr/>
        </p:nvSpPr>
        <p:spPr bwMode="auto">
          <a:xfrm>
            <a:off x="3692525" y="731841"/>
            <a:ext cx="47615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Alveoli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9159" name="Rectangle 46"/>
          <p:cNvSpPr>
            <a:spLocks noChangeArrowheads="1"/>
          </p:cNvSpPr>
          <p:nvPr/>
        </p:nvSpPr>
        <p:spPr bwMode="auto">
          <a:xfrm>
            <a:off x="3346452" y="5849941"/>
            <a:ext cx="36343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300" b="1" dirty="0">
                <a:solidFill>
                  <a:srgbClr val="231F20"/>
                </a:solidFill>
                <a:latin typeface="Calibri" pitchFamily="34" charset="0"/>
              </a:rPr>
              <a:t>Doku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49160" name="Rectangle 47"/>
          <p:cNvSpPr>
            <a:spLocks noChangeArrowheads="1"/>
          </p:cNvSpPr>
          <p:nvPr/>
        </p:nvSpPr>
        <p:spPr bwMode="auto">
          <a:xfrm>
            <a:off x="7940675" y="731841"/>
            <a:ext cx="47615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Alveoli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9161" name="Rectangle 48"/>
          <p:cNvSpPr>
            <a:spLocks noChangeArrowheads="1"/>
          </p:cNvSpPr>
          <p:nvPr/>
        </p:nvSpPr>
        <p:spPr bwMode="auto">
          <a:xfrm>
            <a:off x="7594602" y="5849941"/>
            <a:ext cx="36343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tr-TR" sz="1300" b="1" dirty="0">
                <a:solidFill>
                  <a:srgbClr val="231F20"/>
                </a:solidFill>
                <a:latin typeface="Calibri" pitchFamily="34" charset="0"/>
              </a:rPr>
              <a:t>Doku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49162" name="Rectangle 49"/>
          <p:cNvSpPr>
            <a:spLocks noChangeArrowheads="1"/>
          </p:cNvSpPr>
          <p:nvPr/>
        </p:nvSpPr>
        <p:spPr bwMode="auto">
          <a:xfrm>
            <a:off x="7693027" y="6316666"/>
            <a:ext cx="97840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 dirty="0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1300" b="1" baseline="-25000" dirty="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300" b="1" dirty="0">
                <a:solidFill>
                  <a:srgbClr val="231F20"/>
                </a:solidFill>
                <a:latin typeface="Calibri" pitchFamily="34" charset="0"/>
              </a:rPr>
              <a:t> dif</a:t>
            </a:r>
            <a:r>
              <a:rPr lang="tr-TR" sz="1300" b="1" dirty="0" err="1">
                <a:solidFill>
                  <a:srgbClr val="231F20"/>
                </a:solidFill>
                <a:latin typeface="Calibri" pitchFamily="34" charset="0"/>
              </a:rPr>
              <a:t>üzyonu</a:t>
            </a:r>
            <a:endParaRPr lang="en-US" sz="1400" dirty="0">
              <a:latin typeface="Calibri" pitchFamily="34" charset="0"/>
            </a:endParaRPr>
          </a:p>
        </p:txBody>
      </p:sp>
      <p:sp>
        <p:nvSpPr>
          <p:cNvPr id="49163" name="Rectangle 50"/>
          <p:cNvSpPr>
            <a:spLocks noChangeArrowheads="1"/>
          </p:cNvSpPr>
          <p:nvPr/>
        </p:nvSpPr>
        <p:spPr bwMode="auto">
          <a:xfrm>
            <a:off x="3248027" y="6316666"/>
            <a:ext cx="1294072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dirty="0">
                <a:solidFill>
                  <a:srgbClr val="231F20"/>
                </a:solidFill>
                <a:latin typeface="Arial Black" pitchFamily="34" charset="0"/>
              </a:rPr>
              <a:t> </a:t>
            </a:r>
            <a:r>
              <a:rPr lang="en-US" sz="1300" b="1" dirty="0">
                <a:solidFill>
                  <a:srgbClr val="231F20"/>
                </a:solidFill>
                <a:latin typeface="Calibri" pitchFamily="34" charset="0"/>
              </a:rPr>
              <a:t>Oxygen dif</a:t>
            </a:r>
            <a:r>
              <a:rPr lang="tr-TR" sz="1300" b="1" dirty="0" err="1">
                <a:solidFill>
                  <a:srgbClr val="231F20"/>
                </a:solidFill>
                <a:latin typeface="Calibri" pitchFamily="34" charset="0"/>
              </a:rPr>
              <a:t>üzyonu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49164" name="Rectangle 51"/>
          <p:cNvSpPr>
            <a:spLocks noChangeArrowheads="1"/>
          </p:cNvSpPr>
          <p:nvPr/>
        </p:nvSpPr>
        <p:spPr bwMode="auto">
          <a:xfrm>
            <a:off x="3457360" y="3160715"/>
            <a:ext cx="1102161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tr-TR" sz="1300" b="1" dirty="0">
                <a:solidFill>
                  <a:srgbClr val="231F20"/>
                </a:solidFill>
                <a:latin typeface="Calibri" pitchFamily="34" charset="0"/>
              </a:rPr>
              <a:t>Dolaşım Sistemi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49166" name="Rectangle 53"/>
          <p:cNvSpPr>
            <a:spLocks noChangeArrowheads="1"/>
          </p:cNvSpPr>
          <p:nvPr/>
        </p:nvSpPr>
        <p:spPr bwMode="auto">
          <a:xfrm>
            <a:off x="2857502" y="2017716"/>
            <a:ext cx="54181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300" b="1" baseline="-2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1100" b="1" baseline="-4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 = 40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9167" name="Rectangle 54"/>
          <p:cNvSpPr>
            <a:spLocks noChangeArrowheads="1"/>
          </p:cNvSpPr>
          <p:nvPr/>
        </p:nvSpPr>
        <p:spPr bwMode="auto">
          <a:xfrm>
            <a:off x="4403727" y="2017716"/>
            <a:ext cx="62677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300" b="1" baseline="-2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1100" b="1" baseline="-4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 = 100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9168" name="Rectangle 55"/>
          <p:cNvSpPr>
            <a:spLocks noChangeArrowheads="1"/>
          </p:cNvSpPr>
          <p:nvPr/>
        </p:nvSpPr>
        <p:spPr bwMode="auto">
          <a:xfrm>
            <a:off x="2905127" y="4478341"/>
            <a:ext cx="54181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300" b="1" baseline="-2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1100" b="1" baseline="-4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 = 40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9169" name="Rectangle 56"/>
          <p:cNvSpPr>
            <a:spLocks noChangeArrowheads="1"/>
          </p:cNvSpPr>
          <p:nvPr/>
        </p:nvSpPr>
        <p:spPr bwMode="auto">
          <a:xfrm>
            <a:off x="4495802" y="4459291"/>
            <a:ext cx="62677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300" b="1" baseline="-2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1100" b="1" baseline="-4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 = 100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9170" name="Rectangle 57"/>
          <p:cNvSpPr>
            <a:spLocks noChangeArrowheads="1"/>
          </p:cNvSpPr>
          <p:nvPr/>
        </p:nvSpPr>
        <p:spPr bwMode="auto">
          <a:xfrm>
            <a:off x="6994527" y="2017716"/>
            <a:ext cx="60029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300" b="1" baseline="-25000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1100" b="1" baseline="-4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 = 46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9171" name="Rectangle 58"/>
          <p:cNvSpPr>
            <a:spLocks noChangeArrowheads="1"/>
          </p:cNvSpPr>
          <p:nvPr/>
        </p:nvSpPr>
        <p:spPr bwMode="auto">
          <a:xfrm>
            <a:off x="8658227" y="2017716"/>
            <a:ext cx="60029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300" b="1" baseline="-25000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1100" b="1" baseline="-4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 = 40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9172" name="Rectangle 59"/>
          <p:cNvSpPr>
            <a:spLocks noChangeArrowheads="1"/>
          </p:cNvSpPr>
          <p:nvPr/>
        </p:nvSpPr>
        <p:spPr bwMode="auto">
          <a:xfrm>
            <a:off x="7011990" y="4452941"/>
            <a:ext cx="60029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300" b="1" baseline="-25000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1100" b="1" baseline="-4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 = 46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9173" name="Rectangle 60"/>
          <p:cNvSpPr>
            <a:spLocks noChangeArrowheads="1"/>
          </p:cNvSpPr>
          <p:nvPr/>
        </p:nvSpPr>
        <p:spPr bwMode="auto">
          <a:xfrm>
            <a:off x="8675690" y="4452941"/>
            <a:ext cx="60029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300" b="1" baseline="-25000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1100" b="1" baseline="-4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 = 40</a:t>
            </a:r>
            <a:endParaRPr lang="en-US" b="1">
              <a:latin typeface="Calibri" pitchFamily="34" charset="0"/>
            </a:endParaRPr>
          </a:p>
        </p:txBody>
      </p:sp>
      <p:grpSp>
        <p:nvGrpSpPr>
          <p:cNvPr id="2" name="Group 61"/>
          <p:cNvGrpSpPr>
            <a:grpSpLocks/>
          </p:cNvGrpSpPr>
          <p:nvPr/>
        </p:nvGrpSpPr>
        <p:grpSpPr bwMode="auto">
          <a:xfrm>
            <a:off x="3425827" y="5424481"/>
            <a:ext cx="1076325" cy="298449"/>
            <a:chOff x="1222" y="3069"/>
            <a:chExt cx="678" cy="188"/>
          </a:xfrm>
        </p:grpSpPr>
        <p:sp>
          <p:nvSpPr>
            <p:cNvPr id="49179" name="Rectangle 62"/>
            <p:cNvSpPr>
              <a:spLocks noChangeArrowheads="1"/>
            </p:cNvSpPr>
            <p:nvPr/>
          </p:nvSpPr>
          <p:spPr bwMode="auto">
            <a:xfrm>
              <a:off x="1222" y="3069"/>
              <a:ext cx="678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300" b="1">
                  <a:solidFill>
                    <a:srgbClr val="231F20"/>
                  </a:solidFill>
                  <a:latin typeface="Calibri" pitchFamily="34" charset="0"/>
                </a:rPr>
                <a:t>P</a:t>
              </a:r>
              <a:r>
                <a:rPr lang="en-US" sz="1300" b="1" baseline="-25000">
                  <a:solidFill>
                    <a:srgbClr val="231F20"/>
                  </a:solidFill>
                  <a:latin typeface="Calibri" pitchFamily="34" charset="0"/>
                </a:rPr>
                <a:t>O</a:t>
              </a:r>
              <a:r>
                <a:rPr lang="en-US" sz="1100" b="1" baseline="-45000">
                  <a:solidFill>
                    <a:srgbClr val="231F20"/>
                  </a:solidFill>
                  <a:latin typeface="Calibri" pitchFamily="34" charset="0"/>
                </a:rPr>
                <a:t>2</a:t>
              </a:r>
              <a:r>
                <a:rPr lang="en-US" sz="1300" b="1">
                  <a:solidFill>
                    <a:srgbClr val="231F20"/>
                  </a:solidFill>
                  <a:latin typeface="Calibri" pitchFamily="34" charset="0"/>
                </a:rPr>
                <a:t> &lt; 40 mm Hg</a:t>
              </a:r>
              <a:endParaRPr lang="en-US" b="1">
                <a:latin typeface="Calibri" pitchFamily="34" charset="0"/>
              </a:endParaRPr>
            </a:p>
          </p:txBody>
        </p:sp>
        <p:sp>
          <p:nvSpPr>
            <p:cNvPr id="49180" name="Rectangle 63"/>
            <p:cNvSpPr>
              <a:spLocks noChangeArrowheads="1"/>
            </p:cNvSpPr>
            <p:nvPr/>
          </p:nvSpPr>
          <p:spPr bwMode="auto">
            <a:xfrm>
              <a:off x="1355" y="3073"/>
              <a:ext cx="169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00" b="1">
                  <a:solidFill>
                    <a:srgbClr val="231F20"/>
                  </a:solidFill>
                  <a:latin typeface="Calibri" pitchFamily="34" charset="0"/>
                </a:rPr>
                <a:t>–</a:t>
              </a:r>
            </a:p>
          </p:txBody>
        </p:sp>
      </p:grpSp>
      <p:grpSp>
        <p:nvGrpSpPr>
          <p:cNvPr id="3" name="Group 64"/>
          <p:cNvGrpSpPr>
            <a:grpSpLocks/>
          </p:cNvGrpSpPr>
          <p:nvPr/>
        </p:nvGrpSpPr>
        <p:grpSpPr bwMode="auto">
          <a:xfrm>
            <a:off x="7631116" y="5465756"/>
            <a:ext cx="1133475" cy="298449"/>
            <a:chOff x="2881" y="3137"/>
            <a:chExt cx="714" cy="188"/>
          </a:xfrm>
        </p:grpSpPr>
        <p:sp>
          <p:nvSpPr>
            <p:cNvPr id="49177" name="Rectangle 65"/>
            <p:cNvSpPr>
              <a:spLocks noChangeArrowheads="1"/>
            </p:cNvSpPr>
            <p:nvPr/>
          </p:nvSpPr>
          <p:spPr bwMode="auto">
            <a:xfrm>
              <a:off x="2881" y="3137"/>
              <a:ext cx="714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300" b="1">
                  <a:solidFill>
                    <a:srgbClr val="231F20"/>
                  </a:solidFill>
                  <a:latin typeface="Calibri" pitchFamily="34" charset="0"/>
                </a:rPr>
                <a:t>P</a:t>
              </a:r>
              <a:r>
                <a:rPr lang="en-US" sz="1300" b="1" baseline="-25000">
                  <a:solidFill>
                    <a:srgbClr val="231F20"/>
                  </a:solidFill>
                  <a:latin typeface="Calibri" pitchFamily="34" charset="0"/>
                </a:rPr>
                <a:t>CO</a:t>
              </a:r>
              <a:r>
                <a:rPr lang="en-US" sz="1100" b="1" baseline="-45000">
                  <a:solidFill>
                    <a:srgbClr val="231F20"/>
                  </a:solidFill>
                  <a:latin typeface="Calibri" pitchFamily="34" charset="0"/>
                </a:rPr>
                <a:t>2</a:t>
              </a:r>
              <a:r>
                <a:rPr lang="en-US" sz="1300" b="1">
                  <a:solidFill>
                    <a:srgbClr val="231F20"/>
                  </a:solidFill>
                  <a:latin typeface="Calibri" pitchFamily="34" charset="0"/>
                </a:rPr>
                <a:t> &gt; 46 mm Hg</a:t>
              </a:r>
              <a:endParaRPr lang="en-US" b="1">
                <a:latin typeface="Calibri" pitchFamily="34" charset="0"/>
              </a:endParaRPr>
            </a:p>
          </p:txBody>
        </p:sp>
        <p:sp>
          <p:nvSpPr>
            <p:cNvPr id="49178" name="Rectangle 66"/>
            <p:cNvSpPr>
              <a:spLocks noChangeArrowheads="1"/>
            </p:cNvSpPr>
            <p:nvPr/>
          </p:nvSpPr>
          <p:spPr bwMode="auto">
            <a:xfrm>
              <a:off x="3068" y="3141"/>
              <a:ext cx="169" cy="1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300" b="1">
                  <a:solidFill>
                    <a:srgbClr val="231F20"/>
                  </a:solidFill>
                  <a:latin typeface="Calibri" pitchFamily="34" charset="0"/>
                </a:rPr>
                <a:t>–</a:t>
              </a:r>
            </a:p>
          </p:txBody>
        </p:sp>
      </p:grpSp>
      <p:sp>
        <p:nvSpPr>
          <p:cNvPr id="49176" name="Rectangle 67"/>
          <p:cNvSpPr>
            <a:spLocks noChangeArrowheads="1"/>
          </p:cNvSpPr>
          <p:nvPr/>
        </p:nvSpPr>
        <p:spPr bwMode="auto">
          <a:xfrm>
            <a:off x="7580315" y="985841"/>
            <a:ext cx="113409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300" b="1" baseline="-25000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1100" b="1" baseline="-4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300" b="1">
                <a:solidFill>
                  <a:srgbClr val="231F20"/>
                </a:solidFill>
                <a:latin typeface="Calibri" pitchFamily="34" charset="0"/>
              </a:rPr>
              <a:t> = 40 mm Hg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9" name="Rectangle 51"/>
          <p:cNvSpPr>
            <a:spLocks noChangeArrowheads="1"/>
          </p:cNvSpPr>
          <p:nvPr/>
        </p:nvSpPr>
        <p:spPr bwMode="auto">
          <a:xfrm>
            <a:off x="7662428" y="3167066"/>
            <a:ext cx="1102161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tr-TR" sz="1300" b="1" dirty="0">
                <a:solidFill>
                  <a:srgbClr val="231F20"/>
                </a:solidFill>
                <a:latin typeface="Calibri" pitchFamily="34" charset="0"/>
              </a:rPr>
              <a:t>Dolaşım Sistemi</a:t>
            </a:r>
            <a:endParaRPr lang="en-US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752659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Düşük </a:t>
            </a:r>
            <a:r>
              <a:rPr lang="en-US" dirty="0"/>
              <a:t>Alveolar P</a:t>
            </a:r>
            <a:r>
              <a:rPr lang="en-US" sz="3800" baseline="-12000" dirty="0"/>
              <a:t>O</a:t>
            </a:r>
            <a:r>
              <a:rPr lang="en-US" baseline="-25000" dirty="0"/>
              <a:t>2</a:t>
            </a:r>
            <a:r>
              <a:rPr lang="tr-TR" baseline="-25000" dirty="0"/>
              <a:t> </a:t>
            </a:r>
            <a:r>
              <a:rPr lang="tr-TR" dirty="0"/>
              <a:t>nedenleri</a:t>
            </a:r>
            <a:endParaRPr lang="en-US" sz="2200" dirty="0"/>
          </a:p>
        </p:txBody>
      </p:sp>
      <p:sp>
        <p:nvSpPr>
          <p:cNvPr id="51203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Alınan havada az oksijen olması</a:t>
            </a:r>
            <a:endParaRPr lang="en-US" dirty="0"/>
          </a:p>
          <a:p>
            <a:pPr lvl="1" eaLnBrk="1" hangingPunct="1"/>
            <a:r>
              <a:rPr lang="tr-TR" dirty="0"/>
              <a:t>Yüksek rakım</a:t>
            </a:r>
            <a:endParaRPr lang="en-US" dirty="0"/>
          </a:p>
          <a:p>
            <a:pPr eaLnBrk="1" hangingPunct="1"/>
            <a:r>
              <a:rPr lang="en-US" dirty="0"/>
              <a:t>Alveolar </a:t>
            </a:r>
            <a:r>
              <a:rPr lang="en-US" dirty="0" err="1"/>
              <a:t>ventila</a:t>
            </a:r>
            <a:r>
              <a:rPr lang="tr-TR" dirty="0" err="1"/>
              <a:t>syon</a:t>
            </a:r>
            <a:r>
              <a:rPr lang="tr-TR" dirty="0"/>
              <a:t> yetersizliği</a:t>
            </a:r>
            <a:endParaRPr lang="en-US" dirty="0"/>
          </a:p>
          <a:p>
            <a:pPr lvl="1" eaLnBrk="1" hangingPunct="1"/>
            <a:r>
              <a:rPr lang="tr-TR" dirty="0"/>
              <a:t>Düşük akciğer </a:t>
            </a:r>
            <a:r>
              <a:rPr lang="tr-TR" dirty="0" err="1"/>
              <a:t>kompliyansı</a:t>
            </a:r>
            <a:endParaRPr lang="en-US" dirty="0"/>
          </a:p>
          <a:p>
            <a:pPr lvl="1" eaLnBrk="1" hangingPunct="1"/>
            <a:r>
              <a:rPr lang="tr-TR" dirty="0"/>
              <a:t>Artmış hava yolu direnci</a:t>
            </a:r>
            <a:endParaRPr lang="en-US" dirty="0"/>
          </a:p>
          <a:p>
            <a:pPr lvl="1" eaLnBrk="1" hangingPunct="1"/>
            <a:r>
              <a:rPr lang="tr-TR" dirty="0"/>
              <a:t>Fazla ilaç (</a:t>
            </a:r>
            <a:r>
              <a:rPr lang="tr-TR" dirty="0" err="1"/>
              <a:t>overdose</a:t>
            </a:r>
            <a:r>
              <a:rPr lang="tr-TR" dirty="0"/>
              <a:t>) etkisi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037055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3"/>
          <p:cNvSpPr>
            <a:spLocks noGrp="1" noChangeArrowheads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/>
              <a:t>Alveolar </a:t>
            </a:r>
            <a:r>
              <a:rPr lang="en-US" dirty="0" err="1"/>
              <a:t>Ventila</a:t>
            </a:r>
            <a:r>
              <a:rPr lang="tr-TR" dirty="0" err="1"/>
              <a:t>syon</a:t>
            </a:r>
            <a:endParaRPr lang="en-US" dirty="0"/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2095502" y="1643063"/>
            <a:ext cx="8429625" cy="2836862"/>
            <a:chOff x="0" y="857232"/>
            <a:chExt cx="8429652" cy="2836607"/>
          </a:xfrm>
        </p:grpSpPr>
        <p:pic>
          <p:nvPicPr>
            <p:cNvPr id="52228" name="Picture 15" descr="figure_18_04a_labeled.jpg                                      001A2292ServDisk_05                    BE4022FB:"/>
            <p:cNvPicPr>
              <a:picLocks noChangeAspect="1" noChangeArrowheads="1"/>
            </p:cNvPicPr>
            <p:nvPr/>
          </p:nvPicPr>
          <p:blipFill>
            <a:blip r:embed="rId3" cstate="print"/>
            <a:srcRect t="1761" b="5157"/>
            <a:stretch>
              <a:fillRect/>
            </a:stretch>
          </p:blipFill>
          <p:spPr bwMode="auto">
            <a:xfrm>
              <a:off x="0" y="928671"/>
              <a:ext cx="1643042" cy="2714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29" name="Picture 16" descr="figure_18_04b_labeled.jpg                                      001A2292ServDisk_05                    BE4022FB:"/>
            <p:cNvPicPr>
              <a:picLocks noChangeAspect="1" noChangeArrowheads="1"/>
            </p:cNvPicPr>
            <p:nvPr/>
          </p:nvPicPr>
          <p:blipFill>
            <a:blip r:embed="rId4" cstate="print"/>
            <a:srcRect t="2182" b="4761"/>
            <a:stretch>
              <a:fillRect/>
            </a:stretch>
          </p:blipFill>
          <p:spPr bwMode="auto">
            <a:xfrm>
              <a:off x="1571604" y="928670"/>
              <a:ext cx="1714512" cy="2765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0" name="Picture 16" descr="figure_18_04c_labeled.jpg                                      001A2292ServDisk_05                    BE4022FB:"/>
            <p:cNvPicPr>
              <a:picLocks noChangeAspect="1" noChangeArrowheads="1"/>
            </p:cNvPicPr>
            <p:nvPr/>
          </p:nvPicPr>
          <p:blipFill>
            <a:blip r:embed="rId5" cstate="print"/>
            <a:srcRect t="1959" b="5206"/>
            <a:stretch>
              <a:fillRect/>
            </a:stretch>
          </p:blipFill>
          <p:spPr bwMode="auto">
            <a:xfrm>
              <a:off x="3214678" y="928671"/>
              <a:ext cx="1571636" cy="2761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1" name="Picture 16" descr="figure_18_04d_labeled.jpg                                      001A2292ServDisk_05                    BE4022FB:"/>
            <p:cNvPicPr>
              <a:picLocks noChangeAspect="1" noChangeArrowheads="1"/>
            </p:cNvPicPr>
            <p:nvPr/>
          </p:nvPicPr>
          <p:blipFill>
            <a:blip r:embed="rId6" cstate="print"/>
            <a:srcRect b="5579"/>
            <a:stretch>
              <a:fillRect/>
            </a:stretch>
          </p:blipFill>
          <p:spPr bwMode="auto">
            <a:xfrm>
              <a:off x="4714877" y="857232"/>
              <a:ext cx="1785949" cy="2821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2" name="Picture 16" descr="figure_18_04e_labeled.jpg                                      001A2292ServDisk_05                    BE4022FB:"/>
            <p:cNvPicPr>
              <a:picLocks noChangeAspect="1" noChangeArrowheads="1"/>
            </p:cNvPicPr>
            <p:nvPr/>
          </p:nvPicPr>
          <p:blipFill>
            <a:blip r:embed="rId7" cstate="print"/>
            <a:srcRect b="5852"/>
            <a:stretch>
              <a:fillRect/>
            </a:stretch>
          </p:blipFill>
          <p:spPr bwMode="auto">
            <a:xfrm>
              <a:off x="6429388" y="857232"/>
              <a:ext cx="2000264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253074981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Ga</a:t>
            </a:r>
            <a:r>
              <a:rPr lang="tr-TR" dirty="0"/>
              <a:t>z</a:t>
            </a:r>
            <a:r>
              <a:rPr lang="en-US" dirty="0"/>
              <a:t> </a:t>
            </a:r>
            <a:r>
              <a:rPr lang="tr-TR" dirty="0"/>
              <a:t>Değişimi</a:t>
            </a:r>
            <a:endParaRPr lang="en-US" dirty="0"/>
          </a:p>
        </p:txBody>
      </p:sp>
      <p:sp>
        <p:nvSpPr>
          <p:cNvPr id="54275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Patolojik olarak</a:t>
            </a:r>
            <a:endParaRPr lang="en-US" dirty="0"/>
          </a:p>
          <a:p>
            <a:pPr lvl="1" eaLnBrk="1" hangingPunct="1"/>
            <a:r>
              <a:rPr lang="tr-TR" dirty="0"/>
              <a:t>A</a:t>
            </a:r>
            <a:r>
              <a:rPr lang="en-US" dirty="0" err="1"/>
              <a:t>lveolar</a:t>
            </a:r>
            <a:r>
              <a:rPr lang="en-US" dirty="0"/>
              <a:t> </a:t>
            </a:r>
            <a:r>
              <a:rPr lang="tr-TR" dirty="0"/>
              <a:t>yüzey alanında azalma</a:t>
            </a:r>
            <a:endParaRPr lang="en-US" dirty="0"/>
          </a:p>
          <a:p>
            <a:pPr lvl="1" eaLnBrk="1" hangingPunct="1"/>
            <a:r>
              <a:rPr lang="tr-TR" dirty="0" err="1"/>
              <a:t>Alveolar</a:t>
            </a:r>
            <a:r>
              <a:rPr lang="tr-TR" dirty="0"/>
              <a:t> </a:t>
            </a:r>
            <a:r>
              <a:rPr lang="tr-TR" dirty="0" err="1"/>
              <a:t>membran</a:t>
            </a:r>
            <a:r>
              <a:rPr lang="tr-TR" dirty="0"/>
              <a:t> kalınlığının artması</a:t>
            </a:r>
            <a:endParaRPr lang="en-US" dirty="0"/>
          </a:p>
          <a:p>
            <a:pPr lvl="1" eaLnBrk="1" hangingPunct="1"/>
            <a:r>
              <a:rPr lang="tr-TR" dirty="0"/>
              <a:t>Alveol ve kan damarı arasında difüzyon mesafesinin artması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043223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/>
              <a:t>Solüsyon İçerisinde Gazlar</a:t>
            </a:r>
            <a:endParaRPr lang="en-US" dirty="0"/>
          </a:p>
        </p:txBody>
      </p:sp>
      <p:pic>
        <p:nvPicPr>
          <p:cNvPr id="47108" name="Picture 33" descr="figure_18_02a-c"/>
          <p:cNvPicPr>
            <a:picLocks noChangeAspect="1" noChangeArrowheads="1"/>
          </p:cNvPicPr>
          <p:nvPr/>
        </p:nvPicPr>
        <p:blipFill>
          <a:blip r:embed="rId3" cstate="print"/>
          <a:srcRect t="53259"/>
          <a:stretch>
            <a:fillRect/>
          </a:stretch>
        </p:blipFill>
        <p:spPr bwMode="auto">
          <a:xfrm>
            <a:off x="1979615" y="2154238"/>
            <a:ext cx="823118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Line 34"/>
          <p:cNvSpPr>
            <a:spLocks noChangeShapeType="1"/>
          </p:cNvSpPr>
          <p:nvPr/>
        </p:nvSpPr>
        <p:spPr bwMode="auto">
          <a:xfrm flipH="1">
            <a:off x="8796341" y="2359025"/>
            <a:ext cx="333375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0" name="Line 35"/>
          <p:cNvSpPr>
            <a:spLocks noChangeShapeType="1"/>
          </p:cNvSpPr>
          <p:nvPr/>
        </p:nvSpPr>
        <p:spPr bwMode="auto">
          <a:xfrm flipH="1">
            <a:off x="8796341" y="3543300"/>
            <a:ext cx="333375" cy="15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12" name="Rectangle 37"/>
          <p:cNvSpPr>
            <a:spLocks noChangeArrowheads="1"/>
          </p:cNvSpPr>
          <p:nvPr/>
        </p:nvSpPr>
        <p:spPr bwMode="auto">
          <a:xfrm>
            <a:off x="2262188" y="2638425"/>
            <a:ext cx="126477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P</a:t>
            </a:r>
            <a:r>
              <a:rPr lang="en-US" sz="1600" b="1" baseline="-25000">
                <a:solidFill>
                  <a:srgbClr val="000000"/>
                </a:solidFill>
                <a:latin typeface="Calibri" pitchFamily="34" charset="0"/>
              </a:rPr>
              <a:t>O</a:t>
            </a:r>
            <a:r>
              <a:rPr lang="en-US" sz="1400" b="1" baseline="-47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 = 100 mm Hg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7113" name="Rectangle 38"/>
          <p:cNvSpPr>
            <a:spLocks noChangeArrowheads="1"/>
          </p:cNvSpPr>
          <p:nvPr/>
        </p:nvSpPr>
        <p:spPr bwMode="auto">
          <a:xfrm>
            <a:off x="2360615" y="3581400"/>
            <a:ext cx="108202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P</a:t>
            </a:r>
            <a:r>
              <a:rPr lang="en-US" sz="1600" b="1" baseline="-25000">
                <a:solidFill>
                  <a:srgbClr val="000000"/>
                </a:solidFill>
                <a:latin typeface="Calibri" pitchFamily="34" charset="0"/>
              </a:rPr>
              <a:t>O</a:t>
            </a:r>
            <a:r>
              <a:rPr lang="en-US" sz="1400" b="1" baseline="-47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 = 0 mm Hg</a:t>
            </a:r>
          </a:p>
        </p:txBody>
      </p:sp>
      <p:sp>
        <p:nvSpPr>
          <p:cNvPr id="47116" name="Rectangle 41"/>
          <p:cNvSpPr>
            <a:spLocks noChangeArrowheads="1"/>
          </p:cNvSpPr>
          <p:nvPr/>
        </p:nvSpPr>
        <p:spPr bwMode="auto">
          <a:xfrm>
            <a:off x="9158290" y="2224091"/>
            <a:ext cx="844783" cy="517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P</a:t>
            </a:r>
            <a:r>
              <a:rPr lang="en-US" sz="1600" b="1" baseline="-25000">
                <a:solidFill>
                  <a:srgbClr val="000000"/>
                </a:solidFill>
                <a:latin typeface="Calibri" pitchFamily="34" charset="0"/>
              </a:rPr>
              <a:t>O</a:t>
            </a:r>
            <a:r>
              <a:rPr lang="en-US" sz="1400" b="1" baseline="-47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 =</a:t>
            </a:r>
            <a:br>
              <a:rPr lang="en-US" sz="14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100 mm Hg</a:t>
            </a:r>
          </a:p>
        </p:txBody>
      </p:sp>
      <p:sp>
        <p:nvSpPr>
          <p:cNvPr id="47117" name="Rectangle 42"/>
          <p:cNvSpPr>
            <a:spLocks noChangeArrowheads="1"/>
          </p:cNvSpPr>
          <p:nvPr/>
        </p:nvSpPr>
        <p:spPr bwMode="auto">
          <a:xfrm>
            <a:off x="9158290" y="2749550"/>
            <a:ext cx="947375" cy="47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[O</a:t>
            </a:r>
            <a:r>
              <a:rPr lang="en-US" sz="14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] =</a:t>
            </a:r>
            <a:br>
              <a:rPr lang="en-US" sz="14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5.20 mmol/L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7118" name="Rectangle 43"/>
          <p:cNvSpPr>
            <a:spLocks noChangeArrowheads="1"/>
          </p:cNvSpPr>
          <p:nvPr/>
        </p:nvSpPr>
        <p:spPr bwMode="auto">
          <a:xfrm>
            <a:off x="9158290" y="3414715"/>
            <a:ext cx="844783" cy="517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P</a:t>
            </a:r>
            <a:r>
              <a:rPr lang="en-US" sz="1600" b="1" baseline="-25000">
                <a:solidFill>
                  <a:srgbClr val="000000"/>
                </a:solidFill>
                <a:latin typeface="Calibri" pitchFamily="34" charset="0"/>
              </a:rPr>
              <a:t>O</a:t>
            </a:r>
            <a:r>
              <a:rPr lang="en-US" sz="1400" b="1" baseline="-47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 =</a:t>
            </a:r>
            <a:br>
              <a:rPr lang="en-US" sz="14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100 mm Hg</a:t>
            </a:r>
          </a:p>
        </p:txBody>
      </p:sp>
      <p:sp>
        <p:nvSpPr>
          <p:cNvPr id="47119" name="Rectangle 44"/>
          <p:cNvSpPr>
            <a:spLocks noChangeArrowheads="1"/>
          </p:cNvSpPr>
          <p:nvPr/>
        </p:nvSpPr>
        <p:spPr bwMode="auto">
          <a:xfrm>
            <a:off x="9158290" y="3956050"/>
            <a:ext cx="947375" cy="47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[O</a:t>
            </a:r>
            <a:r>
              <a:rPr lang="en-US" sz="14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] =</a:t>
            </a:r>
            <a:br>
              <a:rPr lang="en-US" sz="14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400" b="1">
                <a:solidFill>
                  <a:srgbClr val="000000"/>
                </a:solidFill>
                <a:latin typeface="Calibri" pitchFamily="34" charset="0"/>
              </a:rPr>
              <a:t>0.15 mmol/L</a:t>
            </a:r>
          </a:p>
        </p:txBody>
      </p:sp>
    </p:spTree>
    <p:extLst>
      <p:ext uri="{BB962C8B-B14F-4D97-AF65-F5344CB8AC3E}">
        <p14:creationId xmlns:p14="http://schemas.microsoft.com/office/powerpoint/2010/main" val="95999715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Solüsyon İçerisinde Gazlar</a:t>
            </a:r>
            <a:endParaRPr lang="en-US" dirty="0"/>
          </a:p>
        </p:txBody>
      </p:sp>
      <p:pic>
        <p:nvPicPr>
          <p:cNvPr id="48132" name="Picture 15" descr="figure_18_02-jLE"/>
          <p:cNvPicPr>
            <a:picLocks noChangeAspect="1" noChangeArrowheads="1"/>
          </p:cNvPicPr>
          <p:nvPr/>
        </p:nvPicPr>
        <p:blipFill>
          <a:blip r:embed="rId3" cstate="print"/>
          <a:srcRect l="42970" t="66891"/>
          <a:stretch>
            <a:fillRect/>
          </a:stretch>
        </p:blipFill>
        <p:spPr bwMode="auto">
          <a:xfrm>
            <a:off x="2171700" y="1803403"/>
            <a:ext cx="78486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Line 16"/>
          <p:cNvSpPr>
            <a:spLocks noChangeShapeType="1"/>
          </p:cNvSpPr>
          <p:nvPr/>
        </p:nvSpPr>
        <p:spPr bwMode="auto">
          <a:xfrm flipH="1">
            <a:off x="4271963" y="2060578"/>
            <a:ext cx="387351" cy="317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4" name="Line 17"/>
          <p:cNvSpPr>
            <a:spLocks noChangeShapeType="1"/>
          </p:cNvSpPr>
          <p:nvPr/>
        </p:nvSpPr>
        <p:spPr bwMode="auto">
          <a:xfrm flipH="1">
            <a:off x="4271963" y="3451227"/>
            <a:ext cx="387351" cy="317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5" name="Line 18"/>
          <p:cNvSpPr>
            <a:spLocks noChangeShapeType="1"/>
          </p:cNvSpPr>
          <p:nvPr/>
        </p:nvSpPr>
        <p:spPr bwMode="auto">
          <a:xfrm flipH="1">
            <a:off x="8396290" y="2166941"/>
            <a:ext cx="333375" cy="3175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6" name="Line 19"/>
          <p:cNvSpPr>
            <a:spLocks noChangeShapeType="1"/>
          </p:cNvSpPr>
          <p:nvPr/>
        </p:nvSpPr>
        <p:spPr bwMode="auto">
          <a:xfrm flipH="1">
            <a:off x="8396290" y="3505200"/>
            <a:ext cx="333375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138" name="Rectangle 21"/>
          <p:cNvSpPr>
            <a:spLocks noChangeArrowheads="1"/>
          </p:cNvSpPr>
          <p:nvPr/>
        </p:nvSpPr>
        <p:spPr bwMode="auto">
          <a:xfrm>
            <a:off x="4695827" y="2246316"/>
            <a:ext cx="96661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100 mm Hg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39" name="Rectangle 22"/>
          <p:cNvSpPr>
            <a:spLocks noChangeArrowheads="1"/>
          </p:cNvSpPr>
          <p:nvPr/>
        </p:nvSpPr>
        <p:spPr bwMode="auto">
          <a:xfrm>
            <a:off x="4695827" y="2538416"/>
            <a:ext cx="10820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[O</a:t>
            </a:r>
            <a:r>
              <a:rPr lang="en-US" sz="16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] =</a:t>
            </a:r>
            <a:br>
              <a:rPr lang="en-US" sz="16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5.20 mmol/L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40" name="Rectangle 23"/>
          <p:cNvSpPr>
            <a:spLocks noChangeArrowheads="1"/>
          </p:cNvSpPr>
          <p:nvPr/>
        </p:nvSpPr>
        <p:spPr bwMode="auto">
          <a:xfrm>
            <a:off x="4695827" y="3940178"/>
            <a:ext cx="10820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[O</a:t>
            </a:r>
            <a:r>
              <a:rPr lang="en-US" sz="16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] =</a:t>
            </a:r>
            <a:br>
              <a:rPr lang="en-US" sz="16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0.15 mmol/L</a:t>
            </a:r>
          </a:p>
        </p:txBody>
      </p:sp>
      <p:sp>
        <p:nvSpPr>
          <p:cNvPr id="48142" name="Rectangle 25"/>
          <p:cNvSpPr>
            <a:spLocks noChangeArrowheads="1"/>
          </p:cNvSpPr>
          <p:nvPr/>
        </p:nvSpPr>
        <p:spPr bwMode="auto">
          <a:xfrm>
            <a:off x="8767766" y="2352678"/>
            <a:ext cx="96661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100 mm Hg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43" name="Rectangle 26"/>
          <p:cNvSpPr>
            <a:spLocks noChangeArrowheads="1"/>
          </p:cNvSpPr>
          <p:nvPr/>
        </p:nvSpPr>
        <p:spPr bwMode="auto">
          <a:xfrm>
            <a:off x="8767766" y="2649541"/>
            <a:ext cx="10820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[CO</a:t>
            </a:r>
            <a:r>
              <a:rPr lang="en-US" sz="16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] =</a:t>
            </a:r>
            <a:br>
              <a:rPr lang="en-US" sz="16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5.20 mmol/L</a:t>
            </a:r>
          </a:p>
        </p:txBody>
      </p:sp>
      <p:sp>
        <p:nvSpPr>
          <p:cNvPr id="48144" name="Rectangle 27"/>
          <p:cNvSpPr>
            <a:spLocks noChangeArrowheads="1"/>
          </p:cNvSpPr>
          <p:nvPr/>
        </p:nvSpPr>
        <p:spPr bwMode="auto">
          <a:xfrm>
            <a:off x="8767766" y="3995741"/>
            <a:ext cx="1082027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[CO</a:t>
            </a:r>
            <a:r>
              <a:rPr lang="en-US" sz="16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] =</a:t>
            </a:r>
            <a:br>
              <a:rPr lang="en-US" sz="16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3.00 mmol/L</a:t>
            </a:r>
          </a:p>
        </p:txBody>
      </p:sp>
      <p:sp>
        <p:nvSpPr>
          <p:cNvPr id="48145" name="Rectangle 29"/>
          <p:cNvSpPr>
            <a:spLocks noChangeArrowheads="1"/>
          </p:cNvSpPr>
          <p:nvPr/>
        </p:nvSpPr>
        <p:spPr bwMode="auto">
          <a:xfrm>
            <a:off x="4692651" y="1949453"/>
            <a:ext cx="10900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P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46" name="Rectangle 30"/>
          <p:cNvSpPr>
            <a:spLocks noChangeArrowheads="1"/>
          </p:cNvSpPr>
          <p:nvPr/>
        </p:nvSpPr>
        <p:spPr bwMode="auto">
          <a:xfrm>
            <a:off x="4821239" y="2049466"/>
            <a:ext cx="16831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</a:rPr>
              <a:t>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endParaRPr lang="en-US" sz="1300" b="1">
              <a:latin typeface="Calibri" pitchFamily="34" charset="0"/>
            </a:endParaRPr>
          </a:p>
        </p:txBody>
      </p:sp>
      <p:sp>
        <p:nvSpPr>
          <p:cNvPr id="48147" name="Rectangle 31"/>
          <p:cNvSpPr>
            <a:spLocks noChangeArrowheads="1"/>
          </p:cNvSpPr>
          <p:nvPr/>
        </p:nvSpPr>
        <p:spPr bwMode="auto">
          <a:xfrm>
            <a:off x="5097463" y="1949453"/>
            <a:ext cx="10259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=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48" name="Rectangle 32"/>
          <p:cNvSpPr>
            <a:spLocks noChangeArrowheads="1"/>
          </p:cNvSpPr>
          <p:nvPr/>
        </p:nvSpPr>
        <p:spPr bwMode="auto">
          <a:xfrm>
            <a:off x="4695827" y="3643316"/>
            <a:ext cx="96661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100 mm Hg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49" name="Rectangle 34"/>
          <p:cNvSpPr>
            <a:spLocks noChangeArrowheads="1"/>
          </p:cNvSpPr>
          <p:nvPr/>
        </p:nvSpPr>
        <p:spPr bwMode="auto">
          <a:xfrm>
            <a:off x="4692651" y="3344866"/>
            <a:ext cx="10900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P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50" name="Rectangle 35"/>
          <p:cNvSpPr>
            <a:spLocks noChangeArrowheads="1"/>
          </p:cNvSpPr>
          <p:nvPr/>
        </p:nvSpPr>
        <p:spPr bwMode="auto">
          <a:xfrm>
            <a:off x="4819651" y="3448052"/>
            <a:ext cx="16831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</a:rPr>
              <a:t>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endParaRPr lang="en-US" sz="1300" b="1">
              <a:latin typeface="Calibri" pitchFamily="34" charset="0"/>
            </a:endParaRPr>
          </a:p>
        </p:txBody>
      </p:sp>
      <p:sp>
        <p:nvSpPr>
          <p:cNvPr id="48151" name="Rectangle 36"/>
          <p:cNvSpPr>
            <a:spLocks noChangeArrowheads="1"/>
          </p:cNvSpPr>
          <p:nvPr/>
        </p:nvSpPr>
        <p:spPr bwMode="auto">
          <a:xfrm>
            <a:off x="5097463" y="3344866"/>
            <a:ext cx="10259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=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52" name="Rectangle 38"/>
          <p:cNvSpPr>
            <a:spLocks noChangeArrowheads="1"/>
          </p:cNvSpPr>
          <p:nvPr/>
        </p:nvSpPr>
        <p:spPr bwMode="auto">
          <a:xfrm>
            <a:off x="8764588" y="2055816"/>
            <a:ext cx="10900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P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53" name="Rectangle 39"/>
          <p:cNvSpPr>
            <a:spLocks noChangeArrowheads="1"/>
          </p:cNvSpPr>
          <p:nvPr/>
        </p:nvSpPr>
        <p:spPr bwMode="auto">
          <a:xfrm>
            <a:off x="8891590" y="2155828"/>
            <a:ext cx="25526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</a:rPr>
              <a:t>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endParaRPr lang="en-US" sz="1300" b="1">
              <a:latin typeface="Calibri" pitchFamily="34" charset="0"/>
            </a:endParaRPr>
          </a:p>
        </p:txBody>
      </p:sp>
      <p:sp>
        <p:nvSpPr>
          <p:cNvPr id="48154" name="Rectangle 40"/>
          <p:cNvSpPr>
            <a:spLocks noChangeArrowheads="1"/>
          </p:cNvSpPr>
          <p:nvPr/>
        </p:nvSpPr>
        <p:spPr bwMode="auto">
          <a:xfrm>
            <a:off x="9247188" y="2055816"/>
            <a:ext cx="10259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=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55" name="Rectangle 41"/>
          <p:cNvSpPr>
            <a:spLocks noChangeArrowheads="1"/>
          </p:cNvSpPr>
          <p:nvPr/>
        </p:nvSpPr>
        <p:spPr bwMode="auto">
          <a:xfrm>
            <a:off x="8767766" y="3700464"/>
            <a:ext cx="96661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100 mm Hg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56" name="Rectangle 43"/>
          <p:cNvSpPr>
            <a:spLocks noChangeArrowheads="1"/>
          </p:cNvSpPr>
          <p:nvPr/>
        </p:nvSpPr>
        <p:spPr bwMode="auto">
          <a:xfrm>
            <a:off x="8764588" y="3403603"/>
            <a:ext cx="10900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P</a:t>
            </a:r>
            <a:endParaRPr lang="en-US" sz="1600" b="1">
              <a:latin typeface="Calibri" pitchFamily="34" charset="0"/>
            </a:endParaRPr>
          </a:p>
        </p:txBody>
      </p:sp>
      <p:sp>
        <p:nvSpPr>
          <p:cNvPr id="48157" name="Rectangle 44"/>
          <p:cNvSpPr>
            <a:spLocks noChangeArrowheads="1"/>
          </p:cNvSpPr>
          <p:nvPr/>
        </p:nvSpPr>
        <p:spPr bwMode="auto">
          <a:xfrm>
            <a:off x="8891590" y="3505201"/>
            <a:ext cx="25526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</a:rPr>
              <a:t>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endParaRPr lang="en-US" sz="1300" b="1">
              <a:latin typeface="Calibri" pitchFamily="34" charset="0"/>
            </a:endParaRPr>
          </a:p>
        </p:txBody>
      </p:sp>
      <p:sp>
        <p:nvSpPr>
          <p:cNvPr id="48158" name="Rectangle 45"/>
          <p:cNvSpPr>
            <a:spLocks noChangeArrowheads="1"/>
          </p:cNvSpPr>
          <p:nvPr/>
        </p:nvSpPr>
        <p:spPr bwMode="auto">
          <a:xfrm>
            <a:off x="9247188" y="3403603"/>
            <a:ext cx="10259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600" b="1">
                <a:solidFill>
                  <a:srgbClr val="000000"/>
                </a:solidFill>
                <a:latin typeface="Calibri" pitchFamily="34" charset="0"/>
              </a:rPr>
              <a:t>=</a:t>
            </a:r>
            <a:endParaRPr lang="en-US" sz="1600" b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487474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5"/>
          <p:cNvSpPr>
            <a:spLocks noGrp="1" noChangeArrowheads="1"/>
          </p:cNvSpPr>
          <p:nvPr>
            <p:ph type="title"/>
          </p:nvPr>
        </p:nvSpPr>
        <p:spPr>
          <a:xfrm>
            <a:off x="2024063" y="142875"/>
            <a:ext cx="8229600" cy="4397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/>
              <a:t>Oxygen Transport</a:t>
            </a:r>
          </a:p>
        </p:txBody>
      </p:sp>
      <p:pic>
        <p:nvPicPr>
          <p:cNvPr id="55300" name="Picture 48" descr="figure_18_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4" y="652465"/>
            <a:ext cx="8358187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Line 49"/>
          <p:cNvSpPr>
            <a:spLocks noChangeShapeType="1"/>
          </p:cNvSpPr>
          <p:nvPr/>
        </p:nvSpPr>
        <p:spPr bwMode="auto">
          <a:xfrm flipH="1">
            <a:off x="3392488" y="3219450"/>
            <a:ext cx="577851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2" name="Line 50"/>
          <p:cNvSpPr>
            <a:spLocks noChangeShapeType="1"/>
          </p:cNvSpPr>
          <p:nvPr/>
        </p:nvSpPr>
        <p:spPr bwMode="auto">
          <a:xfrm flipH="1">
            <a:off x="3414716" y="2778125"/>
            <a:ext cx="555625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3" name="Line 51"/>
          <p:cNvSpPr>
            <a:spLocks noChangeShapeType="1"/>
          </p:cNvSpPr>
          <p:nvPr/>
        </p:nvSpPr>
        <p:spPr bwMode="auto">
          <a:xfrm flipH="1">
            <a:off x="3459166" y="939800"/>
            <a:ext cx="511175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5304" name="Rectangle 52"/>
          <p:cNvSpPr>
            <a:spLocks noChangeArrowheads="1"/>
          </p:cNvSpPr>
          <p:nvPr/>
        </p:nvSpPr>
        <p:spPr bwMode="auto">
          <a:xfrm>
            <a:off x="3308349" y="1960563"/>
            <a:ext cx="18274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</a:t>
            </a:r>
            <a:r>
              <a:rPr lang="en-US" sz="14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05" name="Rectangle 53"/>
          <p:cNvSpPr>
            <a:spLocks noChangeArrowheads="1"/>
          </p:cNvSpPr>
          <p:nvPr/>
        </p:nvSpPr>
        <p:spPr bwMode="auto">
          <a:xfrm>
            <a:off x="8483600" y="5072063"/>
            <a:ext cx="18274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</a:t>
            </a:r>
            <a:r>
              <a:rPr lang="en-US" sz="14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55306" name="Rectangle 54"/>
          <p:cNvSpPr>
            <a:spLocks noChangeArrowheads="1"/>
          </p:cNvSpPr>
          <p:nvPr/>
        </p:nvSpPr>
        <p:spPr bwMode="auto">
          <a:xfrm>
            <a:off x="5226051" y="1389063"/>
            <a:ext cx="253428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</a:t>
            </a:r>
            <a:r>
              <a:rPr lang="en-US" sz="1400" b="1" baseline="-25000">
                <a:solidFill>
                  <a:srgbClr val="231F20"/>
                </a:solidFill>
                <a:latin typeface="Calibri" pitchFamily="34" charset="0"/>
              </a:rPr>
              <a:t>2 </a:t>
            </a: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dissolved in plasma (~P</a:t>
            </a:r>
            <a:r>
              <a:rPr lang="en-US" sz="1600" b="1" baseline="-25000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</a:t>
            </a:r>
            <a:r>
              <a:rPr lang="en-US" sz="1100" b="1" baseline="-60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) &lt; 2%</a:t>
            </a:r>
            <a:endParaRPr lang="en-US" sz="1400" b="1" baseline="-25000">
              <a:solidFill>
                <a:srgbClr val="231F20"/>
              </a:solidFill>
              <a:latin typeface="Calibri" pitchFamily="34" charset="0"/>
            </a:endParaRPr>
          </a:p>
        </p:txBody>
      </p:sp>
      <p:sp>
        <p:nvSpPr>
          <p:cNvPr id="55307" name="Rectangle 55"/>
          <p:cNvSpPr>
            <a:spLocks noChangeArrowheads="1"/>
          </p:cNvSpPr>
          <p:nvPr/>
        </p:nvSpPr>
        <p:spPr bwMode="auto">
          <a:xfrm>
            <a:off x="5024437" y="6130925"/>
            <a:ext cx="167507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</a:t>
            </a:r>
            <a:r>
              <a:rPr lang="en-US" sz="1400" b="1" baseline="-25000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 dissolved in plasma</a:t>
            </a:r>
            <a:endParaRPr lang="en-US" sz="1400" b="1" baseline="-25000">
              <a:solidFill>
                <a:srgbClr val="231F20"/>
              </a:solidFill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08" name="Rectangle 56"/>
          <p:cNvSpPr>
            <a:spLocks noChangeArrowheads="1"/>
          </p:cNvSpPr>
          <p:nvPr/>
        </p:nvSpPr>
        <p:spPr bwMode="auto">
          <a:xfrm>
            <a:off x="5232400" y="2024063"/>
            <a:ext cx="54021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</a:t>
            </a:r>
            <a:r>
              <a:rPr lang="en-US" sz="14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2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 + </a:t>
            </a: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Hb</a:t>
            </a:r>
            <a:endParaRPr lang="en-US" sz="1200" b="1">
              <a:solidFill>
                <a:srgbClr val="231F20"/>
              </a:solidFill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09" name="Rectangle 57"/>
          <p:cNvSpPr>
            <a:spLocks noChangeArrowheads="1"/>
          </p:cNvSpPr>
          <p:nvPr/>
        </p:nvSpPr>
        <p:spPr bwMode="auto">
          <a:xfrm>
            <a:off x="6543675" y="2027241"/>
            <a:ext cx="48250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Hb</a:t>
            </a:r>
            <a:r>
              <a:rPr lang="en-US" sz="1400" b="1">
                <a:solidFill>
                  <a:srgbClr val="231F20"/>
                </a:solidFill>
                <a:latin typeface="Calibri" pitchFamily="34" charset="0"/>
              </a:rPr>
              <a:t>•</a:t>
            </a: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</a:t>
            </a:r>
            <a:r>
              <a:rPr lang="en-US" sz="1400" b="1" baseline="-25000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br>
              <a:rPr lang="en-US" sz="1400" b="1" baseline="-25000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&gt; 98%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10" name="Rectangle 58"/>
          <p:cNvSpPr>
            <a:spLocks noChangeArrowheads="1"/>
          </p:cNvSpPr>
          <p:nvPr/>
        </p:nvSpPr>
        <p:spPr bwMode="auto">
          <a:xfrm>
            <a:off x="6459541" y="5049838"/>
            <a:ext cx="56265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Hb + O</a:t>
            </a:r>
            <a:r>
              <a:rPr lang="en-US" sz="1400" b="1" baseline="-25000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11" name="Rectangle 59"/>
          <p:cNvSpPr>
            <a:spLocks noChangeArrowheads="1"/>
          </p:cNvSpPr>
          <p:nvPr/>
        </p:nvSpPr>
        <p:spPr bwMode="auto">
          <a:xfrm>
            <a:off x="5321300" y="5053013"/>
            <a:ext cx="482504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Hb</a:t>
            </a:r>
            <a:r>
              <a:rPr lang="en-US" sz="1400" b="1">
                <a:solidFill>
                  <a:srgbClr val="231F20"/>
                </a:solidFill>
                <a:latin typeface="Calibri" pitchFamily="34" charset="0"/>
              </a:rPr>
              <a:t>•</a:t>
            </a: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O</a:t>
            </a:r>
            <a:r>
              <a:rPr lang="en-US" sz="1400" b="1" baseline="-25000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</a:p>
        </p:txBody>
      </p:sp>
      <p:sp>
        <p:nvSpPr>
          <p:cNvPr id="55312" name="Rectangle 60"/>
          <p:cNvSpPr>
            <a:spLocks noChangeArrowheads="1"/>
          </p:cNvSpPr>
          <p:nvPr/>
        </p:nvSpPr>
        <p:spPr bwMode="auto">
          <a:xfrm>
            <a:off x="5378453" y="795338"/>
            <a:ext cx="128875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ARTERIAL BLOOD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13" name="Rectangle 61"/>
          <p:cNvSpPr>
            <a:spLocks noChangeArrowheads="1"/>
          </p:cNvSpPr>
          <p:nvPr/>
        </p:nvSpPr>
        <p:spPr bwMode="auto">
          <a:xfrm>
            <a:off x="3997326" y="3135316"/>
            <a:ext cx="81195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Alveolar</a:t>
            </a:r>
            <a:b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membrane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14" name="Rectangle 62"/>
          <p:cNvSpPr>
            <a:spLocks noChangeArrowheads="1"/>
          </p:cNvSpPr>
          <p:nvPr/>
        </p:nvSpPr>
        <p:spPr bwMode="auto">
          <a:xfrm>
            <a:off x="3997326" y="2693988"/>
            <a:ext cx="63632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Alveolus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15" name="Rectangle 63"/>
          <p:cNvSpPr>
            <a:spLocks noChangeArrowheads="1"/>
          </p:cNvSpPr>
          <p:nvPr/>
        </p:nvSpPr>
        <p:spPr bwMode="auto">
          <a:xfrm>
            <a:off x="4003675" y="846141"/>
            <a:ext cx="95859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Capillary</a:t>
            </a:r>
            <a:b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endothelium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16" name="Rectangle 64"/>
          <p:cNvSpPr>
            <a:spLocks noChangeArrowheads="1"/>
          </p:cNvSpPr>
          <p:nvPr/>
        </p:nvSpPr>
        <p:spPr bwMode="auto">
          <a:xfrm>
            <a:off x="6302378" y="3598866"/>
            <a:ext cx="71455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Transport</a:t>
            </a:r>
            <a:b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to cells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17" name="Rectangle 65"/>
          <p:cNvSpPr>
            <a:spLocks noChangeArrowheads="1"/>
          </p:cNvSpPr>
          <p:nvPr/>
        </p:nvSpPr>
        <p:spPr bwMode="auto">
          <a:xfrm>
            <a:off x="4905375" y="2408238"/>
            <a:ext cx="104894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Red blood cell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18" name="Rectangle 66"/>
          <p:cNvSpPr>
            <a:spLocks noChangeArrowheads="1"/>
          </p:cNvSpPr>
          <p:nvPr/>
        </p:nvSpPr>
        <p:spPr bwMode="auto">
          <a:xfrm>
            <a:off x="8372477" y="3808413"/>
            <a:ext cx="346249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Cells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55319" name="Rectangle 67"/>
          <p:cNvSpPr>
            <a:spLocks noChangeArrowheads="1"/>
          </p:cNvSpPr>
          <p:nvPr/>
        </p:nvSpPr>
        <p:spPr bwMode="auto">
          <a:xfrm>
            <a:off x="8124678" y="5703891"/>
            <a:ext cx="811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Used in</a:t>
            </a:r>
            <a:b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cellular</a:t>
            </a:r>
            <a:b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4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respiration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21488792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dirty="0"/>
              <a:t>Solunum Sistemi</a:t>
            </a:r>
            <a:endParaRPr lang="en-US" altLang="tr-TR" b="1" dirty="0"/>
          </a:p>
        </p:txBody>
      </p:sp>
      <p:sp>
        <p:nvSpPr>
          <p:cNvPr id="3075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1883290"/>
            <a:ext cx="10515600" cy="4351338"/>
          </a:xfrm>
        </p:spPr>
        <p:txBody>
          <a:bodyPr/>
          <a:lstStyle/>
          <a:p>
            <a:pPr eaLnBrk="1" hangingPunct="1"/>
            <a:r>
              <a:rPr lang="tr-TR" altLang="tr-TR" b="1" dirty="0"/>
              <a:t>Atmosfer ile kan arasında gaz alışverişi</a:t>
            </a:r>
            <a:endParaRPr lang="en-US" altLang="tr-TR" b="1" dirty="0"/>
          </a:p>
          <a:p>
            <a:r>
              <a:rPr lang="tr-TR" altLang="tr-TR" b="1" dirty="0"/>
              <a:t>CO</a:t>
            </a:r>
            <a:r>
              <a:rPr lang="tr-TR" altLang="tr-TR" b="1" baseline="-25000" dirty="0"/>
              <a:t>2 </a:t>
            </a:r>
            <a:r>
              <a:rPr lang="tr-TR" altLang="tr-TR" b="1" dirty="0"/>
              <a:t>ile </a:t>
            </a:r>
            <a:r>
              <a:rPr lang="tr-TR" altLang="tr-TR" b="1" dirty="0" err="1"/>
              <a:t>homeostatik</a:t>
            </a:r>
            <a:r>
              <a:rPr lang="tr-TR" altLang="tr-TR" b="1" dirty="0"/>
              <a:t> vücut </a:t>
            </a:r>
            <a:r>
              <a:rPr lang="tr-TR" altLang="tr-TR" b="1" dirty="0" err="1"/>
              <a:t>pH</a:t>
            </a:r>
            <a:r>
              <a:rPr lang="tr-TR" altLang="tr-TR" b="1" dirty="0"/>
              <a:t> regülasyonu ve Asit- Baz dengesinin sağlanması</a:t>
            </a:r>
          </a:p>
          <a:p>
            <a:pPr eaLnBrk="1" hangingPunct="1"/>
            <a:r>
              <a:rPr lang="tr-TR" altLang="tr-TR" b="1" dirty="0"/>
              <a:t>Solunum havasındaki patojen ve </a:t>
            </a:r>
            <a:r>
              <a:rPr lang="tr-TR" altLang="tr-TR" b="1" dirty="0" err="1"/>
              <a:t>irritan</a:t>
            </a:r>
            <a:r>
              <a:rPr lang="tr-TR" altLang="tr-TR" b="1" dirty="0"/>
              <a:t> maddelerden korunma</a:t>
            </a:r>
            <a:endParaRPr lang="en-US" altLang="tr-TR" b="1" dirty="0"/>
          </a:p>
          <a:p>
            <a:pPr eaLnBrk="1" hangingPunct="1"/>
            <a:r>
              <a:rPr lang="tr-TR" altLang="tr-TR" b="1" dirty="0"/>
              <a:t>Vokal </a:t>
            </a:r>
            <a:r>
              <a:rPr lang="tr-TR" altLang="tr-TR" b="1" dirty="0" err="1"/>
              <a:t>kordlardan</a:t>
            </a:r>
            <a:r>
              <a:rPr lang="tr-TR" altLang="tr-TR" b="1" dirty="0"/>
              <a:t> hava geçmesi ile sesin oluşumu- </a:t>
            </a:r>
            <a:r>
              <a:rPr lang="tr-TR" altLang="tr-TR" b="1" dirty="0" err="1"/>
              <a:t>Fonasyon</a:t>
            </a:r>
            <a:endParaRPr lang="tr-TR" altLang="tr-TR" b="1" dirty="0"/>
          </a:p>
          <a:p>
            <a:r>
              <a:rPr lang="tr-TR" altLang="tr-TR" b="1" dirty="0"/>
              <a:t>Biyoaktif maddelerin üretimi, metabolizması, düzenlenmesi </a:t>
            </a:r>
            <a:endParaRPr lang="en-US" altLang="tr-TR" b="1" dirty="0"/>
          </a:p>
          <a:p>
            <a:pPr marL="0" indent="0" eaLnBrk="1" hangingPunct="1">
              <a:buNone/>
            </a:pPr>
            <a:endParaRPr lang="tr-TR" altLang="tr-TR" dirty="0"/>
          </a:p>
          <a:p>
            <a:pPr eaLnBrk="1" hangingPunct="1"/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810504679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 txBox="1">
            <a:spLocks noChangeArrowheads="1"/>
          </p:cNvSpPr>
          <p:nvPr/>
        </p:nvSpPr>
        <p:spPr>
          <a:xfrm>
            <a:off x="2024063" y="3"/>
            <a:ext cx="8229600" cy="5826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Oxygen Transport</a:t>
            </a:r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-618565" y="562349"/>
            <a:ext cx="4580032" cy="5926138"/>
            <a:chOff x="3962400" y="669925"/>
            <a:chExt cx="4759325" cy="5926138"/>
          </a:xfrm>
        </p:grpSpPr>
        <p:sp>
          <p:nvSpPr>
            <p:cNvPr id="27" name="Rectangle 22"/>
            <p:cNvSpPr>
              <a:spLocks noChangeArrowheads="1"/>
            </p:cNvSpPr>
            <p:nvPr/>
          </p:nvSpPr>
          <p:spPr bwMode="auto">
            <a:xfrm>
              <a:off x="6464299" y="5653088"/>
              <a:ext cx="6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endParaRPr lang="tr-TR" b="1">
                <a:latin typeface="Calibri" pitchFamily="34" charset="0"/>
              </a:endParaRPr>
            </a:p>
          </p:txBody>
        </p:sp>
        <p:sp>
          <p:nvSpPr>
            <p:cNvPr id="28" name="Rectangle 42"/>
            <p:cNvSpPr>
              <a:spLocks noChangeArrowheads="1"/>
            </p:cNvSpPr>
            <p:nvPr/>
          </p:nvSpPr>
          <p:spPr bwMode="auto">
            <a:xfrm>
              <a:off x="3962400" y="5734050"/>
              <a:ext cx="6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endParaRPr lang="tr-TR" b="1">
                <a:latin typeface="Calibri" pitchFamily="34" charset="0"/>
              </a:endParaRPr>
            </a:p>
          </p:txBody>
        </p:sp>
        <p:pic>
          <p:nvPicPr>
            <p:cNvPr id="29" name="Picture 35" descr="figure_18_07a"/>
            <p:cNvPicPr>
              <a:picLocks noChangeAspect="1" noChangeArrowheads="1"/>
            </p:cNvPicPr>
            <p:nvPr/>
          </p:nvPicPr>
          <p:blipFill>
            <a:blip r:embed="rId2" cstate="print"/>
            <a:srcRect l="29411" r="29431"/>
            <a:stretch>
              <a:fillRect/>
            </a:stretch>
          </p:blipFill>
          <p:spPr bwMode="auto">
            <a:xfrm>
              <a:off x="5334000" y="669925"/>
              <a:ext cx="3387725" cy="5926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Line 36"/>
            <p:cNvSpPr>
              <a:spLocks noChangeShapeType="1"/>
            </p:cNvSpPr>
            <p:nvPr/>
          </p:nvSpPr>
          <p:spPr bwMode="auto">
            <a:xfrm>
              <a:off x="6272213" y="2185988"/>
              <a:ext cx="174625" cy="1587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37"/>
            <p:cNvSpPr>
              <a:spLocks noChangeShapeType="1"/>
            </p:cNvSpPr>
            <p:nvPr/>
          </p:nvSpPr>
          <p:spPr bwMode="auto">
            <a:xfrm>
              <a:off x="6529388" y="1471613"/>
              <a:ext cx="304800" cy="530225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8"/>
            <p:cNvSpPr>
              <a:spLocks noChangeShapeType="1"/>
            </p:cNvSpPr>
            <p:nvPr/>
          </p:nvSpPr>
          <p:spPr bwMode="auto">
            <a:xfrm flipH="1">
              <a:off x="7315200" y="2147888"/>
              <a:ext cx="384175" cy="1587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9"/>
            <p:cNvSpPr>
              <a:spLocks/>
            </p:cNvSpPr>
            <p:nvPr/>
          </p:nvSpPr>
          <p:spPr bwMode="auto">
            <a:xfrm>
              <a:off x="6297613" y="3421063"/>
              <a:ext cx="266700" cy="312737"/>
            </a:xfrm>
            <a:custGeom>
              <a:avLst/>
              <a:gdLst>
                <a:gd name="T0" fmla="*/ 0 w 168"/>
                <a:gd name="T1" fmla="*/ 0 h 197"/>
                <a:gd name="T2" fmla="*/ 252015633 w 168"/>
                <a:gd name="T3" fmla="*/ 0 h 197"/>
                <a:gd name="T4" fmla="*/ 423386295 w 168"/>
                <a:gd name="T5" fmla="*/ 496469238 h 197"/>
                <a:gd name="T6" fmla="*/ 0 60000 65536"/>
                <a:gd name="T7" fmla="*/ 0 60000 65536"/>
                <a:gd name="T8" fmla="*/ 0 60000 65536"/>
                <a:gd name="T9" fmla="*/ 0 w 168"/>
                <a:gd name="T10" fmla="*/ 0 h 197"/>
                <a:gd name="T11" fmla="*/ 168 w 168"/>
                <a:gd name="T12" fmla="*/ 197 h 1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197">
                  <a:moveTo>
                    <a:pt x="0" y="0"/>
                  </a:moveTo>
                  <a:lnTo>
                    <a:pt x="100" y="0"/>
                  </a:lnTo>
                  <a:lnTo>
                    <a:pt x="168" y="197"/>
                  </a:lnTo>
                </a:path>
              </a:pathLst>
            </a:custGeom>
            <a:noFill/>
            <a:ln w="9525">
              <a:solidFill>
                <a:srgbClr val="231F2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40"/>
            <p:cNvSpPr>
              <a:spLocks noChangeShapeType="1"/>
            </p:cNvSpPr>
            <p:nvPr/>
          </p:nvSpPr>
          <p:spPr bwMode="auto">
            <a:xfrm>
              <a:off x="7385050" y="3563938"/>
              <a:ext cx="1588" cy="233362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Rectangle 41"/>
            <p:cNvSpPr>
              <a:spLocks noChangeArrowheads="1"/>
            </p:cNvSpPr>
            <p:nvPr/>
          </p:nvSpPr>
          <p:spPr bwMode="auto">
            <a:xfrm>
              <a:off x="5561014" y="5367338"/>
              <a:ext cx="108275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endParaRPr lang="en-US" b="1">
                <a:latin typeface="Calibri" pitchFamily="34" charset="0"/>
              </a:endParaRPr>
            </a:p>
          </p:txBody>
        </p:sp>
        <p:sp>
          <p:nvSpPr>
            <p:cNvPr id="36" name="Rectangle 43"/>
            <p:cNvSpPr>
              <a:spLocks noChangeArrowheads="1"/>
            </p:cNvSpPr>
            <p:nvPr/>
          </p:nvSpPr>
          <p:spPr bwMode="auto">
            <a:xfrm>
              <a:off x="5508625" y="749300"/>
              <a:ext cx="287336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269875" indent="-269875" eaLnBrk="0" hangingPunct="0"/>
              <a:r>
                <a:rPr lang="en-US" sz="1200" dirty="0">
                  <a:solidFill>
                    <a:srgbClr val="000000"/>
                  </a:solidFill>
                  <a:latin typeface="Arial Black" pitchFamily="34" charset="0"/>
                  <a:ea typeface="ＭＳ Ｐゴシック"/>
                  <a:cs typeface="ＭＳ Ｐゴシック"/>
                </a:rPr>
                <a:t>(a) </a:t>
              </a:r>
              <a:r>
                <a:rPr lang="en-US" sz="1200" b="1" dirty="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Oxygen transport in blood without</a:t>
              </a:r>
              <a:br>
                <a:rPr lang="en-US" sz="1200" b="1" dirty="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</a:br>
              <a:r>
                <a:rPr lang="en-US" sz="1200" b="1" dirty="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hemoglobin. Alveolar P</a:t>
              </a:r>
              <a:r>
                <a:rPr lang="en-US" sz="1500" b="1" baseline="-25000" dirty="0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100" b="1" baseline="-55000" dirty="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 dirty="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= arterial P</a:t>
              </a:r>
              <a:r>
                <a:rPr lang="en-US" sz="1500" b="1" baseline="-25000" dirty="0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100" b="1" baseline="-55000" dirty="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endParaRPr lang="en-US" sz="1100" b="1" baseline="-49000" dirty="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sp>
          <p:nvSpPr>
            <p:cNvPr id="37" name="Rectangle 44"/>
            <p:cNvSpPr>
              <a:spLocks noChangeArrowheads="1"/>
            </p:cNvSpPr>
            <p:nvPr/>
          </p:nvSpPr>
          <p:spPr bwMode="auto">
            <a:xfrm>
              <a:off x="6076950" y="1273175"/>
              <a:ext cx="113438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 dirty="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r>
                <a:rPr lang="en-US" sz="1500" b="1" baseline="-25000" dirty="0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100" b="1" baseline="-55000" dirty="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 dirty="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= 100 mm Hg</a:t>
              </a:r>
            </a:p>
          </p:txBody>
        </p:sp>
        <p:sp>
          <p:nvSpPr>
            <p:cNvPr id="38" name="Rectangle 45"/>
            <p:cNvSpPr>
              <a:spLocks noChangeArrowheads="1"/>
            </p:cNvSpPr>
            <p:nvPr/>
          </p:nvSpPr>
          <p:spPr bwMode="auto">
            <a:xfrm>
              <a:off x="7327899" y="3387725"/>
              <a:ext cx="113438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r>
                <a:rPr lang="en-US" sz="1500" b="1" baseline="-25000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100" b="1" baseline="-5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= 100 mm Hg</a:t>
              </a:r>
            </a:p>
          </p:txBody>
        </p:sp>
        <p:sp>
          <p:nvSpPr>
            <p:cNvPr id="39" name="Rectangle 46"/>
            <p:cNvSpPr>
              <a:spLocks noChangeArrowheads="1"/>
            </p:cNvSpPr>
            <p:nvPr/>
          </p:nvSpPr>
          <p:spPr bwMode="auto">
            <a:xfrm>
              <a:off x="5746750" y="2105025"/>
              <a:ext cx="456618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  <a:latin typeface="Calibri" pitchFamily="34" charset="0"/>
                </a:rPr>
                <a:t>Alveoli</a:t>
              </a:r>
              <a:endParaRPr lang="en-US" b="1" dirty="0">
                <a:latin typeface="Calibri" pitchFamily="34" charset="0"/>
              </a:endParaRPr>
            </a:p>
          </p:txBody>
        </p:sp>
        <p:sp>
          <p:nvSpPr>
            <p:cNvPr id="40" name="Rectangle 47"/>
            <p:cNvSpPr>
              <a:spLocks noChangeArrowheads="1"/>
            </p:cNvSpPr>
            <p:nvPr/>
          </p:nvSpPr>
          <p:spPr bwMode="auto">
            <a:xfrm>
              <a:off x="7743825" y="2073275"/>
              <a:ext cx="80789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molecule</a:t>
              </a:r>
            </a:p>
          </p:txBody>
        </p:sp>
        <p:sp>
          <p:nvSpPr>
            <p:cNvPr id="41" name="Rectangle 48"/>
            <p:cNvSpPr>
              <a:spLocks noChangeArrowheads="1"/>
            </p:cNvSpPr>
            <p:nvPr/>
          </p:nvSpPr>
          <p:spPr bwMode="auto">
            <a:xfrm>
              <a:off x="5715000" y="3332163"/>
              <a:ext cx="50112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Arterial</a:t>
              </a:r>
              <a:b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</a:b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plasma</a:t>
              </a:r>
            </a:p>
          </p:txBody>
        </p:sp>
        <p:sp>
          <p:nvSpPr>
            <p:cNvPr id="42" name="Rectangle 49"/>
            <p:cNvSpPr>
              <a:spLocks noChangeArrowheads="1"/>
            </p:cNvSpPr>
            <p:nvPr/>
          </p:nvSpPr>
          <p:spPr bwMode="auto">
            <a:xfrm>
              <a:off x="6070600" y="4610100"/>
              <a:ext cx="1848189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231F20"/>
                  </a:solidFill>
                  <a:latin typeface="Calibri" pitchFamily="34" charset="0"/>
                </a:rPr>
                <a:t>Oxygen dissolves in plasma.</a:t>
              </a:r>
              <a:endParaRPr lang="en-US" b="1">
                <a:latin typeface="Calibri" pitchFamily="34" charset="0"/>
              </a:endParaRPr>
            </a:p>
          </p:txBody>
        </p:sp>
        <p:sp>
          <p:nvSpPr>
            <p:cNvPr id="43" name="Rectangle 50"/>
            <p:cNvSpPr>
              <a:spLocks noChangeArrowheads="1"/>
            </p:cNvSpPr>
            <p:nvPr/>
          </p:nvSpPr>
          <p:spPr bwMode="auto">
            <a:xfrm>
              <a:off x="5561013" y="5981700"/>
              <a:ext cx="109553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Total 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carrying</a:t>
              </a:r>
              <a:b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</a:b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capacity</a:t>
              </a:r>
              <a:endParaRPr lang="en-US" sz="12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4" name="Rectangle 51"/>
            <p:cNvSpPr>
              <a:spLocks noChangeArrowheads="1"/>
            </p:cNvSpPr>
            <p:nvPr/>
          </p:nvSpPr>
          <p:spPr bwMode="auto">
            <a:xfrm>
              <a:off x="5561013" y="5367338"/>
              <a:ext cx="2622899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content of plasma = 3 mL 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/L blood</a:t>
              </a:r>
              <a:endParaRPr lang="en-US" sz="12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5" name="Rectangle 52"/>
            <p:cNvSpPr>
              <a:spLocks noChangeArrowheads="1"/>
            </p:cNvSpPr>
            <p:nvPr/>
          </p:nvSpPr>
          <p:spPr bwMode="auto">
            <a:xfrm>
              <a:off x="5561013" y="5576888"/>
              <a:ext cx="180181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>
                <a:tabLst>
                  <a:tab pos="1565275" algn="l"/>
                </a:tabLst>
              </a:pP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content of red</a:t>
              </a:r>
              <a:b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</a:b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blood cells 	= 0</a:t>
              </a:r>
              <a:endParaRPr lang="en-US" sz="12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  <p:sp>
          <p:nvSpPr>
            <p:cNvPr id="46" name="Rectangle 53"/>
            <p:cNvSpPr>
              <a:spLocks noChangeArrowheads="1"/>
            </p:cNvSpPr>
            <p:nvPr/>
          </p:nvSpPr>
          <p:spPr bwMode="auto">
            <a:xfrm>
              <a:off x="7256463" y="5981700"/>
              <a:ext cx="107441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3 mL 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/L blood</a:t>
              </a:r>
              <a:endParaRPr lang="en-US" sz="1200" b="1">
                <a:latin typeface="Calibri" pitchFamily="34" charset="0"/>
                <a:ea typeface="ＭＳ Ｐゴシック"/>
                <a:cs typeface="ＭＳ Ｐゴシック"/>
              </a:endParaRPr>
            </a:p>
          </p:txBody>
        </p:sp>
      </p:grpSp>
      <p:grpSp>
        <p:nvGrpSpPr>
          <p:cNvPr id="3" name="46 Grup"/>
          <p:cNvGrpSpPr/>
          <p:nvPr/>
        </p:nvGrpSpPr>
        <p:grpSpPr>
          <a:xfrm>
            <a:off x="4391989" y="650480"/>
            <a:ext cx="3397623" cy="5932488"/>
            <a:chOff x="4428565" y="685800"/>
            <a:chExt cx="3397623" cy="5932488"/>
          </a:xfrm>
        </p:grpSpPr>
        <p:pic>
          <p:nvPicPr>
            <p:cNvPr id="48" name="Picture 15" descr="figure_18_07b"/>
            <p:cNvPicPr>
              <a:picLocks noChangeAspect="1" noChangeArrowheads="1"/>
            </p:cNvPicPr>
            <p:nvPr/>
          </p:nvPicPr>
          <p:blipFill>
            <a:blip r:embed="rId3" cstate="print"/>
            <a:srcRect l="29687" r="29125"/>
            <a:stretch>
              <a:fillRect/>
            </a:stretch>
          </p:blipFill>
          <p:spPr bwMode="auto">
            <a:xfrm>
              <a:off x="4428565" y="685800"/>
              <a:ext cx="3397623" cy="5932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Line 16"/>
            <p:cNvSpPr>
              <a:spLocks noChangeShapeType="1"/>
            </p:cNvSpPr>
            <p:nvPr/>
          </p:nvSpPr>
          <p:spPr bwMode="auto">
            <a:xfrm>
              <a:off x="5608638" y="1538288"/>
              <a:ext cx="254000" cy="527050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Line 17"/>
            <p:cNvSpPr>
              <a:spLocks noChangeShapeType="1"/>
            </p:cNvSpPr>
            <p:nvPr/>
          </p:nvSpPr>
          <p:spPr bwMode="auto">
            <a:xfrm flipV="1">
              <a:off x="5665789" y="4232275"/>
              <a:ext cx="1587" cy="349250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Line 18"/>
            <p:cNvSpPr>
              <a:spLocks noChangeShapeType="1"/>
            </p:cNvSpPr>
            <p:nvPr/>
          </p:nvSpPr>
          <p:spPr bwMode="auto">
            <a:xfrm>
              <a:off x="6480175" y="3513139"/>
              <a:ext cx="1588" cy="223837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Rectangle 19"/>
            <p:cNvSpPr>
              <a:spLocks noChangeArrowheads="1"/>
            </p:cNvSpPr>
            <p:nvPr/>
          </p:nvSpPr>
          <p:spPr bwMode="auto">
            <a:xfrm>
              <a:off x="4572000" y="4603750"/>
              <a:ext cx="273857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Red blood cells with hemoglobin are carry-</a:t>
              </a:r>
              <a:b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</a:b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ing 98% of their maximum load of oxygen.</a:t>
              </a:r>
              <a:endParaRPr lang="en-US" b="1">
                <a:latin typeface="Calibri" pitchFamily="34" charset="0"/>
              </a:endParaRPr>
            </a:p>
          </p:txBody>
        </p:sp>
        <p:sp>
          <p:nvSpPr>
            <p:cNvPr id="53" name="Rectangle 20"/>
            <p:cNvSpPr>
              <a:spLocks noChangeArrowheads="1"/>
            </p:cNvSpPr>
            <p:nvPr/>
          </p:nvSpPr>
          <p:spPr bwMode="auto">
            <a:xfrm>
              <a:off x="4581525" y="752475"/>
              <a:ext cx="21884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274638" indent="-274638"/>
              <a:r>
                <a:rPr lang="en-US" sz="1200">
                  <a:solidFill>
                    <a:srgbClr val="000000"/>
                  </a:solidFill>
                  <a:latin typeface="Arial Black" pitchFamily="34" charset="0"/>
                </a:rPr>
                <a:t>(b) 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Oxygen transport at normal</a:t>
              </a:r>
              <a:br>
                <a:rPr lang="en-US" sz="1200">
                  <a:solidFill>
                    <a:srgbClr val="000000"/>
                  </a:solidFill>
                  <a:latin typeface="Arial Black" pitchFamily="34" charset="0"/>
                </a:rPr>
              </a:b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r>
                <a:rPr lang="en-US" sz="1500" b="1" baseline="-25000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100" b="1" baseline="-5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 in blood with hemoglobin</a:t>
              </a:r>
            </a:p>
          </p:txBody>
        </p:sp>
        <p:sp>
          <p:nvSpPr>
            <p:cNvPr id="54" name="Rectangle 21"/>
            <p:cNvSpPr>
              <a:spLocks noChangeArrowheads="1"/>
            </p:cNvSpPr>
            <p:nvPr/>
          </p:nvSpPr>
          <p:spPr bwMode="auto">
            <a:xfrm>
              <a:off x="6426200" y="3336925"/>
              <a:ext cx="1091646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r>
                <a:rPr lang="en-US" sz="1500" b="1" baseline="-25000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100" b="1" baseline="-5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 = 100 mm Hg</a:t>
              </a:r>
            </a:p>
          </p:txBody>
        </p:sp>
        <p:sp>
          <p:nvSpPr>
            <p:cNvPr id="55" name="Rectangle 22"/>
            <p:cNvSpPr>
              <a:spLocks noChangeArrowheads="1"/>
            </p:cNvSpPr>
            <p:nvPr/>
          </p:nvSpPr>
          <p:spPr bwMode="auto">
            <a:xfrm>
              <a:off x="5311774" y="1260475"/>
              <a:ext cx="1091646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r>
                <a:rPr lang="en-US" sz="1500" b="1" baseline="-25000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100" b="1" baseline="-5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 = 100 mm Hg</a:t>
              </a:r>
            </a:p>
          </p:txBody>
        </p:sp>
        <p:sp>
          <p:nvSpPr>
            <p:cNvPr id="56" name="Rectangle 23"/>
            <p:cNvSpPr>
              <a:spLocks noChangeArrowheads="1"/>
            </p:cNvSpPr>
            <p:nvPr/>
          </p:nvSpPr>
          <p:spPr bwMode="auto">
            <a:xfrm>
              <a:off x="4572001" y="6007100"/>
              <a:ext cx="105426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Total 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 carrying</a:t>
              </a:r>
              <a:b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</a:b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capacity</a:t>
              </a:r>
            </a:p>
          </p:txBody>
        </p:sp>
        <p:sp>
          <p:nvSpPr>
            <p:cNvPr id="57" name="Rectangle 24"/>
            <p:cNvSpPr>
              <a:spLocks noChangeArrowheads="1"/>
            </p:cNvSpPr>
            <p:nvPr/>
          </p:nvSpPr>
          <p:spPr bwMode="auto">
            <a:xfrm>
              <a:off x="4572001" y="5372100"/>
              <a:ext cx="2681183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 content of plasma =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</a:rPr>
                <a:t>00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3 mL 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/L blood</a:t>
              </a:r>
            </a:p>
          </p:txBody>
        </p:sp>
        <p:sp>
          <p:nvSpPr>
            <p:cNvPr id="58" name="Rectangle 25"/>
            <p:cNvSpPr>
              <a:spLocks noChangeArrowheads="1"/>
            </p:cNvSpPr>
            <p:nvPr/>
          </p:nvSpPr>
          <p:spPr bwMode="auto">
            <a:xfrm>
              <a:off x="4572001" y="5581650"/>
              <a:ext cx="288380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1565275" algn="l"/>
                </a:tabLst>
              </a:pP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 content of red</a:t>
              </a:r>
              <a:b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</a:b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blood cells 	= 197 mL 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/L blood</a:t>
              </a:r>
            </a:p>
          </p:txBody>
        </p:sp>
        <p:sp>
          <p:nvSpPr>
            <p:cNvPr id="59" name="Rectangle 26"/>
            <p:cNvSpPr>
              <a:spLocks noChangeArrowheads="1"/>
            </p:cNvSpPr>
            <p:nvPr/>
          </p:nvSpPr>
          <p:spPr bwMode="auto">
            <a:xfrm>
              <a:off x="6267450" y="6007100"/>
              <a:ext cx="1191032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200 mL 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/L blood</a:t>
              </a:r>
            </a:p>
          </p:txBody>
        </p:sp>
      </p:grpSp>
      <p:grpSp>
        <p:nvGrpSpPr>
          <p:cNvPr id="5" name="85 Grup"/>
          <p:cNvGrpSpPr/>
          <p:nvPr/>
        </p:nvGrpSpPr>
        <p:grpSpPr>
          <a:xfrm>
            <a:off x="8003924" y="628904"/>
            <a:ext cx="3660776" cy="5926138"/>
            <a:chOff x="4264026" y="711200"/>
            <a:chExt cx="3660775" cy="5926138"/>
          </a:xfrm>
        </p:grpSpPr>
        <p:pic>
          <p:nvPicPr>
            <p:cNvPr id="87" name="Picture 15" descr="figure_18_07c"/>
            <p:cNvPicPr>
              <a:picLocks noChangeAspect="1" noChangeArrowheads="1"/>
            </p:cNvPicPr>
            <p:nvPr/>
          </p:nvPicPr>
          <p:blipFill>
            <a:blip r:embed="rId4" cstate="print"/>
            <a:srcRect l="27753" r="27773"/>
            <a:stretch>
              <a:fillRect/>
            </a:stretch>
          </p:blipFill>
          <p:spPr bwMode="auto">
            <a:xfrm>
              <a:off x="4264026" y="711200"/>
              <a:ext cx="3660775" cy="5926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8" name="Line 16"/>
            <p:cNvSpPr>
              <a:spLocks noChangeShapeType="1"/>
            </p:cNvSpPr>
            <p:nvPr/>
          </p:nvSpPr>
          <p:spPr bwMode="auto">
            <a:xfrm flipV="1">
              <a:off x="5672139" y="4308476"/>
              <a:ext cx="1587" cy="295275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Line 17"/>
            <p:cNvSpPr>
              <a:spLocks noChangeShapeType="1"/>
            </p:cNvSpPr>
            <p:nvPr/>
          </p:nvSpPr>
          <p:spPr bwMode="auto">
            <a:xfrm>
              <a:off x="5595938" y="1528763"/>
              <a:ext cx="298450" cy="590550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Line 18"/>
            <p:cNvSpPr>
              <a:spLocks noChangeShapeType="1"/>
            </p:cNvSpPr>
            <p:nvPr/>
          </p:nvSpPr>
          <p:spPr bwMode="auto">
            <a:xfrm>
              <a:off x="6594475" y="3608388"/>
              <a:ext cx="1588" cy="182562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Rectangle 19"/>
            <p:cNvSpPr>
              <a:spLocks noChangeArrowheads="1"/>
            </p:cNvSpPr>
            <p:nvPr/>
          </p:nvSpPr>
          <p:spPr bwMode="auto">
            <a:xfrm>
              <a:off x="4870451" y="4645025"/>
              <a:ext cx="232993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Red blood cells carrying 50% of their</a:t>
              </a:r>
              <a:b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</a:b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maximum load of oxygen.</a:t>
              </a:r>
              <a:endParaRPr lang="en-US" b="1">
                <a:latin typeface="Calibri" pitchFamily="34" charset="0"/>
              </a:endParaRPr>
            </a:p>
          </p:txBody>
        </p:sp>
        <p:sp>
          <p:nvSpPr>
            <p:cNvPr id="92" name="Rectangle 20"/>
            <p:cNvSpPr>
              <a:spLocks noChangeArrowheads="1"/>
            </p:cNvSpPr>
            <p:nvPr/>
          </p:nvSpPr>
          <p:spPr bwMode="auto">
            <a:xfrm>
              <a:off x="4521201" y="790575"/>
              <a:ext cx="237456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>
                  <a:solidFill>
                    <a:srgbClr val="000000"/>
                  </a:solidFill>
                  <a:latin typeface="Arial Black" pitchFamily="34" charset="0"/>
                  <a:ea typeface="ＭＳ Ｐゴシック"/>
                  <a:cs typeface="ＭＳ Ｐゴシック"/>
                </a:rPr>
                <a:t>(c) 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Oxygen transport at reduced P</a:t>
              </a:r>
              <a:r>
                <a:rPr lang="en-US" sz="1500" b="1" baseline="-25000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100" b="1" baseline="-5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br>
                <a:rPr lang="en-US" sz="1200" b="1" baseline="-25000">
                  <a:solidFill>
                    <a:srgbClr val="000000"/>
                  </a:solidFill>
                  <a:latin typeface="Calibri" pitchFamily="34" charset="0"/>
                </a:rPr>
              </a:b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in blood with hemoglobin</a:t>
              </a:r>
            </a:p>
          </p:txBody>
        </p:sp>
        <p:sp>
          <p:nvSpPr>
            <p:cNvPr id="93" name="Rectangle 21"/>
            <p:cNvSpPr>
              <a:spLocks noChangeArrowheads="1"/>
            </p:cNvSpPr>
            <p:nvPr/>
          </p:nvSpPr>
          <p:spPr bwMode="auto">
            <a:xfrm>
              <a:off x="5229225" y="1295400"/>
              <a:ext cx="1013098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r>
                <a:rPr lang="en-US" sz="1500" b="1" baseline="-25000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100" b="1" baseline="-5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= 28 mm Hg</a:t>
              </a:r>
            </a:p>
          </p:txBody>
        </p:sp>
        <p:sp>
          <p:nvSpPr>
            <p:cNvPr id="94" name="Rectangle 22"/>
            <p:cNvSpPr>
              <a:spLocks noChangeArrowheads="1"/>
            </p:cNvSpPr>
            <p:nvPr/>
          </p:nvSpPr>
          <p:spPr bwMode="auto">
            <a:xfrm>
              <a:off x="6508750" y="3394075"/>
              <a:ext cx="1013098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P</a:t>
              </a:r>
              <a:r>
                <a:rPr lang="en-US" sz="1500" b="1" baseline="-25000">
                  <a:solidFill>
                    <a:srgbClr val="000000"/>
                  </a:solidFill>
                  <a:latin typeface="Calibri" pitchFamily="34" charset="0"/>
                </a:rPr>
                <a:t>O</a:t>
              </a:r>
              <a:r>
                <a:rPr lang="en-US" sz="1100" b="1" baseline="-55000">
                  <a:solidFill>
                    <a:srgbClr val="000000"/>
                  </a:solidFill>
                  <a:latin typeface="Calibri" pitchFamily="34" charset="0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= 28 mm Hg</a:t>
              </a:r>
            </a:p>
          </p:txBody>
        </p:sp>
        <p:sp>
          <p:nvSpPr>
            <p:cNvPr id="95" name="Rectangle 23"/>
            <p:cNvSpPr>
              <a:spLocks noChangeArrowheads="1"/>
            </p:cNvSpPr>
            <p:nvPr/>
          </p:nvSpPr>
          <p:spPr bwMode="auto">
            <a:xfrm>
              <a:off x="4500563" y="6030913"/>
              <a:ext cx="105426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Total 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carrying</a:t>
              </a:r>
              <a:b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</a:b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capacity</a:t>
              </a:r>
            </a:p>
          </p:txBody>
        </p:sp>
        <p:sp>
          <p:nvSpPr>
            <p:cNvPr id="96" name="Rectangle 24"/>
            <p:cNvSpPr>
              <a:spLocks noChangeArrowheads="1"/>
            </p:cNvSpPr>
            <p:nvPr/>
          </p:nvSpPr>
          <p:spPr bwMode="auto">
            <a:xfrm>
              <a:off x="4500563" y="5403850"/>
              <a:ext cx="2801407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content of plasma =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00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0.8 mL 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/L blood</a:t>
              </a:r>
            </a:p>
          </p:txBody>
        </p:sp>
        <p:sp>
          <p:nvSpPr>
            <p:cNvPr id="97" name="Rectangle 25"/>
            <p:cNvSpPr>
              <a:spLocks noChangeArrowheads="1"/>
            </p:cNvSpPr>
            <p:nvPr/>
          </p:nvSpPr>
          <p:spPr bwMode="auto">
            <a:xfrm>
              <a:off x="4500563" y="5613400"/>
              <a:ext cx="300402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>
                <a:tabLst>
                  <a:tab pos="1565275" algn="l"/>
                </a:tabLst>
              </a:pP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 content of red</a:t>
              </a:r>
              <a:b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</a:b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blood cells 	= </a:t>
              </a:r>
              <a:r>
                <a:rPr lang="en-US" sz="1200" b="1">
                  <a:solidFill>
                    <a:schemeClr val="bg1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0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99.5 mL 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/L blood</a:t>
              </a:r>
            </a:p>
          </p:txBody>
        </p:sp>
        <p:sp>
          <p:nvSpPr>
            <p:cNvPr id="98" name="Rectangle 26"/>
            <p:cNvSpPr>
              <a:spLocks noChangeArrowheads="1"/>
            </p:cNvSpPr>
            <p:nvPr/>
          </p:nvSpPr>
          <p:spPr bwMode="auto">
            <a:xfrm>
              <a:off x="6199185" y="6030913"/>
              <a:ext cx="1311256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0" hangingPunct="0"/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100.3 mL O</a:t>
              </a:r>
              <a:r>
                <a:rPr lang="en-US" sz="1200" b="1" baseline="-25000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2</a:t>
              </a:r>
              <a:r>
                <a:rPr lang="en-US" sz="1200" b="1">
                  <a:solidFill>
                    <a:srgbClr val="000000"/>
                  </a:solidFill>
                  <a:latin typeface="Calibri" pitchFamily="34" charset="0"/>
                  <a:ea typeface="ＭＳ Ｐゴシック"/>
                  <a:cs typeface="ＭＳ Ｐゴシック"/>
                </a:rPr>
                <a:t>/L blood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61512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12"/>
          <p:cNvSpPr>
            <a:spLocks noGrp="1" noChangeArrowheads="1"/>
          </p:cNvSpPr>
          <p:nvPr>
            <p:ph type="title"/>
          </p:nvPr>
        </p:nvSpPr>
        <p:spPr>
          <a:xfrm>
            <a:off x="739588" y="2"/>
            <a:ext cx="10515600" cy="1325563"/>
          </a:xfrm>
        </p:spPr>
        <p:txBody>
          <a:bodyPr/>
          <a:lstStyle/>
          <a:p>
            <a:pPr eaLnBrk="1" hangingPunct="1"/>
            <a:r>
              <a:rPr lang="en-US" dirty="0"/>
              <a:t>O</a:t>
            </a:r>
            <a:r>
              <a:rPr lang="tr-TR" dirty="0" err="1"/>
              <a:t>ksij</a:t>
            </a:r>
            <a:r>
              <a:rPr lang="en-US" dirty="0"/>
              <a:t>en </a:t>
            </a:r>
            <a:r>
              <a:rPr lang="tr-TR" dirty="0"/>
              <a:t>Bağlanması</a:t>
            </a:r>
            <a:endParaRPr lang="en-US" dirty="0"/>
          </a:p>
        </p:txBody>
      </p:sp>
      <p:sp>
        <p:nvSpPr>
          <p:cNvPr id="60420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321049" y="989760"/>
            <a:ext cx="8229600" cy="4525962"/>
          </a:xfrm>
        </p:spPr>
        <p:txBody>
          <a:bodyPr/>
          <a:lstStyle/>
          <a:p>
            <a:pPr eaLnBrk="1" hangingPunct="1"/>
            <a:r>
              <a:rPr lang="tr-TR" dirty="0"/>
              <a:t>Fiziksel faktörler</a:t>
            </a:r>
            <a:endParaRPr lang="en-US" dirty="0"/>
          </a:p>
        </p:txBody>
      </p:sp>
      <p:pic>
        <p:nvPicPr>
          <p:cNvPr id="60421" name="Picture 14" descr="figure_18_10a_labeled.jpg                                      001A2292ServDisk_05                    BE4022FB:"/>
          <p:cNvPicPr>
            <a:picLocks noChangeAspect="1" noChangeArrowheads="1"/>
          </p:cNvPicPr>
          <p:nvPr/>
        </p:nvPicPr>
        <p:blipFill>
          <a:blip r:embed="rId3" cstate="print"/>
          <a:srcRect t="1959" b="5702"/>
          <a:stretch>
            <a:fillRect/>
          </a:stretch>
        </p:blipFill>
        <p:spPr bwMode="auto">
          <a:xfrm>
            <a:off x="418278" y="1730188"/>
            <a:ext cx="3937823" cy="396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5" descr="figure_18_10b_labeled.jpg                                      001A2292ServDisk_05                    BE4022FB:"/>
          <p:cNvPicPr>
            <a:picLocks noChangeAspect="1" noChangeArrowheads="1"/>
          </p:cNvPicPr>
          <p:nvPr/>
        </p:nvPicPr>
        <p:blipFill>
          <a:blip r:embed="rId4" cstate="print"/>
          <a:srcRect t="2107" b="5975"/>
          <a:stretch>
            <a:fillRect/>
          </a:stretch>
        </p:blipFill>
        <p:spPr bwMode="auto">
          <a:xfrm>
            <a:off x="4262598" y="1694332"/>
            <a:ext cx="3884708" cy="3929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5" descr="figure_18_10c_labeled.jpg                                      001A2292ServDisk_05                    BE4022FB:"/>
          <p:cNvPicPr>
            <a:picLocks noChangeAspect="1" noChangeArrowheads="1"/>
          </p:cNvPicPr>
          <p:nvPr/>
        </p:nvPicPr>
        <p:blipFill>
          <a:blip r:embed="rId5" cstate="print"/>
          <a:srcRect b="5431"/>
          <a:stretch>
            <a:fillRect/>
          </a:stretch>
        </p:blipFill>
        <p:spPr bwMode="auto">
          <a:xfrm>
            <a:off x="8244188" y="1700784"/>
            <a:ext cx="3771925" cy="394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6305541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16" descr="figure_18_11_labeled.jpg                                       001A2292ServDisk_05                    BE4022FB:"/>
          <p:cNvPicPr>
            <a:picLocks noChangeAspect="1" noChangeArrowheads="1"/>
          </p:cNvPicPr>
          <p:nvPr/>
        </p:nvPicPr>
        <p:blipFill>
          <a:blip r:embed="rId3" cstate="print"/>
          <a:srcRect t="2232" b="5702"/>
          <a:stretch>
            <a:fillRect/>
          </a:stretch>
        </p:blipFill>
        <p:spPr bwMode="auto">
          <a:xfrm>
            <a:off x="834279" y="954741"/>
            <a:ext cx="48641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4" descr="figure_18_12_labeled.jpg                                       001A2292ServDisk_05                    BE4022FB:"/>
          <p:cNvPicPr>
            <a:picLocks noChangeAspect="1" noChangeArrowheads="1"/>
          </p:cNvPicPr>
          <p:nvPr/>
        </p:nvPicPr>
        <p:blipFill>
          <a:blip r:embed="rId4" cstate="print"/>
          <a:srcRect t="2504" b="5869"/>
          <a:stretch>
            <a:fillRect/>
          </a:stretch>
        </p:blipFill>
        <p:spPr bwMode="auto">
          <a:xfrm>
            <a:off x="5749457" y="1031035"/>
            <a:ext cx="6191251" cy="439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9965789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Carbon Dioxide Transport</a:t>
            </a:r>
          </a:p>
        </p:txBody>
      </p:sp>
      <p:sp>
        <p:nvSpPr>
          <p:cNvPr id="66563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/>
              <a:t>Çözünmüş</a:t>
            </a:r>
            <a:r>
              <a:rPr lang="en-US" dirty="0"/>
              <a:t>: 7%</a:t>
            </a:r>
          </a:p>
          <a:p>
            <a:pPr eaLnBrk="1" hangingPunct="1"/>
            <a:r>
              <a:rPr lang="tr-TR" dirty="0"/>
              <a:t>B</a:t>
            </a:r>
            <a:r>
              <a:rPr lang="en-US" dirty="0" err="1"/>
              <a:t>icarbonate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tr-TR" dirty="0" err="1"/>
              <a:t>yonuna</a:t>
            </a:r>
            <a:r>
              <a:rPr lang="tr-TR" dirty="0"/>
              <a:t> dönüştürülmüş</a:t>
            </a:r>
            <a:r>
              <a:rPr lang="en-US" dirty="0"/>
              <a:t>: 70%</a:t>
            </a:r>
          </a:p>
          <a:p>
            <a:pPr eaLnBrk="1" hangingPunct="1"/>
            <a:r>
              <a:rPr lang="tr-TR" dirty="0"/>
              <a:t>Hemoglobine bağlı</a:t>
            </a:r>
            <a:r>
              <a:rPr lang="en-US" dirty="0"/>
              <a:t>: 23% </a:t>
            </a:r>
          </a:p>
          <a:p>
            <a:pPr lvl="1" eaLnBrk="1" hangingPunct="1"/>
            <a:r>
              <a:rPr lang="en-US" dirty="0" err="1"/>
              <a:t>Hb</a:t>
            </a:r>
            <a:r>
              <a:rPr lang="en-US" dirty="0"/>
              <a:t> </a:t>
            </a:r>
            <a:r>
              <a:rPr lang="tr-TR" dirty="0"/>
              <a:t>ve</a:t>
            </a:r>
            <a:r>
              <a:rPr lang="en-US" dirty="0"/>
              <a:t> CO</a:t>
            </a:r>
            <a:r>
              <a:rPr lang="en-US" baseline="-25000" dirty="0"/>
              <a:t>2</a:t>
            </a:r>
            <a:r>
              <a:rPr lang="en-US" dirty="0"/>
              <a:t>:  </a:t>
            </a:r>
            <a:r>
              <a:rPr lang="en-US" dirty="0" err="1"/>
              <a:t>carbaminohemoglobin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413026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Neden CO</a:t>
            </a:r>
            <a:r>
              <a:rPr lang="tr-TR" sz="2400" dirty="0"/>
              <a:t>2</a:t>
            </a:r>
            <a:r>
              <a:rPr lang="tr-TR" dirty="0"/>
              <a:t> uzaklaştırılmalı?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Yüksek P</a:t>
            </a:r>
            <a:r>
              <a:rPr lang="tr-TR" sz="1800" dirty="0"/>
              <a:t>CO</a:t>
            </a:r>
            <a:r>
              <a:rPr lang="tr-TR" sz="1050" dirty="0"/>
              <a:t>2  </a:t>
            </a:r>
            <a:r>
              <a:rPr lang="tr-TR" dirty="0"/>
              <a:t>(hypercapnia) </a:t>
            </a:r>
            <a:r>
              <a:rPr lang="tr-TR" dirty="0" err="1"/>
              <a:t>pH</a:t>
            </a:r>
            <a:r>
              <a:rPr lang="tr-TR" dirty="0"/>
              <a:t> bozukluklarına yol açar (acidosis)</a:t>
            </a:r>
          </a:p>
          <a:p>
            <a:pPr>
              <a:defRPr/>
            </a:pPr>
            <a:r>
              <a:rPr lang="tr-TR" dirty="0"/>
              <a:t>Yüksek </a:t>
            </a:r>
            <a:r>
              <a:rPr lang="tr-TR" dirty="0" err="1"/>
              <a:t>pH</a:t>
            </a:r>
            <a:r>
              <a:rPr lang="tr-TR" dirty="0"/>
              <a:t> moleküllerin hidrojen bağlarına etki ederek </a:t>
            </a:r>
            <a:r>
              <a:rPr lang="tr-TR" dirty="0" err="1"/>
              <a:t>proetin</a:t>
            </a:r>
            <a:r>
              <a:rPr lang="tr-TR" dirty="0"/>
              <a:t> </a:t>
            </a:r>
            <a:r>
              <a:rPr lang="tr-TR" dirty="0" err="1"/>
              <a:t>denaturasyonuna</a:t>
            </a:r>
            <a:r>
              <a:rPr lang="tr-TR" dirty="0"/>
              <a:t> neden olur.</a:t>
            </a:r>
          </a:p>
          <a:p>
            <a:pPr>
              <a:defRPr/>
            </a:pPr>
            <a:r>
              <a:rPr lang="tr-TR" dirty="0"/>
              <a:t>Yüksek P</a:t>
            </a:r>
            <a:r>
              <a:rPr lang="tr-TR" sz="1800" dirty="0"/>
              <a:t>CO</a:t>
            </a:r>
            <a:r>
              <a:rPr lang="tr-TR" sz="1050" dirty="0"/>
              <a:t>2  </a:t>
            </a:r>
            <a:r>
              <a:rPr lang="tr-TR" dirty="0"/>
              <a:t> SSS fonksiyonlarını </a:t>
            </a:r>
            <a:r>
              <a:rPr lang="tr-TR" dirty="0" err="1"/>
              <a:t>deprese</a:t>
            </a:r>
            <a:r>
              <a:rPr lang="tr-TR" dirty="0"/>
              <a:t> eder.</a:t>
            </a:r>
          </a:p>
        </p:txBody>
      </p:sp>
    </p:spTree>
    <p:extLst>
      <p:ext uri="{BB962C8B-B14F-4D97-AF65-F5344CB8AC3E}">
        <p14:creationId xmlns:p14="http://schemas.microsoft.com/office/powerpoint/2010/main" val="367371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51"/>
          <p:cNvSpPr>
            <a:spLocks noChangeArrowheads="1"/>
          </p:cNvSpPr>
          <p:nvPr/>
        </p:nvSpPr>
        <p:spPr bwMode="auto">
          <a:xfrm>
            <a:off x="9560422" y="6550028"/>
            <a:ext cx="110440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1400" b="1">
                <a:latin typeface="Calibri" pitchFamily="34" charset="0"/>
              </a:rPr>
              <a:t>Figure 18-14</a:t>
            </a:r>
          </a:p>
        </p:txBody>
      </p:sp>
      <p:sp>
        <p:nvSpPr>
          <p:cNvPr id="68611" name="Rectangle 54"/>
          <p:cNvSpPr>
            <a:spLocks noGrp="1" noChangeArrowheads="1"/>
          </p:cNvSpPr>
          <p:nvPr>
            <p:ph type="title"/>
          </p:nvPr>
        </p:nvSpPr>
        <p:spPr>
          <a:xfrm>
            <a:off x="2024063" y="3"/>
            <a:ext cx="8229600" cy="785813"/>
          </a:xfrm>
        </p:spPr>
        <p:txBody>
          <a:bodyPr/>
          <a:lstStyle/>
          <a:p>
            <a:pPr eaLnBrk="1" hangingPunct="1"/>
            <a:r>
              <a:rPr lang="en-US" sz="3200" dirty="0"/>
              <a:t>Carbon Dioxide Transport</a:t>
            </a:r>
          </a:p>
        </p:txBody>
      </p:sp>
      <p:pic>
        <p:nvPicPr>
          <p:cNvPr id="68612" name="Picture 57" descr="figure_18_14-j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5" y="703266"/>
            <a:ext cx="8231187" cy="592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Line 58"/>
          <p:cNvSpPr>
            <a:spLocks noChangeShapeType="1"/>
          </p:cNvSpPr>
          <p:nvPr/>
        </p:nvSpPr>
        <p:spPr bwMode="auto">
          <a:xfrm>
            <a:off x="9020175" y="5624516"/>
            <a:ext cx="463551" cy="1587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4" name="Line 59"/>
          <p:cNvSpPr>
            <a:spLocks noChangeShapeType="1"/>
          </p:cNvSpPr>
          <p:nvPr/>
        </p:nvSpPr>
        <p:spPr bwMode="auto">
          <a:xfrm flipH="1">
            <a:off x="3557590" y="3143250"/>
            <a:ext cx="174625" cy="1588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5" name="Line 60"/>
          <p:cNvSpPr>
            <a:spLocks noChangeShapeType="1"/>
          </p:cNvSpPr>
          <p:nvPr/>
        </p:nvSpPr>
        <p:spPr bwMode="auto">
          <a:xfrm flipH="1">
            <a:off x="3433762" y="3643316"/>
            <a:ext cx="298451" cy="1587"/>
          </a:xfrm>
          <a:prstGeom prst="line">
            <a:avLst/>
          </a:prstGeom>
          <a:noFill/>
          <a:ln w="9525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6" name="Rectangle 61"/>
          <p:cNvSpPr>
            <a:spLocks noChangeArrowheads="1"/>
          </p:cNvSpPr>
          <p:nvPr/>
        </p:nvSpPr>
        <p:spPr bwMode="auto">
          <a:xfrm>
            <a:off x="2940053" y="1071566"/>
            <a:ext cx="25526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17" name="Rectangle 62"/>
          <p:cNvSpPr>
            <a:spLocks noChangeArrowheads="1"/>
          </p:cNvSpPr>
          <p:nvPr/>
        </p:nvSpPr>
        <p:spPr bwMode="auto">
          <a:xfrm>
            <a:off x="9350378" y="4821241"/>
            <a:ext cx="25526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</a:p>
        </p:txBody>
      </p:sp>
      <p:sp>
        <p:nvSpPr>
          <p:cNvPr id="68618" name="Rectangle 63"/>
          <p:cNvSpPr>
            <a:spLocks noChangeArrowheads="1"/>
          </p:cNvSpPr>
          <p:nvPr/>
        </p:nvSpPr>
        <p:spPr bwMode="auto">
          <a:xfrm>
            <a:off x="8531944" y="1071563"/>
            <a:ext cx="9542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Dissolved 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b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(7%)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19" name="Rectangle 64"/>
          <p:cNvSpPr>
            <a:spLocks noChangeArrowheads="1"/>
          </p:cNvSpPr>
          <p:nvPr/>
        </p:nvSpPr>
        <p:spPr bwMode="auto">
          <a:xfrm>
            <a:off x="2949575" y="4818066"/>
            <a:ext cx="95423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Dissolved 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20" name="Rectangle 65"/>
          <p:cNvSpPr>
            <a:spLocks noChangeArrowheads="1"/>
          </p:cNvSpPr>
          <p:nvPr/>
        </p:nvSpPr>
        <p:spPr bwMode="auto">
          <a:xfrm>
            <a:off x="7731125" y="4818066"/>
            <a:ext cx="95423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Dissolved 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</a:p>
        </p:txBody>
      </p:sp>
      <p:sp>
        <p:nvSpPr>
          <p:cNvPr id="68621" name="Rectangle 66"/>
          <p:cNvSpPr>
            <a:spLocks noChangeArrowheads="1"/>
          </p:cNvSpPr>
          <p:nvPr/>
        </p:nvSpPr>
        <p:spPr bwMode="auto">
          <a:xfrm>
            <a:off x="4257677" y="1738316"/>
            <a:ext cx="61112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 + Hb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22" name="Rectangle 67"/>
          <p:cNvSpPr>
            <a:spLocks noChangeArrowheads="1"/>
          </p:cNvSpPr>
          <p:nvPr/>
        </p:nvSpPr>
        <p:spPr bwMode="auto">
          <a:xfrm>
            <a:off x="6934202" y="5338766"/>
            <a:ext cx="611129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Hb + 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23" name="Rectangle 68"/>
          <p:cNvSpPr>
            <a:spLocks noChangeArrowheads="1"/>
          </p:cNvSpPr>
          <p:nvPr/>
        </p:nvSpPr>
        <p:spPr bwMode="auto">
          <a:xfrm>
            <a:off x="5578475" y="1744664"/>
            <a:ext cx="96699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Hb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</a:rPr>
              <a:t>•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 (23%)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24" name="Rectangle 69"/>
          <p:cNvSpPr>
            <a:spLocks noChangeArrowheads="1"/>
          </p:cNvSpPr>
          <p:nvPr/>
        </p:nvSpPr>
        <p:spPr bwMode="auto">
          <a:xfrm>
            <a:off x="5661027" y="5341941"/>
            <a:ext cx="53418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Hb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</a:rPr>
              <a:t>•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</a:p>
        </p:txBody>
      </p:sp>
      <p:sp>
        <p:nvSpPr>
          <p:cNvPr id="68625" name="Rectangle 70"/>
          <p:cNvSpPr>
            <a:spLocks noChangeArrowheads="1"/>
          </p:cNvSpPr>
          <p:nvPr/>
        </p:nvSpPr>
        <p:spPr bwMode="auto">
          <a:xfrm>
            <a:off x="4289425" y="2312991"/>
            <a:ext cx="68967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 + H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O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26" name="Rectangle 71"/>
          <p:cNvSpPr>
            <a:spLocks noChangeArrowheads="1"/>
          </p:cNvSpPr>
          <p:nvPr/>
        </p:nvSpPr>
        <p:spPr bwMode="auto">
          <a:xfrm>
            <a:off x="6829425" y="5830891"/>
            <a:ext cx="68967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O + 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27" name="Rectangle 72"/>
          <p:cNvSpPr>
            <a:spLocks noChangeArrowheads="1"/>
          </p:cNvSpPr>
          <p:nvPr/>
        </p:nvSpPr>
        <p:spPr bwMode="auto">
          <a:xfrm>
            <a:off x="5578477" y="2319341"/>
            <a:ext cx="41716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3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28" name="Rectangle 73"/>
          <p:cNvSpPr>
            <a:spLocks noChangeArrowheads="1"/>
          </p:cNvSpPr>
          <p:nvPr/>
        </p:nvSpPr>
        <p:spPr bwMode="auto">
          <a:xfrm>
            <a:off x="5724527" y="5834066"/>
            <a:ext cx="41716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2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3</a:t>
            </a:r>
          </a:p>
        </p:txBody>
      </p:sp>
      <p:sp>
        <p:nvSpPr>
          <p:cNvPr id="68629" name="Rectangle 74"/>
          <p:cNvSpPr>
            <a:spLocks noChangeArrowheads="1"/>
          </p:cNvSpPr>
          <p:nvPr/>
        </p:nvSpPr>
        <p:spPr bwMode="auto">
          <a:xfrm>
            <a:off x="6692902" y="2173291"/>
            <a:ext cx="41716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3</a:t>
            </a:r>
            <a:r>
              <a:rPr lang="en-US" sz="1300" b="1" baseline="30000">
                <a:solidFill>
                  <a:srgbClr val="000000"/>
                </a:solidFill>
                <a:latin typeface="Calibri" pitchFamily="34" charset="0"/>
              </a:rPr>
              <a:t>–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30" name="Rectangle 75"/>
          <p:cNvSpPr>
            <a:spLocks noChangeArrowheads="1"/>
          </p:cNvSpPr>
          <p:nvPr/>
        </p:nvSpPr>
        <p:spPr bwMode="auto">
          <a:xfrm>
            <a:off x="4591053" y="5834066"/>
            <a:ext cx="41716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3</a:t>
            </a:r>
            <a:r>
              <a:rPr lang="en-US" sz="1300" b="1" baseline="30000">
                <a:solidFill>
                  <a:srgbClr val="000000"/>
                </a:solidFill>
                <a:latin typeface="Calibri" pitchFamily="34" charset="0"/>
              </a:rPr>
              <a:t>–</a:t>
            </a:r>
          </a:p>
        </p:txBody>
      </p:sp>
      <p:sp>
        <p:nvSpPr>
          <p:cNvPr id="68631" name="Rectangle 76"/>
          <p:cNvSpPr>
            <a:spLocks noChangeArrowheads="1"/>
          </p:cNvSpPr>
          <p:nvPr/>
        </p:nvSpPr>
        <p:spPr bwMode="auto">
          <a:xfrm>
            <a:off x="8564830" y="2173291"/>
            <a:ext cx="929742" cy="533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3</a:t>
            </a:r>
            <a:r>
              <a:rPr lang="en-US" sz="1300" b="1" baseline="30000">
                <a:solidFill>
                  <a:srgbClr val="000000"/>
                </a:solidFill>
                <a:latin typeface="Calibri" pitchFamily="34" charset="0"/>
              </a:rPr>
              <a:t>–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 in</a:t>
            </a:r>
            <a:b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plasma (70%)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  <a:p>
            <a:pPr algn="ctr" eaLnBrk="0" hangingPunct="0"/>
            <a:endParaRPr lang="en-US" sz="1300" b="1" baseline="30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8632" name="Rectangle 77"/>
          <p:cNvSpPr>
            <a:spLocks noChangeArrowheads="1"/>
          </p:cNvSpPr>
          <p:nvPr/>
        </p:nvSpPr>
        <p:spPr bwMode="auto">
          <a:xfrm>
            <a:off x="3235306" y="5837238"/>
            <a:ext cx="496931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HCO</a:t>
            </a:r>
            <a:r>
              <a:rPr lang="en-US" sz="1300" b="1" baseline="-25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3</a:t>
            </a:r>
            <a:r>
              <a:rPr lang="en-US" sz="1300" b="1" baseline="30000">
                <a:solidFill>
                  <a:srgbClr val="000000"/>
                </a:solidFill>
                <a:latin typeface="Calibri" pitchFamily="34" charset="0"/>
              </a:rPr>
              <a:t>–</a:t>
            </a:r>
            <a:br>
              <a:rPr lang="en-US" sz="1300" b="1" baseline="3000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in</a:t>
            </a:r>
            <a:b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plasma</a:t>
            </a:r>
            <a:endParaRPr lang="en-US" sz="1300" b="1" baseline="30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8633" name="Rectangle 78"/>
          <p:cNvSpPr>
            <a:spLocks noChangeArrowheads="1"/>
          </p:cNvSpPr>
          <p:nvPr/>
        </p:nvSpPr>
        <p:spPr bwMode="auto">
          <a:xfrm>
            <a:off x="6692900" y="2509841"/>
            <a:ext cx="51777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</a:t>
            </a:r>
            <a:r>
              <a:rPr lang="en-US" sz="1300" b="1" baseline="30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+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 + Hb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34" name="Rectangle 79"/>
          <p:cNvSpPr>
            <a:spLocks noChangeArrowheads="1"/>
          </p:cNvSpPr>
          <p:nvPr/>
        </p:nvSpPr>
        <p:spPr bwMode="auto">
          <a:xfrm>
            <a:off x="7632702" y="2509841"/>
            <a:ext cx="384721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Hb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</a:rPr>
              <a:t>•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35" name="Rectangle 80"/>
          <p:cNvSpPr>
            <a:spLocks noChangeArrowheads="1"/>
          </p:cNvSpPr>
          <p:nvPr/>
        </p:nvSpPr>
        <p:spPr bwMode="auto">
          <a:xfrm>
            <a:off x="5359400" y="6237291"/>
            <a:ext cx="517770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</a:t>
            </a:r>
            <a:r>
              <a:rPr lang="en-US" sz="1300" b="1" baseline="30000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+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 + Hb</a:t>
            </a:r>
          </a:p>
        </p:txBody>
      </p:sp>
      <p:sp>
        <p:nvSpPr>
          <p:cNvPr id="68636" name="Rectangle 81"/>
          <p:cNvSpPr>
            <a:spLocks noChangeArrowheads="1"/>
          </p:cNvSpPr>
          <p:nvPr/>
        </p:nvSpPr>
        <p:spPr bwMode="auto">
          <a:xfrm>
            <a:off x="4597402" y="6237291"/>
            <a:ext cx="384721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Hb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</a:rPr>
              <a:t>•</a:t>
            </a:r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H</a:t>
            </a:r>
          </a:p>
        </p:txBody>
      </p:sp>
      <p:sp>
        <p:nvSpPr>
          <p:cNvPr id="68637" name="Rectangle 82"/>
          <p:cNvSpPr>
            <a:spLocks noChangeArrowheads="1"/>
          </p:cNvSpPr>
          <p:nvPr/>
        </p:nvSpPr>
        <p:spPr bwMode="auto">
          <a:xfrm>
            <a:off x="8651875" y="1792291"/>
            <a:ext cx="185948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Cl</a:t>
            </a:r>
            <a:r>
              <a:rPr lang="en-US" sz="1300" b="1" baseline="30000">
                <a:solidFill>
                  <a:srgbClr val="000000"/>
                </a:solidFill>
                <a:latin typeface="Calibri" pitchFamily="34" charset="0"/>
              </a:rPr>
              <a:t>–</a:t>
            </a:r>
          </a:p>
        </p:txBody>
      </p:sp>
      <p:sp>
        <p:nvSpPr>
          <p:cNvPr id="68638" name="Rectangle 83"/>
          <p:cNvSpPr>
            <a:spLocks noChangeArrowheads="1"/>
          </p:cNvSpPr>
          <p:nvPr/>
        </p:nvSpPr>
        <p:spPr bwMode="auto">
          <a:xfrm>
            <a:off x="2545409" y="1503363"/>
            <a:ext cx="752770" cy="1000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Cellular</a:t>
            </a:r>
            <a:b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respiration</a:t>
            </a:r>
            <a:b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in</a:t>
            </a:r>
            <a:b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peripheral</a:t>
            </a:r>
            <a:b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tissues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39" name="Rectangle 84"/>
          <p:cNvSpPr>
            <a:spLocks noChangeArrowheads="1"/>
          </p:cNvSpPr>
          <p:nvPr/>
        </p:nvSpPr>
        <p:spPr bwMode="auto">
          <a:xfrm>
            <a:off x="5394327" y="817566"/>
            <a:ext cx="1119153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VENOUS BLOOD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40" name="Rectangle 85"/>
          <p:cNvSpPr>
            <a:spLocks noChangeArrowheads="1"/>
          </p:cNvSpPr>
          <p:nvPr/>
        </p:nvSpPr>
        <p:spPr bwMode="auto">
          <a:xfrm>
            <a:off x="8445500" y="5532441"/>
            <a:ext cx="476156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Alveoli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41" name="Rectangle 86"/>
          <p:cNvSpPr>
            <a:spLocks noChangeArrowheads="1"/>
          </p:cNvSpPr>
          <p:nvPr/>
        </p:nvSpPr>
        <p:spPr bwMode="auto">
          <a:xfrm>
            <a:off x="6184900" y="3678238"/>
            <a:ext cx="6626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Transport</a:t>
            </a:r>
            <a:b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to lungs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42" name="Rectangle 87"/>
          <p:cNvSpPr>
            <a:spLocks noChangeArrowheads="1"/>
          </p:cNvSpPr>
          <p:nvPr/>
        </p:nvSpPr>
        <p:spPr bwMode="auto">
          <a:xfrm>
            <a:off x="6854827" y="1585916"/>
            <a:ext cx="980205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Red blood cell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43" name="Rectangle 88"/>
          <p:cNvSpPr>
            <a:spLocks noChangeArrowheads="1"/>
          </p:cNvSpPr>
          <p:nvPr/>
        </p:nvSpPr>
        <p:spPr bwMode="auto">
          <a:xfrm>
            <a:off x="5213349" y="2259013"/>
            <a:ext cx="1442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CA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44" name="Rectangle 89"/>
          <p:cNvSpPr>
            <a:spLocks noChangeArrowheads="1"/>
          </p:cNvSpPr>
          <p:nvPr/>
        </p:nvSpPr>
        <p:spPr bwMode="auto">
          <a:xfrm>
            <a:off x="6394449" y="5770563"/>
            <a:ext cx="1442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CA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45" name="Rectangle 90"/>
          <p:cNvSpPr>
            <a:spLocks noChangeArrowheads="1"/>
          </p:cNvSpPr>
          <p:nvPr/>
        </p:nvSpPr>
        <p:spPr bwMode="auto">
          <a:xfrm>
            <a:off x="3765553" y="3052763"/>
            <a:ext cx="89287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Capillary</a:t>
            </a:r>
            <a:b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</a:br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endothelium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46" name="Rectangle 91"/>
          <p:cNvSpPr>
            <a:spLocks noChangeArrowheads="1"/>
          </p:cNvSpPr>
          <p:nvPr/>
        </p:nvSpPr>
        <p:spPr bwMode="auto">
          <a:xfrm>
            <a:off x="3765550" y="3551239"/>
            <a:ext cx="1049518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231F20"/>
                </a:solidFill>
                <a:latin typeface="Calibri" pitchFamily="34" charset="0"/>
                <a:ea typeface="ＭＳ Ｐゴシック"/>
                <a:cs typeface="ＭＳ Ｐゴシック"/>
              </a:rPr>
              <a:t>Cell membrane</a:t>
            </a:r>
            <a:endParaRPr lang="en-US" b="1">
              <a:latin typeface="Calibri" pitchFamily="34" charset="0"/>
              <a:ea typeface="ＭＳ Ｐゴシック"/>
              <a:cs typeface="ＭＳ Ｐゴシック"/>
            </a:endParaRPr>
          </a:p>
        </p:txBody>
      </p:sp>
      <p:sp>
        <p:nvSpPr>
          <p:cNvPr id="68647" name="Rectangle 92"/>
          <p:cNvSpPr>
            <a:spLocks noChangeArrowheads="1"/>
          </p:cNvSpPr>
          <p:nvPr/>
        </p:nvSpPr>
        <p:spPr bwMode="auto">
          <a:xfrm>
            <a:off x="4273551" y="5440366"/>
            <a:ext cx="185948" cy="20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300" b="1">
                <a:solidFill>
                  <a:srgbClr val="000000"/>
                </a:solidFill>
                <a:latin typeface="Calibri" pitchFamily="34" charset="0"/>
                <a:ea typeface="ＭＳ Ｐゴシック"/>
                <a:cs typeface="ＭＳ Ｐゴシック"/>
              </a:rPr>
              <a:t>Cl</a:t>
            </a:r>
            <a:r>
              <a:rPr lang="en-US" sz="1300" b="1" baseline="30000">
                <a:solidFill>
                  <a:srgbClr val="000000"/>
                </a:solidFill>
                <a:latin typeface="Calibri" pitchFamily="34" charset="0"/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3028048054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48" descr="figure_18_15-jLE"/>
          <p:cNvPicPr>
            <a:picLocks noChangeAspect="1" noChangeArrowheads="1"/>
          </p:cNvPicPr>
          <p:nvPr/>
        </p:nvPicPr>
        <p:blipFill>
          <a:blip r:embed="rId3" cstate="print"/>
          <a:srcRect l="23125" r="23143"/>
          <a:stretch>
            <a:fillRect/>
          </a:stretch>
        </p:blipFill>
        <p:spPr bwMode="auto">
          <a:xfrm>
            <a:off x="3883027" y="725491"/>
            <a:ext cx="4422775" cy="598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5" name="Rectangle 49"/>
          <p:cNvSpPr>
            <a:spLocks noChangeArrowheads="1"/>
          </p:cNvSpPr>
          <p:nvPr/>
        </p:nvSpPr>
        <p:spPr bwMode="auto">
          <a:xfrm>
            <a:off x="5761294" y="5173666"/>
            <a:ext cx="6043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800">
                <a:solidFill>
                  <a:srgbClr val="231F20"/>
                </a:solidFill>
                <a:latin typeface="Arial Black" pitchFamily="34" charset="0"/>
              </a:rPr>
              <a:t>Systemic</a:t>
            </a:r>
            <a:br>
              <a:rPr lang="en-US" sz="800">
                <a:solidFill>
                  <a:srgbClr val="231F20"/>
                </a:solidFill>
                <a:latin typeface="Arial Black" pitchFamily="34" charset="0"/>
              </a:rPr>
            </a:br>
            <a:r>
              <a:rPr lang="en-US" sz="800">
                <a:solidFill>
                  <a:srgbClr val="231F20"/>
                </a:solidFill>
                <a:latin typeface="Arial Black" pitchFamily="34" charset="0"/>
              </a:rPr>
              <a:t>circulation</a:t>
            </a:r>
            <a:endParaRPr lang="en-US">
              <a:latin typeface="Arial Black" pitchFamily="34" charset="0"/>
            </a:endParaRPr>
          </a:p>
        </p:txBody>
      </p:sp>
      <p:sp>
        <p:nvSpPr>
          <p:cNvPr id="69636" name="Rectangle 50"/>
          <p:cNvSpPr>
            <a:spLocks noChangeArrowheads="1"/>
          </p:cNvSpPr>
          <p:nvPr/>
        </p:nvSpPr>
        <p:spPr bwMode="auto">
          <a:xfrm>
            <a:off x="5886453" y="5976941"/>
            <a:ext cx="27892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>
                <a:solidFill>
                  <a:srgbClr val="231F20"/>
                </a:solidFill>
                <a:latin typeface="Arial Black" pitchFamily="34" charset="0"/>
              </a:rPr>
              <a:t>Cells</a:t>
            </a:r>
            <a:endParaRPr lang="en-US">
              <a:latin typeface="Arial Black" pitchFamily="34" charset="0"/>
            </a:endParaRPr>
          </a:p>
        </p:txBody>
      </p:sp>
      <p:sp>
        <p:nvSpPr>
          <p:cNvPr id="69637" name="Rectangle 51"/>
          <p:cNvSpPr>
            <a:spLocks noChangeArrowheads="1"/>
          </p:cNvSpPr>
          <p:nvPr/>
        </p:nvSpPr>
        <p:spPr bwMode="auto">
          <a:xfrm>
            <a:off x="6394451" y="5700716"/>
            <a:ext cx="10419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8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38" name="Rectangle 52"/>
          <p:cNvSpPr>
            <a:spLocks noChangeArrowheads="1"/>
          </p:cNvSpPr>
          <p:nvPr/>
        </p:nvSpPr>
        <p:spPr bwMode="auto">
          <a:xfrm>
            <a:off x="5657850" y="5713416"/>
            <a:ext cx="15869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8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39" name="Rectangle 53"/>
          <p:cNvSpPr>
            <a:spLocks noChangeArrowheads="1"/>
          </p:cNvSpPr>
          <p:nvPr/>
        </p:nvSpPr>
        <p:spPr bwMode="auto">
          <a:xfrm>
            <a:off x="4229102" y="4592641"/>
            <a:ext cx="58349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Venous blood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40" name="Rectangle 54"/>
          <p:cNvSpPr>
            <a:spLocks noChangeArrowheads="1"/>
          </p:cNvSpPr>
          <p:nvPr/>
        </p:nvSpPr>
        <p:spPr bwMode="auto">
          <a:xfrm>
            <a:off x="4169618" y="2852741"/>
            <a:ext cx="811119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8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transport</a:t>
            </a:r>
          </a:p>
          <a:p>
            <a:pPr algn="ctr">
              <a:lnSpc>
                <a:spcPct val="110000"/>
              </a:lnSpc>
            </a:pP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HCO</a:t>
            </a:r>
            <a:r>
              <a:rPr lang="en-US" sz="800" b="1" baseline="-25000">
                <a:solidFill>
                  <a:srgbClr val="231F20"/>
                </a:solidFill>
                <a:latin typeface="Calibri" pitchFamily="34" charset="0"/>
              </a:rPr>
              <a:t>3</a:t>
            </a:r>
            <a:r>
              <a:rPr lang="en-US" sz="800" b="1" baseline="44000">
                <a:solidFill>
                  <a:srgbClr val="231F20"/>
                </a:solidFill>
                <a:latin typeface="Calibri" pitchFamily="34" charset="0"/>
              </a:rPr>
              <a:t>–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= 70%</a:t>
            </a:r>
            <a:br>
              <a:rPr lang="en-US" sz="8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Hb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  <a:ea typeface="ヒラギノ角ゴ Pro W3"/>
                <a:cs typeface="ヒラギノ角ゴ Pro W3"/>
              </a:rPr>
              <a:t>•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8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= 23%</a:t>
            </a:r>
            <a:br>
              <a:rPr lang="en-US" sz="8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Dissolved CO</a:t>
            </a:r>
            <a:r>
              <a:rPr lang="en-US" sz="8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= 7%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41" name="Rectangle 55"/>
          <p:cNvSpPr>
            <a:spLocks noChangeArrowheads="1"/>
          </p:cNvSpPr>
          <p:nvPr/>
        </p:nvSpPr>
        <p:spPr bwMode="auto">
          <a:xfrm>
            <a:off x="5761294" y="3192466"/>
            <a:ext cx="60433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800">
                <a:solidFill>
                  <a:srgbClr val="231F20"/>
                </a:solidFill>
                <a:latin typeface="Arial Black" pitchFamily="34" charset="0"/>
              </a:rPr>
              <a:t>Pulmonary</a:t>
            </a:r>
            <a:br>
              <a:rPr lang="en-US" sz="800">
                <a:solidFill>
                  <a:srgbClr val="231F20"/>
                </a:solidFill>
                <a:latin typeface="Arial Black" pitchFamily="34" charset="0"/>
              </a:rPr>
            </a:br>
            <a:r>
              <a:rPr lang="en-US" sz="800">
                <a:solidFill>
                  <a:srgbClr val="231F20"/>
                </a:solidFill>
                <a:latin typeface="Arial Black" pitchFamily="34" charset="0"/>
              </a:rPr>
              <a:t>circulation</a:t>
            </a:r>
            <a:endParaRPr lang="en-US">
              <a:latin typeface="Arial Black" pitchFamily="34" charset="0"/>
            </a:endParaRPr>
          </a:p>
        </p:txBody>
      </p:sp>
      <p:sp>
        <p:nvSpPr>
          <p:cNvPr id="69642" name="Rectangle 56"/>
          <p:cNvSpPr>
            <a:spLocks noChangeArrowheads="1"/>
          </p:cNvSpPr>
          <p:nvPr/>
        </p:nvSpPr>
        <p:spPr bwMode="auto">
          <a:xfrm>
            <a:off x="7312027" y="2862266"/>
            <a:ext cx="59150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Arterial blood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43" name="Rectangle 57"/>
          <p:cNvSpPr>
            <a:spLocks noChangeArrowheads="1"/>
          </p:cNvSpPr>
          <p:nvPr/>
        </p:nvSpPr>
        <p:spPr bwMode="auto">
          <a:xfrm>
            <a:off x="7206768" y="4046541"/>
            <a:ext cx="756617" cy="54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8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transport</a:t>
            </a:r>
            <a:br>
              <a:rPr lang="en-US" sz="8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Hb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  <a:ea typeface="ヒラギノ角ゴ Pro W3"/>
                <a:cs typeface="ヒラギノ角ゴ Pro W3"/>
              </a:rPr>
              <a:t>•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8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&gt; 98%</a:t>
            </a:r>
            <a:br>
              <a:rPr lang="en-US" sz="8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Dissolved O</a:t>
            </a:r>
            <a:r>
              <a:rPr lang="en-US" sz="8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&lt; 2%</a:t>
            </a:r>
            <a:br>
              <a:rPr lang="en-US" sz="8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(~P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800" b="1" baseline="-49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44" name="Rectangle 58"/>
          <p:cNvSpPr>
            <a:spLocks noChangeArrowheads="1"/>
          </p:cNvSpPr>
          <p:nvPr/>
        </p:nvSpPr>
        <p:spPr bwMode="auto">
          <a:xfrm>
            <a:off x="5543550" y="814390"/>
            <a:ext cx="85921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Dry air = 760 mm Hg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45" name="Rectangle 59"/>
          <p:cNvSpPr>
            <a:spLocks noChangeArrowheads="1"/>
          </p:cNvSpPr>
          <p:nvPr/>
        </p:nvSpPr>
        <p:spPr bwMode="auto">
          <a:xfrm>
            <a:off x="5689602" y="954090"/>
            <a:ext cx="72135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800" b="1" baseline="-49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= 160 mm Hg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46" name="Rectangle 60"/>
          <p:cNvSpPr>
            <a:spLocks noChangeArrowheads="1"/>
          </p:cNvSpPr>
          <p:nvPr/>
        </p:nvSpPr>
        <p:spPr bwMode="auto">
          <a:xfrm>
            <a:off x="5626102" y="1081091"/>
            <a:ext cx="79348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800" b="1" baseline="-49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= 0.25 mm Hg</a:t>
            </a:r>
          </a:p>
        </p:txBody>
      </p:sp>
      <p:sp>
        <p:nvSpPr>
          <p:cNvPr id="69647" name="Rectangle 61"/>
          <p:cNvSpPr>
            <a:spLocks noChangeArrowheads="1"/>
          </p:cNvSpPr>
          <p:nvPr/>
        </p:nvSpPr>
        <p:spPr bwMode="auto">
          <a:xfrm>
            <a:off x="5911852" y="1731966"/>
            <a:ext cx="38151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>
                <a:solidFill>
                  <a:srgbClr val="231F20"/>
                </a:solidFill>
                <a:latin typeface="Arial Black" pitchFamily="34" charset="0"/>
              </a:rPr>
              <a:t>Alveoli</a:t>
            </a:r>
            <a:endParaRPr lang="en-US">
              <a:latin typeface="Arial Black" pitchFamily="34" charset="0"/>
            </a:endParaRPr>
          </a:p>
        </p:txBody>
      </p:sp>
      <p:sp>
        <p:nvSpPr>
          <p:cNvPr id="69648" name="Rectangle 62"/>
          <p:cNvSpPr>
            <a:spLocks noChangeArrowheads="1"/>
          </p:cNvSpPr>
          <p:nvPr/>
        </p:nvSpPr>
        <p:spPr bwMode="auto">
          <a:xfrm>
            <a:off x="6153149" y="2557466"/>
            <a:ext cx="10419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8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49" name="Rectangle 63"/>
          <p:cNvSpPr>
            <a:spLocks noChangeArrowheads="1"/>
          </p:cNvSpPr>
          <p:nvPr/>
        </p:nvSpPr>
        <p:spPr bwMode="auto">
          <a:xfrm>
            <a:off x="5883275" y="2563816"/>
            <a:ext cx="15869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8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50" name="Rectangle 64"/>
          <p:cNvSpPr>
            <a:spLocks noChangeArrowheads="1"/>
          </p:cNvSpPr>
          <p:nvPr/>
        </p:nvSpPr>
        <p:spPr bwMode="auto">
          <a:xfrm>
            <a:off x="5683253" y="2198691"/>
            <a:ext cx="72135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800" b="1" baseline="-49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= 100 mm Hg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51" name="Rectangle 65"/>
          <p:cNvSpPr>
            <a:spLocks noChangeArrowheads="1"/>
          </p:cNvSpPr>
          <p:nvPr/>
        </p:nvSpPr>
        <p:spPr bwMode="auto">
          <a:xfrm>
            <a:off x="5619753" y="2344741"/>
            <a:ext cx="75501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800" b="1" baseline="-49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= </a:t>
            </a:r>
            <a:r>
              <a:rPr lang="en-US" sz="800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600" b="1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40 mm Hg</a:t>
            </a:r>
          </a:p>
        </p:txBody>
      </p:sp>
      <p:sp>
        <p:nvSpPr>
          <p:cNvPr id="69652" name="Rectangle 66"/>
          <p:cNvSpPr>
            <a:spLocks noChangeArrowheads="1"/>
          </p:cNvSpPr>
          <p:nvPr/>
        </p:nvSpPr>
        <p:spPr bwMode="auto">
          <a:xfrm>
            <a:off x="7215190" y="3052766"/>
            <a:ext cx="71173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800" b="1" baseline="-49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600" b="1">
                <a:solidFill>
                  <a:srgbClr val="231F20"/>
                </a:solidFill>
                <a:latin typeface="Calibri" pitchFamily="34" charset="0"/>
              </a:rPr>
              <a:t> 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=</a:t>
            </a:r>
            <a:r>
              <a:rPr lang="en-US" sz="600" b="1">
                <a:solidFill>
                  <a:srgbClr val="231F20"/>
                </a:solidFill>
                <a:latin typeface="Calibri" pitchFamily="34" charset="0"/>
              </a:rPr>
              <a:t> 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100 mm Hg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53" name="Rectangle 67"/>
          <p:cNvSpPr>
            <a:spLocks noChangeArrowheads="1"/>
          </p:cNvSpPr>
          <p:nvPr/>
        </p:nvSpPr>
        <p:spPr bwMode="auto">
          <a:xfrm>
            <a:off x="7183441" y="3198816"/>
            <a:ext cx="72295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800" b="1" baseline="-49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600" b="1">
                <a:solidFill>
                  <a:srgbClr val="231F20"/>
                </a:solidFill>
                <a:latin typeface="Calibri" pitchFamily="34" charset="0"/>
              </a:rPr>
              <a:t> 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=</a:t>
            </a:r>
            <a:r>
              <a:rPr lang="en-US" sz="600" b="1">
                <a:solidFill>
                  <a:srgbClr val="231F20"/>
                </a:solidFill>
                <a:latin typeface="Calibri" pitchFamily="34" charset="0"/>
              </a:rPr>
              <a:t>  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40 mm Hg</a:t>
            </a:r>
          </a:p>
        </p:txBody>
      </p:sp>
      <p:sp>
        <p:nvSpPr>
          <p:cNvPr id="69654" name="Rectangle 68"/>
          <p:cNvSpPr>
            <a:spLocks noChangeArrowheads="1"/>
          </p:cNvSpPr>
          <p:nvPr/>
        </p:nvSpPr>
        <p:spPr bwMode="auto">
          <a:xfrm>
            <a:off x="4184653" y="4795841"/>
            <a:ext cx="67005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800" b="1" baseline="-49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= 40 mm Hg</a:t>
            </a:r>
            <a:endParaRPr lang="en-US" b="1">
              <a:latin typeface="Calibri" pitchFamily="34" charset="0"/>
            </a:endParaRPr>
          </a:p>
        </p:txBody>
      </p:sp>
      <p:sp>
        <p:nvSpPr>
          <p:cNvPr id="69655" name="Rectangle 69"/>
          <p:cNvSpPr>
            <a:spLocks noChangeArrowheads="1"/>
          </p:cNvSpPr>
          <p:nvPr/>
        </p:nvSpPr>
        <p:spPr bwMode="auto">
          <a:xfrm>
            <a:off x="4119565" y="4941891"/>
            <a:ext cx="71493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P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800" b="1" baseline="-49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800" b="1">
                <a:solidFill>
                  <a:srgbClr val="231F20"/>
                </a:solidFill>
                <a:latin typeface="Calibri" pitchFamily="34" charset="0"/>
              </a:rPr>
              <a:t> = 46 mm Hg</a:t>
            </a:r>
          </a:p>
        </p:txBody>
      </p:sp>
      <p:grpSp>
        <p:nvGrpSpPr>
          <p:cNvPr id="2" name="Group 70"/>
          <p:cNvGrpSpPr>
            <a:grpSpLocks/>
          </p:cNvGrpSpPr>
          <p:nvPr/>
        </p:nvGrpSpPr>
        <p:grpSpPr bwMode="auto">
          <a:xfrm>
            <a:off x="5743570" y="6234100"/>
            <a:ext cx="669925" cy="215899"/>
            <a:chOff x="2666" y="3769"/>
            <a:chExt cx="422" cy="136"/>
          </a:xfrm>
        </p:grpSpPr>
        <p:sp>
          <p:nvSpPr>
            <p:cNvPr id="69662" name="Rectangle 71"/>
            <p:cNvSpPr>
              <a:spLocks noChangeArrowheads="1"/>
            </p:cNvSpPr>
            <p:nvPr/>
          </p:nvSpPr>
          <p:spPr bwMode="auto">
            <a:xfrm>
              <a:off x="2666" y="3775"/>
              <a:ext cx="422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 b="1">
                  <a:solidFill>
                    <a:srgbClr val="231F20"/>
                  </a:solidFill>
                  <a:latin typeface="Calibri" pitchFamily="34" charset="0"/>
                </a:rPr>
                <a:t>P</a:t>
              </a:r>
              <a:r>
                <a:rPr lang="en-US" sz="1000" b="1" baseline="-25000">
                  <a:solidFill>
                    <a:srgbClr val="231F20"/>
                  </a:solidFill>
                  <a:latin typeface="Calibri" pitchFamily="34" charset="0"/>
                </a:rPr>
                <a:t>O</a:t>
              </a:r>
              <a:r>
                <a:rPr lang="en-US" sz="800" b="1" baseline="-49000">
                  <a:solidFill>
                    <a:srgbClr val="231F20"/>
                  </a:solidFill>
                  <a:latin typeface="Calibri" pitchFamily="34" charset="0"/>
                </a:rPr>
                <a:t>2</a:t>
              </a:r>
              <a:r>
                <a:rPr lang="en-US" sz="800" b="1">
                  <a:solidFill>
                    <a:srgbClr val="231F20"/>
                  </a:solidFill>
                  <a:latin typeface="Calibri" pitchFamily="34" charset="0"/>
                </a:rPr>
                <a:t> &lt; 40 mm Hg</a:t>
              </a:r>
            </a:p>
          </p:txBody>
        </p:sp>
        <p:sp>
          <p:nvSpPr>
            <p:cNvPr id="69663" name="Text Box 72"/>
            <p:cNvSpPr txBox="1">
              <a:spLocks noChangeArrowheads="1"/>
            </p:cNvSpPr>
            <p:nvPr/>
          </p:nvSpPr>
          <p:spPr bwMode="auto">
            <a:xfrm>
              <a:off x="2736" y="3769"/>
              <a:ext cx="14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800" b="1">
                  <a:latin typeface="Calibri" pitchFamily="34" charset="0"/>
                </a:rPr>
                <a:t>–</a:t>
              </a:r>
              <a:endParaRPr lang="en-US" sz="800">
                <a:latin typeface="Calibri" pitchFamily="34" charset="0"/>
              </a:endParaRPr>
            </a:p>
          </p:txBody>
        </p:sp>
      </p:grpSp>
      <p:grpSp>
        <p:nvGrpSpPr>
          <p:cNvPr id="3" name="Group 73"/>
          <p:cNvGrpSpPr>
            <a:grpSpLocks/>
          </p:cNvGrpSpPr>
          <p:nvPr/>
        </p:nvGrpSpPr>
        <p:grpSpPr bwMode="auto">
          <a:xfrm>
            <a:off x="5683251" y="6386500"/>
            <a:ext cx="714375" cy="215899"/>
            <a:chOff x="2628" y="3865"/>
            <a:chExt cx="450" cy="136"/>
          </a:xfrm>
        </p:grpSpPr>
        <p:sp>
          <p:nvSpPr>
            <p:cNvPr id="69660" name="Rectangle 74"/>
            <p:cNvSpPr>
              <a:spLocks noChangeArrowheads="1"/>
            </p:cNvSpPr>
            <p:nvPr/>
          </p:nvSpPr>
          <p:spPr bwMode="auto">
            <a:xfrm>
              <a:off x="2628" y="3871"/>
              <a:ext cx="450" cy="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 b="1">
                  <a:solidFill>
                    <a:srgbClr val="231F20"/>
                  </a:solidFill>
                  <a:latin typeface="Calibri" pitchFamily="34" charset="0"/>
                </a:rPr>
                <a:t>P</a:t>
              </a:r>
              <a:r>
                <a:rPr lang="en-US" sz="1000" b="1" baseline="-25000">
                  <a:solidFill>
                    <a:srgbClr val="231F20"/>
                  </a:solidFill>
                  <a:latin typeface="Calibri" pitchFamily="34" charset="0"/>
                </a:rPr>
                <a:t>CO</a:t>
              </a:r>
              <a:r>
                <a:rPr lang="en-US" sz="800" b="1" baseline="-49000">
                  <a:solidFill>
                    <a:srgbClr val="231F20"/>
                  </a:solidFill>
                  <a:latin typeface="Calibri" pitchFamily="34" charset="0"/>
                </a:rPr>
                <a:t>2</a:t>
              </a:r>
              <a:r>
                <a:rPr lang="en-US" sz="800" b="1">
                  <a:solidFill>
                    <a:srgbClr val="231F20"/>
                  </a:solidFill>
                  <a:latin typeface="Calibri" pitchFamily="34" charset="0"/>
                </a:rPr>
                <a:t> &gt; 46 mm Hg</a:t>
              </a:r>
            </a:p>
          </p:txBody>
        </p:sp>
        <p:sp>
          <p:nvSpPr>
            <p:cNvPr id="69661" name="Text Box 75"/>
            <p:cNvSpPr txBox="1">
              <a:spLocks noChangeArrowheads="1"/>
            </p:cNvSpPr>
            <p:nvPr/>
          </p:nvSpPr>
          <p:spPr bwMode="auto">
            <a:xfrm>
              <a:off x="2738" y="3865"/>
              <a:ext cx="149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800" b="1">
                  <a:latin typeface="Calibri" pitchFamily="34" charset="0"/>
                </a:rPr>
                <a:t>–</a:t>
              </a:r>
              <a:endParaRPr lang="en-US" sz="800">
                <a:latin typeface="Calibri" pitchFamily="34" charset="0"/>
              </a:endParaRPr>
            </a:p>
          </p:txBody>
        </p:sp>
      </p:grpSp>
      <p:sp>
        <p:nvSpPr>
          <p:cNvPr id="69659" name="Rectangle 18"/>
          <p:cNvSpPr>
            <a:spLocks noGrp="1" noChangeArrowheads="1"/>
          </p:cNvSpPr>
          <p:nvPr>
            <p:ph type="title"/>
          </p:nvPr>
        </p:nvSpPr>
        <p:spPr>
          <a:xfrm>
            <a:off x="1952625" y="3"/>
            <a:ext cx="8229600" cy="785813"/>
          </a:xfrm>
        </p:spPr>
        <p:txBody>
          <a:bodyPr/>
          <a:lstStyle/>
          <a:p>
            <a:pPr eaLnBrk="1" hangingPunct="1"/>
            <a:r>
              <a:rPr lang="en-US" sz="3200" dirty="0"/>
              <a:t>O</a:t>
            </a:r>
            <a:r>
              <a:rPr lang="en-US" sz="3200" baseline="-25000" dirty="0"/>
              <a:t>2</a:t>
            </a:r>
            <a:r>
              <a:rPr lang="en-US" sz="3200" dirty="0"/>
              <a:t> and CO</a:t>
            </a:r>
            <a:r>
              <a:rPr lang="en-US" sz="3200" baseline="-25000" dirty="0"/>
              <a:t>2</a:t>
            </a:r>
            <a:r>
              <a:rPr lang="en-US" sz="3200" dirty="0"/>
              <a:t> Exchange and Transport</a:t>
            </a:r>
          </a:p>
        </p:txBody>
      </p:sp>
    </p:spTree>
    <p:extLst>
      <p:ext uri="{BB962C8B-B14F-4D97-AF65-F5344CB8AC3E}">
        <p14:creationId xmlns:p14="http://schemas.microsoft.com/office/powerpoint/2010/main" val="1000952794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18" descr="figure_18_16-jL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1515" y="657225"/>
            <a:ext cx="8307387" cy="604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9" name="Oval 19"/>
          <p:cNvSpPr>
            <a:spLocks noChangeArrowheads="1"/>
          </p:cNvSpPr>
          <p:nvPr/>
        </p:nvSpPr>
        <p:spPr bwMode="auto">
          <a:xfrm>
            <a:off x="4125915" y="1303341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15</a:t>
            </a:r>
            <a:endParaRPr lang="en-US">
              <a:latin typeface="Calibri" pitchFamily="34" charset="0"/>
            </a:endParaRPr>
          </a:p>
        </p:txBody>
      </p:sp>
      <p:sp>
        <p:nvSpPr>
          <p:cNvPr id="70660" name="Oval 20"/>
          <p:cNvSpPr>
            <a:spLocks noChangeArrowheads="1"/>
          </p:cNvSpPr>
          <p:nvPr/>
        </p:nvSpPr>
        <p:spPr bwMode="auto">
          <a:xfrm>
            <a:off x="4181476" y="942978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16</a:t>
            </a:r>
            <a:endParaRPr lang="en-US">
              <a:latin typeface="Calibri" pitchFamily="34" charset="0"/>
            </a:endParaRPr>
          </a:p>
        </p:txBody>
      </p:sp>
      <p:sp>
        <p:nvSpPr>
          <p:cNvPr id="70661" name="Freeform 21"/>
          <p:cNvSpPr>
            <a:spLocks/>
          </p:cNvSpPr>
          <p:nvPr/>
        </p:nvSpPr>
        <p:spPr bwMode="auto">
          <a:xfrm>
            <a:off x="4344989" y="1560516"/>
            <a:ext cx="1082675" cy="155575"/>
          </a:xfrm>
          <a:custGeom>
            <a:avLst/>
            <a:gdLst>
              <a:gd name="T0" fmla="*/ 0 w 682"/>
              <a:gd name="T1" fmla="*/ 246975335 h 98"/>
              <a:gd name="T2" fmla="*/ 877014458 w 682"/>
              <a:gd name="T3" fmla="*/ 0 h 98"/>
              <a:gd name="T4" fmla="*/ 1718746741 w 682"/>
              <a:gd name="T5" fmla="*/ 0 h 98"/>
              <a:gd name="T6" fmla="*/ 0 60000 65536"/>
              <a:gd name="T7" fmla="*/ 0 60000 65536"/>
              <a:gd name="T8" fmla="*/ 0 60000 65536"/>
              <a:gd name="T9" fmla="*/ 0 w 682"/>
              <a:gd name="T10" fmla="*/ 0 h 98"/>
              <a:gd name="T11" fmla="*/ 682 w 682"/>
              <a:gd name="T12" fmla="*/ 98 h 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2" h="98">
                <a:moveTo>
                  <a:pt x="0" y="98"/>
                </a:moveTo>
                <a:lnTo>
                  <a:pt x="348" y="0"/>
                </a:lnTo>
                <a:lnTo>
                  <a:pt x="682" y="0"/>
                </a:lnTo>
              </a:path>
            </a:pathLst>
          </a:custGeom>
          <a:noFill/>
          <a:ln w="6350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2" name="Freeform 22"/>
          <p:cNvSpPr>
            <a:spLocks/>
          </p:cNvSpPr>
          <p:nvPr/>
        </p:nvSpPr>
        <p:spPr bwMode="auto">
          <a:xfrm>
            <a:off x="4246565" y="1770063"/>
            <a:ext cx="1184275" cy="165100"/>
          </a:xfrm>
          <a:custGeom>
            <a:avLst/>
            <a:gdLst>
              <a:gd name="T0" fmla="*/ 0 w 746"/>
              <a:gd name="T1" fmla="*/ 262096272 h 104"/>
              <a:gd name="T2" fmla="*/ 992941634 w 746"/>
              <a:gd name="T3" fmla="*/ 0 h 104"/>
              <a:gd name="T4" fmla="*/ 1880036741 w 746"/>
              <a:gd name="T5" fmla="*/ 0 h 104"/>
              <a:gd name="T6" fmla="*/ 0 60000 65536"/>
              <a:gd name="T7" fmla="*/ 0 60000 65536"/>
              <a:gd name="T8" fmla="*/ 0 60000 65536"/>
              <a:gd name="T9" fmla="*/ 0 w 746"/>
              <a:gd name="T10" fmla="*/ 0 h 104"/>
              <a:gd name="T11" fmla="*/ 746 w 746"/>
              <a:gd name="T12" fmla="*/ 104 h 10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746" h="104">
                <a:moveTo>
                  <a:pt x="0" y="104"/>
                </a:moveTo>
                <a:lnTo>
                  <a:pt x="394" y="0"/>
                </a:lnTo>
                <a:lnTo>
                  <a:pt x="746" y="0"/>
                </a:lnTo>
              </a:path>
            </a:pathLst>
          </a:custGeom>
          <a:noFill/>
          <a:ln w="6350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3" name="Line 23"/>
          <p:cNvSpPr>
            <a:spLocks noChangeShapeType="1"/>
          </p:cNvSpPr>
          <p:nvPr/>
        </p:nvSpPr>
        <p:spPr bwMode="auto">
          <a:xfrm>
            <a:off x="4160841" y="2068516"/>
            <a:ext cx="1273175" cy="1587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4" name="Line 24"/>
          <p:cNvSpPr>
            <a:spLocks noChangeShapeType="1"/>
          </p:cNvSpPr>
          <p:nvPr/>
        </p:nvSpPr>
        <p:spPr bwMode="auto">
          <a:xfrm>
            <a:off x="4325940" y="2817816"/>
            <a:ext cx="1101725" cy="1587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5" name="Line 25"/>
          <p:cNvSpPr>
            <a:spLocks noChangeShapeType="1"/>
          </p:cNvSpPr>
          <p:nvPr/>
        </p:nvSpPr>
        <p:spPr bwMode="auto">
          <a:xfrm>
            <a:off x="4506914" y="3062291"/>
            <a:ext cx="927100" cy="1587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6" name="Line 26"/>
          <p:cNvSpPr>
            <a:spLocks noChangeShapeType="1"/>
          </p:cNvSpPr>
          <p:nvPr/>
        </p:nvSpPr>
        <p:spPr bwMode="auto">
          <a:xfrm>
            <a:off x="4230690" y="3659190"/>
            <a:ext cx="1203325" cy="1587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7" name="Line 27"/>
          <p:cNvSpPr>
            <a:spLocks noChangeShapeType="1"/>
          </p:cNvSpPr>
          <p:nvPr/>
        </p:nvSpPr>
        <p:spPr bwMode="auto">
          <a:xfrm>
            <a:off x="2670177" y="4949825"/>
            <a:ext cx="701675" cy="1588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8" name="Line 28"/>
          <p:cNvSpPr>
            <a:spLocks noChangeShapeType="1"/>
          </p:cNvSpPr>
          <p:nvPr/>
        </p:nvSpPr>
        <p:spPr bwMode="auto">
          <a:xfrm>
            <a:off x="4887913" y="5480050"/>
            <a:ext cx="552451" cy="1588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69" name="Line 29"/>
          <p:cNvSpPr>
            <a:spLocks noChangeShapeType="1"/>
          </p:cNvSpPr>
          <p:nvPr/>
        </p:nvSpPr>
        <p:spPr bwMode="auto">
          <a:xfrm flipV="1">
            <a:off x="4408490" y="5483225"/>
            <a:ext cx="1025525" cy="165100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0" name="Line 30"/>
          <p:cNvSpPr>
            <a:spLocks noChangeShapeType="1"/>
          </p:cNvSpPr>
          <p:nvPr/>
        </p:nvSpPr>
        <p:spPr bwMode="auto">
          <a:xfrm>
            <a:off x="5078416" y="3876675"/>
            <a:ext cx="352425" cy="1588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1" name="Line 31"/>
          <p:cNvSpPr>
            <a:spLocks noChangeShapeType="1"/>
          </p:cNvSpPr>
          <p:nvPr/>
        </p:nvSpPr>
        <p:spPr bwMode="auto">
          <a:xfrm flipV="1">
            <a:off x="5160965" y="3876678"/>
            <a:ext cx="269875" cy="238125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2" name="Line 32"/>
          <p:cNvSpPr>
            <a:spLocks noChangeShapeType="1"/>
          </p:cNvSpPr>
          <p:nvPr/>
        </p:nvSpPr>
        <p:spPr bwMode="auto">
          <a:xfrm>
            <a:off x="3384553" y="2620966"/>
            <a:ext cx="555625" cy="92075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3" name="Line 33"/>
          <p:cNvSpPr>
            <a:spLocks noChangeShapeType="1"/>
          </p:cNvSpPr>
          <p:nvPr/>
        </p:nvSpPr>
        <p:spPr bwMode="auto">
          <a:xfrm>
            <a:off x="3384553" y="2620966"/>
            <a:ext cx="434975" cy="180975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4" name="Line 34"/>
          <p:cNvSpPr>
            <a:spLocks noChangeShapeType="1"/>
          </p:cNvSpPr>
          <p:nvPr/>
        </p:nvSpPr>
        <p:spPr bwMode="auto">
          <a:xfrm>
            <a:off x="3400428" y="1998666"/>
            <a:ext cx="530225" cy="1587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5" name="Line 35"/>
          <p:cNvSpPr>
            <a:spLocks noChangeShapeType="1"/>
          </p:cNvSpPr>
          <p:nvPr/>
        </p:nvSpPr>
        <p:spPr bwMode="auto">
          <a:xfrm>
            <a:off x="3384552" y="2620966"/>
            <a:ext cx="644525" cy="1587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6" name="Freeform 36"/>
          <p:cNvSpPr>
            <a:spLocks/>
          </p:cNvSpPr>
          <p:nvPr/>
        </p:nvSpPr>
        <p:spPr bwMode="auto">
          <a:xfrm>
            <a:off x="3397252" y="1798640"/>
            <a:ext cx="727075" cy="73025"/>
          </a:xfrm>
          <a:custGeom>
            <a:avLst/>
            <a:gdLst>
              <a:gd name="T0" fmla="*/ 0 w 458"/>
              <a:gd name="T1" fmla="*/ 0 h 46"/>
              <a:gd name="T2" fmla="*/ 831651539 w 458"/>
              <a:gd name="T3" fmla="*/ 0 h 46"/>
              <a:gd name="T4" fmla="*/ 1154231652 w 458"/>
              <a:gd name="T5" fmla="*/ 115927199 h 46"/>
              <a:gd name="T6" fmla="*/ 0 60000 65536"/>
              <a:gd name="T7" fmla="*/ 0 60000 65536"/>
              <a:gd name="T8" fmla="*/ 0 60000 65536"/>
              <a:gd name="T9" fmla="*/ 0 w 458"/>
              <a:gd name="T10" fmla="*/ 0 h 46"/>
              <a:gd name="T11" fmla="*/ 458 w 458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58" h="46">
                <a:moveTo>
                  <a:pt x="0" y="0"/>
                </a:moveTo>
                <a:lnTo>
                  <a:pt x="330" y="0"/>
                </a:lnTo>
                <a:lnTo>
                  <a:pt x="458" y="46"/>
                </a:lnTo>
              </a:path>
            </a:pathLst>
          </a:custGeom>
          <a:noFill/>
          <a:ln w="6350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7" name="Line 37"/>
          <p:cNvSpPr>
            <a:spLocks noChangeShapeType="1"/>
          </p:cNvSpPr>
          <p:nvPr/>
        </p:nvSpPr>
        <p:spPr bwMode="auto">
          <a:xfrm>
            <a:off x="4059240" y="2281241"/>
            <a:ext cx="1362075" cy="1587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8" name="Line 38"/>
          <p:cNvSpPr>
            <a:spLocks noChangeShapeType="1"/>
          </p:cNvSpPr>
          <p:nvPr/>
        </p:nvSpPr>
        <p:spPr bwMode="auto">
          <a:xfrm>
            <a:off x="2736851" y="4022725"/>
            <a:ext cx="342900" cy="266700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79" name="Line 39"/>
          <p:cNvSpPr>
            <a:spLocks noChangeShapeType="1"/>
          </p:cNvSpPr>
          <p:nvPr/>
        </p:nvSpPr>
        <p:spPr bwMode="auto">
          <a:xfrm>
            <a:off x="2727326" y="4019550"/>
            <a:ext cx="393700" cy="1588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0680" name="Rectangle 40"/>
          <p:cNvSpPr>
            <a:spLocks noChangeArrowheads="1"/>
          </p:cNvSpPr>
          <p:nvPr/>
        </p:nvSpPr>
        <p:spPr bwMode="auto">
          <a:xfrm>
            <a:off x="4387853" y="5811841"/>
            <a:ext cx="493725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 b="1">
                <a:solidFill>
                  <a:srgbClr val="231F20"/>
                </a:solidFill>
                <a:latin typeface="Calibri" pitchFamily="34" charset="0"/>
              </a:rPr>
              <a:t>Expiration</a:t>
            </a:r>
            <a:endParaRPr lang="en-US" sz="900" b="1">
              <a:latin typeface="Calibri" pitchFamily="34" charset="0"/>
            </a:endParaRPr>
          </a:p>
        </p:txBody>
      </p:sp>
      <p:sp>
        <p:nvSpPr>
          <p:cNvPr id="70681" name="Rectangle 41"/>
          <p:cNvSpPr>
            <a:spLocks noChangeArrowheads="1"/>
          </p:cNvSpPr>
          <p:nvPr/>
        </p:nvSpPr>
        <p:spPr bwMode="auto">
          <a:xfrm>
            <a:off x="3298826" y="5808666"/>
            <a:ext cx="524182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 b="1">
                <a:solidFill>
                  <a:srgbClr val="231F20"/>
                </a:solidFill>
                <a:latin typeface="Calibri" pitchFamily="34" charset="0"/>
              </a:rPr>
              <a:t>Inspiration</a:t>
            </a:r>
            <a:endParaRPr lang="en-US" sz="900" b="1">
              <a:latin typeface="Calibri" pitchFamily="34" charset="0"/>
            </a:endParaRPr>
          </a:p>
        </p:txBody>
      </p:sp>
      <p:sp>
        <p:nvSpPr>
          <p:cNvPr id="70682" name="Rectangle 42"/>
          <p:cNvSpPr>
            <a:spLocks noChangeArrowheads="1"/>
          </p:cNvSpPr>
          <p:nvPr/>
        </p:nvSpPr>
        <p:spPr bwMode="auto">
          <a:xfrm>
            <a:off x="2460627" y="1173166"/>
            <a:ext cx="48410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 b="1" dirty="0">
                <a:solidFill>
                  <a:srgbClr val="231F20"/>
                </a:solidFill>
                <a:latin typeface="Calibri" pitchFamily="34" charset="0"/>
              </a:rPr>
              <a:t>Sensory</a:t>
            </a:r>
            <a:br>
              <a:rPr lang="en-US" sz="900" b="1" dirty="0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900" b="1" dirty="0">
                <a:solidFill>
                  <a:srgbClr val="231F20"/>
                </a:solidFill>
                <a:latin typeface="Calibri" pitchFamily="34" charset="0"/>
              </a:rPr>
              <a:t>receptors </a:t>
            </a:r>
          </a:p>
        </p:txBody>
      </p:sp>
      <p:sp>
        <p:nvSpPr>
          <p:cNvPr id="70683" name="Rectangle 43"/>
          <p:cNvSpPr>
            <a:spLocks noChangeArrowheads="1"/>
          </p:cNvSpPr>
          <p:nvPr/>
        </p:nvSpPr>
        <p:spPr bwMode="auto">
          <a:xfrm>
            <a:off x="2454275" y="1855791"/>
            <a:ext cx="5305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 b="1">
                <a:solidFill>
                  <a:srgbClr val="231F20"/>
                </a:solidFill>
                <a:latin typeface="Calibri" pitchFamily="34" charset="0"/>
              </a:rPr>
              <a:t>Integrating</a:t>
            </a:r>
            <a:br>
              <a:rPr lang="en-US" sz="9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900" b="1">
                <a:solidFill>
                  <a:srgbClr val="231F20"/>
                </a:solidFill>
                <a:latin typeface="Calibri" pitchFamily="34" charset="0"/>
              </a:rPr>
              <a:t>centers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84" name="Rectangle 44"/>
          <p:cNvSpPr>
            <a:spLocks noChangeArrowheads="1"/>
          </p:cNvSpPr>
          <p:nvPr/>
        </p:nvSpPr>
        <p:spPr bwMode="auto">
          <a:xfrm>
            <a:off x="2454275" y="2185991"/>
            <a:ext cx="42159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 b="1" dirty="0">
                <a:solidFill>
                  <a:srgbClr val="231F20"/>
                </a:solidFill>
                <a:latin typeface="Calibri" pitchFamily="34" charset="0"/>
              </a:rPr>
              <a:t>Efferent</a:t>
            </a:r>
            <a:br>
              <a:rPr lang="en-US" sz="900" b="1" dirty="0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900" b="1" dirty="0">
                <a:solidFill>
                  <a:srgbClr val="231F20"/>
                </a:solidFill>
                <a:latin typeface="Calibri" pitchFamily="34" charset="0"/>
              </a:rPr>
              <a:t>neurons </a:t>
            </a:r>
          </a:p>
        </p:txBody>
      </p:sp>
      <p:sp>
        <p:nvSpPr>
          <p:cNvPr id="70685" name="Rectangle 45"/>
          <p:cNvSpPr>
            <a:spLocks noChangeArrowheads="1"/>
          </p:cNvSpPr>
          <p:nvPr/>
        </p:nvSpPr>
        <p:spPr bwMode="auto">
          <a:xfrm>
            <a:off x="2454278" y="2522541"/>
            <a:ext cx="426399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 b="1">
                <a:solidFill>
                  <a:srgbClr val="231F20"/>
                </a:solidFill>
                <a:latin typeface="Calibri" pitchFamily="34" charset="0"/>
              </a:rPr>
              <a:t>Effectors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86" name="Rectangle 46"/>
          <p:cNvSpPr>
            <a:spLocks noChangeArrowheads="1"/>
          </p:cNvSpPr>
          <p:nvPr/>
        </p:nvSpPr>
        <p:spPr bwMode="auto">
          <a:xfrm>
            <a:off x="2460625" y="1509716"/>
            <a:ext cx="42159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 b="1">
                <a:solidFill>
                  <a:srgbClr val="231F20"/>
                </a:solidFill>
                <a:latin typeface="Calibri" pitchFamily="34" charset="0"/>
              </a:rPr>
              <a:t>Afferent</a:t>
            </a:r>
            <a:br>
              <a:rPr lang="en-US" sz="9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900" b="1">
                <a:solidFill>
                  <a:srgbClr val="231F20"/>
                </a:solidFill>
                <a:latin typeface="Calibri" pitchFamily="34" charset="0"/>
              </a:rPr>
              <a:t>neurons </a:t>
            </a:r>
          </a:p>
        </p:txBody>
      </p:sp>
      <p:sp>
        <p:nvSpPr>
          <p:cNvPr id="70687" name="Rectangle 47"/>
          <p:cNvSpPr>
            <a:spLocks noChangeArrowheads="1"/>
          </p:cNvSpPr>
          <p:nvPr/>
        </p:nvSpPr>
        <p:spPr bwMode="auto">
          <a:xfrm>
            <a:off x="2460625" y="990603"/>
            <a:ext cx="33823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 b="1">
                <a:solidFill>
                  <a:srgbClr val="231F20"/>
                </a:solidFill>
                <a:latin typeface="Calibri" pitchFamily="34" charset="0"/>
              </a:rPr>
              <a:t>Stimuli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88" name="Rectangle 48"/>
          <p:cNvSpPr>
            <a:spLocks noChangeArrowheads="1"/>
          </p:cNvSpPr>
          <p:nvPr/>
        </p:nvSpPr>
        <p:spPr bwMode="auto">
          <a:xfrm>
            <a:off x="2066925" y="749303"/>
            <a:ext cx="26930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900" dirty="0">
                <a:solidFill>
                  <a:srgbClr val="231F20"/>
                </a:solidFill>
                <a:latin typeface="Arial Black" pitchFamily="34" charset="0"/>
              </a:rPr>
              <a:t>KEY</a:t>
            </a:r>
            <a:endParaRPr lang="en-US" dirty="0">
              <a:latin typeface="Arial Black" pitchFamily="34" charset="0"/>
            </a:endParaRPr>
          </a:p>
        </p:txBody>
      </p:sp>
      <p:sp>
        <p:nvSpPr>
          <p:cNvPr id="70689" name="Rectangle 49"/>
          <p:cNvSpPr>
            <a:spLocks noChangeArrowheads="1"/>
          </p:cNvSpPr>
          <p:nvPr/>
        </p:nvSpPr>
        <p:spPr bwMode="auto">
          <a:xfrm>
            <a:off x="8696023" y="2632078"/>
            <a:ext cx="88325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Afferent sensory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neurons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90" name="Rectangle 50"/>
          <p:cNvSpPr>
            <a:spLocks noChangeArrowheads="1"/>
          </p:cNvSpPr>
          <p:nvPr/>
        </p:nvSpPr>
        <p:spPr bwMode="auto">
          <a:xfrm>
            <a:off x="8645678" y="1714502"/>
            <a:ext cx="9537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Carotid and aortic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chemoreceptors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91" name="Rectangle 51"/>
          <p:cNvSpPr>
            <a:spLocks noChangeArrowheads="1"/>
          </p:cNvSpPr>
          <p:nvPr/>
        </p:nvSpPr>
        <p:spPr bwMode="auto">
          <a:xfrm>
            <a:off x="6846279" y="6038853"/>
            <a:ext cx="6187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External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intercostals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92" name="Rectangle 52"/>
          <p:cNvSpPr>
            <a:spLocks noChangeArrowheads="1"/>
          </p:cNvSpPr>
          <p:nvPr/>
        </p:nvSpPr>
        <p:spPr bwMode="auto">
          <a:xfrm>
            <a:off x="8522679" y="6051553"/>
            <a:ext cx="61875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Internal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intercostals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93" name="Rectangle 53"/>
          <p:cNvSpPr>
            <a:spLocks noChangeArrowheads="1"/>
          </p:cNvSpPr>
          <p:nvPr/>
        </p:nvSpPr>
        <p:spPr bwMode="auto">
          <a:xfrm>
            <a:off x="9407088" y="6045203"/>
            <a:ext cx="58349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Abdominal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muscles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94" name="Rectangle 54"/>
          <p:cNvSpPr>
            <a:spLocks noChangeArrowheads="1"/>
          </p:cNvSpPr>
          <p:nvPr/>
        </p:nvSpPr>
        <p:spPr bwMode="auto">
          <a:xfrm>
            <a:off x="7662865" y="6118225"/>
            <a:ext cx="58509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Diaphragm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95" name="Rectangle 55"/>
          <p:cNvSpPr>
            <a:spLocks noChangeArrowheads="1"/>
          </p:cNvSpPr>
          <p:nvPr/>
        </p:nvSpPr>
        <p:spPr bwMode="auto">
          <a:xfrm>
            <a:off x="7320079" y="5113341"/>
            <a:ext cx="7966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Somatic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motor neurons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(inspiration)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96" name="Rectangle 56"/>
          <p:cNvSpPr>
            <a:spLocks noChangeArrowheads="1"/>
          </p:cNvSpPr>
          <p:nvPr/>
        </p:nvSpPr>
        <p:spPr bwMode="auto">
          <a:xfrm>
            <a:off x="8488479" y="5126041"/>
            <a:ext cx="7966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Somatic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motor neurons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(expiration)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97" name="Rectangle 57"/>
          <p:cNvSpPr>
            <a:spLocks noChangeArrowheads="1"/>
          </p:cNvSpPr>
          <p:nvPr/>
        </p:nvSpPr>
        <p:spPr bwMode="auto">
          <a:xfrm>
            <a:off x="7321342" y="1714502"/>
            <a:ext cx="86401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Medullary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chemoreceptors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98" name="Rectangle 58"/>
          <p:cNvSpPr>
            <a:spLocks noChangeArrowheads="1"/>
          </p:cNvSpPr>
          <p:nvPr/>
        </p:nvSpPr>
        <p:spPr bwMode="auto">
          <a:xfrm>
            <a:off x="6081299" y="801690"/>
            <a:ext cx="74219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Emotions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and voluntary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control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699" name="Rectangle 59"/>
          <p:cNvSpPr>
            <a:spLocks noChangeArrowheads="1"/>
          </p:cNvSpPr>
          <p:nvPr/>
        </p:nvSpPr>
        <p:spPr bwMode="auto">
          <a:xfrm>
            <a:off x="7254764" y="3876677"/>
            <a:ext cx="100828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Medulla oblongata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and pons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700" name="Rectangle 60"/>
          <p:cNvSpPr>
            <a:spLocks noChangeArrowheads="1"/>
          </p:cNvSpPr>
          <p:nvPr/>
        </p:nvSpPr>
        <p:spPr bwMode="auto">
          <a:xfrm>
            <a:off x="5489838" y="6054728"/>
            <a:ext cx="10948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Scalene and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sternocleidomastoid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muscles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701" name="Rectangle 61"/>
          <p:cNvSpPr>
            <a:spLocks noChangeArrowheads="1"/>
          </p:cNvSpPr>
          <p:nvPr/>
        </p:nvSpPr>
        <p:spPr bwMode="auto">
          <a:xfrm>
            <a:off x="7624763" y="965200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CO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702" name="Rectangle 62"/>
          <p:cNvSpPr>
            <a:spLocks noChangeArrowheads="1"/>
          </p:cNvSpPr>
          <p:nvPr/>
        </p:nvSpPr>
        <p:spPr bwMode="auto">
          <a:xfrm>
            <a:off x="8823325" y="973138"/>
            <a:ext cx="5370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1000" b="1" baseline="-25000">
                <a:solidFill>
                  <a:srgbClr val="231F20"/>
                </a:solidFill>
                <a:latin typeface="Calibri" pitchFamily="34" charset="0"/>
              </a:rPr>
              <a:t>2</a:t>
            </a: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 and pH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703" name="Rectangle 63"/>
          <p:cNvSpPr>
            <a:spLocks noChangeArrowheads="1"/>
          </p:cNvSpPr>
          <p:nvPr/>
        </p:nvSpPr>
        <p:spPr bwMode="auto">
          <a:xfrm>
            <a:off x="6261661" y="2611441"/>
            <a:ext cx="37670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Limbic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system</a:t>
            </a:r>
          </a:p>
        </p:txBody>
      </p:sp>
      <p:sp>
        <p:nvSpPr>
          <p:cNvPr id="70704" name="Rectangle 64"/>
          <p:cNvSpPr>
            <a:spLocks noChangeArrowheads="1"/>
          </p:cNvSpPr>
          <p:nvPr/>
        </p:nvSpPr>
        <p:spPr bwMode="auto">
          <a:xfrm>
            <a:off x="6250480" y="1670052"/>
            <a:ext cx="3911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Higher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brain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centers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0705" name="Oval 65"/>
          <p:cNvSpPr>
            <a:spLocks noChangeArrowheads="1"/>
          </p:cNvSpPr>
          <p:nvPr/>
        </p:nvSpPr>
        <p:spPr bwMode="auto">
          <a:xfrm>
            <a:off x="3213102" y="1905002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13</a:t>
            </a:r>
            <a:endParaRPr lang="en-US">
              <a:latin typeface="Calibri" pitchFamily="34" charset="0"/>
            </a:endParaRPr>
          </a:p>
        </p:txBody>
      </p:sp>
      <p:sp>
        <p:nvSpPr>
          <p:cNvPr id="70706" name="Oval 66"/>
          <p:cNvSpPr>
            <a:spLocks noChangeArrowheads="1"/>
          </p:cNvSpPr>
          <p:nvPr/>
        </p:nvSpPr>
        <p:spPr bwMode="auto">
          <a:xfrm>
            <a:off x="3213102" y="1700214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14</a:t>
            </a:r>
            <a:endParaRPr lang="en-US">
              <a:latin typeface="Calibri" pitchFamily="34" charset="0"/>
            </a:endParaRPr>
          </a:p>
        </p:txBody>
      </p:sp>
      <p:sp>
        <p:nvSpPr>
          <p:cNvPr id="70707" name="Oval 67"/>
          <p:cNvSpPr>
            <a:spLocks noChangeArrowheads="1"/>
          </p:cNvSpPr>
          <p:nvPr/>
        </p:nvSpPr>
        <p:spPr bwMode="auto">
          <a:xfrm>
            <a:off x="5421315" y="1462091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1</a:t>
            </a:r>
            <a:endParaRPr lang="en-US">
              <a:latin typeface="Calibri" pitchFamily="34" charset="0"/>
            </a:endParaRPr>
          </a:p>
        </p:txBody>
      </p:sp>
      <p:sp>
        <p:nvSpPr>
          <p:cNvPr id="70708" name="Oval 68"/>
          <p:cNvSpPr>
            <a:spLocks noChangeArrowheads="1"/>
          </p:cNvSpPr>
          <p:nvPr/>
        </p:nvSpPr>
        <p:spPr bwMode="auto">
          <a:xfrm>
            <a:off x="5421315" y="1668466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2</a:t>
            </a:r>
            <a:endParaRPr lang="en-US">
              <a:latin typeface="Calibri" pitchFamily="34" charset="0"/>
            </a:endParaRPr>
          </a:p>
        </p:txBody>
      </p:sp>
      <p:sp>
        <p:nvSpPr>
          <p:cNvPr id="70709" name="Oval 69"/>
          <p:cNvSpPr>
            <a:spLocks noChangeArrowheads="1"/>
          </p:cNvSpPr>
          <p:nvPr/>
        </p:nvSpPr>
        <p:spPr bwMode="auto">
          <a:xfrm>
            <a:off x="5421315" y="1970089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3</a:t>
            </a:r>
            <a:endParaRPr lang="en-US">
              <a:latin typeface="Calibri" pitchFamily="34" charset="0"/>
            </a:endParaRPr>
          </a:p>
        </p:txBody>
      </p:sp>
      <p:sp>
        <p:nvSpPr>
          <p:cNvPr id="70710" name="Oval 70"/>
          <p:cNvSpPr>
            <a:spLocks noChangeArrowheads="1"/>
          </p:cNvSpPr>
          <p:nvPr/>
        </p:nvSpPr>
        <p:spPr bwMode="auto">
          <a:xfrm>
            <a:off x="5421315" y="2185991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4</a:t>
            </a:r>
            <a:endParaRPr lang="en-US">
              <a:latin typeface="Calibri" pitchFamily="34" charset="0"/>
            </a:endParaRPr>
          </a:p>
        </p:txBody>
      </p:sp>
      <p:sp>
        <p:nvSpPr>
          <p:cNvPr id="70711" name="Oval 71"/>
          <p:cNvSpPr>
            <a:spLocks noChangeArrowheads="1"/>
          </p:cNvSpPr>
          <p:nvPr/>
        </p:nvSpPr>
        <p:spPr bwMode="auto">
          <a:xfrm>
            <a:off x="5421315" y="2722566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5</a:t>
            </a:r>
            <a:endParaRPr lang="en-US">
              <a:latin typeface="Calibri" pitchFamily="34" charset="0"/>
            </a:endParaRPr>
          </a:p>
        </p:txBody>
      </p:sp>
      <p:sp>
        <p:nvSpPr>
          <p:cNvPr id="70712" name="Oval 72"/>
          <p:cNvSpPr>
            <a:spLocks noChangeArrowheads="1"/>
          </p:cNvSpPr>
          <p:nvPr/>
        </p:nvSpPr>
        <p:spPr bwMode="auto">
          <a:xfrm>
            <a:off x="5421315" y="2967041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6</a:t>
            </a:r>
            <a:endParaRPr lang="en-US">
              <a:latin typeface="Calibri" pitchFamily="34" charset="0"/>
            </a:endParaRPr>
          </a:p>
        </p:txBody>
      </p:sp>
      <p:sp>
        <p:nvSpPr>
          <p:cNvPr id="70713" name="Oval 73"/>
          <p:cNvSpPr>
            <a:spLocks noChangeArrowheads="1"/>
          </p:cNvSpPr>
          <p:nvPr/>
        </p:nvSpPr>
        <p:spPr bwMode="auto">
          <a:xfrm>
            <a:off x="3213102" y="2527303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12</a:t>
            </a:r>
            <a:endParaRPr lang="en-US">
              <a:latin typeface="Calibri" pitchFamily="34" charset="0"/>
            </a:endParaRPr>
          </a:p>
        </p:txBody>
      </p:sp>
      <p:sp>
        <p:nvSpPr>
          <p:cNvPr id="70714" name="Oval 74"/>
          <p:cNvSpPr>
            <a:spLocks noChangeArrowheads="1"/>
          </p:cNvSpPr>
          <p:nvPr/>
        </p:nvSpPr>
        <p:spPr bwMode="auto">
          <a:xfrm>
            <a:off x="2540002" y="3927477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11</a:t>
            </a:r>
            <a:endParaRPr lang="en-US">
              <a:latin typeface="Calibri" pitchFamily="34" charset="0"/>
            </a:endParaRPr>
          </a:p>
        </p:txBody>
      </p:sp>
      <p:sp>
        <p:nvSpPr>
          <p:cNvPr id="70715" name="Oval 75"/>
          <p:cNvSpPr>
            <a:spLocks noChangeArrowheads="1"/>
          </p:cNvSpPr>
          <p:nvPr/>
        </p:nvSpPr>
        <p:spPr bwMode="auto">
          <a:xfrm>
            <a:off x="2498727" y="4854578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10</a:t>
            </a:r>
            <a:endParaRPr lang="en-US">
              <a:latin typeface="Calibri" pitchFamily="34" charset="0"/>
            </a:endParaRPr>
          </a:p>
        </p:txBody>
      </p:sp>
      <p:sp>
        <p:nvSpPr>
          <p:cNvPr id="70716" name="Oval 76"/>
          <p:cNvSpPr>
            <a:spLocks noChangeArrowheads="1"/>
          </p:cNvSpPr>
          <p:nvPr/>
        </p:nvSpPr>
        <p:spPr bwMode="auto">
          <a:xfrm>
            <a:off x="5421315" y="3565528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7</a:t>
            </a:r>
            <a:endParaRPr lang="en-US">
              <a:latin typeface="Calibri" pitchFamily="34" charset="0"/>
            </a:endParaRPr>
          </a:p>
        </p:txBody>
      </p:sp>
      <p:sp>
        <p:nvSpPr>
          <p:cNvPr id="70717" name="Oval 77"/>
          <p:cNvSpPr>
            <a:spLocks noChangeArrowheads="1"/>
          </p:cNvSpPr>
          <p:nvPr/>
        </p:nvSpPr>
        <p:spPr bwMode="auto">
          <a:xfrm>
            <a:off x="5421315" y="3781428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8</a:t>
            </a:r>
            <a:endParaRPr lang="en-US">
              <a:latin typeface="Calibri" pitchFamily="34" charset="0"/>
            </a:endParaRPr>
          </a:p>
        </p:txBody>
      </p:sp>
      <p:sp>
        <p:nvSpPr>
          <p:cNvPr id="70718" name="Oval 78"/>
          <p:cNvSpPr>
            <a:spLocks noChangeArrowheads="1"/>
          </p:cNvSpPr>
          <p:nvPr/>
        </p:nvSpPr>
        <p:spPr bwMode="auto">
          <a:xfrm>
            <a:off x="5421315" y="5384803"/>
            <a:ext cx="187325" cy="187325"/>
          </a:xfrm>
          <a:prstGeom prst="ellipse">
            <a:avLst/>
          </a:prstGeom>
          <a:solidFill>
            <a:schemeClr val="bg1"/>
          </a:solidFill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9</a:t>
            </a:r>
            <a:endParaRPr lang="en-US">
              <a:latin typeface="Calibri" pitchFamily="34" charset="0"/>
            </a:endParaRPr>
          </a:p>
        </p:txBody>
      </p:sp>
      <p:sp>
        <p:nvSpPr>
          <p:cNvPr id="70719" name="Rectangle 15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5715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 err="1"/>
              <a:t>Ventilat</a:t>
            </a:r>
            <a:r>
              <a:rPr lang="tr-TR" sz="3200" dirty="0" err="1"/>
              <a:t>asyonun</a:t>
            </a:r>
            <a:r>
              <a:rPr lang="tr-TR" sz="3200" dirty="0"/>
              <a:t> refleks regülasyonu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77764380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Ventila</a:t>
            </a:r>
            <a:r>
              <a:rPr lang="tr-TR" dirty="0" err="1"/>
              <a:t>sy</a:t>
            </a:r>
            <a:r>
              <a:rPr lang="en-US" dirty="0"/>
              <a:t>on</a:t>
            </a:r>
            <a:r>
              <a:rPr lang="tr-TR" dirty="0"/>
              <a:t> Regülasyonu</a:t>
            </a:r>
            <a:endParaRPr lang="en-US" dirty="0"/>
          </a:p>
        </p:txBody>
      </p:sp>
      <p:sp>
        <p:nvSpPr>
          <p:cNvPr id="7373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Peri</a:t>
            </a:r>
            <a:r>
              <a:rPr lang="tr-TR" dirty="0"/>
              <a:t>ferik </a:t>
            </a:r>
            <a:r>
              <a:rPr lang="tr-TR" dirty="0" err="1"/>
              <a:t>kemoreseptörler</a:t>
            </a:r>
            <a:endParaRPr lang="en-US" dirty="0"/>
          </a:p>
          <a:p>
            <a:pPr lvl="1" eaLnBrk="1" hangingPunct="1"/>
            <a:r>
              <a:rPr lang="tr-TR" dirty="0"/>
              <a:t>K</a:t>
            </a:r>
            <a:r>
              <a:rPr lang="en-US" dirty="0" err="1"/>
              <a:t>arotid</a:t>
            </a:r>
            <a:r>
              <a:rPr lang="en-US" dirty="0"/>
              <a:t> and </a:t>
            </a:r>
            <a:r>
              <a:rPr lang="en-US" dirty="0" err="1"/>
              <a:t>aorti</a:t>
            </a:r>
            <a:r>
              <a:rPr lang="tr-TR" dirty="0"/>
              <a:t>k</a:t>
            </a:r>
            <a:r>
              <a:rPr lang="en-US" dirty="0"/>
              <a:t> </a:t>
            </a:r>
            <a:r>
              <a:rPr lang="en-US" dirty="0" err="1"/>
              <a:t>arter</a:t>
            </a:r>
            <a:r>
              <a:rPr lang="tr-TR" dirty="0" err="1"/>
              <a:t>lerde</a:t>
            </a:r>
            <a:r>
              <a:rPr lang="tr-TR" dirty="0"/>
              <a:t> yerleşmiştir</a:t>
            </a:r>
            <a:endParaRPr lang="en-US" dirty="0"/>
          </a:p>
          <a:p>
            <a:pPr lvl="1" eaLnBrk="1" hangingPunct="1"/>
            <a:r>
              <a:rPr lang="en-US" dirty="0"/>
              <a:t>Specialized </a:t>
            </a:r>
            <a:r>
              <a:rPr lang="en-US" dirty="0" err="1"/>
              <a:t>glomus</a:t>
            </a:r>
            <a:r>
              <a:rPr lang="en-US" dirty="0"/>
              <a:t> </a:t>
            </a:r>
            <a:r>
              <a:rPr lang="tr-TR" dirty="0"/>
              <a:t>hücreleri</a:t>
            </a:r>
            <a:endParaRPr lang="en-US" dirty="0"/>
          </a:p>
          <a:p>
            <a:pPr lvl="1" eaLnBrk="1" hangingPunct="1"/>
            <a:r>
              <a:rPr lang="en-US" dirty="0"/>
              <a:t>Sense changes in P</a:t>
            </a:r>
            <a:r>
              <a:rPr lang="en-US" sz="4000" baseline="-18000" dirty="0"/>
              <a:t>O</a:t>
            </a:r>
            <a:r>
              <a:rPr lang="en-US" baseline="-50000" dirty="0"/>
              <a:t>2</a:t>
            </a:r>
            <a:r>
              <a:rPr lang="en-US" dirty="0"/>
              <a:t>, pH, and P</a:t>
            </a:r>
            <a:r>
              <a:rPr lang="en-US" sz="4000" baseline="-18000" dirty="0"/>
              <a:t>CO</a:t>
            </a:r>
            <a:r>
              <a:rPr lang="en-US" baseline="-50000" dirty="0"/>
              <a:t>2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424597459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1"/>
          <p:cNvSpPr>
            <a:spLocks noGrp="1" noChangeArrowheads="1"/>
          </p:cNvSpPr>
          <p:nvPr>
            <p:ph type="title"/>
          </p:nvPr>
        </p:nvSpPr>
        <p:spPr>
          <a:xfrm>
            <a:off x="2024063" y="0"/>
            <a:ext cx="8229600" cy="642938"/>
          </a:xfrm>
        </p:spPr>
        <p:txBody>
          <a:bodyPr/>
          <a:lstStyle/>
          <a:p>
            <a:pPr eaLnBrk="1" hangingPunct="1"/>
            <a:r>
              <a:rPr lang="tr-TR" sz="3200" dirty="0" err="1"/>
              <a:t>Ventilasyon</a:t>
            </a:r>
            <a:r>
              <a:rPr lang="tr-TR" sz="3200" dirty="0"/>
              <a:t> Regülasyonu</a:t>
            </a:r>
            <a:endParaRPr lang="en-US" sz="3200" dirty="0"/>
          </a:p>
        </p:txBody>
      </p:sp>
      <p:sp>
        <p:nvSpPr>
          <p:cNvPr id="74755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1981200" y="1219200"/>
            <a:ext cx="4038600" cy="5410200"/>
          </a:xfrm>
        </p:spPr>
        <p:txBody>
          <a:bodyPr/>
          <a:lstStyle/>
          <a:p>
            <a:r>
              <a:rPr lang="tr-TR" dirty="0" err="1"/>
              <a:t>Glomus</a:t>
            </a:r>
            <a:r>
              <a:rPr lang="tr-TR" dirty="0"/>
              <a:t> hücreleri </a:t>
            </a:r>
            <a:r>
              <a:rPr lang="en-US" dirty="0"/>
              <a:t>P</a:t>
            </a:r>
            <a:r>
              <a:rPr lang="en-US" sz="4200" baseline="-18000" dirty="0"/>
              <a:t>O</a:t>
            </a:r>
            <a:r>
              <a:rPr lang="en-US" baseline="-50000" dirty="0"/>
              <a:t>2</a:t>
            </a:r>
            <a:r>
              <a:rPr lang="en-US" dirty="0"/>
              <a:t> </a:t>
            </a:r>
            <a:r>
              <a:rPr lang="tr-TR" dirty="0"/>
              <a:t>düşünce </a:t>
            </a:r>
            <a:r>
              <a:rPr lang="tr-TR" dirty="0" err="1"/>
              <a:t>nörotransmitter</a:t>
            </a:r>
            <a:r>
              <a:rPr lang="tr-TR" dirty="0"/>
              <a:t> salgılar</a:t>
            </a:r>
            <a:endParaRPr lang="en-US" dirty="0"/>
          </a:p>
        </p:txBody>
      </p:sp>
      <p:pic>
        <p:nvPicPr>
          <p:cNvPr id="74757" name="Picture 15" descr="figure_18_19-jLE"/>
          <p:cNvPicPr>
            <a:picLocks noChangeAspect="1" noChangeArrowheads="1"/>
          </p:cNvPicPr>
          <p:nvPr/>
        </p:nvPicPr>
        <p:blipFill>
          <a:blip r:embed="rId3" cstate="print"/>
          <a:srcRect l="25536" r="25554"/>
          <a:stretch>
            <a:fillRect/>
          </a:stretch>
        </p:blipFill>
        <p:spPr bwMode="auto">
          <a:xfrm>
            <a:off x="6477001" y="685800"/>
            <a:ext cx="4025900" cy="588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8" name="Oval 16"/>
          <p:cNvSpPr>
            <a:spLocks noChangeArrowheads="1"/>
          </p:cNvSpPr>
          <p:nvPr/>
        </p:nvSpPr>
        <p:spPr bwMode="auto">
          <a:xfrm>
            <a:off x="7185025" y="6127750"/>
            <a:ext cx="177800" cy="17780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7</a:t>
            </a:r>
          </a:p>
        </p:txBody>
      </p:sp>
      <p:sp>
        <p:nvSpPr>
          <p:cNvPr id="74759" name="Oval 17"/>
          <p:cNvSpPr>
            <a:spLocks noChangeArrowheads="1"/>
          </p:cNvSpPr>
          <p:nvPr/>
        </p:nvSpPr>
        <p:spPr bwMode="auto">
          <a:xfrm>
            <a:off x="8016875" y="4394200"/>
            <a:ext cx="177800" cy="17780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6</a:t>
            </a:r>
          </a:p>
        </p:txBody>
      </p:sp>
      <p:sp>
        <p:nvSpPr>
          <p:cNvPr id="74760" name="Oval 18"/>
          <p:cNvSpPr>
            <a:spLocks noChangeArrowheads="1"/>
          </p:cNvSpPr>
          <p:nvPr/>
        </p:nvSpPr>
        <p:spPr bwMode="auto">
          <a:xfrm>
            <a:off x="8231188" y="3457575"/>
            <a:ext cx="177800" cy="17780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5</a:t>
            </a:r>
          </a:p>
        </p:txBody>
      </p:sp>
      <p:sp>
        <p:nvSpPr>
          <p:cNvPr id="74761" name="Oval 19"/>
          <p:cNvSpPr>
            <a:spLocks noChangeArrowheads="1"/>
          </p:cNvSpPr>
          <p:nvPr/>
        </p:nvSpPr>
        <p:spPr bwMode="auto">
          <a:xfrm>
            <a:off x="9085263" y="3706813"/>
            <a:ext cx="177800" cy="17780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4</a:t>
            </a:r>
          </a:p>
        </p:txBody>
      </p:sp>
      <p:sp>
        <p:nvSpPr>
          <p:cNvPr id="74762" name="Oval 20"/>
          <p:cNvSpPr>
            <a:spLocks noChangeArrowheads="1"/>
          </p:cNvSpPr>
          <p:nvPr/>
        </p:nvSpPr>
        <p:spPr bwMode="auto">
          <a:xfrm>
            <a:off x="8243888" y="2401888"/>
            <a:ext cx="177800" cy="17780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3</a:t>
            </a:r>
          </a:p>
        </p:txBody>
      </p:sp>
      <p:sp>
        <p:nvSpPr>
          <p:cNvPr id="74763" name="Oval 21"/>
          <p:cNvSpPr>
            <a:spLocks noChangeArrowheads="1"/>
          </p:cNvSpPr>
          <p:nvPr/>
        </p:nvSpPr>
        <p:spPr bwMode="auto">
          <a:xfrm>
            <a:off x="8720139" y="1690688"/>
            <a:ext cx="177800" cy="17780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2</a:t>
            </a:r>
          </a:p>
        </p:txBody>
      </p:sp>
      <p:sp>
        <p:nvSpPr>
          <p:cNvPr id="74764" name="Oval 22"/>
          <p:cNvSpPr>
            <a:spLocks noChangeArrowheads="1"/>
          </p:cNvSpPr>
          <p:nvPr/>
        </p:nvSpPr>
        <p:spPr bwMode="auto">
          <a:xfrm>
            <a:off x="7329488" y="1598613"/>
            <a:ext cx="177800" cy="177800"/>
          </a:xfrm>
          <a:prstGeom prst="ellipse">
            <a:avLst/>
          </a:prstGeom>
          <a:solidFill>
            <a:srgbClr val="008E77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000">
                <a:solidFill>
                  <a:srgbClr val="FFFFFF"/>
                </a:solidFill>
                <a:latin typeface="Arial Black" pitchFamily="34" charset="0"/>
              </a:rPr>
              <a:t>1</a:t>
            </a:r>
          </a:p>
        </p:txBody>
      </p:sp>
      <p:sp>
        <p:nvSpPr>
          <p:cNvPr id="74765" name="Freeform 23"/>
          <p:cNvSpPr>
            <a:spLocks/>
          </p:cNvSpPr>
          <p:nvPr/>
        </p:nvSpPr>
        <p:spPr bwMode="auto">
          <a:xfrm>
            <a:off x="8042276" y="4994275"/>
            <a:ext cx="760413" cy="107950"/>
          </a:xfrm>
          <a:custGeom>
            <a:avLst/>
            <a:gdLst>
              <a:gd name="T0" fmla="*/ 1207156520 w 479"/>
              <a:gd name="T1" fmla="*/ 0 h 68"/>
              <a:gd name="T2" fmla="*/ 478830079 w 479"/>
              <a:gd name="T3" fmla="*/ 0 h 68"/>
              <a:gd name="T4" fmla="*/ 0 w 479"/>
              <a:gd name="T5" fmla="*/ 171370598 h 68"/>
              <a:gd name="T6" fmla="*/ 0 60000 65536"/>
              <a:gd name="T7" fmla="*/ 0 60000 65536"/>
              <a:gd name="T8" fmla="*/ 0 60000 65536"/>
              <a:gd name="T9" fmla="*/ 0 w 479"/>
              <a:gd name="T10" fmla="*/ 0 h 68"/>
              <a:gd name="T11" fmla="*/ 479 w 479"/>
              <a:gd name="T12" fmla="*/ 68 h 6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79" h="68">
                <a:moveTo>
                  <a:pt x="479" y="0"/>
                </a:moveTo>
                <a:lnTo>
                  <a:pt x="190" y="0"/>
                </a:lnTo>
                <a:lnTo>
                  <a:pt x="0" y="68"/>
                </a:lnTo>
              </a:path>
            </a:pathLst>
          </a:custGeom>
          <a:noFill/>
          <a:ln w="6350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66" name="Line 24"/>
          <p:cNvSpPr>
            <a:spLocks noChangeShapeType="1"/>
          </p:cNvSpPr>
          <p:nvPr/>
        </p:nvSpPr>
        <p:spPr bwMode="auto">
          <a:xfrm>
            <a:off x="8609013" y="919166"/>
            <a:ext cx="254000" cy="1587"/>
          </a:xfrm>
          <a:prstGeom prst="line">
            <a:avLst/>
          </a:prstGeom>
          <a:noFill/>
          <a:ln w="635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4767" name="Rectangle 25"/>
          <p:cNvSpPr>
            <a:spLocks noChangeArrowheads="1"/>
          </p:cNvSpPr>
          <p:nvPr/>
        </p:nvSpPr>
        <p:spPr bwMode="auto">
          <a:xfrm>
            <a:off x="8929688" y="1703388"/>
            <a:ext cx="9105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K</a:t>
            </a:r>
            <a:r>
              <a:rPr lang="en-US" sz="1000" b="1" baseline="30000">
                <a:solidFill>
                  <a:srgbClr val="231F20"/>
                </a:solidFill>
                <a:latin typeface="Calibri" pitchFamily="34" charset="0"/>
              </a:rPr>
              <a:t>+</a:t>
            </a: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 channels close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4768" name="Rectangle 26"/>
          <p:cNvSpPr>
            <a:spLocks noChangeArrowheads="1"/>
          </p:cNvSpPr>
          <p:nvPr/>
        </p:nvSpPr>
        <p:spPr bwMode="auto">
          <a:xfrm>
            <a:off x="7529513" y="1635125"/>
            <a:ext cx="43120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Low P</a:t>
            </a:r>
            <a:r>
              <a:rPr lang="en-US" sz="1300" b="1" baseline="-1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900" b="1" baseline="-35000">
                <a:solidFill>
                  <a:srgbClr val="231F2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74769" name="Rectangle 27"/>
          <p:cNvSpPr>
            <a:spLocks noChangeArrowheads="1"/>
          </p:cNvSpPr>
          <p:nvPr/>
        </p:nvSpPr>
        <p:spPr bwMode="auto">
          <a:xfrm>
            <a:off x="8904290" y="850900"/>
            <a:ext cx="663643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Blood vessel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4770" name="Rectangle 28"/>
          <p:cNvSpPr>
            <a:spLocks noChangeArrowheads="1"/>
          </p:cNvSpPr>
          <p:nvPr/>
        </p:nvSpPr>
        <p:spPr bwMode="auto">
          <a:xfrm>
            <a:off x="9294814" y="3709991"/>
            <a:ext cx="9938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Voltage-gated Ca</a:t>
            </a:r>
            <a:r>
              <a:rPr lang="en-US" sz="1000" b="1" baseline="30000">
                <a:solidFill>
                  <a:srgbClr val="231F20"/>
                </a:solidFill>
                <a:latin typeface="Calibri" pitchFamily="34" charset="0"/>
              </a:rPr>
              <a:t>2+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channel opens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4771" name="Rectangle 29"/>
          <p:cNvSpPr>
            <a:spLocks noChangeArrowheads="1"/>
          </p:cNvSpPr>
          <p:nvPr/>
        </p:nvSpPr>
        <p:spPr bwMode="auto">
          <a:xfrm>
            <a:off x="8440739" y="3451228"/>
            <a:ext cx="2837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Ca</a:t>
            </a:r>
            <a:r>
              <a:rPr lang="en-US" sz="1000" b="1" baseline="30000">
                <a:solidFill>
                  <a:srgbClr val="231F20"/>
                </a:solidFill>
                <a:latin typeface="Calibri" pitchFamily="34" charset="0"/>
              </a:rPr>
              <a:t>2+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entry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4772" name="Rectangle 30"/>
          <p:cNvSpPr>
            <a:spLocks noChangeArrowheads="1"/>
          </p:cNvSpPr>
          <p:nvPr/>
        </p:nvSpPr>
        <p:spPr bwMode="auto">
          <a:xfrm>
            <a:off x="8456615" y="2384428"/>
            <a:ext cx="60914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Cell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depolarizes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4773" name="Rectangle 31"/>
          <p:cNvSpPr>
            <a:spLocks noChangeArrowheads="1"/>
          </p:cNvSpPr>
          <p:nvPr/>
        </p:nvSpPr>
        <p:spPr bwMode="auto">
          <a:xfrm>
            <a:off x="8215314" y="4398966"/>
            <a:ext cx="97462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Exocytosis of</a:t>
            </a:r>
            <a:br>
              <a:rPr lang="en-US" sz="1000" b="1">
                <a:solidFill>
                  <a:srgbClr val="231F2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neurotransmitters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4774" name="Rectangle 32"/>
          <p:cNvSpPr>
            <a:spLocks noChangeArrowheads="1"/>
          </p:cNvSpPr>
          <p:nvPr/>
        </p:nvSpPr>
        <p:spPr bwMode="auto">
          <a:xfrm>
            <a:off x="8850313" y="4927603"/>
            <a:ext cx="82394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Receptor on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sensory neuron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4775" name="Rectangle 33"/>
          <p:cNvSpPr>
            <a:spLocks noChangeArrowheads="1"/>
          </p:cNvSpPr>
          <p:nvPr/>
        </p:nvSpPr>
        <p:spPr bwMode="auto">
          <a:xfrm>
            <a:off x="7452489" y="2689228"/>
            <a:ext cx="827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en-US" sz="1000">
                <a:solidFill>
                  <a:srgbClr val="231F20"/>
                </a:solidFill>
                <a:latin typeface="Arial Black" pitchFamily="34" charset="0"/>
              </a:rPr>
              <a:t>Glomus cell</a:t>
            </a:r>
            <a:br>
              <a:rPr lang="en-US" sz="1000">
                <a:solidFill>
                  <a:srgbClr val="231F20"/>
                </a:solidFill>
                <a:latin typeface="Arial Black" pitchFamily="34" charset="0"/>
              </a:rPr>
            </a:br>
            <a:r>
              <a:rPr lang="en-US" sz="1000">
                <a:solidFill>
                  <a:srgbClr val="231F20"/>
                </a:solidFill>
                <a:latin typeface="Arial Black" pitchFamily="34" charset="0"/>
              </a:rPr>
              <a:t>in carotid</a:t>
            </a:r>
            <a:br>
              <a:rPr lang="en-US" sz="1000">
                <a:solidFill>
                  <a:srgbClr val="231F20"/>
                </a:solidFill>
                <a:latin typeface="Arial Black" pitchFamily="34" charset="0"/>
              </a:rPr>
            </a:br>
            <a:r>
              <a:rPr lang="en-US" sz="1000">
                <a:solidFill>
                  <a:srgbClr val="231F20"/>
                </a:solidFill>
                <a:latin typeface="Arial Black" pitchFamily="34" charset="0"/>
              </a:rPr>
              <a:t>body</a:t>
            </a:r>
            <a:endParaRPr lang="en-US">
              <a:latin typeface="Arial Black" pitchFamily="34" charset="0"/>
            </a:endParaRPr>
          </a:p>
        </p:txBody>
      </p:sp>
      <p:sp>
        <p:nvSpPr>
          <p:cNvPr id="74776" name="Rectangle 34"/>
          <p:cNvSpPr>
            <a:spLocks noChangeArrowheads="1"/>
          </p:cNvSpPr>
          <p:nvPr/>
        </p:nvSpPr>
        <p:spPr bwMode="auto">
          <a:xfrm>
            <a:off x="7385052" y="6107116"/>
            <a:ext cx="1027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Signal to medullary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centers to increase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ventilation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4777" name="Rectangle 35"/>
          <p:cNvSpPr>
            <a:spLocks noChangeArrowheads="1"/>
          </p:cNvSpPr>
          <p:nvPr/>
        </p:nvSpPr>
        <p:spPr bwMode="auto">
          <a:xfrm>
            <a:off x="7461253" y="5372100"/>
            <a:ext cx="860813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Action potential</a:t>
            </a:r>
            <a:endParaRPr lang="en-US" b="1">
              <a:latin typeface="Calibri" pitchFamily="34" charset="0"/>
            </a:endParaRPr>
          </a:p>
        </p:txBody>
      </p:sp>
      <p:sp>
        <p:nvSpPr>
          <p:cNvPr id="74778" name="Rectangle 36"/>
          <p:cNvSpPr>
            <a:spLocks noChangeArrowheads="1"/>
          </p:cNvSpPr>
          <p:nvPr/>
        </p:nvSpPr>
        <p:spPr bwMode="auto">
          <a:xfrm>
            <a:off x="7624763" y="984250"/>
            <a:ext cx="43120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en-US" sz="1000" b="1">
                <a:solidFill>
                  <a:srgbClr val="231F20"/>
                </a:solidFill>
                <a:latin typeface="Calibri" pitchFamily="34" charset="0"/>
              </a:rPr>
              <a:t>Low P</a:t>
            </a:r>
            <a:r>
              <a:rPr lang="en-US" sz="1300" b="1" baseline="-15000">
                <a:solidFill>
                  <a:srgbClr val="231F20"/>
                </a:solidFill>
                <a:latin typeface="Calibri" pitchFamily="34" charset="0"/>
              </a:rPr>
              <a:t>O</a:t>
            </a:r>
            <a:r>
              <a:rPr lang="en-US" sz="900" b="1" baseline="-35000">
                <a:solidFill>
                  <a:srgbClr val="231F20"/>
                </a:solidFill>
                <a:latin typeface="Calibri" pitchFamily="34" charset="0"/>
              </a:rPr>
              <a:t>2</a:t>
            </a:r>
            <a:endParaRPr lang="en-US" b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79471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ChangeArrowheads="1"/>
          </p:cNvSpPr>
          <p:nvPr/>
        </p:nvSpPr>
        <p:spPr bwMode="auto">
          <a:xfrm>
            <a:off x="2083273" y="170905"/>
            <a:ext cx="73319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3600" b="1" dirty="0">
                <a:latin typeface="Calibri" panose="020F0502020204030204" pitchFamily="34" charset="0"/>
              </a:rPr>
              <a:t>SOLUNUMLA İLGİLİ GENEL TANIMLAR</a:t>
            </a:r>
          </a:p>
        </p:txBody>
      </p:sp>
      <p:pic>
        <p:nvPicPr>
          <p:cNvPr id="3075" name="Picture 5" descr="breathingmechanics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149351"/>
            <a:ext cx="424815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6456363" y="1196976"/>
            <a:ext cx="4032250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</a:pPr>
            <a:r>
              <a:rPr lang="tr-TR" altLang="tr-TR" sz="1800" b="1" dirty="0">
                <a:latin typeface="Calibri" panose="020F0502020204030204" pitchFamily="34" charset="0"/>
              </a:rPr>
              <a:t> </a:t>
            </a:r>
            <a:r>
              <a:rPr lang="tr-TR" altLang="tr-TR" sz="2000" b="1" dirty="0">
                <a:latin typeface="Calibri" panose="020F0502020204030204" pitchFamily="34" charset="0"/>
              </a:rPr>
              <a:t>Basıncın yüksek olduğu yerden düşük olduğu yere doğru atmosfer havası akışı olur</a:t>
            </a:r>
          </a:p>
          <a:p>
            <a:pPr algn="just" eaLnBrk="1" hangingPunct="1">
              <a:spcBef>
                <a:spcPct val="0"/>
              </a:spcBef>
            </a:pPr>
            <a:endParaRPr lang="tr-TR" altLang="tr-TR" sz="2000" b="1" dirty="0">
              <a:latin typeface="Calibri" panose="020F0502020204030204" pitchFamily="34" charset="0"/>
            </a:endParaRPr>
          </a:p>
          <a:p>
            <a:pPr algn="just">
              <a:spcBef>
                <a:spcPct val="0"/>
              </a:spcBef>
            </a:pPr>
            <a:r>
              <a:rPr lang="tr-TR" altLang="tr-TR" sz="2000" b="1" u="sng" dirty="0">
                <a:latin typeface="Calibri" panose="020F0502020204030204" pitchFamily="34" charset="0"/>
              </a:rPr>
              <a:t>Basınç farkını oluşturan kas  yapısı</a:t>
            </a:r>
          </a:p>
          <a:p>
            <a:pPr algn="just">
              <a:spcBef>
                <a:spcPct val="0"/>
              </a:spcBef>
            </a:pPr>
            <a:endParaRPr lang="tr-TR" altLang="tr-TR" sz="2000" b="1" u="sng" dirty="0">
              <a:latin typeface="Calibri" panose="020F0502020204030204" pitchFamily="34" charset="0"/>
            </a:endParaRPr>
          </a:p>
          <a:p>
            <a:r>
              <a:rPr lang="tr-TR" altLang="tr-TR" sz="2000" b="1" dirty="0">
                <a:latin typeface="+mn-lt"/>
              </a:rPr>
              <a:t>Akıma direnç</a:t>
            </a:r>
            <a:endParaRPr lang="en-US" altLang="tr-TR" sz="2000" b="1" dirty="0">
              <a:latin typeface="+mn-lt"/>
              <a:sym typeface="Wingdings" panose="05000000000000000000" pitchFamily="2" charset="2"/>
            </a:endParaRPr>
          </a:p>
          <a:p>
            <a:pPr lvl="1"/>
            <a:r>
              <a:rPr lang="tr-TR" altLang="tr-TR" sz="2000" b="1" dirty="0">
                <a:latin typeface="+mn-lt"/>
                <a:sym typeface="Wingdings" panose="05000000000000000000" pitchFamily="2" charset="2"/>
              </a:rPr>
              <a:t>Tüp çapı</a:t>
            </a:r>
            <a:endParaRPr lang="en-US" altLang="tr-TR" sz="2000" b="1" dirty="0">
              <a:latin typeface="+mn-lt"/>
            </a:endParaRPr>
          </a:p>
          <a:p>
            <a:pPr algn="just">
              <a:spcBef>
                <a:spcPct val="0"/>
              </a:spcBef>
            </a:pPr>
            <a:endParaRPr lang="en-US" altLang="tr-TR" sz="2000" b="1" u="sng" dirty="0">
              <a:latin typeface="Calibri" panose="020F0502020204030204" pitchFamily="34" charset="0"/>
            </a:endParaRP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847851" y="4941888"/>
            <a:ext cx="8424863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tr-TR" altLang="tr-TR" sz="2000" b="1" dirty="0">
                <a:latin typeface="Calibri" panose="020F0502020204030204" pitchFamily="34" charset="0"/>
              </a:rPr>
              <a:t>Atmosfer havası akciğerlerde bulunan alveollere girer, çünkü alveollerdeki hava basıncı atmosferik basınçtan daha küçüktür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Calibri" panose="020F0502020204030204" pitchFamily="34" charset="0"/>
              </a:rPr>
              <a:t> </a:t>
            </a:r>
            <a:r>
              <a:rPr lang="tr-TR" altLang="tr-TR" sz="2000" b="1" dirty="0">
                <a:latin typeface="Calibri" panose="020F0502020204030204" pitchFamily="34" charset="0"/>
              </a:rPr>
              <a:t>Akciğer alveollerinin hava basıncına göre daha düşük olabilmesi </a:t>
            </a:r>
            <a:r>
              <a:rPr lang="tr-TR" altLang="tr-TR" sz="2000" b="1" dirty="0" err="1">
                <a:latin typeface="Calibri" panose="020F0502020204030204" pitchFamily="34" charset="0"/>
              </a:rPr>
              <a:t>torasik</a:t>
            </a:r>
            <a:r>
              <a:rPr lang="tr-TR" altLang="tr-TR" sz="2000" b="1" dirty="0">
                <a:latin typeface="Calibri" panose="020F0502020204030204" pitchFamily="34" charset="0"/>
              </a:rPr>
              <a:t> boşluğun hacminde artma ile gerçekleşir</a:t>
            </a:r>
          </a:p>
        </p:txBody>
      </p:sp>
    </p:spTree>
    <p:extLst>
      <p:ext uri="{BB962C8B-B14F-4D97-AF65-F5344CB8AC3E}">
        <p14:creationId xmlns:p14="http://schemas.microsoft.com/office/powerpoint/2010/main" val="1651983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33" descr="figure_18_20-jLE"/>
          <p:cNvPicPr>
            <a:picLocks noChangeAspect="1" noChangeArrowheads="1"/>
          </p:cNvPicPr>
          <p:nvPr/>
        </p:nvPicPr>
        <p:blipFill>
          <a:blip r:embed="rId3" cstate="print"/>
          <a:srcRect l="12941" r="12961"/>
          <a:stretch>
            <a:fillRect/>
          </a:stretch>
        </p:blipFill>
        <p:spPr bwMode="auto">
          <a:xfrm>
            <a:off x="5791200" y="1143003"/>
            <a:ext cx="4699000" cy="466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Freeform 34"/>
          <p:cNvSpPr>
            <a:spLocks/>
          </p:cNvSpPr>
          <p:nvPr/>
        </p:nvSpPr>
        <p:spPr bwMode="auto">
          <a:xfrm>
            <a:off x="9069388" y="1943100"/>
            <a:ext cx="95251" cy="95250"/>
          </a:xfrm>
          <a:custGeom>
            <a:avLst/>
            <a:gdLst>
              <a:gd name="T0" fmla="*/ 56666420 w 78"/>
              <a:gd name="T1" fmla="*/ 116314896 h 78"/>
              <a:gd name="T2" fmla="*/ 68595867 w 78"/>
              <a:gd name="T3" fmla="*/ 113332840 h 78"/>
              <a:gd name="T4" fmla="*/ 80525334 w 78"/>
              <a:gd name="T5" fmla="*/ 110349562 h 78"/>
              <a:gd name="T6" fmla="*/ 89472724 w 78"/>
              <a:gd name="T7" fmla="*/ 104385449 h 78"/>
              <a:gd name="T8" fmla="*/ 98420115 w 78"/>
              <a:gd name="T9" fmla="*/ 98420115 h 78"/>
              <a:gd name="T10" fmla="*/ 104385449 w 78"/>
              <a:gd name="T11" fmla="*/ 89472724 h 78"/>
              <a:gd name="T12" fmla="*/ 110349562 w 78"/>
              <a:gd name="T13" fmla="*/ 80525334 h 78"/>
              <a:gd name="T14" fmla="*/ 113332840 w 78"/>
              <a:gd name="T15" fmla="*/ 68595867 h 78"/>
              <a:gd name="T16" fmla="*/ 116314896 w 78"/>
              <a:gd name="T17" fmla="*/ 56666420 h 78"/>
              <a:gd name="T18" fmla="*/ 113332840 w 78"/>
              <a:gd name="T19" fmla="*/ 44736973 h 78"/>
              <a:gd name="T20" fmla="*/ 110349562 w 78"/>
              <a:gd name="T21" fmla="*/ 32806295 h 78"/>
              <a:gd name="T22" fmla="*/ 104385449 w 78"/>
              <a:gd name="T23" fmla="*/ 23858904 h 78"/>
              <a:gd name="T24" fmla="*/ 98420115 w 78"/>
              <a:gd name="T25" fmla="*/ 14912730 h 78"/>
              <a:gd name="T26" fmla="*/ 89472724 w 78"/>
              <a:gd name="T27" fmla="*/ 8947393 h 78"/>
              <a:gd name="T28" fmla="*/ 80525334 w 78"/>
              <a:gd name="T29" fmla="*/ 2982058 h 78"/>
              <a:gd name="T30" fmla="*/ 68595867 w 78"/>
              <a:gd name="T31" fmla="*/ 0 h 78"/>
              <a:gd name="T32" fmla="*/ 56666420 w 78"/>
              <a:gd name="T33" fmla="*/ 0 h 78"/>
              <a:gd name="T34" fmla="*/ 44736973 w 78"/>
              <a:gd name="T35" fmla="*/ 0 h 78"/>
              <a:gd name="T36" fmla="*/ 35789572 w 78"/>
              <a:gd name="T37" fmla="*/ 2982058 h 78"/>
              <a:gd name="T38" fmla="*/ 23858904 w 78"/>
              <a:gd name="T39" fmla="*/ 8947393 h 78"/>
              <a:gd name="T40" fmla="*/ 14912730 w 78"/>
              <a:gd name="T41" fmla="*/ 14912730 h 78"/>
              <a:gd name="T42" fmla="*/ 8947393 w 78"/>
              <a:gd name="T43" fmla="*/ 23858904 h 78"/>
              <a:gd name="T44" fmla="*/ 2982058 w 78"/>
              <a:gd name="T45" fmla="*/ 32806295 h 78"/>
              <a:gd name="T46" fmla="*/ 0 w 78"/>
              <a:gd name="T47" fmla="*/ 44736973 h 78"/>
              <a:gd name="T48" fmla="*/ 0 w 78"/>
              <a:gd name="T49" fmla="*/ 56666420 h 78"/>
              <a:gd name="T50" fmla="*/ 0 w 78"/>
              <a:gd name="T51" fmla="*/ 68595867 h 78"/>
              <a:gd name="T52" fmla="*/ 2982058 w 78"/>
              <a:gd name="T53" fmla="*/ 80525334 h 78"/>
              <a:gd name="T54" fmla="*/ 8947393 w 78"/>
              <a:gd name="T55" fmla="*/ 89472724 h 78"/>
              <a:gd name="T56" fmla="*/ 14912730 w 78"/>
              <a:gd name="T57" fmla="*/ 98420115 h 78"/>
              <a:gd name="T58" fmla="*/ 23858904 w 78"/>
              <a:gd name="T59" fmla="*/ 104385449 h 78"/>
              <a:gd name="T60" fmla="*/ 35789572 w 78"/>
              <a:gd name="T61" fmla="*/ 110349562 h 78"/>
              <a:gd name="T62" fmla="*/ 44736973 w 78"/>
              <a:gd name="T63" fmla="*/ 113332840 h 78"/>
              <a:gd name="T64" fmla="*/ 53684363 w 78"/>
              <a:gd name="T65" fmla="*/ 116314896 h 7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78"/>
              <a:gd name="T100" fmla="*/ 0 h 78"/>
              <a:gd name="T101" fmla="*/ 78 w 78"/>
              <a:gd name="T102" fmla="*/ 78 h 7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78" h="78">
                <a:moveTo>
                  <a:pt x="38" y="78"/>
                </a:moveTo>
                <a:lnTo>
                  <a:pt x="46" y="76"/>
                </a:lnTo>
                <a:lnTo>
                  <a:pt x="54" y="74"/>
                </a:lnTo>
                <a:lnTo>
                  <a:pt x="60" y="70"/>
                </a:lnTo>
                <a:lnTo>
                  <a:pt x="66" y="66"/>
                </a:lnTo>
                <a:lnTo>
                  <a:pt x="70" y="60"/>
                </a:lnTo>
                <a:lnTo>
                  <a:pt x="74" y="54"/>
                </a:lnTo>
                <a:lnTo>
                  <a:pt x="76" y="46"/>
                </a:lnTo>
                <a:lnTo>
                  <a:pt x="78" y="38"/>
                </a:lnTo>
                <a:lnTo>
                  <a:pt x="76" y="30"/>
                </a:lnTo>
                <a:lnTo>
                  <a:pt x="74" y="22"/>
                </a:lnTo>
                <a:lnTo>
                  <a:pt x="70" y="16"/>
                </a:lnTo>
                <a:lnTo>
                  <a:pt x="66" y="10"/>
                </a:lnTo>
                <a:lnTo>
                  <a:pt x="60" y="6"/>
                </a:lnTo>
                <a:lnTo>
                  <a:pt x="54" y="2"/>
                </a:lnTo>
                <a:lnTo>
                  <a:pt x="46" y="0"/>
                </a:lnTo>
                <a:lnTo>
                  <a:pt x="38" y="0"/>
                </a:lnTo>
                <a:lnTo>
                  <a:pt x="30" y="0"/>
                </a:lnTo>
                <a:lnTo>
                  <a:pt x="24" y="2"/>
                </a:lnTo>
                <a:lnTo>
                  <a:pt x="16" y="6"/>
                </a:lnTo>
                <a:lnTo>
                  <a:pt x="10" y="10"/>
                </a:lnTo>
                <a:lnTo>
                  <a:pt x="6" y="16"/>
                </a:lnTo>
                <a:lnTo>
                  <a:pt x="2" y="22"/>
                </a:lnTo>
                <a:lnTo>
                  <a:pt x="0" y="30"/>
                </a:lnTo>
                <a:lnTo>
                  <a:pt x="0" y="38"/>
                </a:lnTo>
                <a:lnTo>
                  <a:pt x="0" y="46"/>
                </a:lnTo>
                <a:lnTo>
                  <a:pt x="2" y="54"/>
                </a:lnTo>
                <a:lnTo>
                  <a:pt x="6" y="60"/>
                </a:lnTo>
                <a:lnTo>
                  <a:pt x="10" y="66"/>
                </a:lnTo>
                <a:lnTo>
                  <a:pt x="16" y="70"/>
                </a:lnTo>
                <a:lnTo>
                  <a:pt x="24" y="74"/>
                </a:lnTo>
                <a:lnTo>
                  <a:pt x="30" y="76"/>
                </a:lnTo>
                <a:lnTo>
                  <a:pt x="36" y="78"/>
                </a:lnTo>
              </a:path>
            </a:pathLst>
          </a:custGeom>
          <a:noFill/>
          <a:ln w="12700">
            <a:solidFill>
              <a:srgbClr val="231F2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80" name="Line 35"/>
          <p:cNvSpPr>
            <a:spLocks noChangeShapeType="1"/>
          </p:cNvSpPr>
          <p:nvPr/>
        </p:nvSpPr>
        <p:spPr bwMode="auto">
          <a:xfrm flipH="1" flipV="1">
            <a:off x="7589838" y="2971803"/>
            <a:ext cx="215900" cy="271463"/>
          </a:xfrm>
          <a:prstGeom prst="line">
            <a:avLst/>
          </a:prstGeom>
          <a:noFill/>
          <a:ln w="1270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81" name="Line 36"/>
          <p:cNvSpPr>
            <a:spLocks noChangeShapeType="1"/>
          </p:cNvSpPr>
          <p:nvPr/>
        </p:nvSpPr>
        <p:spPr bwMode="auto">
          <a:xfrm flipH="1">
            <a:off x="9151937" y="1684341"/>
            <a:ext cx="374651" cy="268287"/>
          </a:xfrm>
          <a:prstGeom prst="line">
            <a:avLst/>
          </a:prstGeom>
          <a:noFill/>
          <a:ln w="1270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82" name="Line 37"/>
          <p:cNvSpPr>
            <a:spLocks noChangeShapeType="1"/>
          </p:cNvSpPr>
          <p:nvPr/>
        </p:nvSpPr>
        <p:spPr bwMode="auto">
          <a:xfrm flipH="1">
            <a:off x="9226553" y="1333503"/>
            <a:ext cx="276225" cy="220663"/>
          </a:xfrm>
          <a:prstGeom prst="line">
            <a:avLst/>
          </a:prstGeom>
          <a:noFill/>
          <a:ln w="12700">
            <a:solidFill>
              <a:srgbClr val="231F2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5783" name="Rectangle 38"/>
          <p:cNvSpPr>
            <a:spLocks noChangeArrowheads="1"/>
          </p:cNvSpPr>
          <p:nvPr/>
        </p:nvSpPr>
        <p:spPr bwMode="auto">
          <a:xfrm>
            <a:off x="8375651" y="1600200"/>
            <a:ext cx="14908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H</a:t>
            </a:r>
            <a:r>
              <a:rPr lang="en-US" sz="1200" b="1" baseline="30000">
                <a:solidFill>
                  <a:srgbClr val="000000"/>
                </a:solidFill>
                <a:latin typeface="Calibri" pitchFamily="34" charset="0"/>
              </a:rPr>
              <a:t>+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75784" name="Rectangle 39"/>
          <p:cNvSpPr>
            <a:spLocks noChangeArrowheads="1"/>
          </p:cNvSpPr>
          <p:nvPr/>
        </p:nvSpPr>
        <p:spPr bwMode="auto">
          <a:xfrm>
            <a:off x="6975477" y="2138363"/>
            <a:ext cx="63684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CO</a:t>
            </a:r>
            <a:r>
              <a:rPr lang="en-US" sz="12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 + H</a:t>
            </a:r>
            <a:r>
              <a:rPr lang="en-US" sz="12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O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75785" name="Rectangle 40"/>
          <p:cNvSpPr>
            <a:spLocks noChangeArrowheads="1"/>
          </p:cNvSpPr>
          <p:nvPr/>
        </p:nvSpPr>
        <p:spPr bwMode="auto">
          <a:xfrm>
            <a:off x="8948738" y="1150938"/>
            <a:ext cx="151285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 Black" pitchFamily="34" charset="0"/>
              </a:rPr>
              <a:t>Cerebral capillary</a:t>
            </a:r>
            <a:endParaRPr lang="en-US" sz="1200">
              <a:latin typeface="Arial Black" pitchFamily="34" charset="0"/>
            </a:endParaRPr>
          </a:p>
        </p:txBody>
      </p:sp>
      <p:sp>
        <p:nvSpPr>
          <p:cNvPr id="75786" name="Rectangle 41"/>
          <p:cNvSpPr>
            <a:spLocks noChangeArrowheads="1"/>
          </p:cNvSpPr>
          <p:nvPr/>
        </p:nvSpPr>
        <p:spPr bwMode="auto">
          <a:xfrm>
            <a:off x="9547628" y="1501775"/>
            <a:ext cx="9612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 Black" pitchFamily="34" charset="0"/>
              </a:rPr>
              <a:t>Blood-brain</a:t>
            </a:r>
            <a:br>
              <a:rPr lang="en-US" sz="120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1200">
                <a:solidFill>
                  <a:srgbClr val="000000"/>
                </a:solidFill>
                <a:latin typeface="Arial Black" pitchFamily="34" charset="0"/>
              </a:rPr>
              <a:t>barrier</a:t>
            </a:r>
            <a:endParaRPr lang="en-US" sz="1200">
              <a:latin typeface="Arial Black" pitchFamily="34" charset="0"/>
            </a:endParaRPr>
          </a:p>
        </p:txBody>
      </p:sp>
      <p:sp>
        <p:nvSpPr>
          <p:cNvPr id="75787" name="Rectangle 42"/>
          <p:cNvSpPr>
            <a:spLocks noChangeArrowheads="1"/>
          </p:cNvSpPr>
          <p:nvPr/>
        </p:nvSpPr>
        <p:spPr bwMode="auto">
          <a:xfrm>
            <a:off x="9260391" y="2486025"/>
            <a:ext cx="11769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>
                <a:solidFill>
                  <a:srgbClr val="000000"/>
                </a:solidFill>
                <a:latin typeface="Arial Black" pitchFamily="34" charset="0"/>
              </a:rPr>
              <a:t>Cerebrospinal</a:t>
            </a:r>
            <a:br>
              <a:rPr lang="en-US" sz="1200">
                <a:solidFill>
                  <a:srgbClr val="000000"/>
                </a:solidFill>
                <a:latin typeface="Arial Black" pitchFamily="34" charset="0"/>
              </a:rPr>
            </a:br>
            <a:r>
              <a:rPr lang="en-US" sz="1200">
                <a:solidFill>
                  <a:srgbClr val="000000"/>
                </a:solidFill>
                <a:latin typeface="Arial Black" pitchFamily="34" charset="0"/>
              </a:rPr>
              <a:t>fluid</a:t>
            </a:r>
            <a:endParaRPr lang="en-US" sz="1200">
              <a:latin typeface="Arial Black" pitchFamily="34" charset="0"/>
            </a:endParaRPr>
          </a:p>
        </p:txBody>
      </p:sp>
      <p:sp>
        <p:nvSpPr>
          <p:cNvPr id="75788" name="Rectangle 43"/>
          <p:cNvSpPr>
            <a:spLocks noChangeArrowheads="1"/>
          </p:cNvSpPr>
          <p:nvPr/>
        </p:nvSpPr>
        <p:spPr bwMode="auto">
          <a:xfrm>
            <a:off x="9640890" y="3500438"/>
            <a:ext cx="65883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>
                <a:solidFill>
                  <a:srgbClr val="000000"/>
                </a:solidFill>
                <a:latin typeface="Arial Black" pitchFamily="34" charset="0"/>
              </a:rPr>
              <a:t>Medulla</a:t>
            </a:r>
            <a:endParaRPr lang="en-US" sz="1200">
              <a:latin typeface="Arial Black" pitchFamily="34" charset="0"/>
            </a:endParaRPr>
          </a:p>
        </p:txBody>
      </p:sp>
      <p:sp>
        <p:nvSpPr>
          <p:cNvPr id="75789" name="Rectangle 44"/>
          <p:cNvSpPr>
            <a:spLocks noChangeArrowheads="1"/>
          </p:cNvSpPr>
          <p:nvPr/>
        </p:nvSpPr>
        <p:spPr bwMode="auto">
          <a:xfrm>
            <a:off x="7837490" y="3182938"/>
            <a:ext cx="1469377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Central chemoreceptor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75790" name="Rectangle 45"/>
          <p:cNvSpPr>
            <a:spLocks noChangeArrowheads="1"/>
          </p:cNvSpPr>
          <p:nvPr/>
        </p:nvSpPr>
        <p:spPr bwMode="auto">
          <a:xfrm>
            <a:off x="6967541" y="1627188"/>
            <a:ext cx="25571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P</a:t>
            </a:r>
            <a:r>
              <a:rPr lang="en-US" sz="1200" b="1" baseline="-23000">
                <a:solidFill>
                  <a:srgbClr val="000000"/>
                </a:solidFill>
                <a:latin typeface="Calibri" pitchFamily="34" charset="0"/>
              </a:rPr>
              <a:t>CO</a:t>
            </a:r>
            <a:r>
              <a:rPr lang="en-US" sz="1200" b="1" baseline="-49000">
                <a:solidFill>
                  <a:srgbClr val="000000"/>
                </a:solidFill>
                <a:latin typeface="Calibri" pitchFamily="34" charset="0"/>
              </a:rPr>
              <a:t>2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75791" name="Rectangle 46"/>
          <p:cNvSpPr>
            <a:spLocks noChangeArrowheads="1"/>
          </p:cNvSpPr>
          <p:nvPr/>
        </p:nvSpPr>
        <p:spPr bwMode="auto">
          <a:xfrm>
            <a:off x="7033758" y="4046538"/>
            <a:ext cx="73116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Respiratory</a:t>
            </a:r>
            <a:br>
              <a:rPr lang="en-US" sz="12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control</a:t>
            </a:r>
            <a:br>
              <a:rPr lang="en-US" sz="12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centers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75792" name="Rectangle 47"/>
          <p:cNvSpPr>
            <a:spLocks noChangeArrowheads="1"/>
          </p:cNvSpPr>
          <p:nvPr/>
        </p:nvSpPr>
        <p:spPr bwMode="auto">
          <a:xfrm>
            <a:off x="7069139" y="5232400"/>
            <a:ext cx="70423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Ventilation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75793" name="Rectangle 48"/>
          <p:cNvSpPr>
            <a:spLocks noChangeArrowheads="1"/>
          </p:cNvSpPr>
          <p:nvPr/>
        </p:nvSpPr>
        <p:spPr bwMode="auto">
          <a:xfrm>
            <a:off x="7800975" y="2319338"/>
            <a:ext cx="17472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CA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75794" name="Rectangle 49"/>
          <p:cNvSpPr>
            <a:spLocks noChangeArrowheads="1"/>
          </p:cNvSpPr>
          <p:nvPr/>
        </p:nvSpPr>
        <p:spPr bwMode="auto">
          <a:xfrm>
            <a:off x="8056563" y="2138363"/>
            <a:ext cx="38517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H</a:t>
            </a:r>
            <a:r>
              <a:rPr lang="en-US" sz="12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CO</a:t>
            </a:r>
            <a:r>
              <a:rPr lang="en-US" sz="1200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75795" name="Rectangle 50"/>
          <p:cNvSpPr>
            <a:spLocks noChangeArrowheads="1"/>
          </p:cNvSpPr>
          <p:nvPr/>
        </p:nvSpPr>
        <p:spPr bwMode="auto">
          <a:xfrm>
            <a:off x="8828090" y="2138363"/>
            <a:ext cx="68172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H</a:t>
            </a:r>
            <a:r>
              <a:rPr lang="en-US" sz="1200" b="1" baseline="30000">
                <a:solidFill>
                  <a:srgbClr val="000000"/>
                </a:solidFill>
                <a:latin typeface="Calibri" pitchFamily="34" charset="0"/>
              </a:rPr>
              <a:t>+</a:t>
            </a:r>
            <a:r>
              <a:rPr lang="en-US" sz="1200" b="1">
                <a:solidFill>
                  <a:srgbClr val="000000"/>
                </a:solidFill>
                <a:latin typeface="Calibri" pitchFamily="34" charset="0"/>
              </a:rPr>
              <a:t> + HCO</a:t>
            </a:r>
            <a:r>
              <a:rPr lang="en-US" sz="1200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n-US" sz="1200" b="1" baseline="48000">
                <a:solidFill>
                  <a:srgbClr val="000000"/>
                </a:solidFill>
                <a:latin typeface="Calibri" pitchFamily="34" charset="0"/>
              </a:rPr>
              <a:t>–</a:t>
            </a:r>
            <a:endParaRPr lang="en-US" sz="1200" b="1">
              <a:latin typeface="Calibri" pitchFamily="34" charset="0"/>
            </a:endParaRPr>
          </a:p>
        </p:txBody>
      </p:sp>
      <p:sp>
        <p:nvSpPr>
          <p:cNvPr id="75796" name="Rectangle 1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Ventila</a:t>
            </a:r>
            <a:r>
              <a:rPr lang="tr-TR" dirty="0" err="1"/>
              <a:t>sy</a:t>
            </a:r>
            <a:r>
              <a:rPr lang="en-US" dirty="0"/>
              <a:t>on</a:t>
            </a:r>
            <a:r>
              <a:rPr lang="tr-TR" dirty="0"/>
              <a:t> Regülasyonu</a:t>
            </a:r>
            <a:endParaRPr lang="en-US" dirty="0"/>
          </a:p>
        </p:txBody>
      </p:sp>
      <p:sp>
        <p:nvSpPr>
          <p:cNvPr id="75797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1882589" y="1981200"/>
            <a:ext cx="3810000" cy="5410200"/>
          </a:xfrm>
        </p:spPr>
        <p:txBody>
          <a:bodyPr/>
          <a:lstStyle/>
          <a:p>
            <a:pPr eaLnBrk="1" hangingPunct="1"/>
            <a:r>
              <a:rPr lang="tr-TR" dirty="0"/>
              <a:t>Merkezi </a:t>
            </a:r>
            <a:r>
              <a:rPr lang="tr-TR" dirty="0" err="1"/>
              <a:t>kemoreseptörler</a:t>
            </a:r>
            <a:r>
              <a:rPr lang="tr-TR" dirty="0"/>
              <a:t> </a:t>
            </a:r>
            <a:r>
              <a:rPr lang="tr-TR" dirty="0" err="1"/>
              <a:t>BOS’da</a:t>
            </a:r>
            <a:r>
              <a:rPr lang="tr-TR" dirty="0"/>
              <a:t> </a:t>
            </a:r>
            <a:r>
              <a:rPr lang="en-US" dirty="0"/>
              <a:t> CO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tr-TR" dirty="0"/>
              <a:t>miktarını kontrol eder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921271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2"/>
          <p:cNvSpPr>
            <a:spLocks noGrp="1" noChangeArrowheads="1"/>
          </p:cNvSpPr>
          <p:nvPr>
            <p:ph type="title"/>
          </p:nvPr>
        </p:nvSpPr>
        <p:spPr>
          <a:xfrm>
            <a:off x="1952625" y="0"/>
            <a:ext cx="8229600" cy="1143000"/>
          </a:xfrm>
        </p:spPr>
        <p:txBody>
          <a:bodyPr/>
          <a:lstStyle/>
          <a:p>
            <a:r>
              <a:rPr lang="en-US" dirty="0" err="1"/>
              <a:t>Ventila</a:t>
            </a:r>
            <a:r>
              <a:rPr lang="tr-TR" dirty="0" err="1"/>
              <a:t>sy</a:t>
            </a:r>
            <a:r>
              <a:rPr lang="en-US" dirty="0"/>
              <a:t>on</a:t>
            </a:r>
            <a:r>
              <a:rPr lang="tr-TR" dirty="0"/>
              <a:t> Regülasyonu</a:t>
            </a:r>
            <a:endParaRPr lang="en-US" dirty="0"/>
          </a:p>
        </p:txBody>
      </p:sp>
      <p:sp>
        <p:nvSpPr>
          <p:cNvPr id="76803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2024063" y="1214438"/>
            <a:ext cx="8229600" cy="4525962"/>
          </a:xfrm>
        </p:spPr>
        <p:txBody>
          <a:bodyPr/>
          <a:lstStyle/>
          <a:p>
            <a:pPr eaLnBrk="1" hangingPunct="1"/>
            <a:r>
              <a:rPr lang="en-US" dirty="0"/>
              <a:t>Chemoreceptor response to changes in plasma CO</a:t>
            </a:r>
            <a:r>
              <a:rPr lang="en-US" baseline="-25000" dirty="0"/>
              <a:t>2</a:t>
            </a:r>
            <a:endParaRPr lang="en-US" dirty="0"/>
          </a:p>
        </p:txBody>
      </p:sp>
      <p:pic>
        <p:nvPicPr>
          <p:cNvPr id="76805" name="Picture 15" descr="figure_18_21-jLE"/>
          <p:cNvPicPr>
            <a:picLocks noChangeAspect="1" noChangeArrowheads="1"/>
          </p:cNvPicPr>
          <p:nvPr/>
        </p:nvPicPr>
        <p:blipFill>
          <a:blip r:embed="rId3" cstate="print"/>
          <a:srcRect l="12656" r="12682"/>
          <a:stretch>
            <a:fillRect/>
          </a:stretch>
        </p:blipFill>
        <p:spPr bwMode="auto">
          <a:xfrm>
            <a:off x="3733800" y="2274888"/>
            <a:ext cx="4495800" cy="434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6" name="Rectangle 17"/>
          <p:cNvSpPr>
            <a:spLocks noChangeArrowheads="1"/>
          </p:cNvSpPr>
          <p:nvPr/>
        </p:nvSpPr>
        <p:spPr bwMode="auto">
          <a:xfrm>
            <a:off x="5005390" y="6156325"/>
            <a:ext cx="580287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Plasma P</a:t>
            </a:r>
            <a:r>
              <a:rPr lang="en-US" sz="1000" b="1" baseline="-23000">
                <a:solidFill>
                  <a:srgbClr val="000000"/>
                </a:solidFill>
                <a:latin typeface="Calibri" pitchFamily="34" charset="0"/>
              </a:rPr>
              <a:t>O</a:t>
            </a:r>
            <a:r>
              <a:rPr lang="en-US" sz="1000" b="1" baseline="-49000">
                <a:solidFill>
                  <a:srgbClr val="00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76807" name="Rectangle 18"/>
          <p:cNvSpPr>
            <a:spLocks noChangeArrowheads="1"/>
          </p:cNvSpPr>
          <p:nvPr/>
        </p:nvSpPr>
        <p:spPr bwMode="auto">
          <a:xfrm>
            <a:off x="3911641" y="4525966"/>
            <a:ext cx="8127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Stimulates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central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chemoreceptor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08" name="Rectangle 19"/>
          <p:cNvSpPr>
            <a:spLocks noChangeArrowheads="1"/>
          </p:cNvSpPr>
          <p:nvPr/>
        </p:nvSpPr>
        <p:spPr bwMode="auto">
          <a:xfrm>
            <a:off x="4206878" y="3362325"/>
            <a:ext cx="561051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P</a:t>
            </a:r>
            <a:r>
              <a:rPr lang="en-US" sz="1000" b="1" baseline="-23000">
                <a:solidFill>
                  <a:srgbClr val="000000"/>
                </a:solidFill>
                <a:latin typeface="Calibri" pitchFamily="34" charset="0"/>
              </a:rPr>
              <a:t>CO</a:t>
            </a:r>
            <a:r>
              <a:rPr lang="en-US" sz="1000" b="1" baseline="-4900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 in CSF</a:t>
            </a:r>
            <a:endParaRPr lang="en-US" sz="1000" b="1" baseline="-49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6809" name="Rectangle 20"/>
          <p:cNvSpPr>
            <a:spLocks noChangeArrowheads="1"/>
          </p:cNvSpPr>
          <p:nvPr/>
        </p:nvSpPr>
        <p:spPr bwMode="auto">
          <a:xfrm>
            <a:off x="5761041" y="3362325"/>
            <a:ext cx="674865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 Arterial P</a:t>
            </a:r>
            <a:r>
              <a:rPr lang="en-US" sz="1000" b="1" baseline="-23000">
                <a:solidFill>
                  <a:srgbClr val="000000"/>
                </a:solidFill>
                <a:latin typeface="Calibri" pitchFamily="34" charset="0"/>
              </a:rPr>
              <a:t>CO</a:t>
            </a:r>
            <a:r>
              <a:rPr lang="en-US" sz="1000" b="1" baseline="-49000">
                <a:solidFill>
                  <a:srgbClr val="00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76810" name="Rectangle 21"/>
          <p:cNvSpPr>
            <a:spLocks noChangeArrowheads="1"/>
          </p:cNvSpPr>
          <p:nvPr/>
        </p:nvSpPr>
        <p:spPr bwMode="auto">
          <a:xfrm>
            <a:off x="6138606" y="3973516"/>
            <a:ext cx="38151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in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plasma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11" name="Rectangle 22"/>
          <p:cNvSpPr>
            <a:spLocks noChangeArrowheads="1"/>
          </p:cNvSpPr>
          <p:nvPr/>
        </p:nvSpPr>
        <p:spPr bwMode="auto">
          <a:xfrm>
            <a:off x="4967290" y="2428878"/>
            <a:ext cx="38151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Plasma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P</a:t>
            </a:r>
            <a:r>
              <a:rPr lang="en-US" sz="1000" b="1" baseline="-23000">
                <a:solidFill>
                  <a:srgbClr val="000000"/>
                </a:solidFill>
                <a:latin typeface="Calibri" pitchFamily="34" charset="0"/>
              </a:rPr>
              <a:t>CO</a:t>
            </a:r>
            <a:r>
              <a:rPr lang="en-US" sz="1000" b="1" baseline="-49000">
                <a:solidFill>
                  <a:srgbClr val="00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76812" name="Rectangle 23"/>
          <p:cNvSpPr>
            <a:spLocks noChangeArrowheads="1"/>
          </p:cNvSpPr>
          <p:nvPr/>
        </p:nvSpPr>
        <p:spPr bwMode="auto">
          <a:xfrm>
            <a:off x="5954755" y="4525966"/>
            <a:ext cx="8127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Stimulates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peripheral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chemoreceptor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13" name="Rectangle 24"/>
          <p:cNvSpPr>
            <a:spLocks noChangeArrowheads="1"/>
          </p:cNvSpPr>
          <p:nvPr/>
        </p:nvSpPr>
        <p:spPr bwMode="auto">
          <a:xfrm>
            <a:off x="7351837" y="4624391"/>
            <a:ext cx="63158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Plasma P</a:t>
            </a:r>
            <a:r>
              <a:rPr lang="en-US" sz="1000" b="1" baseline="-23000">
                <a:solidFill>
                  <a:srgbClr val="000000"/>
                </a:solidFill>
                <a:latin typeface="Calibri" pitchFamily="34" charset="0"/>
              </a:rPr>
              <a:t>O</a:t>
            </a:r>
            <a:r>
              <a:rPr lang="en-US" sz="1000" b="1" baseline="-49000">
                <a:solidFill>
                  <a:srgbClr val="000000"/>
                </a:solidFill>
                <a:latin typeface="Calibri" pitchFamily="34" charset="0"/>
              </a:rPr>
              <a:t>2</a:t>
            </a:r>
            <a:br>
              <a:rPr lang="en-US" sz="1000" b="1" baseline="-49000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&lt; 60 mm Hg</a:t>
            </a:r>
            <a:endParaRPr lang="en-US" sz="1000" b="1" baseline="-49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6814" name="Rectangle 25"/>
          <p:cNvSpPr>
            <a:spLocks noChangeArrowheads="1"/>
          </p:cNvSpPr>
          <p:nvPr/>
        </p:nvSpPr>
        <p:spPr bwMode="auto">
          <a:xfrm>
            <a:off x="5154616" y="5588000"/>
            <a:ext cx="594715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Ventilation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15" name="Rectangle 26"/>
          <p:cNvSpPr>
            <a:spLocks noChangeArrowheads="1"/>
          </p:cNvSpPr>
          <p:nvPr/>
        </p:nvSpPr>
        <p:spPr bwMode="auto">
          <a:xfrm>
            <a:off x="4222590" y="3819528"/>
            <a:ext cx="19716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CO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in</a:t>
            </a:r>
            <a:br>
              <a:rPr lang="en-US" sz="1000" b="1">
                <a:solidFill>
                  <a:srgbClr val="000000"/>
                </a:solidFill>
                <a:latin typeface="Calibri" pitchFamily="34" charset="0"/>
              </a:rPr>
            </a:b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CSF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16" name="Rectangle 27"/>
          <p:cNvSpPr>
            <a:spLocks noChangeArrowheads="1"/>
          </p:cNvSpPr>
          <p:nvPr/>
        </p:nvSpPr>
        <p:spPr bwMode="auto">
          <a:xfrm>
            <a:off x="5138741" y="3819525"/>
            <a:ext cx="320601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HCO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n-US" sz="1000" b="1" baseline="46000">
                <a:solidFill>
                  <a:srgbClr val="000000"/>
                </a:solidFill>
                <a:latin typeface="Calibri" pitchFamily="34" charset="0"/>
              </a:rPr>
              <a:t>–</a:t>
            </a:r>
          </a:p>
        </p:txBody>
      </p:sp>
      <p:sp>
        <p:nvSpPr>
          <p:cNvPr id="76817" name="Rectangle 28"/>
          <p:cNvSpPr>
            <a:spLocks noChangeArrowheads="1"/>
          </p:cNvSpPr>
          <p:nvPr/>
        </p:nvSpPr>
        <p:spPr bwMode="auto">
          <a:xfrm>
            <a:off x="4795838" y="3819525"/>
            <a:ext cx="2164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H</a:t>
            </a:r>
            <a:r>
              <a:rPr lang="en-US" sz="1000" b="1" baseline="30000">
                <a:solidFill>
                  <a:srgbClr val="000000"/>
                </a:solidFill>
                <a:latin typeface="Calibri" pitchFamily="34" charset="0"/>
              </a:rPr>
              <a:t>+</a:t>
            </a: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 +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18" name="Rectangle 29"/>
          <p:cNvSpPr>
            <a:spLocks noChangeArrowheads="1"/>
          </p:cNvSpPr>
          <p:nvPr/>
        </p:nvSpPr>
        <p:spPr bwMode="auto">
          <a:xfrm>
            <a:off x="6667500" y="3763963"/>
            <a:ext cx="8656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   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19" name="Rectangle 30"/>
          <p:cNvSpPr>
            <a:spLocks noChangeArrowheads="1"/>
          </p:cNvSpPr>
          <p:nvPr/>
        </p:nvSpPr>
        <p:spPr bwMode="auto">
          <a:xfrm>
            <a:off x="6754815" y="3819525"/>
            <a:ext cx="320601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HCO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n-US" sz="1000" b="1" baseline="46000">
                <a:solidFill>
                  <a:srgbClr val="000000"/>
                </a:solidFill>
                <a:latin typeface="Calibri" pitchFamily="34" charset="0"/>
              </a:rPr>
              <a:t>–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20" name="Rectangle 31"/>
          <p:cNvSpPr>
            <a:spLocks noChangeArrowheads="1"/>
          </p:cNvSpPr>
          <p:nvPr/>
        </p:nvSpPr>
        <p:spPr bwMode="auto">
          <a:xfrm>
            <a:off x="5792788" y="3819525"/>
            <a:ext cx="197170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CO</a:t>
            </a:r>
            <a:r>
              <a:rPr lang="en-US" sz="1000" b="1" baseline="-25000">
                <a:solidFill>
                  <a:srgbClr val="000000"/>
                </a:solidFill>
                <a:latin typeface="Calibri" pitchFamily="34" charset="0"/>
              </a:rPr>
              <a:t>2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21" name="Rectangle 32"/>
          <p:cNvSpPr>
            <a:spLocks noChangeArrowheads="1"/>
          </p:cNvSpPr>
          <p:nvPr/>
        </p:nvSpPr>
        <p:spPr bwMode="auto">
          <a:xfrm>
            <a:off x="6008688" y="3843338"/>
            <a:ext cx="2885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22" name="Rectangle 33"/>
          <p:cNvSpPr>
            <a:spLocks noChangeArrowheads="1"/>
          </p:cNvSpPr>
          <p:nvPr/>
        </p:nvSpPr>
        <p:spPr bwMode="auto">
          <a:xfrm>
            <a:off x="6335713" y="3763963"/>
            <a:ext cx="57708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  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23" name="Rectangle 34"/>
          <p:cNvSpPr>
            <a:spLocks noChangeArrowheads="1"/>
          </p:cNvSpPr>
          <p:nvPr/>
        </p:nvSpPr>
        <p:spPr bwMode="auto">
          <a:xfrm>
            <a:off x="6396038" y="3819525"/>
            <a:ext cx="216406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H</a:t>
            </a:r>
            <a:r>
              <a:rPr lang="en-US" sz="1000" b="1" baseline="30000">
                <a:solidFill>
                  <a:srgbClr val="000000"/>
                </a:solidFill>
                <a:latin typeface="Calibri" pitchFamily="34" charset="0"/>
              </a:rPr>
              <a:t>+</a:t>
            </a:r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 +</a:t>
            </a:r>
          </a:p>
        </p:txBody>
      </p:sp>
      <p:sp>
        <p:nvSpPr>
          <p:cNvPr id="76824" name="Rectangle 35"/>
          <p:cNvSpPr>
            <a:spLocks noChangeArrowheads="1"/>
          </p:cNvSpPr>
          <p:nvPr/>
        </p:nvSpPr>
        <p:spPr bwMode="auto">
          <a:xfrm>
            <a:off x="6619875" y="3843338"/>
            <a:ext cx="28854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 </a:t>
            </a:r>
            <a:endParaRPr lang="en-US" sz="1000" b="1">
              <a:latin typeface="Calibri" pitchFamily="34" charset="0"/>
            </a:endParaRPr>
          </a:p>
        </p:txBody>
      </p:sp>
      <p:sp>
        <p:nvSpPr>
          <p:cNvPr id="76825" name="Rectangle 36"/>
          <p:cNvSpPr>
            <a:spLocks noChangeArrowheads="1"/>
          </p:cNvSpPr>
          <p:nvPr/>
        </p:nvSpPr>
        <p:spPr bwMode="auto">
          <a:xfrm>
            <a:off x="5043490" y="6470650"/>
            <a:ext cx="625171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>
                <a:solidFill>
                  <a:srgbClr val="000000"/>
                </a:solidFill>
                <a:latin typeface="Calibri" pitchFamily="34" charset="0"/>
              </a:rPr>
              <a:t>Plasma P</a:t>
            </a:r>
            <a:r>
              <a:rPr lang="en-US" sz="1000" b="1" baseline="-23000">
                <a:solidFill>
                  <a:srgbClr val="000000"/>
                </a:solidFill>
                <a:latin typeface="Calibri" pitchFamily="34" charset="0"/>
              </a:rPr>
              <a:t>CO</a:t>
            </a:r>
            <a:r>
              <a:rPr lang="en-US" sz="1000" b="1" baseline="-49000">
                <a:solidFill>
                  <a:srgbClr val="000000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76826" name="Rectangle 37"/>
          <p:cNvSpPr>
            <a:spLocks noChangeArrowheads="1"/>
          </p:cNvSpPr>
          <p:nvPr/>
        </p:nvSpPr>
        <p:spPr bwMode="auto">
          <a:xfrm>
            <a:off x="6203953" y="6340475"/>
            <a:ext cx="992259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000" b="1" i="1">
                <a:solidFill>
                  <a:srgbClr val="000000"/>
                </a:solidFill>
                <a:latin typeface="Calibri" pitchFamily="34" charset="0"/>
              </a:rPr>
              <a:t>Negative feedback</a:t>
            </a:r>
            <a:endParaRPr lang="en-US" sz="1000" b="1" i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33299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Solunum: Ders 3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Prof. Dr. Can Akçalı </a:t>
            </a:r>
          </a:p>
          <a:p>
            <a:r>
              <a:rPr lang="tr-TR" dirty="0"/>
              <a:t>(akcali@ankara.edu.tr)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4816236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SOLUNUMLA  İLGİLİ GAZ YASALARI</a:t>
            </a:r>
            <a:br>
              <a:rPr lang="tr-TR" altLang="tr-TR" b="1" dirty="0">
                <a:solidFill>
                  <a:srgbClr val="FFFF00"/>
                </a:solidFill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b="1" dirty="0"/>
              <a:t>Aynı sıcaklık, basınç ve hacim altında gazlar, aynı sayıda molekül içerirler</a:t>
            </a:r>
            <a:r>
              <a:rPr lang="tr-TR" altLang="tr-TR" b="1" dirty="0">
                <a:latin typeface="Arial" panose="020B0604020202020204" pitchFamily="34" charset="0"/>
              </a:rPr>
              <a:t>.</a:t>
            </a:r>
            <a:r>
              <a:rPr lang="tr-TR" altLang="tr-TR" b="1" dirty="0"/>
              <a:t> (</a:t>
            </a:r>
            <a:r>
              <a:rPr lang="tr-TR" altLang="tr-TR" b="1" dirty="0" err="1"/>
              <a:t>Avogadro</a:t>
            </a:r>
            <a:r>
              <a:rPr lang="tr-TR" altLang="tr-TR" b="1" dirty="0"/>
              <a:t> hipotezi)</a:t>
            </a:r>
          </a:p>
          <a:p>
            <a:r>
              <a:rPr lang="tr-TR" altLang="tr-TR" b="1" dirty="0"/>
              <a:t>Sabit sıcaklıkta tutulan belirli bir miktar gazın, hacmi ile basıncının</a:t>
            </a:r>
          </a:p>
          <a:p>
            <a:pPr marL="0" indent="0">
              <a:buNone/>
            </a:pPr>
            <a:r>
              <a:rPr lang="tr-TR" altLang="tr-TR" b="1" dirty="0"/>
              <a:t>   çarpımı sabittir. (</a:t>
            </a:r>
            <a:r>
              <a:rPr lang="tr-TR" altLang="tr-TR" b="1" dirty="0" err="1"/>
              <a:t>Boyle</a:t>
            </a:r>
            <a:r>
              <a:rPr lang="tr-TR" altLang="tr-TR" b="1" dirty="0"/>
              <a:t> yasası)</a:t>
            </a:r>
          </a:p>
          <a:p>
            <a:r>
              <a:rPr lang="tr-TR" altLang="tr-TR" b="1" dirty="0"/>
              <a:t>Sabit basınç altında tutulan belirli bir miktar gazın, hacmi sıcaklıkla doğru orantılı olarak artar. Sabit hacim altında tutulan bir gazın basıncı da, sıcaklıkla doğru orantılı olarak artar</a:t>
            </a:r>
            <a:r>
              <a:rPr lang="tr-TR" altLang="tr-TR" b="1" dirty="0">
                <a:latin typeface="Arial" panose="020B0604020202020204" pitchFamily="34" charset="0"/>
              </a:rPr>
              <a:t> </a:t>
            </a:r>
            <a:r>
              <a:rPr lang="tr-TR" altLang="tr-TR" b="1" dirty="0"/>
              <a:t>(</a:t>
            </a:r>
            <a:r>
              <a:rPr lang="tr-TR" altLang="tr-TR" b="1" dirty="0" err="1"/>
              <a:t>Gay-Lussac</a:t>
            </a:r>
            <a:r>
              <a:rPr lang="tr-TR" altLang="tr-TR" b="1" dirty="0"/>
              <a:t> yasası)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5096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/>
              <a:t>SOLUNUMLA  İLGİLİ GAZ YASALARI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/>
            <a:r>
              <a:rPr lang="tr-TR" altLang="tr-TR" sz="2800" b="1" dirty="0"/>
              <a:t>Bir gaz karışımı içinde bulunan gazlardan her bir cinsi, kap içinde yalnız başına bulunuyormuş gibi davranır ve kabın çeperine, diğer gazların varlığından etkilenmeyen, bir kısmi basınç uygular. (</a:t>
            </a:r>
            <a:r>
              <a:rPr lang="tr-TR" altLang="tr-TR" sz="2800" b="1" dirty="0" err="1"/>
              <a:t>Dalton</a:t>
            </a:r>
            <a:r>
              <a:rPr lang="tr-TR" altLang="tr-TR" sz="2800" b="1" dirty="0"/>
              <a:t> yasası)</a:t>
            </a:r>
          </a:p>
          <a:p>
            <a:pPr marL="0" indent="0">
              <a:buNone/>
            </a:pPr>
            <a:r>
              <a:rPr lang="tr-TR" altLang="tr-TR" b="1" dirty="0"/>
              <a:t>		P =P</a:t>
            </a:r>
            <a:r>
              <a:rPr lang="tr-TR" altLang="tr-TR" b="1" baseline="-25000" dirty="0"/>
              <a:t>02</a:t>
            </a:r>
            <a:r>
              <a:rPr lang="tr-TR" altLang="tr-TR" b="1" dirty="0"/>
              <a:t> + P</a:t>
            </a:r>
            <a:r>
              <a:rPr lang="tr-TR" altLang="tr-TR" b="1" baseline="-25000" dirty="0"/>
              <a:t>CO2</a:t>
            </a:r>
            <a:r>
              <a:rPr lang="tr-TR" altLang="tr-TR" b="1" dirty="0"/>
              <a:t> + P</a:t>
            </a:r>
            <a:r>
              <a:rPr lang="tr-TR" altLang="tr-TR" b="1" baseline="-25000" dirty="0"/>
              <a:t>N2</a:t>
            </a:r>
            <a:r>
              <a:rPr lang="tr-TR" altLang="tr-TR" b="1" dirty="0"/>
              <a:t> + P</a:t>
            </a:r>
            <a:r>
              <a:rPr lang="tr-TR" altLang="tr-TR" b="1" baseline="-25000" dirty="0"/>
              <a:t>H20 </a:t>
            </a:r>
            <a:endParaRPr lang="tr-TR" altLang="tr-TR" b="1" dirty="0"/>
          </a:p>
          <a:p>
            <a:pPr marL="0" indent="0">
              <a:buNone/>
            </a:pPr>
            <a:r>
              <a:rPr lang="tr-TR" altLang="tr-TR" b="1" dirty="0"/>
              <a:t>	(Atmosfer basıncı; oksijen, karbondioksit, azot ve su buharının 	kısmi basınçları toplamına eşittir.)</a:t>
            </a:r>
          </a:p>
          <a:p>
            <a:pPr marL="0" indent="0">
              <a:buNone/>
            </a:pPr>
            <a:endParaRPr lang="tr-TR" altLang="tr-TR" b="1" dirty="0"/>
          </a:p>
          <a:p>
            <a:pPr lvl="1"/>
            <a:r>
              <a:rPr lang="tr-TR" altLang="tr-TR" sz="2800" b="1" dirty="0"/>
              <a:t>Belirli bir miktar gazın (n </a:t>
            </a:r>
            <a:r>
              <a:rPr lang="tr-TR" altLang="tr-TR" sz="2800" b="1" dirty="0" err="1"/>
              <a:t>mol</a:t>
            </a:r>
            <a:r>
              <a:rPr lang="tr-TR" altLang="tr-TR" sz="2800" b="1" dirty="0"/>
              <a:t>) basıncı, hacmi ve sıcaklığı arasında, 	</a:t>
            </a:r>
          </a:p>
          <a:p>
            <a:pPr marL="457200" lvl="1" indent="0">
              <a:buNone/>
            </a:pPr>
            <a:r>
              <a:rPr lang="tr-TR" altLang="tr-TR" sz="2800" b="1" dirty="0"/>
              <a:t>		P V = n R T  ilişkisi  vardır. (ideal gaz yasası)</a:t>
            </a:r>
          </a:p>
          <a:p>
            <a:endParaRPr lang="tr-TR" altLang="tr-TR" b="1" dirty="0"/>
          </a:p>
        </p:txBody>
      </p:sp>
    </p:spTree>
    <p:extLst>
      <p:ext uri="{BB962C8B-B14F-4D97-AF65-F5344CB8AC3E}">
        <p14:creationId xmlns:p14="http://schemas.microsoft.com/office/powerpoint/2010/main" val="26941986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1919289" y="212909"/>
            <a:ext cx="8569325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6858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6858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6858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858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latin typeface="Calibri" panose="020F0502020204030204" pitchFamily="34" charset="0"/>
              </a:rPr>
              <a:t>BASINÇ VE AKIŞ</a:t>
            </a:r>
            <a:r>
              <a:rPr lang="tr-TR" altLang="tr-TR" sz="2400" dirty="0">
                <a:latin typeface="Calibri" panose="020F0502020204030204" pitchFamily="34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2400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latin typeface="Calibri" panose="020F0502020204030204" pitchFamily="34" charset="0"/>
              </a:rPr>
              <a:t>Hava akışını ve akciğer hacmini sağlayan 3 basınç vardır: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latin typeface="Calibri" panose="020F0502020204030204" pitchFamily="34" charset="0"/>
              </a:rPr>
              <a:t>1- ATMOSFER BASINCI (PATM): </a:t>
            </a:r>
            <a:r>
              <a:rPr lang="tr-TR" altLang="tr-TR" sz="2400" b="1" dirty="0" err="1">
                <a:latin typeface="Calibri" panose="020F0502020204030204" pitchFamily="34" charset="0"/>
              </a:rPr>
              <a:t>Barometrik</a:t>
            </a:r>
            <a:r>
              <a:rPr lang="tr-TR" altLang="tr-TR" sz="2400" b="1" dirty="0">
                <a:latin typeface="Calibri" panose="020F0502020204030204" pitchFamily="34" charset="0"/>
              </a:rPr>
              <a:t> basınç, normal olarak yaklaşık 760 mm Hg; 101,3 </a:t>
            </a:r>
            <a:r>
              <a:rPr lang="tr-TR" altLang="tr-TR" sz="2400" b="1" dirty="0" err="1">
                <a:latin typeface="Calibri" panose="020F0502020204030204" pitchFamily="34" charset="0"/>
              </a:rPr>
              <a:t>kPa</a:t>
            </a:r>
            <a:endParaRPr lang="tr-TR" altLang="tr-TR" sz="2400" b="1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latin typeface="Calibri" panose="020F0502020204030204" pitchFamily="34" charset="0"/>
              </a:rPr>
              <a:t>2- ALVEOL BASINCI (PALV): Akciğer basıncı (- 0,4 </a:t>
            </a:r>
            <a:r>
              <a:rPr lang="tr-TR" altLang="tr-TR" sz="2400" b="1" dirty="0" err="1">
                <a:latin typeface="Calibri" panose="020F0502020204030204" pitchFamily="34" charset="0"/>
              </a:rPr>
              <a:t>kPa</a:t>
            </a:r>
            <a:r>
              <a:rPr lang="tr-TR" altLang="tr-TR" sz="2400" b="1" dirty="0">
                <a:latin typeface="Calibri" panose="020F0502020204030204" pitchFamily="34" charset="0"/>
              </a:rPr>
              <a:t> = - 3 </a:t>
            </a:r>
            <a:r>
              <a:rPr lang="tr-TR" altLang="tr-TR" sz="2400" b="1" dirty="0" err="1">
                <a:latin typeface="Calibri" panose="020F0502020204030204" pitchFamily="34" charset="0"/>
              </a:rPr>
              <a:t>mmHg</a:t>
            </a:r>
            <a:r>
              <a:rPr lang="tr-TR" altLang="tr-TR" sz="2400" b="1" dirty="0">
                <a:latin typeface="Calibri" panose="020F0502020204030204" pitchFamily="34" charset="0"/>
              </a:rPr>
              <a:t>)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>
                <a:latin typeface="Calibri" panose="020F0502020204030204" pitchFamily="34" charset="0"/>
              </a:rPr>
              <a:t>3- PLEVRAL BASINÇ (PPLU): Plevradaki basınç, akciğer ve </a:t>
            </a:r>
            <a:r>
              <a:rPr lang="tr-TR" altLang="tr-TR" sz="2400" b="1" dirty="0" err="1">
                <a:latin typeface="Calibri" panose="020F0502020204030204" pitchFamily="34" charset="0"/>
              </a:rPr>
              <a:t>toraks</a:t>
            </a:r>
            <a:r>
              <a:rPr lang="tr-TR" altLang="tr-TR" sz="2400" b="1" dirty="0">
                <a:latin typeface="Calibri" panose="020F0502020204030204" pitchFamily="34" charset="0"/>
              </a:rPr>
              <a:t> duvarı arasındaki basınç farkı (- 0,5 </a:t>
            </a:r>
            <a:r>
              <a:rPr lang="tr-TR" altLang="tr-TR" sz="2400" b="1" dirty="0" err="1">
                <a:latin typeface="Calibri" panose="020F0502020204030204" pitchFamily="34" charset="0"/>
              </a:rPr>
              <a:t>kPa</a:t>
            </a:r>
            <a:r>
              <a:rPr lang="tr-TR" altLang="tr-TR" sz="2400" b="1" dirty="0">
                <a:latin typeface="Calibri" panose="020F0502020204030204" pitchFamily="34" charset="0"/>
              </a:rPr>
              <a:t> = - 4 </a:t>
            </a:r>
            <a:r>
              <a:rPr lang="tr-TR" altLang="tr-TR" sz="2400" b="1" dirty="0" err="1">
                <a:latin typeface="Calibri" panose="020F0502020204030204" pitchFamily="34" charset="0"/>
              </a:rPr>
              <a:t>mmHg</a:t>
            </a:r>
            <a:r>
              <a:rPr lang="tr-TR" altLang="tr-TR" sz="2400" b="1" dirty="0">
                <a:latin typeface="Calibri" panose="020F0502020204030204" pitchFamily="34" charset="0"/>
              </a:rPr>
              <a:t>).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tr-TR" altLang="tr-TR" sz="1800" dirty="0">
              <a:latin typeface="Calibri" panose="020F0502020204030204" pitchFamily="34" charset="0"/>
            </a:endParaRPr>
          </a:p>
        </p:txBody>
      </p: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6132515" y="3332892"/>
            <a:ext cx="4572000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i="1" dirty="0">
                <a:latin typeface="Calibri" panose="020F0502020204030204" pitchFamily="34" charset="0"/>
              </a:rPr>
              <a:t>TOPLAM ∆BASINÇ = (PATM - PALV) +(PALV - PPLU) = ∆</a:t>
            </a:r>
            <a:r>
              <a:rPr lang="tr-TR" altLang="tr-TR" sz="1800" b="1" dirty="0">
                <a:latin typeface="Calibri" panose="020F0502020204030204" pitchFamily="34" charset="0"/>
              </a:rPr>
              <a:t> </a:t>
            </a:r>
            <a:r>
              <a:rPr lang="tr-TR" altLang="tr-TR" sz="1800" b="1" i="1" dirty="0">
                <a:latin typeface="Calibri" panose="020F0502020204030204" pitchFamily="34" charset="0"/>
              </a:rPr>
              <a:t>PFLOW +∆PTRANSPULM</a:t>
            </a:r>
            <a:r>
              <a:rPr lang="tr-TR" altLang="tr-TR" sz="1800" b="1" dirty="0">
                <a:latin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Calibri" panose="020F0502020204030204" pitchFamily="34" charset="0"/>
              </a:rPr>
              <a:t>(PATM - PALV) = TRANSAIRFLOW BASINÇ: Hava akışını sağlayan atmosfer ve alveoller arası basınç farkı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i="1" dirty="0">
                <a:latin typeface="Calibri" panose="020F0502020204030204" pitchFamily="34" charset="0"/>
              </a:rPr>
              <a:t>∆</a:t>
            </a:r>
            <a:r>
              <a:rPr lang="tr-TR" altLang="tr-TR" sz="1800" b="1" dirty="0">
                <a:latin typeface="Calibri" panose="020F0502020204030204" pitchFamily="34" charset="0"/>
              </a:rPr>
              <a:t> P = (PATM - PALV) = (Hava akışı) x (Akış direnci)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b="1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Calibri" panose="020F0502020204030204" pitchFamily="34" charset="0"/>
              </a:rPr>
              <a:t>(PALV - PPLU) = TRANSPULMONARY BASINÇ: Bu basınç akciğerin hacmini sağlar ve böylece </a:t>
            </a:r>
            <a:r>
              <a:rPr lang="tr-TR" altLang="tr-TR" sz="1800" b="1" dirty="0" err="1">
                <a:latin typeface="Calibri" panose="020F0502020204030204" pitchFamily="34" charset="0"/>
              </a:rPr>
              <a:t>kompliyansa</a:t>
            </a:r>
            <a:r>
              <a:rPr lang="tr-TR" altLang="tr-TR" sz="1800" b="1" dirty="0">
                <a:latin typeface="Calibri" panose="020F0502020204030204" pitchFamily="34" charset="0"/>
              </a:rPr>
              <a:t> bağlıdır.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296" y="3536896"/>
            <a:ext cx="4310526" cy="259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9072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09799" y="2857500"/>
            <a:ext cx="9446741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b="1" dirty="0"/>
              <a:t>Solunum </a:t>
            </a:r>
            <a:r>
              <a:rPr lang="tr-TR" altLang="tr-TR" b="1" dirty="0" err="1"/>
              <a:t>Siklusundaki</a:t>
            </a:r>
            <a:r>
              <a:rPr lang="tr-TR" altLang="tr-TR" b="1" dirty="0"/>
              <a:t> Basınç ve Hacim  					Değişiklikleri</a:t>
            </a:r>
            <a:endParaRPr lang="en-US" altLang="tr-TR" b="1" dirty="0"/>
          </a:p>
        </p:txBody>
      </p:sp>
    </p:spTree>
    <p:extLst>
      <p:ext uri="{BB962C8B-B14F-4D97-AF65-F5344CB8AC3E}">
        <p14:creationId xmlns:p14="http://schemas.microsoft.com/office/powerpoint/2010/main" val="7782260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Owner\My Documents\My Pictures\sci\Solunum\Breath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50826"/>
            <a:ext cx="6705600" cy="6418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6265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Owner\My Documents\My Pictures\sci\Solunum\Breath3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2864"/>
            <a:ext cx="7086600" cy="6765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88116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Owner\My Documents\My Pictures\sci\Solunum\Breath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7464"/>
            <a:ext cx="7162800" cy="68214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772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>
                <a:latin typeface="Calibri" panose="020F0502020204030204" pitchFamily="34" charset="0"/>
              </a:rPr>
              <a:t>SOLUNUMLA İLGİLİ GENEL TANIMLAR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b="1" dirty="0"/>
              <a:t> Atmosfer havasının akciğerlere giriş çıkış süreçleri </a:t>
            </a:r>
            <a:r>
              <a:rPr lang="tr-TR" altLang="tr-TR" b="1" dirty="0" err="1">
                <a:solidFill>
                  <a:srgbClr val="C00000"/>
                </a:solidFill>
              </a:rPr>
              <a:t>Ventilasyon</a:t>
            </a:r>
            <a:r>
              <a:rPr lang="tr-TR" altLang="tr-TR" b="1" dirty="0">
                <a:solidFill>
                  <a:srgbClr val="C00000"/>
                </a:solidFill>
              </a:rPr>
              <a:t> </a:t>
            </a:r>
            <a:r>
              <a:rPr lang="tr-TR" altLang="tr-TR" b="1" dirty="0"/>
              <a:t>olarak adlandırılır.</a:t>
            </a:r>
          </a:p>
          <a:p>
            <a:endParaRPr lang="tr-TR" altLang="tr-TR" b="1" dirty="0"/>
          </a:p>
          <a:p>
            <a:r>
              <a:rPr lang="tr-TR" altLang="tr-TR" b="1" dirty="0">
                <a:solidFill>
                  <a:srgbClr val="C00000"/>
                </a:solidFill>
              </a:rPr>
              <a:t>Diffüzyon</a:t>
            </a:r>
            <a:r>
              <a:rPr lang="tr-TR" altLang="tr-TR" b="1" dirty="0"/>
              <a:t> akciğer havası ile akciğer kılcal damarları arasındaki gaz alış veriş sürecidir ve dış solunumun ikinci evresidir.</a:t>
            </a:r>
          </a:p>
          <a:p>
            <a:pPr marL="0" indent="0">
              <a:buNone/>
            </a:pPr>
            <a:endParaRPr lang="tr-TR" altLang="tr-TR" b="1" dirty="0"/>
          </a:p>
          <a:p>
            <a:pPr marL="228600" lvl="1">
              <a:spcBef>
                <a:spcPts val="1000"/>
              </a:spcBef>
            </a:pPr>
            <a:r>
              <a:rPr lang="tr-TR" altLang="tr-TR" sz="2800" b="1" dirty="0">
                <a:solidFill>
                  <a:srgbClr val="C00000"/>
                </a:solidFill>
              </a:rPr>
              <a:t>Perfüzyon, </a:t>
            </a:r>
            <a:r>
              <a:rPr lang="tr-TR" altLang="tr-TR" sz="2800" b="1" dirty="0"/>
              <a:t>kanın akciğerlerdeki kılcal damarlara giriş sürecidir ve dış solunumun üçüncü evresi olarak adlandırılır.</a:t>
            </a:r>
          </a:p>
          <a:p>
            <a:endParaRPr lang="tr-TR" alt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644687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Owner\My Documents\My Pictures\sci\Solunum\Breath5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3025"/>
            <a:ext cx="7010400" cy="6711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39210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Owner\My Documents\My Pictures\sci\Solunum\Breath6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1114"/>
            <a:ext cx="7162800" cy="68357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477607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Owner\My Documents\My Pictures\sci\Solunum\FG17_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238" y="566738"/>
            <a:ext cx="8081962" cy="606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3733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ChangeArrowheads="1"/>
          </p:cNvSpPr>
          <p:nvPr/>
        </p:nvSpPr>
        <p:spPr bwMode="auto">
          <a:xfrm>
            <a:off x="1524001" y="188914"/>
            <a:ext cx="8856663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tr-TR" altLang="tr-TR" sz="2400" b="1" u="sng" dirty="0">
                <a:latin typeface="Comic Sans MS" panose="030F0702030302020204" pitchFamily="66" charset="0"/>
              </a:rPr>
              <a:t>Alveoller elastik özelliktedir:</a:t>
            </a:r>
            <a:r>
              <a:rPr lang="tr-TR" altLang="tr-TR" sz="2400" b="1" dirty="0">
                <a:latin typeface="Comic Sans MS" panose="030F0702030302020204" pitchFamily="66" charset="0"/>
              </a:rPr>
              <a:t> 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Comic Sans MS" panose="030F0702030302020204" pitchFamily="66" charset="0"/>
              </a:rPr>
              <a:t>Alveoller hem esnek yapıları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hemde</a:t>
            </a:r>
            <a:r>
              <a:rPr lang="tr-TR" altLang="tr-TR" sz="1800" b="1" dirty="0">
                <a:latin typeface="Comic Sans MS" panose="030F0702030302020204" pitchFamily="66" charset="0"/>
              </a:rPr>
              <a:t> içinde bulundurdukları akışkandan (yüzey gerilimi) dolayı geri-çekilme yani büzülme eğilimindedirler. 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Comic Sans MS" panose="030F0702030302020204" pitchFamily="66" charset="0"/>
              </a:rPr>
              <a:t>-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Intreplevral</a:t>
            </a:r>
            <a:r>
              <a:rPr lang="tr-TR" altLang="tr-TR" sz="1800" b="1" dirty="0">
                <a:latin typeface="Comic Sans MS" panose="030F0702030302020204" pitchFamily="66" charset="0"/>
              </a:rPr>
              <a:t> negatif basıncı (- 4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mmHg</a:t>
            </a:r>
            <a:r>
              <a:rPr lang="tr-TR" altLang="tr-TR" sz="1800" b="1" dirty="0">
                <a:latin typeface="Comic Sans MS" panose="030F0702030302020204" pitchFamily="66" charset="0"/>
              </a:rPr>
              <a:t>) alveollere göre (- 3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mmHg</a:t>
            </a:r>
            <a:r>
              <a:rPr lang="tr-TR" altLang="tr-TR" sz="1800" b="1" dirty="0">
                <a:latin typeface="Comic Sans MS" panose="030F0702030302020204" pitchFamily="66" charset="0"/>
              </a:rPr>
              <a:t>) daha negatif olduğu için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ışarıya</a:t>
            </a:r>
            <a:r>
              <a:rPr lang="tr-TR" altLang="tr-TR" sz="1800" b="1" dirty="0">
                <a:latin typeface="Comic Sans MS" panose="030F0702030302020204" pitchFamily="66" charset="0"/>
              </a:rPr>
              <a:t> doğru bir kuvvet etkisi ile göğüs duvarına doğru çekilirler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Comic Sans MS" panose="030F0702030302020204" pitchFamily="66" charset="0"/>
              </a:rPr>
              <a:t>- Alveol içindeki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Surfactant</a:t>
            </a:r>
            <a:r>
              <a:rPr lang="tr-TR" altLang="tr-TR" sz="1800" b="1" dirty="0">
                <a:latin typeface="Comic Sans MS" panose="030F0702030302020204" pitchFamily="66" charset="0"/>
              </a:rPr>
              <a:t> alveollerdeki yüzey gerilimini azaltır ve alveollerin kapanmasını (büzülmesini) engeller.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tr-TR" altLang="tr-TR" sz="1800" b="1" u="sng" dirty="0">
              <a:latin typeface="Comic Sans MS" panose="030F0702030302020204" pitchFamily="66" charset="0"/>
            </a:endParaRPr>
          </a:p>
        </p:txBody>
      </p:sp>
      <p:pic>
        <p:nvPicPr>
          <p:cNvPr id="24579" name="Picture 9" descr="AlveoliDra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3068639"/>
            <a:ext cx="17621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11" descr="alveoli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5372100"/>
            <a:ext cx="22320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49208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ChangeArrowheads="1"/>
          </p:cNvSpPr>
          <p:nvPr/>
        </p:nvSpPr>
        <p:spPr bwMode="auto">
          <a:xfrm>
            <a:off x="4440239" y="55563"/>
            <a:ext cx="5976937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600" dirty="0"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Comic Sans MS" panose="030F0702030302020204" pitchFamily="66" charset="0"/>
                <a:sym typeface="Symbol" panose="05050102010706020507" pitchFamily="18" charset="2"/>
              </a:rPr>
              <a:t>∆</a:t>
            </a:r>
            <a:r>
              <a:rPr lang="tr-TR" altLang="tr-TR" sz="1800" b="1" dirty="0">
                <a:latin typeface="Comic Sans MS" panose="030F0702030302020204" pitchFamily="66" charset="0"/>
              </a:rPr>
              <a:t>V/</a:t>
            </a:r>
            <a:r>
              <a:rPr lang="tr-TR" altLang="tr-TR" sz="1800" b="1" dirty="0">
                <a:latin typeface="Comic Sans MS" panose="030F0702030302020204" pitchFamily="66" charset="0"/>
                <a:sym typeface="Symbol" panose="05050102010706020507" pitchFamily="18" charset="2"/>
              </a:rPr>
              <a:t>∆</a:t>
            </a:r>
            <a:r>
              <a:rPr lang="tr-TR" altLang="tr-TR" sz="1800" b="1" dirty="0">
                <a:latin typeface="Comic Sans MS" panose="030F0702030302020204" pitchFamily="66" charset="0"/>
              </a:rPr>
              <a:t> P, </a:t>
            </a:r>
            <a:r>
              <a:rPr lang="tr-TR" altLang="tr-TR" sz="1800" b="1" i="1" dirty="0">
                <a:latin typeface="Comic Sans MS" panose="030F0702030302020204" pitchFamily="66" charset="0"/>
              </a:rPr>
              <a:t>Statik Basınç-Hacim Eğrisinin eğimi</a:t>
            </a:r>
            <a:r>
              <a:rPr lang="tr-TR" altLang="tr-TR" sz="1800" b="1" dirty="0">
                <a:latin typeface="Comic Sans MS" panose="030F0702030302020204" pitchFamily="66" charset="0"/>
              </a:rPr>
              <a:t>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Comic Sans MS" panose="030F0702030302020204" pitchFamily="66" charset="0"/>
              </a:rPr>
              <a:t>(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no</a:t>
            </a:r>
            <a:r>
              <a:rPr lang="tr-TR" altLang="tr-TR" sz="1800" b="1" dirty="0">
                <a:latin typeface="Comic Sans MS" panose="030F0702030302020204" pitchFamily="66" charset="0"/>
              </a:rPr>
              <a:t>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airflow</a:t>
            </a:r>
            <a:r>
              <a:rPr lang="tr-TR" altLang="tr-TR" sz="1800" b="1" dirty="0">
                <a:latin typeface="Comic Sans MS" panose="030F0702030302020204" pitchFamily="66" charset="0"/>
              </a:rPr>
              <a:t>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and</a:t>
            </a:r>
            <a:r>
              <a:rPr lang="tr-TR" altLang="tr-TR" sz="1800" b="1" dirty="0">
                <a:latin typeface="Comic Sans MS" panose="030F0702030302020204" pitchFamily="66" charset="0"/>
              </a:rPr>
              <a:t>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the</a:t>
            </a:r>
            <a:r>
              <a:rPr lang="tr-TR" altLang="tr-TR" sz="1800" b="1" dirty="0">
                <a:latin typeface="Comic Sans MS" panose="030F0702030302020204" pitchFamily="66" charset="0"/>
              </a:rPr>
              <a:t>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pressure</a:t>
            </a:r>
            <a:r>
              <a:rPr lang="tr-TR" altLang="tr-TR" sz="1800" b="1" dirty="0">
                <a:latin typeface="Comic Sans MS" panose="030F0702030302020204" pitchFamily="66" charset="0"/>
              </a:rPr>
              <a:t>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thus</a:t>
            </a:r>
            <a:r>
              <a:rPr lang="tr-TR" altLang="tr-TR" sz="1800" b="1" dirty="0">
                <a:latin typeface="Comic Sans MS" panose="030F0702030302020204" pitchFamily="66" charset="0"/>
              </a:rPr>
              <a:t>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represents</a:t>
            </a:r>
            <a:r>
              <a:rPr lang="tr-TR" altLang="tr-TR" sz="1800" b="1" dirty="0">
                <a:latin typeface="Comic Sans MS" panose="030F0702030302020204" pitchFamily="66" charset="0"/>
              </a:rPr>
              <a:t>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transpulmonary</a:t>
            </a:r>
            <a:r>
              <a:rPr lang="tr-TR" altLang="tr-TR" sz="1800" b="1" dirty="0">
                <a:latin typeface="Comic Sans MS" panose="030F0702030302020204" pitchFamily="66" charset="0"/>
              </a:rPr>
              <a:t> </a:t>
            </a:r>
            <a:r>
              <a:rPr lang="tr-TR" altLang="tr-TR" sz="1800" b="1" dirty="0" err="1">
                <a:latin typeface="Comic Sans MS" panose="030F0702030302020204" pitchFamily="66" charset="0"/>
              </a:rPr>
              <a:t>pressure</a:t>
            </a:r>
            <a:r>
              <a:rPr lang="tr-TR" altLang="tr-TR" sz="1800" b="1" dirty="0">
                <a:latin typeface="Comic Sans MS" panose="030F0702030302020204" pitchFamily="66" charset="0"/>
              </a:rPr>
              <a:t>)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tr-TR" sz="1800" b="1" dirty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Comic Sans MS" panose="030F0702030302020204" pitchFamily="66" charset="0"/>
              </a:rPr>
              <a:t>Kompliyans elastik bir yapının (akciğer gibi) </a:t>
            </a:r>
            <a:r>
              <a:rPr lang="tr-TR" altLang="tr-TR" sz="1800" dirty="0" err="1">
                <a:latin typeface="Comic Sans MS" panose="030F0702030302020204" pitchFamily="66" charset="0"/>
              </a:rPr>
              <a:t>genişleyebilirliğini</a:t>
            </a:r>
            <a:r>
              <a:rPr lang="tr-TR" altLang="tr-TR" sz="1800" dirty="0">
                <a:latin typeface="Comic Sans MS" panose="030F0702030302020204" pitchFamily="66" charset="0"/>
              </a:rPr>
              <a:t> açıklayan bir parametredir ve kısaca </a:t>
            </a:r>
            <a:r>
              <a:rPr lang="tr-TR" altLang="tr-TR" sz="1800" dirty="0" err="1">
                <a:latin typeface="Comic Sans MS" panose="030F0702030302020204" pitchFamily="66" charset="0"/>
              </a:rPr>
              <a:t>basınçdaki</a:t>
            </a:r>
            <a:r>
              <a:rPr lang="tr-TR" altLang="tr-TR" sz="1800" dirty="0">
                <a:latin typeface="Comic Sans MS" panose="030F0702030302020204" pitchFamily="66" charset="0"/>
              </a:rPr>
              <a:t> değişmeye karşılık gelen birim hacimdeki değişme miktarıdır (C = </a:t>
            </a:r>
            <a:r>
              <a:rPr lang="tr-TR" altLang="tr-TR" sz="1800" b="1" i="1" dirty="0"/>
              <a:t>∆V / ∆P)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 b="1" i="1" dirty="0">
                <a:latin typeface="Comic Sans MS" panose="030F0702030302020204" pitchFamily="66" charset="0"/>
              </a:rPr>
              <a:t>Deneysel olarak ölçmek için hacim istemli ve basamaklı olarak artırılır ve ölçülür. Hava giriş yolları kapatılır ve kaslar gevşetilir. Bu durumda ölçülen basınç farkı (</a:t>
            </a:r>
            <a:r>
              <a:rPr lang="tr-TR" altLang="tr-TR" sz="1800" b="1" i="1" dirty="0" err="1">
                <a:latin typeface="Comic Sans MS" panose="030F0702030302020204" pitchFamily="66" charset="0"/>
              </a:rPr>
              <a:t>Palv</a:t>
            </a:r>
            <a:r>
              <a:rPr lang="tr-TR" altLang="tr-TR" sz="1800" b="1" i="1" dirty="0">
                <a:latin typeface="Comic Sans MS" panose="030F0702030302020204" pitchFamily="66" charset="0"/>
              </a:rPr>
              <a:t> – </a:t>
            </a:r>
            <a:r>
              <a:rPr lang="tr-TR" altLang="tr-TR" sz="1800" b="1" i="1" dirty="0" err="1">
                <a:latin typeface="Comic Sans MS" panose="030F0702030302020204" pitchFamily="66" charset="0"/>
              </a:rPr>
              <a:t>Ppl</a:t>
            </a:r>
            <a:r>
              <a:rPr lang="tr-TR" altLang="tr-TR" sz="1800" b="1" i="1" dirty="0">
                <a:latin typeface="Comic Sans MS" panose="030F0702030302020204" pitchFamily="66" charset="0"/>
              </a:rPr>
              <a:t>) </a:t>
            </a:r>
            <a:r>
              <a:rPr lang="tr-TR" altLang="tr-TR" sz="1800" b="1" i="1" dirty="0">
                <a:latin typeface="Comic Sans MS" panose="030F0702030302020204" pitchFamily="66" charset="0"/>
                <a:sym typeface="Symbol" panose="05050102010706020507" pitchFamily="18" charset="2"/>
              </a:rPr>
              <a:t>∆</a:t>
            </a:r>
            <a:r>
              <a:rPr lang="tr-TR" altLang="tr-TR" sz="1800" b="1" i="1" dirty="0">
                <a:latin typeface="Comic Sans MS" panose="030F0702030302020204" pitchFamily="66" charset="0"/>
              </a:rPr>
              <a:t> P</a:t>
            </a:r>
            <a:r>
              <a:rPr lang="tr-TR" altLang="tr-TR" sz="1800" dirty="0">
                <a:latin typeface="Comic Sans MS" panose="030F0702030302020204" pitchFamily="66" charset="0"/>
              </a:rPr>
              <a:t> </a:t>
            </a:r>
            <a:r>
              <a:rPr lang="tr-TR" altLang="tr-TR" sz="1800" b="1" i="1" dirty="0">
                <a:latin typeface="Comic Sans MS" panose="030F0702030302020204" pitchFamily="66" charset="0"/>
              </a:rPr>
              <a:t>eşit olur </a:t>
            </a:r>
          </a:p>
        </p:txBody>
      </p:sp>
      <p:pic>
        <p:nvPicPr>
          <p:cNvPr id="23555" name="Picture 6" descr="cc1451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25539"/>
            <a:ext cx="2736850" cy="249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7"/>
          <p:cNvSpPr>
            <a:spLocks noChangeArrowheads="1"/>
          </p:cNvSpPr>
          <p:nvPr/>
        </p:nvSpPr>
        <p:spPr bwMode="auto">
          <a:xfrm>
            <a:off x="1919289" y="409575"/>
            <a:ext cx="2344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 u="sng">
                <a:latin typeface="Comic Sans MS" panose="030F0702030302020204" pitchFamily="66" charset="0"/>
              </a:rPr>
              <a:t>KOMPLİYANS</a:t>
            </a:r>
            <a:r>
              <a:rPr lang="tr-TR" altLang="tr-TR" sz="2400" u="sng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23557" name="Picture 8" descr="http://oac.med.jhmi.edu/res_phys/Encyclopedia/Compliance/ComplianceGraph.G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3860801"/>
            <a:ext cx="2952750" cy="2557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9"/>
          <p:cNvSpPr>
            <a:spLocks noChangeArrowheads="1"/>
          </p:cNvSpPr>
          <p:nvPr/>
        </p:nvSpPr>
        <p:spPr bwMode="auto">
          <a:xfrm>
            <a:off x="4583114" y="4076701"/>
            <a:ext cx="6084887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Comic Sans MS" panose="030F0702030302020204" pitchFamily="66" charset="0"/>
              </a:rPr>
              <a:t>Normal fakat düşük hacimli bir akciğerde, rölatif olarak dışarıda daha az negatif basınç (</a:t>
            </a:r>
            <a:r>
              <a:rPr lang="tr-TR" altLang="tr-TR" sz="1800" dirty="0" err="1">
                <a:latin typeface="Comic Sans MS" panose="030F0702030302020204" pitchFamily="66" charset="0"/>
              </a:rPr>
              <a:t>or</a:t>
            </a:r>
            <a:r>
              <a:rPr lang="tr-TR" altLang="tr-TR" sz="1800" dirty="0">
                <a:latin typeface="Comic Sans MS" panose="030F0702030302020204" pitchFamily="66" charset="0"/>
              </a:rPr>
              <a:t> </a:t>
            </a:r>
            <a:r>
              <a:rPr lang="tr-TR" altLang="tr-TR" sz="1800" dirty="0" err="1">
                <a:latin typeface="Comic Sans MS" panose="030F0702030302020204" pitchFamily="66" charset="0"/>
              </a:rPr>
              <a:t>positive</a:t>
            </a:r>
            <a:r>
              <a:rPr lang="tr-TR" altLang="tr-TR" sz="1800" dirty="0">
                <a:latin typeface="Comic Sans MS" panose="030F0702030302020204" pitchFamily="66" charset="0"/>
              </a:rPr>
              <a:t> </a:t>
            </a:r>
            <a:r>
              <a:rPr lang="tr-TR" altLang="tr-TR" sz="1800" dirty="0" err="1">
                <a:latin typeface="Comic Sans MS" panose="030F0702030302020204" pitchFamily="66" charset="0"/>
              </a:rPr>
              <a:t>pressure</a:t>
            </a:r>
            <a:r>
              <a:rPr lang="tr-TR" altLang="tr-TR" sz="1800" dirty="0">
                <a:latin typeface="Comic Sans MS" panose="030F0702030302020204" pitchFamily="66" charset="0"/>
              </a:rPr>
              <a:t> inside)  az miktarda akciğeri genişletmek için uygulanması gereklidir Bununla beraber, artan hacimle birlikte </a:t>
            </a:r>
            <a:r>
              <a:rPr lang="tr-TR" altLang="tr-TR" sz="1800" dirty="0" err="1">
                <a:latin typeface="Comic Sans MS" panose="030F0702030302020204" pitchFamily="66" charset="0"/>
              </a:rPr>
              <a:t>kompliyans</a:t>
            </a:r>
            <a:r>
              <a:rPr lang="tr-TR" altLang="tr-TR" sz="1800" dirty="0">
                <a:latin typeface="Comic Sans MS" panose="030F0702030302020204" pitchFamily="66" charset="0"/>
              </a:rPr>
              <a:t> azalır. Böylece, akciğer büyüklüğü arttıkça, hacimde aynı miktar artışı elde etmek için daha büyük basınç uygulanması gerekir. Bu ilişki şekilde görülmekte ve eğrinin eğimi </a:t>
            </a:r>
            <a:r>
              <a:rPr lang="tr-TR" altLang="tr-TR" sz="1800" dirty="0" err="1">
                <a:latin typeface="Comic Sans MS" panose="030F0702030302020204" pitchFamily="66" charset="0"/>
              </a:rPr>
              <a:t>kompliyansa</a:t>
            </a:r>
            <a:r>
              <a:rPr lang="tr-TR" altLang="tr-TR" sz="1800" dirty="0">
                <a:latin typeface="Comic Sans MS" panose="030F0702030302020204" pitchFamily="66" charset="0"/>
              </a:rPr>
              <a:t> karşılık gelmektedir</a:t>
            </a:r>
          </a:p>
        </p:txBody>
      </p:sp>
    </p:spTree>
    <p:extLst>
      <p:ext uri="{BB962C8B-B14F-4D97-AF65-F5344CB8AC3E}">
        <p14:creationId xmlns:p14="http://schemas.microsoft.com/office/powerpoint/2010/main" val="15313598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Compliance3Curve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333375"/>
            <a:ext cx="3457575" cy="29527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1774825" y="3644901"/>
            <a:ext cx="8713788" cy="314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 u="sng" dirty="0">
                <a:latin typeface="Comic Sans MS" panose="030F0702030302020204" pitchFamily="66" charset="0"/>
              </a:rPr>
              <a:t>YÜKSEK KOMPLİYANS:</a:t>
            </a:r>
            <a:r>
              <a:rPr lang="tr-TR" altLang="tr-TR" sz="1600" b="1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 dirty="0">
                <a:latin typeface="Comic Sans MS" panose="030F0702030302020204" pitchFamily="66" charset="0"/>
              </a:rPr>
              <a:t>Akciğerler genişlerken sorunla karşılaşılır çünkü elastiklerini kaybetmişlerdir (Amfizem de olduğu gibi).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 dirty="0">
                <a:latin typeface="Comic Sans MS" panose="030F0702030302020204" pitchFamily="66" charset="0"/>
              </a:rPr>
              <a:t>Elastik liflerde kayıp olur, soluk verirken zorlukla karşılaşılır fakat soluk alma normaldir.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6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 u="sng" dirty="0">
                <a:latin typeface="Comic Sans MS" panose="030F0702030302020204" pitchFamily="66" charset="0"/>
              </a:rPr>
              <a:t>DÜŞÜK KOMPLİYANS:</a:t>
            </a:r>
            <a:r>
              <a:rPr lang="tr-TR" altLang="tr-TR" sz="1600" b="1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 dirty="0" err="1">
                <a:latin typeface="Comic Sans MS" panose="030F0702030302020204" pitchFamily="66" charset="0"/>
              </a:rPr>
              <a:t>Kollajen</a:t>
            </a:r>
            <a:r>
              <a:rPr lang="tr-TR" altLang="tr-TR" sz="1600" b="1" dirty="0">
                <a:latin typeface="Comic Sans MS" panose="030F0702030302020204" pitchFamily="66" charset="0"/>
              </a:rPr>
              <a:t> üretimi çok arttığında (</a:t>
            </a:r>
            <a:r>
              <a:rPr lang="tr-TR" altLang="tr-TR" sz="1600" b="1" dirty="0" err="1">
                <a:latin typeface="Comic Sans MS" panose="030F0702030302020204" pitchFamily="66" charset="0"/>
              </a:rPr>
              <a:t>Restrictive</a:t>
            </a:r>
            <a:r>
              <a:rPr lang="tr-TR" altLang="tr-TR" sz="1600" b="1" dirty="0">
                <a:latin typeface="Comic Sans MS" panose="030F0702030302020204" pitchFamily="66" charset="0"/>
              </a:rPr>
              <a:t> </a:t>
            </a:r>
            <a:r>
              <a:rPr lang="tr-TR" altLang="tr-TR" sz="1600" b="1" dirty="0" err="1">
                <a:latin typeface="Comic Sans MS" panose="030F0702030302020204" pitchFamily="66" charset="0"/>
              </a:rPr>
              <a:t>Lung</a:t>
            </a:r>
            <a:r>
              <a:rPr lang="tr-TR" altLang="tr-TR" sz="1600" b="1" dirty="0">
                <a:latin typeface="Comic Sans MS" panose="030F0702030302020204" pitchFamily="66" charset="0"/>
              </a:rPr>
              <a:t> </a:t>
            </a:r>
            <a:r>
              <a:rPr lang="tr-TR" altLang="tr-TR" sz="1600" b="1" dirty="0" err="1">
                <a:latin typeface="Comic Sans MS" panose="030F0702030302020204" pitchFamily="66" charset="0"/>
              </a:rPr>
              <a:t>Disease</a:t>
            </a:r>
            <a:r>
              <a:rPr lang="tr-TR" altLang="tr-TR" sz="1600" b="1" dirty="0">
                <a:latin typeface="Comic Sans MS" panose="030F0702030302020204" pitchFamily="66" charset="0"/>
              </a:rPr>
              <a:t> gibi).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600" b="1" dirty="0">
                <a:latin typeface="Comic Sans MS" panose="030F0702030302020204" pitchFamily="66" charset="0"/>
              </a:rPr>
              <a:t>Akciğerin genişlemesi esnasında soluk almada çok zorlukla karşılaşılır. </a:t>
            </a:r>
            <a:r>
              <a:rPr lang="tr-TR" altLang="tr-TR" sz="1600" b="1" dirty="0" err="1">
                <a:latin typeface="Comic Sans MS" panose="030F0702030302020204" pitchFamily="66" charset="0"/>
              </a:rPr>
              <a:t>Sürfaktan</a:t>
            </a:r>
            <a:r>
              <a:rPr lang="tr-TR" altLang="tr-TR" sz="1600" b="1" dirty="0">
                <a:latin typeface="Comic Sans MS" panose="030F0702030302020204" pitchFamily="66" charset="0"/>
              </a:rPr>
              <a:t> eksikliğinde de benzer durumla karşılaşılır (</a:t>
            </a:r>
            <a:r>
              <a:rPr lang="tr-TR" altLang="tr-TR" sz="1600" b="1" dirty="0" err="1">
                <a:latin typeface="Comic Sans MS" panose="030F0702030302020204" pitchFamily="66" charset="0"/>
              </a:rPr>
              <a:t>Infant</a:t>
            </a:r>
            <a:r>
              <a:rPr lang="tr-TR" altLang="tr-TR" sz="1600" b="1" dirty="0">
                <a:latin typeface="Comic Sans MS" panose="030F0702030302020204" pitchFamily="66" charset="0"/>
              </a:rPr>
              <a:t> </a:t>
            </a:r>
            <a:r>
              <a:rPr lang="tr-TR" altLang="tr-TR" sz="1600" b="1" dirty="0" err="1">
                <a:latin typeface="Comic Sans MS" panose="030F0702030302020204" pitchFamily="66" charset="0"/>
              </a:rPr>
              <a:t>Respiratory</a:t>
            </a:r>
            <a:r>
              <a:rPr lang="tr-TR" altLang="tr-TR" sz="1600" b="1" dirty="0">
                <a:latin typeface="Comic Sans MS" panose="030F0702030302020204" pitchFamily="66" charset="0"/>
              </a:rPr>
              <a:t> </a:t>
            </a:r>
            <a:r>
              <a:rPr lang="tr-TR" altLang="tr-TR" sz="1600" b="1" dirty="0" err="1">
                <a:latin typeface="Comic Sans MS" panose="030F0702030302020204" pitchFamily="66" charset="0"/>
              </a:rPr>
              <a:t>Distress</a:t>
            </a:r>
            <a:r>
              <a:rPr lang="tr-TR" altLang="tr-TR" sz="1600" b="1" dirty="0">
                <a:latin typeface="Comic Sans MS" panose="030F0702030302020204" pitchFamily="66" charset="0"/>
              </a:rPr>
              <a:t> </a:t>
            </a:r>
            <a:r>
              <a:rPr lang="tr-TR" altLang="tr-TR" sz="1600" b="1" dirty="0" err="1">
                <a:latin typeface="Comic Sans MS" panose="030F0702030302020204" pitchFamily="66" charset="0"/>
              </a:rPr>
              <a:t>Syndrome</a:t>
            </a:r>
            <a:r>
              <a:rPr lang="tr-TR" altLang="tr-TR" sz="1600" b="1" dirty="0">
                <a:latin typeface="Comic Sans MS" panose="030F0702030302020204" pitchFamily="66" charset="0"/>
              </a:rPr>
              <a:t>; IRDS). </a:t>
            </a:r>
          </a:p>
          <a:p>
            <a:pPr>
              <a:spcBef>
                <a:spcPct val="50000"/>
              </a:spcBef>
              <a:buFontTx/>
              <a:buNone/>
            </a:pPr>
            <a:endParaRPr lang="tr-TR" altLang="tr-TR" sz="1600" b="1" dirty="0">
              <a:latin typeface="Comic Sans MS" panose="030F0702030302020204" pitchFamily="66" charset="0"/>
            </a:endParaRPr>
          </a:p>
        </p:txBody>
      </p:sp>
      <p:sp>
        <p:nvSpPr>
          <p:cNvPr id="25604" name="Rectangle 7"/>
          <p:cNvSpPr>
            <a:spLocks noChangeArrowheads="1"/>
          </p:cNvSpPr>
          <p:nvPr/>
        </p:nvSpPr>
        <p:spPr bwMode="auto">
          <a:xfrm>
            <a:off x="5519739" y="620714"/>
            <a:ext cx="4897437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 err="1">
                <a:latin typeface="Comic Sans MS" panose="030F0702030302020204" pitchFamily="66" charset="0"/>
              </a:rPr>
              <a:t>Kompliyansla</a:t>
            </a:r>
            <a:r>
              <a:rPr lang="tr-TR" altLang="tr-TR" sz="2000" b="1" dirty="0">
                <a:latin typeface="Comic Sans MS" panose="030F0702030302020204" pitchFamily="66" charset="0"/>
              </a:rPr>
              <a:t> ilgili işlemler elektrikteki kondansatörlerle ilgili işlemlere benzer (analog).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dirty="0">
                <a:latin typeface="Comic Sans MS" panose="030F0702030302020204" pitchFamily="66" charset="0"/>
              </a:rPr>
              <a:t>İki akciğer paralel bağlı olduğu için akciğerlerin toplam </a:t>
            </a:r>
            <a:r>
              <a:rPr lang="tr-TR" altLang="tr-TR" sz="2000" b="1" dirty="0" err="1">
                <a:latin typeface="Comic Sans MS" panose="030F0702030302020204" pitchFamily="66" charset="0"/>
              </a:rPr>
              <a:t>kompliyansı</a:t>
            </a:r>
            <a:r>
              <a:rPr lang="tr-TR" altLang="tr-TR" sz="2000" b="1" dirty="0">
                <a:latin typeface="Comic Sans MS" panose="030F0702030302020204" pitchFamily="66" charset="0"/>
              </a:rPr>
              <a:t> iki akciğerin </a:t>
            </a:r>
            <a:r>
              <a:rPr lang="tr-TR" altLang="tr-TR" sz="2000" b="1" dirty="0" err="1">
                <a:latin typeface="Comic Sans MS" panose="030F0702030302020204" pitchFamily="66" charset="0"/>
              </a:rPr>
              <a:t>kompliyansları</a:t>
            </a:r>
            <a:r>
              <a:rPr lang="tr-TR" altLang="tr-TR" sz="2000" b="1" dirty="0">
                <a:latin typeface="Comic Sans MS" panose="030F0702030302020204" pitchFamily="66" charset="0"/>
              </a:rPr>
              <a:t> toplamına eşittir (</a:t>
            </a:r>
            <a:r>
              <a:rPr lang="tr-TR" altLang="tr-TR" sz="2000" b="1" dirty="0" err="1">
                <a:latin typeface="Comic Sans MS" panose="030F0702030302020204" pitchFamily="66" charset="0"/>
              </a:rPr>
              <a:t>C</a:t>
            </a:r>
            <a:r>
              <a:rPr lang="tr-TR" altLang="tr-TR" sz="2000" b="1" baseline="-25000" dirty="0" err="1">
                <a:latin typeface="Comic Sans MS" panose="030F0702030302020204" pitchFamily="66" charset="0"/>
              </a:rPr>
              <a:t>sağ</a:t>
            </a:r>
            <a:r>
              <a:rPr lang="tr-TR" altLang="tr-TR" sz="2000" b="1" dirty="0">
                <a:latin typeface="Comic Sans MS" panose="030F0702030302020204" pitchFamily="66" charset="0"/>
              </a:rPr>
              <a:t> + </a:t>
            </a:r>
            <a:r>
              <a:rPr lang="tr-TR" altLang="tr-TR" sz="2000" b="1" dirty="0" err="1">
                <a:latin typeface="Comic Sans MS" panose="030F0702030302020204" pitchFamily="66" charset="0"/>
              </a:rPr>
              <a:t>C</a:t>
            </a:r>
            <a:r>
              <a:rPr lang="tr-TR" altLang="tr-TR" sz="2000" b="1" baseline="-25000" dirty="0" err="1">
                <a:latin typeface="Comic Sans MS" panose="030F0702030302020204" pitchFamily="66" charset="0"/>
              </a:rPr>
              <a:t>sol</a:t>
            </a:r>
            <a:r>
              <a:rPr lang="tr-TR" altLang="tr-TR" sz="2000" b="1" dirty="0">
                <a:latin typeface="Comic Sans MS" panose="030F0702030302020204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742034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Owner\My Documents\My Pictures\sci\Solunum\u1211t0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9" y="260351"/>
            <a:ext cx="4645025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950258" y="5052359"/>
            <a:ext cx="11044518" cy="120032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3600" dirty="0">
                <a:latin typeface="Microsoft Sans Serif" panose="020B0604020202020204" pitchFamily="34" charset="0"/>
              </a:rPr>
              <a:t>Akciğer </a:t>
            </a:r>
            <a:r>
              <a:rPr lang="tr-TR" altLang="tr-TR" sz="3600" dirty="0" err="1">
                <a:latin typeface="Microsoft Sans Serif" panose="020B0604020202020204" pitchFamily="34" charset="0"/>
              </a:rPr>
              <a:t>kompliansı</a:t>
            </a:r>
            <a:r>
              <a:rPr lang="tr-TR" altLang="tr-TR" sz="3600" dirty="0">
                <a:latin typeface="Microsoft Sans Serif" panose="020B0604020202020204" pitchFamily="34" charset="0"/>
              </a:rPr>
              <a:t> bir solunum </a:t>
            </a:r>
            <a:r>
              <a:rPr lang="tr-TR" altLang="tr-TR" sz="3600" dirty="0" err="1">
                <a:latin typeface="Microsoft Sans Serif" panose="020B0604020202020204" pitchFamily="34" charset="0"/>
              </a:rPr>
              <a:t>siklusu</a:t>
            </a:r>
            <a:r>
              <a:rPr lang="tr-TR" altLang="tr-TR" sz="3600" dirty="0">
                <a:latin typeface="Microsoft Sans Serif" panose="020B0604020202020204" pitchFamily="34" charset="0"/>
              </a:rPr>
              <a:t> boyunca  akciğer </a:t>
            </a:r>
            <a:r>
              <a:rPr lang="tr-TR" altLang="tr-TR" sz="3600" dirty="0"/>
              <a:t>hacminin</a:t>
            </a:r>
            <a:r>
              <a:rPr lang="tr-TR" altLang="tr-TR" sz="3600" dirty="0">
                <a:latin typeface="Microsoft Sans Serif" panose="020B0604020202020204" pitchFamily="34" charset="0"/>
              </a:rPr>
              <a:t> değiş</a:t>
            </a:r>
            <a:r>
              <a:rPr lang="tr-TR" altLang="tr-TR" sz="3600" dirty="0"/>
              <a:t>mesi</a:t>
            </a:r>
            <a:r>
              <a:rPr lang="tr-TR" altLang="tr-TR" sz="3600" dirty="0">
                <a:latin typeface="Microsoft Sans Serif" panose="020B0604020202020204" pitchFamily="34" charset="0"/>
              </a:rPr>
              <a:t> nedeniyle değişir</a:t>
            </a:r>
            <a:endParaRPr lang="en-US" altLang="tr-TR" sz="3600" dirty="0"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8630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2800" dirty="0"/>
              <a:t>Elastik geri çekim (</a:t>
            </a:r>
            <a:r>
              <a:rPr lang="tr-TR" altLang="tr-TR" sz="2800" dirty="0" err="1"/>
              <a:t>recoil</a:t>
            </a:r>
            <a:r>
              <a:rPr lang="tr-TR" altLang="tr-TR" sz="2800" dirty="0"/>
              <a:t>)</a:t>
            </a:r>
            <a:endParaRPr lang="en-US" altLang="tr-TR" sz="2800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sz="2000" dirty="0" err="1"/>
              <a:t>Gerilmeye</a:t>
            </a:r>
            <a:r>
              <a:rPr lang="en-US" altLang="tr-TR" sz="2000" dirty="0"/>
              <a:t> </a:t>
            </a:r>
            <a:r>
              <a:rPr lang="tr-TR" altLang="tr-TR" sz="2000" dirty="0"/>
              <a:t>karşı koyma eğilimi.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2000" dirty="0"/>
          </a:p>
          <a:p>
            <a:pPr eaLnBrk="1" hangingPunct="1"/>
            <a:r>
              <a:rPr lang="tr-TR" altLang="tr-TR" sz="2000" dirty="0" err="1"/>
              <a:t>Parankimin</a:t>
            </a:r>
            <a:r>
              <a:rPr lang="tr-TR" altLang="tr-TR" sz="2000" dirty="0"/>
              <a:t> elastik özelliklerine bağlıdır.</a:t>
            </a:r>
          </a:p>
          <a:p>
            <a:pPr eaLnBrk="1" hangingPunct="1"/>
            <a:endParaRPr lang="tr-TR" altLang="tr-TR" sz="2000" dirty="0"/>
          </a:p>
          <a:p>
            <a:pPr eaLnBrk="1" hangingPunct="1"/>
            <a:r>
              <a:rPr lang="tr-TR" altLang="tr-TR" sz="2000" dirty="0"/>
              <a:t>Elastik geri çekimin bir başka </a:t>
            </a:r>
            <a:r>
              <a:rPr lang="tr-TR" altLang="tr-TR" sz="2000" dirty="0" err="1"/>
              <a:t>komponenti</a:t>
            </a:r>
            <a:r>
              <a:rPr lang="tr-TR" altLang="tr-TR" sz="2000" dirty="0"/>
              <a:t> de alveoldeki hava-sıvı ara yüzündeki yüzey gerilimidir.</a:t>
            </a:r>
          </a:p>
          <a:p>
            <a:pPr eaLnBrk="1" hangingPunct="1"/>
            <a:endParaRPr lang="en-US" altLang="tr-TR" sz="2000" dirty="0"/>
          </a:p>
        </p:txBody>
      </p:sp>
    </p:spTree>
    <p:extLst>
      <p:ext uri="{BB962C8B-B14F-4D97-AF65-F5344CB8AC3E}">
        <p14:creationId xmlns:p14="http://schemas.microsoft.com/office/powerpoint/2010/main" val="11640172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2725"/>
            <a:ext cx="4288536" cy="1325563"/>
          </a:xfrm>
        </p:spPr>
        <p:txBody>
          <a:bodyPr/>
          <a:lstStyle/>
          <a:p>
            <a:pPr algn="ctr" eaLnBrk="1" hangingPunct="1"/>
            <a:r>
              <a:rPr lang="tr-TR" altLang="tr-TR" sz="3200" dirty="0" err="1"/>
              <a:t>Laplace</a:t>
            </a:r>
            <a:r>
              <a:rPr lang="tr-TR" altLang="tr-TR" sz="3200" dirty="0"/>
              <a:t> Yasası</a:t>
            </a:r>
            <a:endParaRPr lang="en-US" altLang="tr-TR" sz="3200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tr-TR" dirty="0">
              <a:cs typeface="Arial" panose="020B0604020202020204" pitchFamily="34" charset="0"/>
            </a:endParaRPr>
          </a:p>
        </p:txBody>
      </p:sp>
      <p:pic>
        <p:nvPicPr>
          <p:cNvPr id="25604" name="Picture 5" descr="page07_fig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480" y="2312416"/>
            <a:ext cx="5276850" cy="320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8"/>
          <p:cNvSpPr txBox="1">
            <a:spLocks noChangeArrowheads="1"/>
          </p:cNvSpPr>
          <p:nvPr/>
        </p:nvSpPr>
        <p:spPr bwMode="auto">
          <a:xfrm>
            <a:off x="4267200" y="4800601"/>
            <a:ext cx="518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tr-TR" altLang="tr-TR" sz="1800"/>
          </a:p>
        </p:txBody>
      </p:sp>
      <p:sp>
        <p:nvSpPr>
          <p:cNvPr id="25606" name="Text Box 10"/>
          <p:cNvSpPr txBox="1">
            <a:spLocks noChangeArrowheads="1"/>
          </p:cNvSpPr>
          <p:nvPr/>
        </p:nvSpPr>
        <p:spPr bwMode="auto">
          <a:xfrm>
            <a:off x="3962400" y="4800601"/>
            <a:ext cx="5638800" cy="7794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tr-TR" altLang="tr-TR" sz="1800"/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tr-TR" sz="1800"/>
          </a:p>
        </p:txBody>
      </p:sp>
      <p:sp>
        <p:nvSpPr>
          <p:cNvPr id="2" name="Dikdörtgen 1"/>
          <p:cNvSpPr/>
          <p:nvPr/>
        </p:nvSpPr>
        <p:spPr>
          <a:xfrm>
            <a:off x="457201" y="5575412"/>
            <a:ext cx="113374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dirty="0">
                <a:latin typeface="Arial" panose="020B0604020202020204" pitchFamily="34" charset="0"/>
              </a:rPr>
              <a:t>Akciğerlerde farklı boyutta yüzey gerilimi eşit olan alveollerden küçük olanlar büyük olanlara boşalarak </a:t>
            </a:r>
            <a:r>
              <a:rPr lang="tr-TR" altLang="tr-TR" dirty="0" err="1">
                <a:latin typeface="Arial" panose="020B0604020202020204" pitchFamily="34" charset="0"/>
              </a:rPr>
              <a:t>anstabil</a:t>
            </a:r>
            <a:r>
              <a:rPr lang="tr-TR" altLang="tr-TR" dirty="0">
                <a:latin typeface="Arial" panose="020B0604020202020204" pitchFamily="34" charset="0"/>
              </a:rPr>
              <a:t> bir hal almaları beklenir, ancak bunu engelleyen 2 faktör var 1. </a:t>
            </a:r>
            <a:r>
              <a:rPr lang="tr-TR" altLang="tr-TR" dirty="0" err="1">
                <a:latin typeface="Arial" panose="020B0604020202020204" pitchFamily="34" charset="0"/>
              </a:rPr>
              <a:t>sürfaktan</a:t>
            </a:r>
            <a:r>
              <a:rPr lang="tr-TR" altLang="tr-TR" dirty="0">
                <a:latin typeface="Arial" panose="020B0604020202020204" pitchFamily="34" charset="0"/>
              </a:rPr>
              <a:t> 2. alveollerin </a:t>
            </a:r>
            <a:r>
              <a:rPr lang="tr-TR" altLang="tr-TR" dirty="0" err="1">
                <a:latin typeface="Arial" panose="020B0604020202020204" pitchFamily="34" charset="0"/>
              </a:rPr>
              <a:t>interdependansı</a:t>
            </a:r>
            <a:r>
              <a:rPr lang="tr-TR" altLang="tr-TR" dirty="0">
                <a:latin typeface="Arial" panose="020B0604020202020204" pitchFamily="34" charset="0"/>
              </a:rPr>
              <a:t>. </a:t>
            </a:r>
            <a:endParaRPr lang="en-US" altLang="tr-TR" dirty="0">
              <a:latin typeface="Arial" panose="020B0604020202020204" pitchFamily="34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6025896" y="528534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lvl="1">
              <a:spcBef>
                <a:spcPct val="0"/>
              </a:spcBef>
            </a:pPr>
            <a:r>
              <a:rPr lang="tr-TR" altLang="tr-TR" b="1" u="sng" dirty="0">
                <a:latin typeface="Comic Sans MS" panose="030F0702030302020204" pitchFamily="66" charset="0"/>
              </a:rPr>
              <a:t>LAPLACE YASASI</a:t>
            </a:r>
            <a:r>
              <a:rPr lang="tr-TR" altLang="tr-TR" b="1" dirty="0">
                <a:latin typeface="Comic Sans MS" panose="030F0702030302020204" pitchFamily="66" charset="0"/>
              </a:rPr>
              <a:t>: Alveolleri gergin tutacak Basınç = (2 Yüzey Gerilimi) / r </a:t>
            </a:r>
            <a:r>
              <a:rPr lang="tr-TR" altLang="tr-TR" sz="1600" b="1" dirty="0"/>
              <a:t>(r </a:t>
            </a:r>
            <a:r>
              <a:rPr lang="tr-TR" altLang="tr-TR" sz="1600" b="1" dirty="0">
                <a:latin typeface="Comic Sans MS" panose="030F0702030302020204" pitchFamily="66" charset="0"/>
              </a:rPr>
              <a:t>alveol yarıçapı</a:t>
            </a:r>
            <a:r>
              <a:rPr lang="tr-TR" altLang="tr-TR" sz="1600" b="1" dirty="0"/>
              <a:t>)</a:t>
            </a:r>
          </a:p>
          <a:p>
            <a:pPr lvl="1">
              <a:spcBef>
                <a:spcPct val="0"/>
              </a:spcBef>
            </a:pPr>
            <a:endParaRPr lang="tr-TR" altLang="tr-TR" b="1" dirty="0">
              <a:latin typeface="Comic Sans MS" panose="030F0702030302020204" pitchFamily="66" charset="0"/>
            </a:endParaRPr>
          </a:p>
          <a:p>
            <a:pPr lvl="1">
              <a:spcBef>
                <a:spcPct val="0"/>
              </a:spcBef>
            </a:pPr>
            <a:r>
              <a:rPr lang="tr-TR" altLang="tr-TR" b="1" dirty="0">
                <a:latin typeface="Comic Sans MS" panose="030F0702030302020204" pitchFamily="66" charset="0"/>
              </a:rPr>
              <a:t>Yüzey gerilimi büyüdükçe, alveolleri gergin tutacak basıncın da büyümesini gerektirir. </a:t>
            </a:r>
          </a:p>
          <a:p>
            <a:pPr lvl="1">
              <a:spcBef>
                <a:spcPct val="0"/>
              </a:spcBef>
            </a:pPr>
            <a:endParaRPr lang="tr-TR" altLang="tr-TR" b="1" dirty="0">
              <a:latin typeface="Comic Sans MS" panose="030F0702030302020204" pitchFamily="66" charset="0"/>
            </a:endParaRPr>
          </a:p>
          <a:p>
            <a:pPr lvl="1">
              <a:spcBef>
                <a:spcPct val="0"/>
              </a:spcBef>
            </a:pPr>
            <a:r>
              <a:rPr lang="tr-TR" altLang="tr-TR" b="1" dirty="0">
                <a:latin typeface="Comic Sans MS" panose="030F0702030302020204" pitchFamily="66" charset="0"/>
              </a:rPr>
              <a:t>Alveollerin yarıçapı küçüldükçe (küçük alveol), alveolleri gergin tutacak basıncın da büyümesini gerektirir</a:t>
            </a:r>
          </a:p>
          <a:p>
            <a:pPr lvl="1">
              <a:spcBef>
                <a:spcPct val="0"/>
              </a:spcBef>
            </a:pPr>
            <a:endParaRPr lang="tr-TR" altLang="tr-TR" b="1" dirty="0">
              <a:latin typeface="Comic Sans MS" panose="030F0702030302020204" pitchFamily="66" charset="0"/>
            </a:endParaRPr>
          </a:p>
          <a:p>
            <a:pPr lvl="1">
              <a:spcBef>
                <a:spcPct val="0"/>
              </a:spcBef>
            </a:pPr>
            <a:r>
              <a:rPr lang="tr-TR" altLang="tr-TR" b="1" dirty="0" err="1">
                <a:latin typeface="Comic Sans MS" panose="030F0702030302020204" pitchFamily="66" charset="0"/>
              </a:rPr>
              <a:t>Hidrofobik</a:t>
            </a:r>
            <a:r>
              <a:rPr lang="tr-TR" altLang="tr-TR" b="1" dirty="0">
                <a:latin typeface="Comic Sans MS" panose="030F0702030302020204" pitchFamily="66" charset="0"/>
              </a:rPr>
              <a:t> olan </a:t>
            </a:r>
            <a:r>
              <a:rPr lang="tr-TR" altLang="tr-TR" b="1" dirty="0" err="1">
                <a:latin typeface="Comic Sans MS" panose="030F0702030302020204" pitchFamily="66" charset="0"/>
              </a:rPr>
              <a:t>sürfaktanın</a:t>
            </a:r>
            <a:r>
              <a:rPr lang="tr-TR" altLang="tr-TR" b="1" dirty="0">
                <a:latin typeface="Comic Sans MS" panose="030F0702030302020204" pitchFamily="66" charset="0"/>
              </a:rPr>
              <a:t> etkisi alveolün yüzey genişliğine bağlı</a:t>
            </a:r>
          </a:p>
        </p:txBody>
      </p:sp>
    </p:spTree>
    <p:extLst>
      <p:ext uri="{BB962C8B-B14F-4D97-AF65-F5344CB8AC3E}">
        <p14:creationId xmlns:p14="http://schemas.microsoft.com/office/powerpoint/2010/main" val="58110420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>
                <a:latin typeface="+mn-lt"/>
              </a:rPr>
              <a:t>Surfa</a:t>
            </a:r>
            <a:r>
              <a:rPr lang="tr-TR" b="1" dirty="0">
                <a:latin typeface="+mn-lt"/>
              </a:rPr>
              <a:t>k</a:t>
            </a:r>
            <a:r>
              <a:rPr lang="en-US" b="1" dirty="0" err="1">
                <a:latin typeface="+mn-lt"/>
              </a:rPr>
              <a:t>tant</a:t>
            </a:r>
            <a:r>
              <a:rPr lang="tr-TR" b="1" dirty="0">
                <a:latin typeface="+mn-lt"/>
              </a:rPr>
              <a:t> (</a:t>
            </a:r>
            <a:r>
              <a:rPr lang="tr-TR" b="1" dirty="0" err="1">
                <a:latin typeface="+mn-lt"/>
              </a:rPr>
              <a:t>Surface</a:t>
            </a:r>
            <a:r>
              <a:rPr lang="tr-TR" b="1" dirty="0">
                <a:latin typeface="+mn-lt"/>
              </a:rPr>
              <a:t> Active </a:t>
            </a:r>
            <a:r>
              <a:rPr lang="tr-TR" b="1" dirty="0" err="1">
                <a:latin typeface="+mn-lt"/>
              </a:rPr>
              <a:t>Agents</a:t>
            </a:r>
            <a:r>
              <a:rPr lang="tr-TR" b="1" dirty="0">
                <a:latin typeface="+mn-lt"/>
              </a:rPr>
              <a:t>)</a:t>
            </a:r>
            <a:endParaRPr lang="en-US" b="1" dirty="0">
              <a:latin typeface="+mn-lt"/>
            </a:endParaRPr>
          </a:p>
        </p:txBody>
      </p:sp>
      <p:sp>
        <p:nvSpPr>
          <p:cNvPr id="2765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dirty="0" err="1"/>
              <a:t>Alveolar</a:t>
            </a:r>
            <a:r>
              <a:rPr lang="tr-TR" dirty="0"/>
              <a:t> sıvıda yüzey gerilimini ve akciğerlerin genişlemesi için direnci azaltır</a:t>
            </a:r>
          </a:p>
          <a:p>
            <a:pPr eaLnBrk="1" hangingPunct="1"/>
            <a:r>
              <a:rPr lang="tr-TR" dirty="0"/>
              <a:t>Küçük alveollerde daha yoğundur.</a:t>
            </a:r>
          </a:p>
          <a:p>
            <a:pPr eaLnBrk="1" hangingPunct="1"/>
            <a:r>
              <a:rPr lang="en-US" dirty="0"/>
              <a:t>Newborn respiratory distress syndrome</a:t>
            </a:r>
          </a:p>
          <a:p>
            <a:pPr lvl="1" eaLnBrk="1" hangingPunct="1"/>
            <a:r>
              <a:rPr lang="tr-TR" dirty="0"/>
              <a:t>Erken doğum</a:t>
            </a:r>
            <a:endParaRPr lang="en-US" dirty="0"/>
          </a:p>
          <a:p>
            <a:pPr lvl="1" eaLnBrk="1" hangingPunct="1"/>
            <a:r>
              <a:rPr lang="tr-TR" dirty="0"/>
              <a:t>Yetersiz </a:t>
            </a:r>
            <a:r>
              <a:rPr lang="en-US" dirty="0" err="1"/>
              <a:t>surfa</a:t>
            </a:r>
            <a:r>
              <a:rPr lang="tr-TR" dirty="0"/>
              <a:t>k</a:t>
            </a:r>
            <a:r>
              <a:rPr lang="en-US" dirty="0"/>
              <a:t>tan</a:t>
            </a:r>
            <a:r>
              <a:rPr lang="tr-TR" dirty="0"/>
              <a:t>t konsantrasyonu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57291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Solunum Sistemi Parçaları</a:t>
            </a:r>
            <a:endParaRPr lang="en-US" altLang="tr-TR" b="1"/>
          </a:p>
        </p:txBody>
      </p:sp>
      <p:sp>
        <p:nvSpPr>
          <p:cNvPr id="6147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İletim sistemi</a:t>
            </a:r>
            <a:endParaRPr lang="en-US" altLang="tr-TR" b="1"/>
          </a:p>
          <a:p>
            <a:pPr eaLnBrk="1" hangingPunct="1"/>
            <a:r>
              <a:rPr lang="en-US" altLang="tr-TR" b="1"/>
              <a:t>Alveol</a:t>
            </a:r>
            <a:r>
              <a:rPr lang="tr-TR" altLang="tr-TR" b="1"/>
              <a:t>ler</a:t>
            </a:r>
            <a:endParaRPr lang="en-US" altLang="tr-TR" b="1"/>
          </a:p>
          <a:p>
            <a:pPr eaLnBrk="1" hangingPunct="1"/>
            <a:r>
              <a:rPr lang="tr-TR" altLang="tr-TR" b="1"/>
              <a:t>Toraksın kas ve kemik yapısı</a:t>
            </a:r>
            <a:endParaRPr lang="en-US" altLang="tr-TR" b="1"/>
          </a:p>
        </p:txBody>
      </p:sp>
    </p:spTree>
    <p:extLst>
      <p:ext uri="{BB962C8B-B14F-4D97-AF65-F5344CB8AC3E}">
        <p14:creationId xmlns:p14="http://schemas.microsoft.com/office/powerpoint/2010/main" val="925464146"/>
      </p:ext>
    </p:extLst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 dirty="0" err="1"/>
              <a:t>Alveoler</a:t>
            </a:r>
            <a:r>
              <a:rPr lang="tr-TR" altLang="tr-TR" sz="2800" dirty="0"/>
              <a:t> yüzey, yüzey gerilimine bağlı elastik geri çekimi azaltan bir sıvıya sahip</a:t>
            </a:r>
            <a:r>
              <a:rPr lang="en-US" altLang="tr-TR" sz="2800" dirty="0">
                <a:cs typeface="Arial" panose="020B0604020202020204" pitchFamily="34" charset="0"/>
              </a:rPr>
              <a:t>!</a:t>
            </a:r>
            <a:r>
              <a:rPr lang="tr-TR" altLang="tr-TR" sz="2800" dirty="0">
                <a:cs typeface="Arial" panose="020B0604020202020204" pitchFamily="34" charset="0"/>
              </a:rPr>
              <a:t> </a:t>
            </a:r>
            <a:br>
              <a:rPr lang="tr-TR" altLang="tr-TR" sz="2800" dirty="0">
                <a:cs typeface="Arial" panose="020B0604020202020204" pitchFamily="34" charset="0"/>
              </a:rPr>
            </a:br>
            <a:r>
              <a:rPr lang="tr-TR" altLang="tr-TR" sz="2800" dirty="0">
                <a:cs typeface="Arial" panose="020B0604020202020204" pitchFamily="34" charset="0"/>
              </a:rPr>
              <a:t>                              SÜRFAKTAN</a:t>
            </a:r>
            <a:endParaRPr lang="en-US" altLang="tr-TR" sz="2800" dirty="0">
              <a:cs typeface="Arial" panose="020B0604020202020204" pitchFamily="34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362200"/>
            <a:ext cx="8229600" cy="3886200"/>
          </a:xfrm>
        </p:spPr>
        <p:txBody>
          <a:bodyPr/>
          <a:lstStyle/>
          <a:p>
            <a:pPr eaLnBrk="1" hangingPunct="1">
              <a:lnSpc>
                <a:spcPct val="125000"/>
              </a:lnSpc>
            </a:pPr>
            <a:r>
              <a:rPr lang="tr-TR" altLang="tr-TR" sz="2000" dirty="0"/>
              <a:t>Bunun sayesinde akciğerlerin </a:t>
            </a:r>
            <a:r>
              <a:rPr lang="tr-TR" altLang="tr-TR" sz="2000" dirty="0" err="1"/>
              <a:t>kompliyansı</a:t>
            </a:r>
            <a:r>
              <a:rPr lang="tr-TR" altLang="tr-TR" sz="2000" dirty="0"/>
              <a:t> artıyor ve </a:t>
            </a:r>
            <a:r>
              <a:rPr lang="tr-TR" altLang="tr-TR" sz="2000" dirty="0" err="1"/>
              <a:t>inspiratuar</a:t>
            </a:r>
            <a:r>
              <a:rPr lang="tr-TR" altLang="tr-TR" sz="2000" dirty="0"/>
              <a:t> solunum işi azalıyor. </a:t>
            </a:r>
          </a:p>
          <a:p>
            <a:pPr eaLnBrk="1" hangingPunct="1">
              <a:lnSpc>
                <a:spcPct val="125000"/>
              </a:lnSpc>
            </a:pPr>
            <a:endParaRPr lang="tr-TR" altLang="tr-TR" sz="2000" dirty="0"/>
          </a:p>
          <a:p>
            <a:pPr eaLnBrk="1" hangingPunct="1">
              <a:lnSpc>
                <a:spcPct val="125000"/>
              </a:lnSpc>
            </a:pPr>
            <a:r>
              <a:rPr lang="tr-TR" altLang="tr-TR" sz="2000" dirty="0"/>
              <a:t>Yüzey gerilimi değişik boyutlu alveollerde aynı değil. Küçük alveollerin yüzey gerilimi daha düşük.</a:t>
            </a:r>
          </a:p>
          <a:p>
            <a:pPr eaLnBrk="1" hangingPunct="1">
              <a:lnSpc>
                <a:spcPct val="125000"/>
              </a:lnSpc>
            </a:pPr>
            <a:endParaRPr lang="tr-TR" altLang="tr-TR" sz="2000" dirty="0"/>
          </a:p>
          <a:p>
            <a:pPr eaLnBrk="1" hangingPunct="1">
              <a:lnSpc>
                <a:spcPct val="125000"/>
              </a:lnSpc>
            </a:pPr>
            <a:r>
              <a:rPr lang="tr-TR" altLang="tr-TR" sz="2000" dirty="0"/>
              <a:t>Tüm akciğerdeki </a:t>
            </a:r>
            <a:r>
              <a:rPr lang="tr-TR" altLang="tr-TR" sz="2000" dirty="0" err="1"/>
              <a:t>alveoler</a:t>
            </a:r>
            <a:r>
              <a:rPr lang="tr-TR" altLang="tr-TR" sz="2000" dirty="0"/>
              <a:t> basınçların eşitlenmesini </a:t>
            </a:r>
            <a:r>
              <a:rPr lang="en-US" altLang="tr-TR" sz="2000" dirty="0" err="1"/>
              <a:t>ve</a:t>
            </a:r>
            <a:r>
              <a:rPr lang="en-US" altLang="tr-TR" sz="2000" dirty="0"/>
              <a:t> </a:t>
            </a:r>
            <a:r>
              <a:rPr lang="en-US" altLang="tr-TR" sz="2000" dirty="0" err="1"/>
              <a:t>alveollerin</a:t>
            </a:r>
            <a:r>
              <a:rPr lang="en-US" altLang="tr-TR" sz="2000" dirty="0"/>
              <a:t> </a:t>
            </a:r>
            <a:r>
              <a:rPr lang="en-US" altLang="tr-TR" sz="2000" dirty="0" err="1"/>
              <a:t>stabil</a:t>
            </a:r>
            <a:r>
              <a:rPr lang="en-US" altLang="tr-TR" sz="2000" dirty="0"/>
              <a:t> </a:t>
            </a:r>
            <a:r>
              <a:rPr lang="en-US" altLang="tr-TR" sz="2000" dirty="0" err="1"/>
              <a:t>olmas</a:t>
            </a:r>
            <a:r>
              <a:rPr lang="tr-TR" altLang="tr-TR" sz="2000" dirty="0" err="1"/>
              <a:t>ını</a:t>
            </a:r>
            <a:r>
              <a:rPr lang="tr-TR" altLang="tr-TR" sz="2000" dirty="0"/>
              <a:t> sağlar. </a:t>
            </a:r>
            <a:r>
              <a:rPr lang="tr-TR" altLang="tr-TR" sz="2000" dirty="0" err="1"/>
              <a:t>End</a:t>
            </a:r>
            <a:r>
              <a:rPr lang="tr-TR" altLang="tr-TR" sz="2000" dirty="0"/>
              <a:t>-</a:t>
            </a:r>
            <a:r>
              <a:rPr lang="tr-TR" altLang="tr-TR" sz="2000" dirty="0" err="1"/>
              <a:t>ekspiratuar</a:t>
            </a:r>
            <a:r>
              <a:rPr lang="tr-TR" altLang="tr-TR" sz="2000" dirty="0"/>
              <a:t> basınç 0 cmH2O.</a:t>
            </a:r>
            <a:endParaRPr lang="en-US" altLang="tr-TR" sz="2000" dirty="0"/>
          </a:p>
        </p:txBody>
      </p:sp>
    </p:spTree>
    <p:extLst>
      <p:ext uri="{BB962C8B-B14F-4D97-AF65-F5344CB8AC3E}">
        <p14:creationId xmlns:p14="http://schemas.microsoft.com/office/powerpoint/2010/main" val="352309781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914400"/>
          </a:xfrm>
        </p:spPr>
        <p:txBody>
          <a:bodyPr/>
          <a:lstStyle/>
          <a:p>
            <a:pPr eaLnBrk="1" hangingPunct="1"/>
            <a:r>
              <a:rPr lang="tr-TR" altLang="tr-TR" sz="2800"/>
              <a:t>Alveoler interdependans</a:t>
            </a:r>
            <a:endParaRPr lang="en-US" altLang="tr-TR" sz="2800"/>
          </a:p>
        </p:txBody>
      </p:sp>
      <p:pic>
        <p:nvPicPr>
          <p:cNvPr id="28676" name="Picture 5" descr="loadBinar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114550"/>
            <a:ext cx="4114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299883" y="5832475"/>
            <a:ext cx="99118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dirty="0">
                <a:latin typeface="Arial" panose="020B0604020202020204" pitchFamily="34" charset="0"/>
              </a:rPr>
              <a:t>Mekanik olarak alveollerin birbirine bağımlığı vardır. Bu şekilde olduğu gibi ortadaki alveol kapanmaya başlarsa, komşu alveollerin duvarındaki stresi arttırır ve onlar bu kapanan alveolü açık tutmaya çalışırlar. </a:t>
            </a:r>
            <a:endParaRPr lang="en-US" altLang="tr-T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87056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2063751" y="319089"/>
            <a:ext cx="6175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b="1" u="sng">
                <a:latin typeface="Comic Sans MS" panose="030F0702030302020204" pitchFamily="66" charset="0"/>
              </a:rPr>
              <a:t>HAVAYOLU DİRENCİ (AIRWAY RESISTANCE) </a:t>
            </a:r>
          </a:p>
        </p:txBody>
      </p:sp>
      <p:pic>
        <p:nvPicPr>
          <p:cNvPr id="27651" name="Picture 5" descr="phys3_img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1" y="908050"/>
            <a:ext cx="4214813" cy="711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7"/>
          <p:cNvSpPr>
            <a:spLocks noChangeArrowheads="1"/>
          </p:cNvSpPr>
          <p:nvPr/>
        </p:nvSpPr>
        <p:spPr bwMode="auto">
          <a:xfrm>
            <a:off x="1703388" y="1733550"/>
            <a:ext cx="86407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latin typeface="Comic Sans MS" panose="030F0702030302020204" pitchFamily="66" charset="0"/>
              </a:rPr>
              <a:t>Havayollarında Sürtünme kuvvetlerinden dolayı akışa karşı olan dirence akiş direnci adı verilir. </a:t>
            </a:r>
          </a:p>
        </p:txBody>
      </p:sp>
      <p:pic>
        <p:nvPicPr>
          <p:cNvPr id="27653" name="Picture 6" descr="symbolic representation of rate of air flow formula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2420938"/>
            <a:ext cx="1468437" cy="373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Rectangle 8"/>
          <p:cNvSpPr>
            <a:spLocks noChangeArrowheads="1"/>
          </p:cNvSpPr>
          <p:nvPr/>
        </p:nvSpPr>
        <p:spPr bwMode="auto">
          <a:xfrm>
            <a:off x="1774825" y="3108325"/>
            <a:ext cx="871378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latin typeface="Comic Sans MS" panose="030F0702030302020204" pitchFamily="66" charset="0"/>
              </a:rPr>
              <a:t>Akış direnci akışın laminar veya turbulent olmasına, hava yollarının çapına, ve gazın viskositesine göre değişir.</a:t>
            </a:r>
          </a:p>
        </p:txBody>
      </p:sp>
      <p:sp>
        <p:nvSpPr>
          <p:cNvPr id="27655" name="Rectangle 10"/>
          <p:cNvSpPr>
            <a:spLocks noChangeArrowheads="1"/>
          </p:cNvSpPr>
          <p:nvPr/>
        </p:nvSpPr>
        <p:spPr bwMode="auto">
          <a:xfrm rot="10800000" flipV="1">
            <a:off x="1846263" y="4011614"/>
            <a:ext cx="857250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latin typeface="Comic Sans MS" panose="030F0702030302020204" pitchFamily="66" charset="0"/>
              </a:rPr>
              <a:t>L</a:t>
            </a:r>
            <a:r>
              <a:rPr lang="tr-TR" altLang="tr-TR" sz="1800" b="1">
                <a:latin typeface="Comic Sans MS" panose="030F0702030302020204" pitchFamily="66" charset="0"/>
                <a:cs typeface="Times New Roman" panose="02020603050405020304" pitchFamily="18" charset="0"/>
              </a:rPr>
              <a:t>aminar </a:t>
            </a:r>
            <a:r>
              <a:rPr lang="tr-TR" altLang="tr-TR" sz="1800" b="1">
                <a:latin typeface="Comic Sans MS" panose="030F0702030302020204" pitchFamily="66" charset="0"/>
              </a:rPr>
              <a:t>akış için</a:t>
            </a:r>
            <a:r>
              <a:rPr lang="tr-TR" altLang="tr-TR" sz="1800" b="1">
                <a:latin typeface="Comic Sans MS" panose="030F0702030302020204" pitchFamily="66" charset="0"/>
                <a:cs typeface="Times New Roman" panose="02020603050405020304" pitchFamily="18" charset="0"/>
              </a:rPr>
              <a:t>, </a:t>
            </a:r>
            <a:r>
              <a:rPr lang="tr-TR" altLang="tr-TR" sz="1800" b="1">
                <a:latin typeface="Comic Sans MS" panose="030F0702030302020204" pitchFamily="66" charset="0"/>
              </a:rPr>
              <a:t>direnç düşüktür</a:t>
            </a:r>
            <a:r>
              <a:rPr lang="tr-TR" altLang="tr-TR" sz="1800" b="1">
                <a:latin typeface="Comic Sans MS" panose="030F0702030302020204" pitchFamily="66" charset="0"/>
                <a:cs typeface="Times New Roman" panose="02020603050405020304" pitchFamily="18" charset="0"/>
              </a:rPr>
              <a:t>. </a:t>
            </a:r>
            <a:r>
              <a:rPr lang="tr-TR" altLang="tr-TR" sz="1800" b="1">
                <a:latin typeface="Comic Sans MS" panose="030F0702030302020204" pitchFamily="66" charset="0"/>
              </a:rPr>
              <a:t>Kısaca gerekli akışı sağlamak için küçük sürdürücü kuvvet (basınç) yeterlidir.</a:t>
            </a:r>
            <a:r>
              <a:rPr lang="tr-TR" altLang="tr-TR" sz="1800" b="1"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endParaRPr lang="tr-TR" altLang="tr-TR" sz="1800" b="1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 b="1">
                <a:latin typeface="Comic Sans MS" panose="030F0702030302020204" pitchFamily="66" charset="0"/>
              </a:rPr>
              <a:t>L</a:t>
            </a:r>
            <a:r>
              <a:rPr lang="tr-TR" altLang="tr-TR" sz="1800" b="1">
                <a:latin typeface="Comic Sans MS" panose="030F0702030302020204" pitchFamily="66" charset="0"/>
                <a:cs typeface="Times New Roman" panose="02020603050405020304" pitchFamily="18" charset="0"/>
              </a:rPr>
              <a:t>aminar </a:t>
            </a:r>
            <a:r>
              <a:rPr lang="tr-TR" altLang="tr-TR" sz="1800" b="1">
                <a:latin typeface="Comic Sans MS" panose="030F0702030302020204" pitchFamily="66" charset="0"/>
              </a:rPr>
              <a:t>akış için direnç:</a:t>
            </a:r>
          </a:p>
        </p:txBody>
      </p:sp>
      <p:pic>
        <p:nvPicPr>
          <p:cNvPr id="27656" name="Picture 9" descr="Poiseuille's Law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4" y="5229226"/>
            <a:ext cx="6084887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11" descr="LaminarFlow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5229226"/>
            <a:ext cx="2622550" cy="1082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Rectangle 12"/>
          <p:cNvSpPr>
            <a:spLocks noChangeArrowheads="1"/>
          </p:cNvSpPr>
          <p:nvPr/>
        </p:nvSpPr>
        <p:spPr bwMode="auto">
          <a:xfrm>
            <a:off x="5016500" y="2492376"/>
            <a:ext cx="4730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/>
              <a:t>Burada V üzerinde işaret debiye karşılıktır</a:t>
            </a:r>
          </a:p>
        </p:txBody>
      </p:sp>
    </p:spTree>
    <p:extLst>
      <p:ext uri="{BB962C8B-B14F-4D97-AF65-F5344CB8AC3E}">
        <p14:creationId xmlns:p14="http://schemas.microsoft.com/office/powerpoint/2010/main" val="21220872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86200"/>
            <a:ext cx="8229600" cy="1371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2000" dirty="0" err="1"/>
              <a:t>Laminer</a:t>
            </a:r>
            <a:r>
              <a:rPr lang="tr-TR" altLang="tr-TR" sz="2000" dirty="0"/>
              <a:t>, </a:t>
            </a:r>
            <a:r>
              <a:rPr lang="tr-TR" altLang="tr-TR" sz="2000" dirty="0" err="1"/>
              <a:t>türbülan</a:t>
            </a:r>
            <a:r>
              <a:rPr lang="tr-TR" altLang="tr-TR" sz="2000" dirty="0"/>
              <a:t> ve </a:t>
            </a:r>
            <a:r>
              <a:rPr lang="tr-TR" altLang="tr-TR" sz="2000" dirty="0" err="1"/>
              <a:t>tranzisyonel</a:t>
            </a:r>
            <a:r>
              <a:rPr lang="tr-TR" altLang="tr-TR" sz="2000" dirty="0"/>
              <a:t> akım</a:t>
            </a:r>
            <a:br>
              <a:rPr lang="tr-TR" altLang="tr-TR" sz="2000" dirty="0"/>
            </a:br>
            <a:br>
              <a:rPr lang="tr-TR" altLang="tr-TR" sz="2000" dirty="0"/>
            </a:br>
            <a:r>
              <a:rPr lang="tr-TR" altLang="tr-TR" sz="2000" dirty="0"/>
              <a:t>Gerçek </a:t>
            </a:r>
            <a:r>
              <a:rPr lang="tr-TR" altLang="tr-TR" sz="2000" dirty="0" err="1"/>
              <a:t>laminer</a:t>
            </a:r>
            <a:r>
              <a:rPr lang="tr-TR" altLang="tr-TR" sz="2000" dirty="0"/>
              <a:t> akım küçük hava yollarında</a:t>
            </a:r>
            <a:br>
              <a:rPr lang="tr-TR" altLang="tr-TR" sz="2000" dirty="0"/>
            </a:br>
            <a:br>
              <a:rPr lang="tr-TR" altLang="tr-TR" sz="2000" dirty="0"/>
            </a:br>
            <a:r>
              <a:rPr lang="tr-TR" altLang="tr-TR" sz="2000" dirty="0" err="1"/>
              <a:t>Trakea</a:t>
            </a:r>
            <a:r>
              <a:rPr lang="tr-TR" altLang="tr-TR" sz="2000" dirty="0"/>
              <a:t> ve bronşlarda </a:t>
            </a:r>
            <a:r>
              <a:rPr lang="tr-TR" altLang="tr-TR" sz="2000" dirty="0" err="1"/>
              <a:t>türbülan</a:t>
            </a:r>
            <a:r>
              <a:rPr lang="tr-TR" altLang="tr-TR" sz="2000" dirty="0"/>
              <a:t> veya </a:t>
            </a:r>
            <a:r>
              <a:rPr lang="tr-TR" altLang="tr-TR" sz="2000" dirty="0" err="1"/>
              <a:t>tranzisyonel</a:t>
            </a:r>
            <a:r>
              <a:rPr lang="tr-TR" altLang="tr-TR" sz="2000" dirty="0"/>
              <a:t> akım</a:t>
            </a:r>
            <a:endParaRPr lang="en-US" altLang="tr-TR" sz="2000" dirty="0"/>
          </a:p>
        </p:txBody>
      </p:sp>
      <p:pic>
        <p:nvPicPr>
          <p:cNvPr id="34819" name="Picture 4" descr="Air20flow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914401"/>
            <a:ext cx="5467350" cy="2047875"/>
          </a:xfrm>
          <a:noFill/>
        </p:spPr>
      </p:pic>
    </p:spTree>
    <p:extLst>
      <p:ext uri="{BB962C8B-B14F-4D97-AF65-F5344CB8AC3E}">
        <p14:creationId xmlns:p14="http://schemas.microsoft.com/office/powerpoint/2010/main" val="20297587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Image of turbulent flow in airw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765176"/>
            <a:ext cx="2665412" cy="1101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4727575" y="766763"/>
            <a:ext cx="5761038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Comic Sans MS" panose="030F0702030302020204" pitchFamily="66" charset="0"/>
              </a:rPr>
              <a:t>Hava akışı yüksek hızlarda olduğunda , özellikle hava akış borusunun duvarı düzensiz olduğunda  akış organize değildir (kaotik). Buna </a:t>
            </a:r>
            <a:r>
              <a:rPr lang="tr-TR" altLang="tr-TR" sz="1800" dirty="0" err="1">
                <a:latin typeface="Comic Sans MS" panose="030F0702030302020204" pitchFamily="66" charset="0"/>
              </a:rPr>
              <a:t>Türbülan</a:t>
            </a:r>
            <a:r>
              <a:rPr lang="tr-TR" altLang="tr-TR" sz="1800" dirty="0">
                <a:latin typeface="Comic Sans MS" panose="030F0702030302020204" pitchFamily="66" charset="0"/>
              </a:rPr>
              <a:t> akış adı verilir, genellikle büyük olan hava yollarında görülür (</a:t>
            </a:r>
            <a:r>
              <a:rPr lang="tr-TR" altLang="tr-TR" sz="1800" dirty="0" err="1">
                <a:latin typeface="Comic Sans MS" panose="030F0702030302020204" pitchFamily="66" charset="0"/>
              </a:rPr>
              <a:t>trachea</a:t>
            </a:r>
            <a:r>
              <a:rPr lang="tr-TR" altLang="tr-TR" sz="1800" dirty="0">
                <a:latin typeface="Comic Sans MS" panose="030F0702030302020204" pitchFamily="66" charset="0"/>
              </a:rPr>
              <a:t> gibi). </a:t>
            </a:r>
          </a:p>
        </p:txBody>
      </p:sp>
      <p:pic>
        <p:nvPicPr>
          <p:cNvPr id="28676" name="Picture 6" descr="Formula:triangle P equals K times V-dot 2superscript where triangle P=driving force, K=constant, V-dot=flo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2349501"/>
            <a:ext cx="7561263" cy="377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7" descr="AirflowLoc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3284538"/>
            <a:ext cx="2952750" cy="280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Rectangle 8"/>
          <p:cNvSpPr>
            <a:spLocks noChangeArrowheads="1"/>
          </p:cNvSpPr>
          <p:nvPr/>
        </p:nvSpPr>
        <p:spPr bwMode="auto">
          <a:xfrm>
            <a:off x="4906964" y="3695631"/>
            <a:ext cx="5761037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/>
              <a:t>Normal solunum esnasında, </a:t>
            </a:r>
            <a:r>
              <a:rPr lang="tr-TR" altLang="tr-TR" sz="1800" dirty="0" err="1"/>
              <a:t>laminar</a:t>
            </a:r>
            <a:r>
              <a:rPr lang="tr-TR" altLang="tr-TR" sz="1800" dirty="0"/>
              <a:t> akış orta-boy bronşlardan başlar ve  </a:t>
            </a:r>
            <a:r>
              <a:rPr lang="tr-TR" altLang="tr-TR" sz="1800" dirty="0" err="1"/>
              <a:t>bronşiollere</a:t>
            </a:r>
            <a:r>
              <a:rPr lang="tr-TR" altLang="tr-TR" sz="1800" dirty="0"/>
              <a:t> kadar iner.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/>
              <a:t>Ekzersiz</a:t>
            </a:r>
            <a:r>
              <a:rPr lang="tr-TR" altLang="tr-TR" sz="1800" dirty="0"/>
              <a:t> esnasında, hava akışı daha hızlı olduğu zaman, </a:t>
            </a:r>
            <a:r>
              <a:rPr lang="tr-TR" altLang="tr-TR" sz="1800" dirty="0" err="1"/>
              <a:t>laminar</a:t>
            </a:r>
            <a:r>
              <a:rPr lang="tr-TR" altLang="tr-TR" sz="1800" dirty="0"/>
              <a:t> akış daha küçük hava yollarına kayar.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 err="1"/>
              <a:t>Transitional</a:t>
            </a:r>
            <a:r>
              <a:rPr lang="tr-TR" altLang="tr-TR" sz="1800" dirty="0"/>
              <a:t> akış, (hem </a:t>
            </a:r>
            <a:r>
              <a:rPr lang="tr-TR" altLang="tr-TR" sz="1800" dirty="0" err="1"/>
              <a:t>laminar</a:t>
            </a:r>
            <a:r>
              <a:rPr lang="tr-TR" altLang="tr-TR" sz="1800" dirty="0"/>
              <a:t> hem de </a:t>
            </a:r>
            <a:r>
              <a:rPr lang="tr-TR" altLang="tr-TR" sz="1800" dirty="0" err="1"/>
              <a:t>türbülan</a:t>
            </a:r>
            <a:r>
              <a:rPr lang="tr-TR" altLang="tr-TR" sz="1800" dirty="0"/>
              <a:t> akış özelliklerini taşır) ise bu iki bölgenin arasında yer alır. </a:t>
            </a:r>
          </a:p>
        </p:txBody>
      </p:sp>
    </p:spTree>
    <p:extLst>
      <p:ext uri="{BB962C8B-B14F-4D97-AF65-F5344CB8AC3E}">
        <p14:creationId xmlns:p14="http://schemas.microsoft.com/office/powerpoint/2010/main" val="196664202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AirwayResistVolu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343276"/>
            <a:ext cx="3600450" cy="3287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5" descr="AirwayResistGe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3357564"/>
            <a:ext cx="3384550" cy="3305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6"/>
          <p:cNvSpPr>
            <a:spLocks noChangeArrowheads="1"/>
          </p:cNvSpPr>
          <p:nvPr/>
        </p:nvSpPr>
        <p:spPr bwMode="auto">
          <a:xfrm>
            <a:off x="1847851" y="659280"/>
            <a:ext cx="842486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Comic Sans MS" panose="030F0702030302020204" pitchFamily="66" charset="0"/>
              </a:rPr>
              <a:t>Tek bir küçük hava yolu tek bir büyük hava yolundan daha büyük bir direnç oluştururken, hava akışına karşı direnç bulunan paralel yolakların sayısına bağlıdır.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Comic Sans MS" panose="030F0702030302020204" pitchFamily="66" charset="0"/>
              </a:rPr>
              <a:t>Bu nedenle, büyük ve orta büyük hava yolları daha büyük direnç sağlar.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398201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ChangeArrowheads="1"/>
          </p:cNvSpPr>
          <p:nvPr/>
        </p:nvSpPr>
        <p:spPr bwMode="auto">
          <a:xfrm>
            <a:off x="1992314" y="2861"/>
            <a:ext cx="8351837" cy="2993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52352" bIns="38088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 u="sng" dirty="0" err="1">
                <a:latin typeface="Comic Sans MS" panose="030F0702030302020204" pitchFamily="66" charset="0"/>
              </a:rPr>
              <a:t>Geriçekilme</a:t>
            </a:r>
            <a:r>
              <a:rPr lang="tr-TR" altLang="tr-TR" sz="2400" b="1" u="sng" dirty="0">
                <a:latin typeface="Comic Sans MS" panose="030F0702030302020204" pitchFamily="66" charset="0"/>
              </a:rPr>
              <a:t> Basıncı (</a:t>
            </a:r>
            <a:r>
              <a:rPr lang="tr-TR" altLang="tr-TR" sz="2400" b="1" u="sng" dirty="0" err="1">
                <a:latin typeface="Comic Sans MS" panose="030F0702030302020204" pitchFamily="66" charset="0"/>
              </a:rPr>
              <a:t>Recoil</a:t>
            </a:r>
            <a:r>
              <a:rPr lang="tr-TR" altLang="tr-TR" sz="2400" b="1" u="sng" dirty="0">
                <a:latin typeface="Comic Sans MS" panose="030F0702030302020204" pitchFamily="66" charset="0"/>
              </a:rPr>
              <a:t> </a:t>
            </a:r>
            <a:r>
              <a:rPr lang="tr-TR" altLang="tr-TR" sz="2400" b="1" u="sng" dirty="0" err="1">
                <a:latin typeface="Comic Sans MS" panose="030F0702030302020204" pitchFamily="66" charset="0"/>
              </a:rPr>
              <a:t>Pressure</a:t>
            </a:r>
            <a:r>
              <a:rPr lang="tr-TR" altLang="tr-TR" sz="2400" b="1" u="sng" dirty="0">
                <a:latin typeface="Comic Sans MS" panose="030F0702030302020204" pitchFamily="66" charset="0"/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Comic Sans MS" panose="030F0702030302020204" pitchFamily="66" charset="0"/>
              </a:rPr>
              <a:t>- Büzülme veya </a:t>
            </a:r>
            <a:r>
              <a:rPr lang="tr-TR" altLang="tr-TR" sz="2000" dirty="0" err="1">
                <a:latin typeface="Comic Sans MS" panose="030F0702030302020204" pitchFamily="66" charset="0"/>
              </a:rPr>
              <a:t>geriçekilme</a:t>
            </a:r>
            <a:r>
              <a:rPr lang="tr-TR" altLang="tr-TR" sz="2000" dirty="0">
                <a:latin typeface="Comic Sans MS" panose="030F0702030302020204" pitchFamily="66" charset="0"/>
              </a:rPr>
              <a:t> basıncı bir elastik yapının iki yanı arasındaki basınç arasındaki basınç farkıdır. İçi boş elastik bir yapıyı alıp onu </a:t>
            </a:r>
            <a:r>
              <a:rPr lang="tr-TR" altLang="tr-TR" sz="2000" dirty="0" err="1">
                <a:latin typeface="Comic Sans MS" panose="030F0702030302020204" pitchFamily="66" charset="0"/>
              </a:rPr>
              <a:t>dinlenim</a:t>
            </a:r>
            <a:r>
              <a:rPr lang="tr-TR" altLang="tr-TR" sz="2000" dirty="0">
                <a:latin typeface="Comic Sans MS" panose="030F0702030302020204" pitchFamily="66" charset="0"/>
              </a:rPr>
              <a:t> hacminden uzaklaştırmak istendiğinde, bu yapının bir tarafı diğer tarafına göre daha büyük bir basınç uygular.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>
                <a:latin typeface="Comic Sans MS" panose="030F0702030302020204" pitchFamily="66" charset="0"/>
              </a:rPr>
              <a:t>- Solunum fizyolojisinde, </a:t>
            </a:r>
            <a:r>
              <a:rPr lang="tr-TR" altLang="tr-TR" sz="2000" dirty="0" err="1">
                <a:latin typeface="Comic Sans MS" panose="030F0702030302020204" pitchFamily="66" charset="0"/>
              </a:rPr>
              <a:t>geriçekilme</a:t>
            </a:r>
            <a:r>
              <a:rPr lang="tr-TR" altLang="tr-TR" sz="2000" dirty="0">
                <a:latin typeface="Comic Sans MS" panose="030F0702030302020204" pitchFamily="66" charset="0"/>
              </a:rPr>
              <a:t> basıncı akciğer ve göğüs duvarına göre kullanılır. Değeri daima iç-dış arasındaki basıncın farkı kadardır. </a:t>
            </a:r>
          </a:p>
        </p:txBody>
      </p:sp>
      <p:pic>
        <p:nvPicPr>
          <p:cNvPr id="32771" name="Picture 5" descr="RecoilPress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3357563"/>
            <a:ext cx="5832475" cy="3149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902342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1703389" y="339726"/>
            <a:ext cx="85693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000" b="1" u="sng" dirty="0">
                <a:latin typeface="Comic Sans MS" panose="030F0702030302020204" pitchFamily="66" charset="0"/>
              </a:rPr>
              <a:t>STATIK BASINÇ-HACİM EĞRİSİ:</a:t>
            </a:r>
            <a:r>
              <a:rPr lang="tr-TR" altLang="tr-TR" sz="1800" u="sng" dirty="0">
                <a:latin typeface="Comic Sans MS" panose="030F0702030302020204" pitchFamily="66" charset="0"/>
              </a:rPr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tr-TR" altLang="tr-TR" sz="1800" u="sng" dirty="0"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Comic Sans MS" panose="030F0702030302020204" pitchFamily="66" charset="0"/>
              </a:rPr>
              <a:t>Akciğerin Basınç-Hacim eğrisi herhangi bir hava akışı olmadığı zaman elde edilen eğri. Bu durumda o andaki toplam basınç </a:t>
            </a:r>
            <a:r>
              <a:rPr lang="tr-TR" altLang="tr-TR" sz="1800" b="1" i="1" u="sng" dirty="0" err="1">
                <a:latin typeface="Comic Sans MS" panose="030F0702030302020204" pitchFamily="66" charset="0"/>
              </a:rPr>
              <a:t>transpulmonary</a:t>
            </a:r>
            <a:r>
              <a:rPr lang="tr-TR" altLang="tr-TR" sz="1800" b="1" i="1" u="sng" dirty="0">
                <a:latin typeface="Comic Sans MS" panose="030F0702030302020204" pitchFamily="66" charset="0"/>
              </a:rPr>
              <a:t> </a:t>
            </a:r>
            <a:r>
              <a:rPr lang="tr-TR" altLang="tr-TR" sz="1800" b="1" i="1" u="sng" dirty="0" err="1">
                <a:latin typeface="Comic Sans MS" panose="030F0702030302020204" pitchFamily="66" charset="0"/>
              </a:rPr>
              <a:t>pressure</a:t>
            </a:r>
            <a:r>
              <a:rPr lang="tr-TR" altLang="tr-TR" sz="1800" i="1" dirty="0">
                <a:latin typeface="Comic Sans MS" panose="030F0702030302020204" pitchFamily="66" charset="0"/>
              </a:rPr>
              <a:t> </a:t>
            </a:r>
            <a:r>
              <a:rPr lang="tr-TR" altLang="tr-TR" sz="1800" dirty="0">
                <a:latin typeface="Comic Sans MS" panose="030F0702030302020204" pitchFamily="66" charset="0"/>
              </a:rPr>
              <a:t>çünkü hava akışı için basınç </a:t>
            </a:r>
            <a:r>
              <a:rPr lang="tr-TR" altLang="tr-TR" sz="1800" dirty="0" err="1">
                <a:latin typeface="Comic Sans MS" panose="030F0702030302020204" pitchFamily="66" charset="0"/>
              </a:rPr>
              <a:t>gradiyenti</a:t>
            </a:r>
            <a:r>
              <a:rPr lang="tr-TR" altLang="tr-TR" sz="1800" dirty="0">
                <a:latin typeface="Comic Sans MS" panose="030F0702030302020204" pitchFamily="66" charset="0"/>
              </a:rPr>
              <a:t> yoktur.</a:t>
            </a:r>
            <a:r>
              <a:rPr lang="tr-TR" altLang="tr-TR" sz="1800" i="1" dirty="0">
                <a:latin typeface="Comic Sans MS" panose="030F0702030302020204" pitchFamily="66" charset="0"/>
              </a:rPr>
              <a:t> </a:t>
            </a:r>
            <a:endParaRPr lang="tr-TR" altLang="tr-TR" sz="1800" dirty="0">
              <a:latin typeface="Comic Sans MS" panose="030F0702030302020204" pitchFamily="66" charset="0"/>
            </a:endParaRPr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5880100" y="2060576"/>
            <a:ext cx="4572000" cy="457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Comic Sans MS" panose="030F0702030302020204" pitchFamily="66" charset="0"/>
              </a:rPr>
              <a:t>Bu eğri kişi istemli ve basamaklı olarak akciğer hacmini arttırır ve ölçülür. Hava giriş yolları kapatılarak kasların gevşemesi sağlanır. Bu durumda ölçülen basınç sürdürücü basınca yani ∆P ye karşılıktır. Buradan,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Comic Sans MS" panose="030F0702030302020204" pitchFamily="66" charset="0"/>
              </a:rPr>
              <a:t>C = </a:t>
            </a:r>
            <a:r>
              <a:rPr lang="tr-TR" altLang="tr-TR" sz="2400" dirty="0"/>
              <a:t>∆V / ∆P </a:t>
            </a:r>
            <a:endParaRPr lang="tr-TR" altLang="tr-TR" sz="24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Comic Sans MS" panose="030F0702030302020204" pitchFamily="66" charset="0"/>
              </a:rPr>
              <a:t>Normal Şekil: Normal olarak bir sigmoid eğrisi  ki burada Yedek hacimde var olan minimum </a:t>
            </a:r>
            <a:r>
              <a:rPr lang="tr-TR" altLang="tr-TR" sz="1800" dirty="0" err="1">
                <a:latin typeface="Comic Sans MS" panose="030F0702030302020204" pitchFamily="66" charset="0"/>
              </a:rPr>
              <a:t>plevral</a:t>
            </a:r>
            <a:r>
              <a:rPr lang="tr-TR" altLang="tr-TR" sz="1800" dirty="0">
                <a:latin typeface="Comic Sans MS" panose="030F0702030302020204" pitchFamily="66" charset="0"/>
              </a:rPr>
              <a:t> basınç ile Toplam </a:t>
            </a:r>
            <a:r>
              <a:rPr lang="tr-TR" altLang="tr-TR" sz="1800" dirty="0" err="1">
                <a:latin typeface="Comic Sans MS" panose="030F0702030302020204" pitchFamily="66" charset="0"/>
              </a:rPr>
              <a:t>akciper</a:t>
            </a:r>
            <a:r>
              <a:rPr lang="tr-TR" altLang="tr-TR" sz="1800" dirty="0">
                <a:latin typeface="Comic Sans MS" panose="030F0702030302020204" pitchFamily="66" charset="0"/>
              </a:rPr>
              <a:t> kapasitesine ulaşıldığındaki maksimum </a:t>
            </a:r>
            <a:r>
              <a:rPr lang="tr-TR" altLang="tr-TR" sz="1800" dirty="0" err="1">
                <a:latin typeface="Comic Sans MS" panose="030F0702030302020204" pitchFamily="66" charset="0"/>
              </a:rPr>
              <a:t>plevral</a:t>
            </a:r>
            <a:r>
              <a:rPr lang="tr-TR" altLang="tr-TR" sz="1800" dirty="0">
                <a:latin typeface="Comic Sans MS" panose="030F0702030302020204" pitchFamily="66" charset="0"/>
              </a:rPr>
              <a:t> basınç ile elde edilir.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1800" b="1" dirty="0">
                <a:latin typeface="Comic Sans MS" panose="030F0702030302020204" pitchFamily="66" charset="0"/>
              </a:rPr>
              <a:t>HYSTERESIS:</a:t>
            </a:r>
            <a:r>
              <a:rPr lang="tr-TR" altLang="tr-TR" sz="1800" dirty="0">
                <a:latin typeface="Comic Sans MS" panose="030F0702030302020204" pitchFamily="66" charset="0"/>
              </a:rPr>
              <a:t> </a:t>
            </a:r>
            <a:r>
              <a:rPr lang="tr-TR" altLang="tr-TR" sz="1800" i="1" dirty="0">
                <a:latin typeface="Comic Sans MS" panose="030F0702030302020204" pitchFamily="66" charset="0"/>
              </a:rPr>
              <a:t>Sadece zorlu </a:t>
            </a:r>
            <a:r>
              <a:rPr lang="tr-TR" altLang="tr-TR" sz="1800" i="1" dirty="0" err="1">
                <a:latin typeface="Comic Sans MS" panose="030F0702030302020204" pitchFamily="66" charset="0"/>
              </a:rPr>
              <a:t>ekspirasyon</a:t>
            </a:r>
            <a:r>
              <a:rPr lang="tr-TR" altLang="tr-TR" sz="1800" i="1" dirty="0">
                <a:latin typeface="Comic Sans MS" panose="030F0702030302020204" pitchFamily="66" charset="0"/>
              </a:rPr>
              <a:t> sonrası elde edilir.</a:t>
            </a:r>
          </a:p>
        </p:txBody>
      </p:sp>
      <p:pic>
        <p:nvPicPr>
          <p:cNvPr id="33796" name="Picture 5" descr="cc1451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2276476"/>
            <a:ext cx="3744913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752426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9" descr="phys3_img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181101"/>
            <a:ext cx="3529012" cy="30146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10"/>
          <p:cNvSpPr>
            <a:spLocks noChangeArrowheads="1"/>
          </p:cNvSpPr>
          <p:nvPr/>
        </p:nvSpPr>
        <p:spPr bwMode="auto">
          <a:xfrm>
            <a:off x="5448300" y="1196976"/>
            <a:ext cx="5219700" cy="2289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tr-TR" altLang="tr-TR" sz="1800" b="1" i="1"/>
              <a:t> </a:t>
            </a:r>
            <a:r>
              <a:rPr lang="tr-TR" altLang="tr-TR" sz="1800">
                <a:latin typeface="Comic Sans MS" panose="030F0702030302020204" pitchFamily="66" charset="0"/>
              </a:rPr>
              <a:t>Eğer yedek hacim (Residual Volume) patholojik seviyelere yükselirse, kişi akciğerlerdeki havanın tamanını dışarıya atamaz. </a:t>
            </a:r>
          </a:p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tr-TR" altLang="tr-TR" sz="1800">
                <a:latin typeface="Comic Sans MS" panose="030F0702030302020204" pitchFamily="66" charset="0"/>
              </a:rPr>
              <a:t> Her bir solumada Tidal volume artar ve böylece toplam olarak hacim artar ki bu yetersiz solumayı bir tür kompansasyon işlevidir. </a:t>
            </a:r>
          </a:p>
        </p:txBody>
      </p:sp>
      <p:sp>
        <p:nvSpPr>
          <p:cNvPr id="34820" name="Rectangle 12"/>
          <p:cNvSpPr>
            <a:spLocks noChangeArrowheads="1"/>
          </p:cNvSpPr>
          <p:nvPr/>
        </p:nvSpPr>
        <p:spPr bwMode="auto">
          <a:xfrm>
            <a:off x="-674688" y="19584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34821" name="Rectangle 13"/>
          <p:cNvSpPr>
            <a:spLocks noChangeArrowheads="1"/>
          </p:cNvSpPr>
          <p:nvPr/>
        </p:nvSpPr>
        <p:spPr bwMode="auto">
          <a:xfrm>
            <a:off x="1631950" y="4673601"/>
            <a:ext cx="8928100" cy="1558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2286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2286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2286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tr-TR" altLang="tr-TR" sz="1600" b="1">
                <a:latin typeface="Comic Sans MS" panose="030F0702030302020204" pitchFamily="66" charset="0"/>
              </a:rPr>
              <a:t>* </a:t>
            </a:r>
            <a:r>
              <a:rPr lang="tr-TR" altLang="tr-TR" sz="1600">
                <a:latin typeface="Comic Sans MS" panose="030F0702030302020204" pitchFamily="66" charset="0"/>
                <a:cs typeface="Times New Roman" panose="02020603050405020304" pitchFamily="18" charset="0"/>
              </a:rPr>
              <a:t>AB boyunca, ki bu basitçe akciğer hacmini sağlamak için gerekli olan basınçtır, i.e. transpulmonary basınç, statik-eğrideki aynı basınçtır. </a:t>
            </a:r>
            <a:endParaRPr lang="tr-TR" altLang="tr-TR" sz="160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tr-TR" altLang="tr-TR" sz="1600">
                <a:latin typeface="Comic Sans MS" panose="030F0702030302020204" pitchFamily="66" charset="0"/>
              </a:rPr>
              <a:t>* </a:t>
            </a:r>
            <a:r>
              <a:rPr lang="tr-TR" altLang="tr-TR" sz="1600">
                <a:latin typeface="Comic Sans MS" panose="030F0702030302020204" pitchFamily="66" charset="0"/>
                <a:cs typeface="Times New Roman" panose="02020603050405020304" pitchFamily="18" charset="0"/>
              </a:rPr>
              <a:t>Transpulmonary basıncın üzerindeki her hangi bir basınç (i.e. to the right of the line) akciğerlerde hava akışını sağlamak için kullanılır (i.e. transairway pressure). </a:t>
            </a:r>
            <a:endParaRPr lang="tr-TR" altLang="tr-TR" sz="1600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 typeface="Symbol" panose="05050102010706020507" pitchFamily="18" charset="2"/>
              <a:buChar char=""/>
            </a:pPr>
            <a:r>
              <a:rPr lang="tr-TR" altLang="tr-TR" sz="1600">
                <a:latin typeface="Comic Sans MS" panose="030F0702030302020204" pitchFamily="66" charset="0"/>
              </a:rPr>
              <a:t>* Eğer çok yavaş olarak soluk alma-verme yapılıyorsa, </a:t>
            </a:r>
            <a:r>
              <a:rPr lang="tr-TR" altLang="tr-TR" sz="1600">
                <a:latin typeface="Comic Sans MS" panose="030F0702030302020204" pitchFamily="66" charset="0"/>
                <a:cs typeface="Times New Roman" panose="02020603050405020304" pitchFamily="18" charset="0"/>
              </a:rPr>
              <a:t>bütün çüzgiler merkezi kompliyans-çizgisi üzerine gelir. Az miktarda hava akışı oluşur ve ekstra basınca gereksinim yoktur. </a:t>
            </a:r>
            <a:endParaRPr lang="tr-TR" altLang="tr-TR" sz="1600"/>
          </a:p>
        </p:txBody>
      </p:sp>
      <p:sp>
        <p:nvSpPr>
          <p:cNvPr id="34822" name="Rectangle 14"/>
          <p:cNvSpPr>
            <a:spLocks noChangeArrowheads="1"/>
          </p:cNvSpPr>
          <p:nvPr/>
        </p:nvSpPr>
        <p:spPr bwMode="auto">
          <a:xfrm>
            <a:off x="5375276" y="3573464"/>
            <a:ext cx="5292725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tr-TR" altLang="tr-TR" sz="2000"/>
              <a:t>- </a:t>
            </a:r>
            <a:r>
              <a:rPr lang="tr-TR" altLang="tr-TR" sz="2000">
                <a:latin typeface="Comic Sans MS" panose="030F0702030302020204" pitchFamily="66" charset="0"/>
              </a:rPr>
              <a:t>AB çizgisinin eğimi bütüm akciğer kompliyansona karşılık gelir. </a:t>
            </a:r>
          </a:p>
        </p:txBody>
      </p:sp>
      <p:sp>
        <p:nvSpPr>
          <p:cNvPr id="34823" name="Rectangle 15"/>
          <p:cNvSpPr>
            <a:spLocks noChangeArrowheads="1"/>
          </p:cNvSpPr>
          <p:nvPr/>
        </p:nvSpPr>
        <p:spPr bwMode="auto">
          <a:xfrm>
            <a:off x="1774826" y="333375"/>
            <a:ext cx="5561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 u="sng">
                <a:solidFill>
                  <a:srgbClr val="FF3300"/>
                </a:solidFill>
                <a:latin typeface="Comic Sans MS" panose="030F0702030302020204" pitchFamily="66" charset="0"/>
              </a:rPr>
              <a:t>DİNAMİK BASINÇ-HACİM EĞRİSİ</a:t>
            </a:r>
          </a:p>
        </p:txBody>
      </p:sp>
    </p:spTree>
    <p:extLst>
      <p:ext uri="{BB962C8B-B14F-4D97-AF65-F5344CB8AC3E}">
        <p14:creationId xmlns:p14="http://schemas.microsoft.com/office/powerpoint/2010/main" val="313453062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2"/>
          <p:cNvSpPr txBox="1">
            <a:spLocks noChangeArrowheads="1"/>
          </p:cNvSpPr>
          <p:nvPr/>
        </p:nvSpPr>
        <p:spPr bwMode="auto">
          <a:xfrm rot="-5400406">
            <a:off x="4000501" y="2716213"/>
            <a:ext cx="3927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Microsoft Sans Serif" panose="020B0604020202020204" pitchFamily="34" charset="0"/>
              </a:rPr>
              <a:t>Akciğer volumü (L)</a:t>
            </a:r>
            <a:endParaRPr lang="en-US" altLang="tr-TR" sz="2400">
              <a:latin typeface="Microsoft Sans Serif" panose="020B0604020202020204" pitchFamily="34" charset="0"/>
            </a:endParaRPr>
          </a:p>
        </p:txBody>
      </p:sp>
      <p:sp>
        <p:nvSpPr>
          <p:cNvPr id="38915" name="Text Box 14"/>
          <p:cNvSpPr txBox="1">
            <a:spLocks noChangeArrowheads="1"/>
          </p:cNvSpPr>
          <p:nvPr/>
        </p:nvSpPr>
        <p:spPr bwMode="auto">
          <a:xfrm>
            <a:off x="6934200" y="5715001"/>
            <a:ext cx="32335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Microsoft Sans Serif" panose="020B0604020202020204" pitchFamily="34" charset="0"/>
              </a:rPr>
              <a:t>Transpulmoner basınç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>
                <a:latin typeface="Microsoft Sans Serif" panose="020B0604020202020204" pitchFamily="34" charset="0"/>
              </a:rPr>
              <a:t>cm H2O</a:t>
            </a:r>
            <a:endParaRPr lang="en-US" altLang="tr-TR" sz="2400">
              <a:latin typeface="Microsoft Sans Serif" panose="020B0604020202020204" pitchFamily="34" charset="0"/>
            </a:endParaRPr>
          </a:p>
        </p:txBody>
      </p:sp>
      <p:sp>
        <p:nvSpPr>
          <p:cNvPr id="38916" name="Rectangle 1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09800" y="609600"/>
            <a:ext cx="3810000" cy="5486400"/>
          </a:xfrm>
        </p:spPr>
        <p:txBody>
          <a:bodyPr/>
          <a:lstStyle/>
          <a:p>
            <a:pPr eaLnBrk="1" hangingPunct="1"/>
            <a:r>
              <a:rPr lang="tr-TR" altLang="tr-TR"/>
              <a:t>İzole akciğerde değişen komplians durumlarında basınç-volüm ilişkisi</a:t>
            </a:r>
          </a:p>
          <a:p>
            <a:pPr eaLnBrk="1" hangingPunct="1"/>
            <a:endParaRPr lang="tr-TR" altLang="tr-TR"/>
          </a:p>
          <a:p>
            <a:pPr eaLnBrk="1" hangingPunct="1"/>
            <a:r>
              <a:rPr lang="tr-TR" altLang="tr-TR"/>
              <a:t>Restriktif akciğer hastalıklarında komplians azalır</a:t>
            </a:r>
          </a:p>
          <a:p>
            <a:pPr eaLnBrk="1" hangingPunct="1"/>
            <a:endParaRPr lang="tr-TR" altLang="tr-TR"/>
          </a:p>
          <a:p>
            <a:pPr eaLnBrk="1" hangingPunct="1"/>
            <a:r>
              <a:rPr lang="tr-TR" altLang="tr-TR"/>
              <a:t>Amfizemde komplians artar</a:t>
            </a:r>
            <a:endParaRPr lang="en-US" altLang="tr-TR"/>
          </a:p>
        </p:txBody>
      </p:sp>
      <p:graphicFrame>
        <p:nvGraphicFramePr>
          <p:cNvPr id="38917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0766352"/>
              </p:ext>
            </p:extLst>
          </p:nvPr>
        </p:nvGraphicFramePr>
        <p:xfrm>
          <a:off x="6240464" y="1104900"/>
          <a:ext cx="4427537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hart" r:id="rId3" imgW="10541160" imgH="4578840" progId="Excel.Sheet.8">
                  <p:embed/>
                </p:oleObj>
              </mc:Choice>
              <mc:Fallback>
                <p:oleObj name="Chart" r:id="rId3" imgW="10541160" imgH="4578840" progId="Excel.Shee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464" y="1104900"/>
                        <a:ext cx="4427537" cy="46482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8" name="Text Box 25"/>
          <p:cNvSpPr txBox="1">
            <a:spLocks noChangeArrowheads="1"/>
          </p:cNvSpPr>
          <p:nvPr/>
        </p:nvSpPr>
        <p:spPr bwMode="auto">
          <a:xfrm>
            <a:off x="8915400" y="21336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Microsoft Sans Serif" panose="020B0604020202020204" pitchFamily="34" charset="0"/>
              </a:rPr>
              <a:t>normal</a:t>
            </a:r>
            <a:endParaRPr lang="en-US" altLang="tr-TR" sz="2400">
              <a:latin typeface="Microsoft Sans Serif" panose="020B0604020202020204" pitchFamily="34" charset="0"/>
            </a:endParaRPr>
          </a:p>
        </p:txBody>
      </p:sp>
      <p:sp>
        <p:nvSpPr>
          <p:cNvPr id="38919" name="Text Box 26"/>
          <p:cNvSpPr txBox="1">
            <a:spLocks noChangeArrowheads="1"/>
          </p:cNvSpPr>
          <p:nvPr/>
        </p:nvSpPr>
        <p:spPr bwMode="auto">
          <a:xfrm>
            <a:off x="8305800" y="11430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Microsoft Sans Serif" panose="020B0604020202020204" pitchFamily="34" charset="0"/>
              </a:rPr>
              <a:t>amfizem</a:t>
            </a:r>
            <a:endParaRPr lang="en-US" altLang="tr-TR" sz="2400">
              <a:latin typeface="Microsoft Sans Serif" panose="020B0604020202020204" pitchFamily="34" charset="0"/>
            </a:endParaRPr>
          </a:p>
        </p:txBody>
      </p:sp>
      <p:sp>
        <p:nvSpPr>
          <p:cNvPr id="38920" name="Text Box 27"/>
          <p:cNvSpPr txBox="1">
            <a:spLocks noChangeArrowheads="1"/>
          </p:cNvSpPr>
          <p:nvPr/>
        </p:nvSpPr>
        <p:spPr bwMode="auto">
          <a:xfrm>
            <a:off x="8991600" y="38862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tr-TR" sz="2400">
                <a:latin typeface="Microsoft Sans Serif" panose="020B0604020202020204" pitchFamily="34" charset="0"/>
              </a:rPr>
              <a:t>fibroz</a:t>
            </a:r>
            <a:endParaRPr lang="en-US" altLang="tr-TR" sz="2400"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07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211" y="495385"/>
            <a:ext cx="4391025" cy="4065588"/>
          </a:xfrm>
        </p:spPr>
        <p:txBody>
          <a:bodyPr/>
          <a:lstStyle/>
          <a:p>
            <a:pPr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tr-TR" altLang="tr-TR" sz="2000" b="1" dirty="0">
                <a:latin typeface="Comic Sans MS" panose="030F0702030302020204" pitchFamily="66" charset="0"/>
              </a:rPr>
              <a:t>Solunum sisteminin esas organı akciğerlerdir. Oksijen ve karbondioksit gazlarının değişimi bu organda olur.</a:t>
            </a:r>
          </a:p>
          <a:p>
            <a:pPr>
              <a:lnSpc>
                <a:spcPct val="155000"/>
              </a:lnSpc>
              <a:buFont typeface="Wingdings" panose="05000000000000000000" pitchFamily="2" charset="2"/>
              <a:buNone/>
            </a:pPr>
            <a:r>
              <a:rPr lang="tr-TR" altLang="tr-TR" sz="2000" b="1" dirty="0">
                <a:latin typeface="Comic Sans MS" panose="030F0702030302020204" pitchFamily="66" charset="0"/>
              </a:rPr>
              <a:t>Solunum sistemini oluşturan organlar üst ve alt solunum yolları olmak üzere 2’ye ayrılır.</a:t>
            </a:r>
          </a:p>
          <a:p>
            <a:pPr>
              <a:lnSpc>
                <a:spcPct val="155000"/>
              </a:lnSpc>
            </a:pPr>
            <a:endParaRPr lang="tr-TR" altLang="tr-TR" sz="2000" b="1" dirty="0">
              <a:latin typeface="Comic Sans MS" panose="030F0702030302020204" pitchFamily="66" charset="0"/>
            </a:endParaRPr>
          </a:p>
        </p:txBody>
      </p:sp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8" t="7683" r="46306" b="42122"/>
          <a:stretch>
            <a:fillRect/>
          </a:stretch>
        </p:blipFill>
        <p:spPr bwMode="auto">
          <a:xfrm>
            <a:off x="6167439" y="1628775"/>
            <a:ext cx="4249737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01088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21180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6" y="1773238"/>
            <a:ext cx="4608513" cy="48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135189" y="1"/>
            <a:ext cx="7705725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tr-TR" sz="4400" kern="0" dirty="0">
                <a:latin typeface="+mj-lt"/>
                <a:ea typeface="+mj-ea"/>
                <a:cs typeface="+mj-cs"/>
              </a:rPr>
              <a:t>SOLUNUM İŞİ</a:t>
            </a:r>
            <a:endParaRPr lang="en-US" sz="44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39940" name="5 Dikdörtgen"/>
          <p:cNvSpPr>
            <a:spLocks noChangeArrowheads="1"/>
          </p:cNvSpPr>
          <p:nvPr/>
        </p:nvSpPr>
        <p:spPr bwMode="auto">
          <a:xfrm>
            <a:off x="1524001" y="1989138"/>
            <a:ext cx="363537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/>
              <a:t>1- Elastik bileşenlere karşı yapılan iş: </a:t>
            </a:r>
            <a:r>
              <a:rPr lang="tr-TR" altLang="tr-TR" sz="2000" dirty="0" err="1"/>
              <a:t>kompliyans</a:t>
            </a:r>
            <a:r>
              <a:rPr lang="tr-TR" altLang="tr-TR" sz="2000" dirty="0"/>
              <a:t> katkısı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/>
              <a:t>2- Akışa karşı yapılan iş: akış direni katkısı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000" dirty="0"/>
              <a:t>3- Optimum solunum frekansı ile ilişki: minimum enerji- </a:t>
            </a:r>
            <a:r>
              <a:rPr lang="tr-TR" altLang="tr-TR" sz="2000" dirty="0" err="1"/>
              <a:t>maksiumum</a:t>
            </a:r>
            <a:r>
              <a:rPr lang="tr-TR" altLang="tr-TR" sz="2000" dirty="0"/>
              <a:t> iş</a:t>
            </a:r>
          </a:p>
        </p:txBody>
      </p:sp>
      <p:sp>
        <p:nvSpPr>
          <p:cNvPr id="39941" name="6 Dikdörtgen"/>
          <p:cNvSpPr>
            <a:spLocks noChangeArrowheads="1"/>
          </p:cNvSpPr>
          <p:nvPr/>
        </p:nvSpPr>
        <p:spPr bwMode="auto">
          <a:xfrm>
            <a:off x="3216275" y="765176"/>
            <a:ext cx="62230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800" b="1" dirty="0"/>
              <a:t>W = </a:t>
            </a:r>
            <a:r>
              <a:rPr lang="tr-TR" altLang="tr-TR" sz="2800" b="1" dirty="0">
                <a:sym typeface="SymbolPS" pitchFamily="18" charset="2"/>
              </a:rPr>
              <a:t></a:t>
            </a:r>
            <a:r>
              <a:rPr lang="tr-TR" altLang="tr-TR" sz="2800" b="1" dirty="0" err="1">
                <a:sym typeface="SymbolPS" pitchFamily="18" charset="2"/>
              </a:rPr>
              <a:t>P</a:t>
            </a:r>
            <a:r>
              <a:rPr lang="tr-TR" altLang="tr-TR" sz="2800" b="1" baseline="-25000" dirty="0" err="1">
                <a:sym typeface="SymbolPS" pitchFamily="18" charset="2"/>
              </a:rPr>
              <a:t>uy</a:t>
            </a:r>
            <a:r>
              <a:rPr lang="tr-TR" altLang="tr-TR" sz="2800" b="1" dirty="0">
                <a:sym typeface="SymbolPS" pitchFamily="18" charset="2"/>
              </a:rPr>
              <a:t> . </a:t>
            </a:r>
            <a:r>
              <a:rPr lang="tr-TR" altLang="tr-TR" sz="2800" b="1" dirty="0" err="1">
                <a:sym typeface="SymbolPS" pitchFamily="18" charset="2"/>
              </a:rPr>
              <a:t>dV</a:t>
            </a:r>
            <a:r>
              <a:rPr lang="tr-TR" altLang="tr-TR" sz="2800" b="1" dirty="0">
                <a:sym typeface="SymbolPS" pitchFamily="18" charset="2"/>
              </a:rPr>
              <a:t> = </a:t>
            </a:r>
            <a:r>
              <a:rPr lang="tr-TR" altLang="tr-TR" sz="2800" b="1" dirty="0"/>
              <a:t> </a:t>
            </a:r>
            <a:r>
              <a:rPr lang="tr-TR" altLang="tr-TR" sz="2800" b="1" dirty="0">
                <a:sym typeface="SymbolPS" pitchFamily="18" charset="2"/>
              </a:rPr>
              <a:t></a:t>
            </a:r>
            <a:r>
              <a:rPr lang="tr-TR" altLang="tr-TR" sz="2800" b="1" dirty="0" err="1">
                <a:sym typeface="SymbolPS" pitchFamily="18" charset="2"/>
              </a:rPr>
              <a:t>P</a:t>
            </a:r>
            <a:r>
              <a:rPr lang="tr-TR" altLang="tr-TR" sz="2800" b="1" baseline="-25000" dirty="0" err="1">
                <a:sym typeface="SymbolPS" pitchFamily="18" charset="2"/>
              </a:rPr>
              <a:t>esn</a:t>
            </a:r>
            <a:r>
              <a:rPr lang="tr-TR" altLang="tr-TR" sz="2800" b="1" dirty="0">
                <a:sym typeface="SymbolPS" pitchFamily="18" charset="2"/>
              </a:rPr>
              <a:t> . </a:t>
            </a:r>
            <a:r>
              <a:rPr lang="tr-TR" altLang="tr-TR" sz="2800" b="1" dirty="0" err="1">
                <a:sym typeface="SymbolPS" pitchFamily="18" charset="2"/>
              </a:rPr>
              <a:t>dV</a:t>
            </a:r>
            <a:r>
              <a:rPr lang="tr-TR" altLang="tr-TR" sz="2800" b="1" dirty="0">
                <a:sym typeface="SymbolPS" pitchFamily="18" charset="2"/>
              </a:rPr>
              <a:t> + </a:t>
            </a:r>
            <a:r>
              <a:rPr lang="tr-TR" altLang="tr-TR" sz="2800" b="1" dirty="0"/>
              <a:t> </a:t>
            </a:r>
            <a:r>
              <a:rPr lang="tr-TR" altLang="tr-TR" sz="2800" b="1" dirty="0">
                <a:sym typeface="SymbolPS" pitchFamily="18" charset="2"/>
              </a:rPr>
              <a:t></a:t>
            </a:r>
            <a:r>
              <a:rPr lang="tr-TR" altLang="tr-TR" sz="2800" b="1" dirty="0" err="1">
                <a:sym typeface="SymbolPS" pitchFamily="18" charset="2"/>
              </a:rPr>
              <a:t>P</a:t>
            </a:r>
            <a:r>
              <a:rPr lang="tr-TR" altLang="tr-TR" sz="2800" b="1" baseline="-25000" dirty="0" err="1">
                <a:sym typeface="SymbolPS" pitchFamily="18" charset="2"/>
              </a:rPr>
              <a:t>dir</a:t>
            </a:r>
            <a:r>
              <a:rPr lang="tr-TR" altLang="tr-TR" sz="2800" b="1" dirty="0">
                <a:sym typeface="SymbolPS" pitchFamily="18" charset="2"/>
              </a:rPr>
              <a:t> . </a:t>
            </a:r>
            <a:r>
              <a:rPr lang="tr-TR" altLang="tr-TR" sz="2800" b="1" dirty="0" err="1">
                <a:sym typeface="SymbolPS" pitchFamily="18" charset="2"/>
              </a:rPr>
              <a:t>dV</a:t>
            </a:r>
            <a:endParaRPr lang="tr-TR" altLang="tr-TR" sz="2800" b="1" dirty="0">
              <a:sym typeface="SymbolPS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b="1" dirty="0" err="1">
                <a:sym typeface="SymbolPS" pitchFamily="18" charset="2"/>
              </a:rPr>
              <a:t>dV</a:t>
            </a:r>
            <a:r>
              <a:rPr lang="tr-TR" altLang="tr-TR" sz="2400" b="1" dirty="0">
                <a:sym typeface="SymbolPS" pitchFamily="18" charset="2"/>
              </a:rPr>
              <a:t>/</a:t>
            </a:r>
            <a:r>
              <a:rPr lang="tr-TR" altLang="tr-TR" sz="2400" b="1" dirty="0" err="1">
                <a:sym typeface="SymbolPS" pitchFamily="18" charset="2"/>
              </a:rPr>
              <a:t>dt</a:t>
            </a:r>
            <a:r>
              <a:rPr lang="tr-TR" altLang="tr-TR" sz="2400" b="1" dirty="0">
                <a:sym typeface="SymbolPS" pitchFamily="18" charset="2"/>
              </a:rPr>
              <a:t> = akış debisi = Asin2f</a:t>
            </a:r>
          </a:p>
        </p:txBody>
      </p:sp>
    </p:spTree>
    <p:extLst>
      <p:ext uri="{BB962C8B-B14F-4D97-AF65-F5344CB8AC3E}">
        <p14:creationId xmlns:p14="http://schemas.microsoft.com/office/powerpoint/2010/main" val="244333901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600"/>
              <a:t>Solunum İşi</a:t>
            </a:r>
            <a:r>
              <a:rPr lang="tr-TR" altLang="tr-TR"/>
              <a:t> </a:t>
            </a:r>
            <a:endParaRPr lang="en-US" altLang="tr-TR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 sz="2400" dirty="0"/>
              <a:t>Solunum işi zamana bağlı oluşan basınç ve volüm değişiklikleriyle orantılıdır.</a:t>
            </a:r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/>
              <a:t>Volüm değişikliği </a:t>
            </a:r>
            <a:r>
              <a:rPr lang="en-US" altLang="tr-TR" sz="2400" dirty="0">
                <a:cs typeface="Arial" panose="020B0604020202020204" pitchFamily="34" charset="0"/>
              </a:rPr>
              <a:t>=</a:t>
            </a:r>
            <a:r>
              <a:rPr lang="tr-TR" altLang="tr-TR" sz="2400" dirty="0"/>
              <a:t> akciğerlere dolan ve çıkan hava volümü ( </a:t>
            </a:r>
            <a:r>
              <a:rPr lang="tr-TR" altLang="tr-TR" sz="2400" dirty="0" err="1"/>
              <a:t>tidal</a:t>
            </a:r>
            <a:r>
              <a:rPr lang="tr-TR" altLang="tr-TR" sz="2400" dirty="0"/>
              <a:t> volüm)</a:t>
            </a:r>
          </a:p>
          <a:p>
            <a:pPr eaLnBrk="1" hangingPunct="1"/>
            <a:endParaRPr lang="tr-TR" altLang="tr-TR" sz="2400" dirty="0"/>
          </a:p>
          <a:p>
            <a:pPr eaLnBrk="1" hangingPunct="1"/>
            <a:r>
              <a:rPr lang="tr-TR" altLang="tr-TR" sz="2400" dirty="0"/>
              <a:t>Basınç değişikliği </a:t>
            </a:r>
            <a:r>
              <a:rPr lang="en-US" altLang="tr-TR" sz="2400" dirty="0">
                <a:cs typeface="Arial" panose="020B0604020202020204" pitchFamily="34" charset="0"/>
              </a:rPr>
              <a:t>=</a:t>
            </a:r>
            <a:r>
              <a:rPr lang="tr-TR" altLang="tr-TR" sz="2400" dirty="0"/>
              <a:t> elastik ve </a:t>
            </a:r>
            <a:r>
              <a:rPr lang="tr-TR" altLang="tr-TR" sz="2400" dirty="0" err="1"/>
              <a:t>rezistif</a:t>
            </a:r>
            <a:r>
              <a:rPr lang="tr-TR" altLang="tr-TR" sz="2400" dirty="0"/>
              <a:t> solunum işini yenmek için gerekli </a:t>
            </a:r>
            <a:r>
              <a:rPr lang="tr-TR" altLang="tr-TR" sz="2400" dirty="0" err="1"/>
              <a:t>transpulmoner</a:t>
            </a:r>
            <a:r>
              <a:rPr lang="tr-TR" altLang="tr-TR" sz="2400" dirty="0"/>
              <a:t> basınç değişikliği</a:t>
            </a:r>
            <a:endParaRPr lang="en-US" altLang="tr-TR" sz="2400" dirty="0"/>
          </a:p>
        </p:txBody>
      </p:sp>
    </p:spTree>
    <p:extLst>
      <p:ext uri="{BB962C8B-B14F-4D97-AF65-F5344CB8AC3E}">
        <p14:creationId xmlns:p14="http://schemas.microsoft.com/office/powerpoint/2010/main" val="193380539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600"/>
              <a:t>Elastik solunum işi</a:t>
            </a:r>
            <a:endParaRPr lang="en-US" altLang="tr-TR" sz="360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Göğüs duvarı ve parankimin elastik geri çekimini, alveollerin yüzey gerilimini  yenmek için yapılan iş</a:t>
            </a:r>
          </a:p>
          <a:p>
            <a:pPr eaLnBrk="1" hangingPunct="1"/>
            <a:endParaRPr lang="tr-TR" altLang="tr-TR"/>
          </a:p>
          <a:p>
            <a:pPr eaLnBrk="1" hangingPunct="1"/>
            <a:r>
              <a:rPr lang="tr-TR" altLang="tr-TR"/>
              <a:t>Restriktif hastalıklarda elastik solunum işi artar.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232111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sz="3600"/>
              <a:t>Rezistif solunum işi</a:t>
            </a:r>
            <a:r>
              <a:rPr lang="tr-TR" altLang="tr-TR"/>
              <a:t> </a:t>
            </a:r>
            <a:endParaRPr lang="en-US" altLang="tr-TR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25000"/>
              </a:lnSpc>
            </a:pPr>
            <a:r>
              <a:rPr lang="tr-TR" altLang="tr-TR" sz="2400"/>
              <a:t>Doku rezistansı ve havayolu rezistansını yenmek için yapılan iş</a:t>
            </a:r>
          </a:p>
          <a:p>
            <a:pPr eaLnBrk="1" hangingPunct="1">
              <a:lnSpc>
                <a:spcPct val="125000"/>
              </a:lnSpc>
            </a:pPr>
            <a:endParaRPr lang="tr-TR" altLang="tr-TR" sz="2400"/>
          </a:p>
          <a:p>
            <a:pPr eaLnBrk="1" hangingPunct="1">
              <a:lnSpc>
                <a:spcPct val="125000"/>
              </a:lnSpc>
            </a:pPr>
            <a:r>
              <a:rPr lang="tr-TR" altLang="tr-TR" sz="2400"/>
              <a:t>Obstrüktif hastalıklarda havayolu rezistansı artar. </a:t>
            </a:r>
          </a:p>
          <a:p>
            <a:pPr eaLnBrk="1" hangingPunct="1">
              <a:lnSpc>
                <a:spcPct val="125000"/>
              </a:lnSpc>
            </a:pPr>
            <a:endParaRPr lang="tr-TR" altLang="tr-TR" sz="2400"/>
          </a:p>
          <a:p>
            <a:pPr eaLnBrk="1" hangingPunct="1">
              <a:lnSpc>
                <a:spcPct val="125000"/>
              </a:lnSpc>
            </a:pPr>
            <a:r>
              <a:rPr lang="tr-TR" altLang="tr-TR" sz="2400"/>
              <a:t>Amfizemli hastalarda küçük hava yollarında elastik doku desteği kaybolduğu için dinamik kompresyona karşı koyacak güç azalır ve solunum işi artar.  </a:t>
            </a:r>
            <a:endParaRPr lang="en-US" altLang="tr-TR" sz="2400"/>
          </a:p>
        </p:txBody>
      </p:sp>
    </p:spTree>
    <p:extLst>
      <p:ext uri="{BB962C8B-B14F-4D97-AF65-F5344CB8AC3E}">
        <p14:creationId xmlns:p14="http://schemas.microsoft.com/office/powerpoint/2010/main" val="2979362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3928</Words>
  <Application>Microsoft Macintosh PowerPoint</Application>
  <PresentationFormat>Geniş ekran</PresentationFormat>
  <Paragraphs>906</Paragraphs>
  <Slides>93</Slides>
  <Notes>47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93</vt:i4>
      </vt:variant>
    </vt:vector>
  </HeadingPairs>
  <TitlesOfParts>
    <vt:vector size="108" baseType="lpstr">
      <vt:lpstr>ＭＳ Ｐゴシック</vt:lpstr>
      <vt:lpstr>ヒラギノ角ゴ Pro W3</vt:lpstr>
      <vt:lpstr>______ Pro W3</vt:lpstr>
      <vt:lpstr>Arial</vt:lpstr>
      <vt:lpstr>Arial Black</vt:lpstr>
      <vt:lpstr>Calibri</vt:lpstr>
      <vt:lpstr>Calibri Light</vt:lpstr>
      <vt:lpstr>Comic Sans MS</vt:lpstr>
      <vt:lpstr>Microsoft Sans Serif</vt:lpstr>
      <vt:lpstr>Symbol</vt:lpstr>
      <vt:lpstr>SymbolPS</vt:lpstr>
      <vt:lpstr>Times New Roman</vt:lpstr>
      <vt:lpstr>Wingdings</vt:lpstr>
      <vt:lpstr>Office Teması</vt:lpstr>
      <vt:lpstr>Chart</vt:lpstr>
      <vt:lpstr>Solunumun Dinamiği</vt:lpstr>
      <vt:lpstr>Plan</vt:lpstr>
      <vt:lpstr>PowerPoint Sunusu</vt:lpstr>
      <vt:lpstr>Solunum Sistemi</vt:lpstr>
      <vt:lpstr>Solunum Sistemi</vt:lpstr>
      <vt:lpstr>PowerPoint Sunusu</vt:lpstr>
      <vt:lpstr>SOLUNUMLA İLGİLİ GENEL TANIMLAR</vt:lpstr>
      <vt:lpstr>Solunum Sistemi Parçaları</vt:lpstr>
      <vt:lpstr>PowerPoint Sunusu</vt:lpstr>
      <vt:lpstr>PowerPoint Sunusu</vt:lpstr>
      <vt:lpstr>Solunum Sistemi</vt:lpstr>
      <vt:lpstr>Hava yolları </vt:lpstr>
      <vt:lpstr>Hava yolları </vt:lpstr>
      <vt:lpstr>Titrek Tüylü Epitel Hücreleri</vt:lpstr>
      <vt:lpstr>Alveolar Yapı</vt:lpstr>
      <vt:lpstr>Akciğerler ve Solunum</vt:lpstr>
      <vt:lpstr>PowerPoint Sunusu</vt:lpstr>
      <vt:lpstr>SOLUNUMLA  İLGİLİ GAZ YASALARI </vt:lpstr>
      <vt:lpstr>SOLUNUMLA  İLGİLİ GAZ YASALARI</vt:lpstr>
      <vt:lpstr>PowerPoint Sunusu</vt:lpstr>
      <vt:lpstr>Toplu Akış (Bulk Flow) Prensipleri</vt:lpstr>
      <vt:lpstr>PowerPoint Sunusu</vt:lpstr>
      <vt:lpstr>Diyafram Hareketleri</vt:lpstr>
      <vt:lpstr>Diyafram Hareketleri</vt:lpstr>
      <vt:lpstr>Diyafram Hareketleri</vt:lpstr>
      <vt:lpstr>PowerPoint Sunusu</vt:lpstr>
      <vt:lpstr>Plevral Boşlukta Subatmosferik Basınç</vt:lpstr>
      <vt:lpstr>Plevral Boşlukta Subatmosferik Basınç</vt:lpstr>
      <vt:lpstr>Hacim-Basınç Değişiklikleri</vt:lpstr>
      <vt:lpstr>Alveoler Ventilasyon</vt:lpstr>
      <vt:lpstr>Anatomik Ölü Boşluk</vt:lpstr>
      <vt:lpstr>Akciğer Hacim ve Kapasitesi</vt:lpstr>
      <vt:lpstr>Ventilasyon</vt:lpstr>
      <vt:lpstr>Ventilasyon</vt:lpstr>
      <vt:lpstr>Ventilasyon</vt:lpstr>
      <vt:lpstr>Ventilasyon</vt:lpstr>
      <vt:lpstr>Ventilasyon</vt:lpstr>
      <vt:lpstr>Ventilasyon</vt:lpstr>
      <vt:lpstr>Solunum: Ders 2 </vt:lpstr>
      <vt:lpstr>Gaz Hareketi</vt:lpstr>
      <vt:lpstr>Difüzyon ve çözünürlük</vt:lpstr>
      <vt:lpstr>Alveolar Ventilasyon</vt:lpstr>
      <vt:lpstr>Gaz Difüzyonu</vt:lpstr>
      <vt:lpstr>Düşük Alveolar PO2 nedenleri</vt:lpstr>
      <vt:lpstr>Alveolar Ventilasyon</vt:lpstr>
      <vt:lpstr>Gaz Değişimi</vt:lpstr>
      <vt:lpstr>Solüsyon İçerisinde Gazlar</vt:lpstr>
      <vt:lpstr>Solüsyon İçerisinde Gazlar</vt:lpstr>
      <vt:lpstr>Oxygen Transport</vt:lpstr>
      <vt:lpstr>PowerPoint Sunusu</vt:lpstr>
      <vt:lpstr>Oksijen Bağlanması</vt:lpstr>
      <vt:lpstr>PowerPoint Sunusu</vt:lpstr>
      <vt:lpstr>Carbon Dioxide Transport</vt:lpstr>
      <vt:lpstr>Neden CO2 uzaklaştırılmalı?</vt:lpstr>
      <vt:lpstr>Carbon Dioxide Transport</vt:lpstr>
      <vt:lpstr>O2 and CO2 Exchange and Transport</vt:lpstr>
      <vt:lpstr>Ventilatasyonun refleks regülasyonu</vt:lpstr>
      <vt:lpstr>Ventilasyon Regülasyonu</vt:lpstr>
      <vt:lpstr>Ventilasyon Regülasyonu</vt:lpstr>
      <vt:lpstr>Ventilasyon Regülasyonu</vt:lpstr>
      <vt:lpstr>Ventilasyon Regülasyonu</vt:lpstr>
      <vt:lpstr>Solunum: Ders 3 </vt:lpstr>
      <vt:lpstr>SOLUNUMLA  İLGİLİ GAZ YASALARI </vt:lpstr>
      <vt:lpstr>SOLUNUMLA  İLGİLİ GAZ YASALARI</vt:lpstr>
      <vt:lpstr>PowerPoint Sunusu</vt:lpstr>
      <vt:lpstr>Solunum Siklusundaki Basınç ve Hacim       Değişiklikleri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Elastik geri çekim (recoil)</vt:lpstr>
      <vt:lpstr>Laplace Yasası</vt:lpstr>
      <vt:lpstr>Surfaktant (Surface Active Agents)</vt:lpstr>
      <vt:lpstr>Alveoler yüzey, yüzey gerilimine bağlı elastik geri çekimi azaltan bir sıvıya sahip!                                SÜRFAKTAN</vt:lpstr>
      <vt:lpstr>Alveoler interdependans</vt:lpstr>
      <vt:lpstr>PowerPoint Sunusu</vt:lpstr>
      <vt:lpstr>Laminer, türbülan ve tranzisyonel akım  Gerçek laminer akım küçük hava yollarında  Trakea ve bronşlarda türbülan veya tranzisyonel akım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Solunum İşi </vt:lpstr>
      <vt:lpstr>Elastik solunum işi</vt:lpstr>
      <vt:lpstr>Rezistif solunum işi </vt:lpstr>
    </vt:vector>
  </TitlesOfParts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aa</dc:creator>
  <cp:lastModifiedBy>Can Akcali</cp:lastModifiedBy>
  <cp:revision>47</cp:revision>
  <dcterms:created xsi:type="dcterms:W3CDTF">2014-12-28T14:16:40Z</dcterms:created>
  <dcterms:modified xsi:type="dcterms:W3CDTF">2018-02-27T08:08:56Z</dcterms:modified>
</cp:coreProperties>
</file>