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5" r:id="rId1"/>
  </p:sldMasterIdLst>
  <p:notesMasterIdLst>
    <p:notesMasterId r:id="rId15"/>
  </p:notesMasterIdLst>
  <p:handoutMasterIdLst>
    <p:handoutMasterId r:id="rId16"/>
  </p:handoutMasterIdLst>
  <p:sldIdLst>
    <p:sldId id="256" r:id="rId2"/>
    <p:sldId id="257" r:id="rId3"/>
    <p:sldId id="258" r:id="rId4"/>
    <p:sldId id="259" r:id="rId5"/>
    <p:sldId id="289" r:id="rId6"/>
    <p:sldId id="260" r:id="rId7"/>
    <p:sldId id="261" r:id="rId8"/>
    <p:sldId id="262" r:id="rId9"/>
    <p:sldId id="263" r:id="rId10"/>
    <p:sldId id="264" r:id="rId11"/>
    <p:sldId id="265" r:id="rId12"/>
    <p:sldId id="292" r:id="rId13"/>
    <p:sldId id="288" r:id="rId14"/>
  </p:sldIdLst>
  <p:sldSz cx="9144000" cy="6858000" type="screen4x3"/>
  <p:notesSz cx="6797675" cy="9926638"/>
  <p:embeddedFontLst>
    <p:embeddedFont>
      <p:font typeface="Tahoma" panose="020B0604030504040204" pitchFamily="3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0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7621686-E30A-4CDE-8A8D-ACE0AFEBFE71}" type="datetimeFigureOut">
              <a:rPr lang="tr-TR" smtClean="0"/>
              <a:t>16.04.2019</a:t>
            </a:fld>
            <a:endParaRPr lang="tr-TR"/>
          </a:p>
        </p:txBody>
      </p:sp>
      <p:sp>
        <p:nvSpPr>
          <p:cNvPr id="4" name="Altbilgi Yer Tutucusu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CFAD0F3-8844-45ED-89C0-32712C613DAE}" type="slidenum">
              <a:rPr lang="tr-TR" smtClean="0"/>
              <a:t>‹#›</a:t>
            </a:fld>
            <a:endParaRPr lang="tr-TR"/>
          </a:p>
        </p:txBody>
      </p:sp>
    </p:spTree>
    <p:extLst>
      <p:ext uri="{BB962C8B-B14F-4D97-AF65-F5344CB8AC3E}">
        <p14:creationId xmlns:p14="http://schemas.microsoft.com/office/powerpoint/2010/main" val="307167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6332"/>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4" name="Google Shape;4;n"/>
          <p:cNvSpPr txBox="1">
            <a:spLocks noGrp="1"/>
          </p:cNvSpPr>
          <p:nvPr>
            <p:ph type="dt" idx="10"/>
          </p:nvPr>
        </p:nvSpPr>
        <p:spPr>
          <a:xfrm>
            <a:off x="3850442" y="0"/>
            <a:ext cx="2945659" cy="496332"/>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5" name="Google Shape;5;n"/>
          <p:cNvSpPr>
            <a:spLocks noGrp="1" noRot="1" noChangeAspect="1"/>
          </p:cNvSpPr>
          <p:nvPr>
            <p:ph type="sldImg" idx="3"/>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ctr" anchorCtr="0"/>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7" name="Google Shape;7;n"/>
          <p:cNvSpPr txBox="1">
            <a:spLocks noGrp="1"/>
          </p:cNvSpPr>
          <p:nvPr>
            <p:ph type="ftr" idx="11"/>
          </p:nvPr>
        </p:nvSpPr>
        <p:spPr>
          <a:xfrm>
            <a:off x="0" y="9428582"/>
            <a:ext cx="2945659" cy="496332"/>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8" name="Google Shape;8;n"/>
          <p:cNvSpPr txBox="1">
            <a:spLocks noGrp="1"/>
          </p:cNvSpPr>
          <p:nvPr>
            <p:ph type="sldNum" idx="12"/>
          </p:nvPr>
        </p:nvSpPr>
        <p:spPr>
          <a:xfrm>
            <a:off x="3850442" y="9428582"/>
            <a:ext cx="2945659" cy="496332"/>
          </a:xfrm>
          <a:prstGeom prst="rect">
            <a:avLst/>
          </a:prstGeom>
          <a:noFill/>
          <a:ln>
            <a:noFill/>
          </a:ln>
        </p:spPr>
        <p:txBody>
          <a:bodyPr spcFirstLastPara="1" wrap="square" lIns="91425" tIns="91425" rIns="91425" bIns="91425" anchor="b" anchorCtr="0">
            <a:noAutofit/>
          </a:bodyPr>
          <a:lstStyle/>
          <a:p>
            <a:pPr marL="0" marR="0" lvl="0" indent="-88900" algn="r" rtl="0">
              <a:spcBef>
                <a:spcPts val="0"/>
              </a:spcBef>
              <a:spcAft>
                <a:spcPts val="0"/>
              </a:spcAft>
              <a:buSzPts val="1400"/>
              <a:buChar char="●"/>
            </a:pPr>
            <a:endParaRPr sz="1200" b="0" i="0" u="none" strike="noStrike" cap="none">
              <a:latin typeface="Arial"/>
              <a:ea typeface="Arial"/>
              <a:cs typeface="Arial"/>
              <a:sym typeface="Arial"/>
            </a:endParaRPr>
          </a:p>
          <a:p>
            <a:pPr marL="0" lvl="1" indent="-88900" algn="l" rtl="0">
              <a:spcBef>
                <a:spcPts val="0"/>
              </a:spcBef>
              <a:spcAft>
                <a:spcPts val="0"/>
              </a:spcAft>
              <a:buSzPts val="1400"/>
              <a:buChar char="○"/>
            </a:pPr>
            <a:endParaRPr/>
          </a:p>
          <a:p>
            <a:pPr marL="0" lvl="2" indent="-88900" algn="l" rtl="0">
              <a:spcBef>
                <a:spcPts val="0"/>
              </a:spcBef>
              <a:spcAft>
                <a:spcPts val="0"/>
              </a:spcAft>
              <a:buSzPts val="1400"/>
              <a:buChar char="■"/>
            </a:pPr>
            <a:endParaRPr/>
          </a:p>
          <a:p>
            <a:pPr marL="0" lvl="3" indent="-88900" algn="l" rtl="0">
              <a:spcBef>
                <a:spcPts val="0"/>
              </a:spcBef>
              <a:spcAft>
                <a:spcPts val="0"/>
              </a:spcAft>
              <a:buSzPts val="1400"/>
              <a:buChar char="●"/>
            </a:pPr>
            <a:endParaRPr/>
          </a:p>
          <a:p>
            <a:pPr marL="0" lvl="4" indent="-88900" algn="l" rtl="0">
              <a:spcBef>
                <a:spcPts val="0"/>
              </a:spcBef>
              <a:spcAft>
                <a:spcPts val="0"/>
              </a:spcAft>
              <a:buSzPts val="1400"/>
              <a:buChar char="○"/>
            </a:pPr>
            <a:endParaRPr/>
          </a:p>
          <a:p>
            <a:pPr marL="0" lvl="5" indent="-88900" algn="l" rtl="0">
              <a:spcBef>
                <a:spcPts val="0"/>
              </a:spcBef>
              <a:spcAft>
                <a:spcPts val="0"/>
              </a:spcAft>
              <a:buSzPts val="1400"/>
              <a:buChar char="■"/>
            </a:pPr>
            <a:endParaRPr/>
          </a:p>
          <a:p>
            <a:pPr marL="0" lvl="6" indent="-88900" algn="l" rtl="0">
              <a:spcBef>
                <a:spcPts val="0"/>
              </a:spcBef>
              <a:spcAft>
                <a:spcPts val="0"/>
              </a:spcAft>
              <a:buSzPts val="1400"/>
              <a:buChar char="●"/>
            </a:pPr>
            <a:endParaRPr/>
          </a:p>
          <a:p>
            <a:pPr marL="0" lvl="7" indent="-88900" algn="l" rtl="0">
              <a:spcBef>
                <a:spcPts val="0"/>
              </a:spcBef>
              <a:spcAft>
                <a:spcPts val="0"/>
              </a:spcAft>
              <a:buSzPts val="1400"/>
              <a:buChar char="○"/>
            </a:pPr>
            <a:endParaRPr/>
          </a:p>
          <a:p>
            <a:pPr marL="0" lvl="8" indent="-88900" algn="l" rtl="0">
              <a:spcBef>
                <a:spcPts val="0"/>
              </a:spcBef>
              <a:spcAft>
                <a:spcPts val="0"/>
              </a:spcAft>
              <a:buSzPts val="1400"/>
              <a:buChar char="■"/>
            </a:pPr>
            <a:endParaRPr/>
          </a:p>
        </p:txBody>
      </p:sp>
    </p:spTree>
    <p:extLst>
      <p:ext uri="{BB962C8B-B14F-4D97-AF65-F5344CB8AC3E}">
        <p14:creationId xmlns:p14="http://schemas.microsoft.com/office/powerpoint/2010/main" val="9756099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15: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5: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56205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5: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5: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9554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8a799bd_028: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e8a799bd_028: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2388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16: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6: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9713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17: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17: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260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18: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18: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4897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9: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9: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3831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1: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8709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22: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2: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3292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3: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3: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56693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24: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4: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9248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Google Shape;13;p2"/>
          <p:cNvSpPr txBox="1">
            <a:spLocks noGrp="1"/>
          </p:cNvSpPr>
          <p:nvPr>
            <p:ph type="subTitle" idx="1"/>
          </p:nvPr>
        </p:nvSpPr>
        <p:spPr>
          <a:xfrm>
            <a:off x="685800" y="3786738"/>
            <a:ext cx="7772400" cy="10464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
        <p:nvSpPr>
          <p:cNvPr id="14" name="Google Shape;14;p2"/>
          <p:cNvSpPr txBox="1">
            <a:spLocks noGrp="1"/>
          </p:cNvSpPr>
          <p:nvPr>
            <p:ph type="ctrTitle"/>
          </p:nvPr>
        </p:nvSpPr>
        <p:spPr>
          <a:xfrm>
            <a:off x="685800" y="2111123"/>
            <a:ext cx="7772400" cy="15465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7" name="Google Shape;17;p3"/>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20" name="Google Shape;20;p4"/>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21" name="Google Shape;21;p4"/>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4"/>
        <p:cNvGrpSpPr/>
        <p:nvPr/>
      </p:nvGrpSpPr>
      <p:grpSpPr>
        <a:xfrm>
          <a:off x="0" y="0"/>
          <a:ext cx="0" cy="0"/>
          <a:chOff x="0" y="0"/>
          <a:chExt cx="0" cy="0"/>
        </a:xfrm>
      </p:grpSpPr>
      <p:sp>
        <p:nvSpPr>
          <p:cNvPr id="25" name="Google Shape;25;p6"/>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ölüm Üstbilgisi" type="secHead">
  <p:cSld name="SECTION_HEADER">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722313" y="4406900"/>
            <a:ext cx="7772400" cy="1362000"/>
          </a:xfrm>
          <a:prstGeom prst="rect">
            <a:avLst/>
          </a:prstGeom>
          <a:noFill/>
          <a:ln>
            <a:noFill/>
          </a:ln>
        </p:spPr>
        <p:txBody>
          <a:bodyPr spcFirstLastPara="1" wrap="square" lIns="91425" tIns="91425" rIns="91425" bIns="91425" anchor="t" anchorCtr="0"/>
          <a:lstStyle>
            <a:lvl1pPr lvl="0" algn="l" rtl="0">
              <a:spcBef>
                <a:spcPts val="0"/>
              </a:spcBef>
              <a:spcAft>
                <a:spcPts val="0"/>
              </a:spcAft>
              <a:buSzPts val="3600"/>
              <a:buNone/>
              <a:defRPr sz="4000" b="1" cap="small"/>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29" name="Google Shape;29;p8"/>
          <p:cNvSpPr txBox="1">
            <a:spLocks noGrp="1"/>
          </p:cNvSpPr>
          <p:nvPr>
            <p:ph type="body" idx="1"/>
          </p:nvPr>
        </p:nvSpPr>
        <p:spPr>
          <a:xfrm>
            <a:off x="722313" y="2906713"/>
            <a:ext cx="7772400" cy="1500300"/>
          </a:xfrm>
          <a:prstGeom prst="rect">
            <a:avLst/>
          </a:prstGeom>
          <a:noFill/>
          <a:ln>
            <a:noFill/>
          </a:ln>
        </p:spPr>
        <p:txBody>
          <a:bodyPr spcFirstLastPara="1" wrap="square" lIns="91425" tIns="91425" rIns="91425" bIns="91425" anchor="b" anchorCtr="0"/>
          <a:lstStyle>
            <a:lvl1pPr marL="457200" lvl="0" indent="-228600" rtl="0">
              <a:spcBef>
                <a:spcPts val="600"/>
              </a:spcBef>
              <a:spcAft>
                <a:spcPts val="0"/>
              </a:spcAft>
              <a:buSzPts val="3000"/>
              <a:buFont typeface="Tahoma"/>
              <a:buNone/>
              <a:defRPr sz="2000"/>
            </a:lvl1pPr>
            <a:lvl2pPr marL="914400" lvl="1" indent="-228600" rtl="0">
              <a:spcBef>
                <a:spcPts val="0"/>
              </a:spcBef>
              <a:spcAft>
                <a:spcPts val="0"/>
              </a:spcAft>
              <a:buSzPts val="2400"/>
              <a:buFont typeface="Tahoma"/>
              <a:buNone/>
              <a:defRPr sz="1800"/>
            </a:lvl2pPr>
            <a:lvl3pPr marL="1371600" lvl="2" indent="-228600" rtl="0">
              <a:spcBef>
                <a:spcPts val="0"/>
              </a:spcBef>
              <a:spcAft>
                <a:spcPts val="0"/>
              </a:spcAft>
              <a:buSzPts val="2400"/>
              <a:buFont typeface="Tahoma"/>
              <a:buNone/>
              <a:defRPr sz="1600"/>
            </a:lvl3pPr>
            <a:lvl4pPr marL="1828800" lvl="3" indent="-228600" rtl="0">
              <a:spcBef>
                <a:spcPts val="0"/>
              </a:spcBef>
              <a:spcAft>
                <a:spcPts val="0"/>
              </a:spcAft>
              <a:buSzPts val="1800"/>
              <a:buFont typeface="Tahoma"/>
              <a:buNone/>
              <a:defRPr sz="1400"/>
            </a:lvl4pPr>
            <a:lvl5pPr marL="2286000" lvl="4" indent="-228600" rtl="0">
              <a:spcBef>
                <a:spcPts val="0"/>
              </a:spcBef>
              <a:spcAft>
                <a:spcPts val="0"/>
              </a:spcAft>
              <a:buSzPts val="1800"/>
              <a:buFont typeface="Tahoma"/>
              <a:buNone/>
              <a:defRPr sz="1400"/>
            </a:lvl5pPr>
            <a:lvl6pPr marL="2743200" lvl="5" indent="-228600" rtl="0">
              <a:spcBef>
                <a:spcPts val="0"/>
              </a:spcBef>
              <a:spcAft>
                <a:spcPts val="0"/>
              </a:spcAft>
              <a:buSzPts val="1800"/>
              <a:buFont typeface="Tahoma"/>
              <a:buNone/>
              <a:defRPr sz="1400"/>
            </a:lvl6pPr>
            <a:lvl7pPr marL="3200400" lvl="6" indent="-228600" rtl="0">
              <a:spcBef>
                <a:spcPts val="0"/>
              </a:spcBef>
              <a:spcAft>
                <a:spcPts val="0"/>
              </a:spcAft>
              <a:buSzPts val="1800"/>
              <a:buFont typeface="Tahoma"/>
              <a:buNone/>
              <a:defRPr sz="1400"/>
            </a:lvl7pPr>
            <a:lvl8pPr marL="3657600" lvl="7" indent="-228600" rtl="0">
              <a:spcBef>
                <a:spcPts val="0"/>
              </a:spcBef>
              <a:spcAft>
                <a:spcPts val="0"/>
              </a:spcAft>
              <a:buSzPts val="1800"/>
              <a:buFont typeface="Tahoma"/>
              <a:buNone/>
              <a:defRPr sz="1400"/>
            </a:lvl8pPr>
            <a:lvl9pPr marL="4114800" lvl="8" indent="-228600" rtl="0">
              <a:spcBef>
                <a:spcPts val="0"/>
              </a:spcBef>
              <a:spcAft>
                <a:spcPts val="0"/>
              </a:spcAft>
              <a:buSzPts val="1800"/>
              <a:buFont typeface="Tahoma"/>
              <a:buNone/>
              <a:defRPr sz="14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rgbClr val="000000"/>
              </a:buClr>
              <a:buSzPts val="3000"/>
              <a:buFont typeface="Arial"/>
              <a:buChar char="●"/>
              <a:defRPr sz="3000" b="0" i="0" u="none" strike="noStrike" cap="none">
                <a:solidFill>
                  <a:srgbClr val="000000"/>
                </a:solidFill>
                <a:latin typeface="Arial"/>
                <a:ea typeface="Arial"/>
                <a:cs typeface="Arial"/>
                <a:sym typeface="Arial"/>
              </a:defRPr>
            </a:lvl1pPr>
            <a:lvl2pPr marL="914400" lvl="1"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2pPr>
            <a:lvl3pPr marL="1371600" lvl="2"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3pPr>
            <a:lvl4pPr marL="1828800" lvl="3"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4pPr>
            <a:lvl5pPr marL="2286000" lvl="4"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5pPr>
            <a:lvl6pPr marL="2743200" lvl="5"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6pPr>
            <a:lvl7pPr marL="3200400" lvl="6"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7pPr>
            <a:lvl8pPr marL="3657600" lvl="7"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8pPr>
            <a:lvl9pPr marL="4114800" lvl="8"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pic>
        <p:nvPicPr>
          <p:cNvPr id="34" name="Google Shape;34;p9"/>
          <p:cNvPicPr preferRelativeResize="0"/>
          <p:nvPr/>
        </p:nvPicPr>
        <p:blipFill>
          <a:blip r:embed="rId3">
            <a:alphaModFix/>
          </a:blip>
          <a:stretch>
            <a:fillRect/>
          </a:stretch>
        </p:blipFill>
        <p:spPr>
          <a:xfrm>
            <a:off x="0" y="571500"/>
            <a:ext cx="9144000" cy="5715000"/>
          </a:xfrm>
          <a:prstGeom prst="rect">
            <a:avLst/>
          </a:prstGeom>
          <a:noFill/>
          <a:ln>
            <a:noFill/>
          </a:ln>
        </p:spPr>
      </p:pic>
      <p:sp>
        <p:nvSpPr>
          <p:cNvPr id="35" name="Google Shape;35;p9"/>
          <p:cNvSpPr txBox="1">
            <a:spLocks noGrp="1"/>
          </p:cNvSpPr>
          <p:nvPr>
            <p:ph type="ctrTitle"/>
          </p:nvPr>
        </p:nvSpPr>
        <p:spPr>
          <a:xfrm>
            <a:off x="3753550" y="1490225"/>
            <a:ext cx="5469300" cy="7050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2"/>
              </a:buClr>
              <a:buFont typeface="Tahoma"/>
              <a:buNone/>
            </a:pPr>
            <a:r>
              <a:rPr lang="en-US" sz="3600">
                <a:solidFill>
                  <a:schemeClr val="accent6"/>
                </a:solidFill>
              </a:rPr>
              <a:t>Manyetik Alan Tedavisi</a:t>
            </a:r>
            <a:endParaRPr sz="1800" i="0" u="none" strike="noStrike" cap="none">
              <a:solidFill>
                <a:schemeClr val="accent6"/>
              </a:solidFill>
            </a:endParaRPr>
          </a:p>
        </p:txBody>
      </p:sp>
      <p:sp>
        <p:nvSpPr>
          <p:cNvPr id="2" name="Alt Başlık 1"/>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84" name="Google Shape;84;p17"/>
          <p:cNvSpPr txBox="1">
            <a:spLocks noGrp="1"/>
          </p:cNvSpPr>
          <p:nvPr>
            <p:ph type="body" idx="1"/>
          </p:nvPr>
        </p:nvSpPr>
        <p:spPr>
          <a:xfrm>
            <a:off x="1182687" y="2193925"/>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Rus araştırmacılar yüksek voltaj akımında çalışanlarda baş ağrısı, uyku bozuklukları, yorgunluk gözlemlemişlerdir.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Fiziksel tıpta kullanılan MA cihazları ise statik ve alçak frekanslı MA cihazlarıdır.</a:t>
            </a:r>
            <a:endParaRPr sz="1800" b="0" i="0" u="none" strike="noStrike" cap="none">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90" name="Google Shape;90;p18"/>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lvl="0" indent="0" algn="l" rtl="0">
              <a:spcBef>
                <a:spcPts val="600"/>
              </a:spcBef>
              <a:spcAft>
                <a:spcPts val="0"/>
              </a:spcAft>
              <a:buNone/>
            </a:pPr>
            <a:endParaRPr/>
          </a:p>
        </p:txBody>
      </p:sp>
      <p:pic>
        <p:nvPicPr>
          <p:cNvPr id="91" name="Google Shape;91;p18"/>
          <p:cNvPicPr preferRelativeResize="0"/>
          <p:nvPr/>
        </p:nvPicPr>
        <p:blipFill>
          <a:blip r:embed="rId3">
            <a:alphaModFix/>
          </a:blip>
          <a:stretch>
            <a:fillRect/>
          </a:stretch>
        </p:blipFill>
        <p:spPr>
          <a:xfrm>
            <a:off x="809625" y="428625"/>
            <a:ext cx="7429500" cy="55721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38795" y="1983179"/>
            <a:ext cx="5219205" cy="3108543"/>
          </a:xfrm>
          <a:prstGeom prst="rect">
            <a:avLst/>
          </a:prstGeom>
        </p:spPr>
        <p:txBody>
          <a:bodyPr wrap="square">
            <a:spAutoFit/>
          </a:bodyPr>
          <a:lstStyle/>
          <a:p>
            <a:r>
              <a:rPr lang="tr-TR" sz="2800" dirty="0"/>
              <a:t>Tanı Amacıyla</a:t>
            </a:r>
          </a:p>
          <a:p>
            <a:r>
              <a:rPr lang="tr-TR" sz="2800" dirty="0"/>
              <a:t>Sinir ileti hızı tayini</a:t>
            </a:r>
          </a:p>
          <a:p>
            <a:r>
              <a:rPr lang="tr-TR" sz="2800" dirty="0"/>
              <a:t>Magnetokardiografi</a:t>
            </a:r>
          </a:p>
          <a:p>
            <a:endParaRPr lang="tr-TR" sz="2800" dirty="0"/>
          </a:p>
          <a:p>
            <a:r>
              <a:rPr lang="tr-TR" sz="2800" dirty="0"/>
              <a:t>Süre: 10-30 dak</a:t>
            </a:r>
          </a:p>
          <a:p>
            <a:r>
              <a:rPr lang="tr-TR" sz="2800" dirty="0"/>
              <a:t>Frekansı: 1-40 Hertz</a:t>
            </a:r>
          </a:p>
          <a:p>
            <a:r>
              <a:rPr lang="tr-TR" sz="2800" dirty="0"/>
              <a:t>Tedavi sıklığı: Her gün</a:t>
            </a:r>
          </a:p>
        </p:txBody>
      </p:sp>
    </p:spTree>
    <p:extLst>
      <p:ext uri="{BB962C8B-B14F-4D97-AF65-F5344CB8AC3E}">
        <p14:creationId xmlns:p14="http://schemas.microsoft.com/office/powerpoint/2010/main" val="1110459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41"/>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i="1">
                <a:solidFill>
                  <a:schemeClr val="accent2"/>
                </a:solidFill>
              </a:rPr>
              <a:t>teşekkür ederim...</a:t>
            </a:r>
            <a:endParaRPr i="1">
              <a:solidFill>
                <a:schemeClr val="accent2"/>
              </a:solidFill>
            </a:endParaRPr>
          </a:p>
        </p:txBody>
      </p:sp>
      <p:sp>
        <p:nvSpPr>
          <p:cNvPr id="226" name="Google Shape;226;p41"/>
          <p:cNvSpPr txBox="1">
            <a:spLocks noGrp="1"/>
          </p:cNvSpPr>
          <p:nvPr>
            <p:ph type="subTitle" idx="1"/>
          </p:nvPr>
        </p:nvSpPr>
        <p:spPr>
          <a:xfrm>
            <a:off x="685800" y="3786738"/>
            <a:ext cx="7772400" cy="104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10"/>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Magnetoterapi teriminin sözlük anlamı “hastalığın mıknatıslarla veya manyetizma ile tedavisi”dir.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Manyetik enerji ile tanışma MÖ 800lü yıllarda manyetit (Fe3O4)in demir parçacıklarını çekme özelliğini öğrenmeleriyle başlamıştır.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16yy Paracelcus ilk mıknatısla tedaviyi kullanmıştır. Manyetize demir çubuklarının yaraları ve kırıkları iyileştirdiğini, ödemi azalttığını, hepatitte yararlı olduğunu belirtmiştir.</a:t>
            </a:r>
            <a:endParaRPr sz="1800" b="0" i="0" u="none" strike="noStrike" cap="none">
              <a:solidFill>
                <a:schemeClr val="dk1"/>
              </a:solidFill>
            </a:endParaRPr>
          </a:p>
          <a:p>
            <a:pPr marL="0" marR="0" lvl="0" indent="0" algn="l" rtl="0">
              <a:spcBef>
                <a:spcPts val="600"/>
              </a:spcBef>
              <a:spcAft>
                <a:spcPts val="0"/>
              </a:spcAft>
              <a:buNone/>
            </a:pPr>
            <a:endParaRPr sz="1800" b="0" i="0" u="none" strike="noStrike" cap="none">
              <a:solidFill>
                <a:schemeClr val="dk1"/>
              </a:solidFill>
            </a:endParaRPr>
          </a:p>
        </p:txBody>
      </p:sp>
      <p:sp>
        <p:nvSpPr>
          <p:cNvPr id="42" name="Google Shape;42;p10"/>
          <p:cNvSpPr txBox="1"/>
          <p:nvPr/>
        </p:nvSpPr>
        <p:spPr>
          <a:xfrm>
            <a:off x="855775" y="689350"/>
            <a:ext cx="7571100" cy="88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b="1">
                <a:solidFill>
                  <a:schemeClr val="accent2"/>
                </a:solidFill>
              </a:rPr>
              <a:t>Manyetik Alan Tedavisi ( Magnetoterapi )</a:t>
            </a:r>
            <a:endParaRPr sz="3000" b="1">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48" name="Google Shape;48;p11"/>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18 yyda Franz Mesmer, insan vücudunun manyetik akımlarının etkisinde olduğunu ve hastalıkların evrensel manyetik akımlarla insan kutuplarının uyuşmamasından kaynaklandığını ileri sürerek her hastalıkta mıknatıs kullanmayı öneriyor.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1900lu yılların başlarında Manyetik alan tedavisi(MAT) yeniden ilgi odağı olmaya başlamış, çoğu ülkede anemi, arterioskleroz, korea, konvülsiyonlar, uykusuzluk, migren, nevralji, romatizmal hastalıklar gibi birçok hastalığın tedavisinde kullanılmaya başlanmıştır.</a:t>
            </a:r>
            <a:endParaRPr sz="1800" b="0" i="0" u="none" strike="noStrike" cap="none">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2"/>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54" name="Google Shape;54;p12"/>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Japonya ve Uzak Doğuda ağrı ve rahatlatma amacıyla günlük giyilen bel korselerinin, bileziklerinin, tabanlıklarının içine mıknatıs yerleştirilerek tedavide kullanılmaktadır.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İtalya ve Almanya bilgisayarlı farklı frekanslarda MA oluşturan cihazlar üretilmiştir.  </a:t>
            </a:r>
            <a:endParaRPr sz="1800" b="0" i="0" u="none" strike="noStrike" cap="none">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4410" y="1365662"/>
            <a:ext cx="6697684" cy="1815882"/>
          </a:xfrm>
          <a:prstGeom prst="rect">
            <a:avLst/>
          </a:prstGeom>
        </p:spPr>
        <p:txBody>
          <a:bodyPr wrap="square">
            <a:spAutoFit/>
          </a:bodyPr>
          <a:lstStyle/>
          <a:p>
            <a:r>
              <a:rPr lang="tr-TR" sz="2800" dirty="0"/>
              <a:t>Alçak frekanslı manyetik alan tedavisidir. Nontermal özelliği vardır. Sinüzoidal akım veya kare dalga kesikli galvanik akımdan elde edilir.</a:t>
            </a:r>
          </a:p>
        </p:txBody>
      </p:sp>
    </p:spTree>
    <p:extLst>
      <p:ext uri="{BB962C8B-B14F-4D97-AF65-F5344CB8AC3E}">
        <p14:creationId xmlns:p14="http://schemas.microsoft.com/office/powerpoint/2010/main" val="1928548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700"/>
              <a:buFont typeface="Arial"/>
              <a:buChar char="●"/>
            </a:pPr>
            <a:r>
              <a:rPr lang="en-US" sz="2000" b="0" i="0" u="none" strike="noStrike" cap="none">
                <a:solidFill>
                  <a:schemeClr val="dk1"/>
                </a:solidFill>
              </a:rPr>
              <a:t>İçerisinden elektrik akımı geçen bir iletkenin etrafında MA meydana gelir.</a:t>
            </a:r>
            <a:endParaRPr sz="1800" b="0" i="0" u="none" strike="noStrike" cap="none">
              <a:solidFill>
                <a:schemeClr val="dk1"/>
              </a:solidFill>
            </a:endParaRPr>
          </a:p>
          <a:p>
            <a:pPr marL="0" marR="0" lvl="0" indent="0" algn="l" rtl="0">
              <a:spcBef>
                <a:spcPts val="0"/>
              </a:spcBef>
              <a:spcAft>
                <a:spcPts val="0"/>
              </a:spcAft>
              <a:buClr>
                <a:schemeClr val="folHlink"/>
              </a:buClr>
              <a:buSzPts val="700"/>
              <a:buFont typeface="Arial"/>
              <a:buChar char="●"/>
            </a:pPr>
            <a:r>
              <a:rPr lang="en-US" sz="2000" b="0" i="0" u="none" strike="noStrike" cap="none">
                <a:solidFill>
                  <a:schemeClr val="dk1"/>
                </a:solidFill>
              </a:rPr>
              <a:t>İletkenin şekline bağlı değişiklikler gösterir.</a:t>
            </a:r>
            <a:endParaRPr sz="1800" b="0" i="0" u="none" strike="noStrike" cap="none">
              <a:solidFill>
                <a:schemeClr val="dk1"/>
              </a:solidFill>
            </a:endParaRPr>
          </a:p>
          <a:p>
            <a:pPr marL="0" marR="0" lvl="0" indent="0" algn="l" rtl="0">
              <a:spcBef>
                <a:spcPts val="0"/>
              </a:spcBef>
              <a:spcAft>
                <a:spcPts val="0"/>
              </a:spcAft>
              <a:buClr>
                <a:schemeClr val="folHlink"/>
              </a:buClr>
              <a:buSzPts val="700"/>
              <a:buFont typeface="Arial"/>
              <a:buChar char="●"/>
            </a:pPr>
            <a:r>
              <a:rPr lang="en-US" sz="2000" b="0" i="0" u="none" strike="noStrike" cap="none">
                <a:solidFill>
                  <a:schemeClr val="dk1"/>
                </a:solidFill>
              </a:rPr>
              <a:t>Düz bir iletkenden elektrik akımı geçtiğinde, meydana gelecek MAnın kuvvet çizgileri, iletkenin çevresinde dairesel bir durum oluşturur. </a:t>
            </a:r>
            <a:endParaRPr sz="1800" b="0" i="0" u="none" strike="noStrike" cap="none">
              <a:solidFill>
                <a:schemeClr val="dk1"/>
              </a:solidFill>
            </a:endParaRPr>
          </a:p>
          <a:p>
            <a:pPr marL="0" marR="0" lvl="0" indent="0" algn="l" rtl="0">
              <a:spcBef>
                <a:spcPts val="0"/>
              </a:spcBef>
              <a:spcAft>
                <a:spcPts val="0"/>
              </a:spcAft>
              <a:buClr>
                <a:schemeClr val="folHlink"/>
              </a:buClr>
              <a:buSzPts val="700"/>
              <a:buFont typeface="Arial"/>
              <a:buChar char="●"/>
            </a:pPr>
            <a:r>
              <a:rPr lang="en-US" sz="2000" b="0" i="0" u="none" strike="noStrike" cap="none">
                <a:solidFill>
                  <a:schemeClr val="dk1"/>
                </a:solidFill>
              </a:rPr>
              <a:t>İçinden elektrik akımı geçen düz bir iletken başparmak akım yönünü gösterecek şekilde avuç içerisine alınırsa, parmaklar MAnın yönünü gösterir. Bobin halindeki bir iletkende parmaklar akım yönünü gösterecek şekilde bobin avuç içerisine alınacak olursa başparmak MAnın yönünü gösterir.</a:t>
            </a:r>
            <a:endParaRPr sz="1800" b="0" i="0" u="none" strike="noStrike" cap="none">
              <a:solidFill>
                <a:schemeClr val="dk1"/>
              </a:solidFill>
            </a:endParaRPr>
          </a:p>
        </p:txBody>
      </p:sp>
      <p:sp>
        <p:nvSpPr>
          <p:cNvPr id="60" name="Google Shape;60;p13"/>
          <p:cNvSpPr txBox="1"/>
          <p:nvPr/>
        </p:nvSpPr>
        <p:spPr>
          <a:xfrm>
            <a:off x="903350" y="546750"/>
            <a:ext cx="7571100" cy="885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3000" b="1">
                <a:solidFill>
                  <a:schemeClr val="accent2"/>
                </a:solidFill>
              </a:rPr>
              <a:t>Manyetik Alan-Elektrik Akımı ve Manytik Enerji İlişkisi</a:t>
            </a:r>
            <a:endParaRPr sz="3000" b="1">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66" name="Google Shape;66;p14"/>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Telden akım geçince MA meydana gelir. Bunun tersi de iyi bilinmektedir.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Bir tel MA maruz kalırsa veya tel sabit bir Mada hareket ettirilirse bir akım oluşabilmektedir.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Dairesel halkadan geçen akım MA oluşturur. Akım akışı başladığında ve durduğunda MA değişir. </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Bu değişen MA tel halka yakınında akım akışı oluşturur. İnsan vücudundaki nöral dokuyu stimüle etmek için akım akışı manyetik olarak oluşturulur.</a:t>
            </a:r>
            <a:endParaRPr sz="1800" b="0" i="0" u="none" strike="noStrike" cap="none">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72" name="Google Shape;72;p15"/>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dirty="0" err="1">
                <a:solidFill>
                  <a:schemeClr val="dk1"/>
                </a:solidFill>
              </a:rPr>
              <a:t>MAnın</a:t>
            </a:r>
            <a:r>
              <a:rPr lang="en-US" sz="2400" b="0" i="0" u="none" strike="noStrike" cap="none" dirty="0">
                <a:solidFill>
                  <a:schemeClr val="dk1"/>
                </a:solidFill>
              </a:rPr>
              <a:t> </a:t>
            </a:r>
            <a:r>
              <a:rPr lang="en-US" sz="2400" b="0" i="0" u="none" strike="noStrike" cap="none" dirty="0" err="1">
                <a:solidFill>
                  <a:schemeClr val="dk1"/>
                </a:solidFill>
              </a:rPr>
              <a:t>amplütüdü</a:t>
            </a:r>
            <a:r>
              <a:rPr lang="en-US" sz="2400" b="0" i="0" u="none" strike="noStrike" cap="none" dirty="0">
                <a:solidFill>
                  <a:schemeClr val="dk1"/>
                </a:solidFill>
              </a:rPr>
              <a:t> </a:t>
            </a:r>
            <a:r>
              <a:rPr lang="en-US" sz="2400" b="0" i="0" u="none" strike="noStrike" cap="none" dirty="0" err="1">
                <a:solidFill>
                  <a:schemeClr val="dk1"/>
                </a:solidFill>
              </a:rPr>
              <a:t>metrede</a:t>
            </a:r>
            <a:r>
              <a:rPr lang="en-US" sz="2400" b="0" i="0" u="none" strike="noStrike" cap="none" dirty="0">
                <a:solidFill>
                  <a:schemeClr val="dk1"/>
                </a:solidFill>
              </a:rPr>
              <a:t> </a:t>
            </a:r>
            <a:r>
              <a:rPr lang="en-US" sz="2400" b="0" i="0" u="none" strike="noStrike" cap="none" dirty="0" err="1">
                <a:solidFill>
                  <a:schemeClr val="dk1"/>
                </a:solidFill>
              </a:rPr>
              <a:t>amper</a:t>
            </a:r>
            <a:r>
              <a:rPr lang="en-US" sz="2400" b="0" i="0" u="none" strike="noStrike" cap="none" dirty="0">
                <a:solidFill>
                  <a:schemeClr val="dk1"/>
                </a:solidFill>
              </a:rPr>
              <a:t> </a:t>
            </a:r>
            <a:r>
              <a:rPr lang="en-US" sz="2400" b="0" i="0" u="none" strike="noStrike" cap="none" dirty="0" err="1">
                <a:solidFill>
                  <a:schemeClr val="dk1"/>
                </a:solidFill>
              </a:rPr>
              <a:t>olarak</a:t>
            </a:r>
            <a:r>
              <a:rPr lang="en-US" sz="2400" b="0" i="0" u="none" strike="noStrike" cap="none" dirty="0">
                <a:solidFill>
                  <a:schemeClr val="dk1"/>
                </a:solidFill>
              </a:rPr>
              <a:t> </a:t>
            </a:r>
            <a:r>
              <a:rPr lang="en-US" sz="2400" b="0" i="0" u="none" strike="noStrike" cap="none" dirty="0" err="1">
                <a:solidFill>
                  <a:schemeClr val="dk1"/>
                </a:solidFill>
              </a:rPr>
              <a:t>ölçülebilir</a:t>
            </a:r>
            <a:r>
              <a:rPr lang="en-US" sz="2400" b="0" i="0" u="none" strike="noStrike" cap="none" dirty="0">
                <a:solidFill>
                  <a:schemeClr val="dk1"/>
                </a:solidFill>
              </a:rPr>
              <a:t> (A/m).</a:t>
            </a:r>
            <a:endParaRPr sz="1800" b="0" i="0" u="none" strike="noStrike" cap="none" dirty="0">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dirty="0">
                <a:solidFill>
                  <a:schemeClr val="dk1"/>
                </a:solidFill>
              </a:rPr>
              <a:t>MA </a:t>
            </a:r>
            <a:r>
              <a:rPr lang="en-US" sz="2400" b="0" i="0" u="none" strike="noStrike" cap="none" dirty="0" err="1">
                <a:solidFill>
                  <a:schemeClr val="dk1"/>
                </a:solidFill>
              </a:rPr>
              <a:t>daha</a:t>
            </a:r>
            <a:r>
              <a:rPr lang="en-US" sz="2400" b="0" i="0" u="none" strike="noStrike" cap="none" dirty="0">
                <a:solidFill>
                  <a:schemeClr val="dk1"/>
                </a:solidFill>
              </a:rPr>
              <a:t> </a:t>
            </a:r>
            <a:r>
              <a:rPr lang="en-US" sz="2400" b="0" i="0" u="none" strike="noStrike" cap="none" dirty="0" err="1">
                <a:solidFill>
                  <a:schemeClr val="dk1"/>
                </a:solidFill>
              </a:rPr>
              <a:t>çok</a:t>
            </a:r>
            <a:r>
              <a:rPr lang="en-US" sz="2400" b="0" i="0" u="none" strike="noStrike" cap="none" dirty="0">
                <a:solidFill>
                  <a:schemeClr val="dk1"/>
                </a:solidFill>
              </a:rPr>
              <a:t> gauss </a:t>
            </a:r>
            <a:r>
              <a:rPr lang="en-US" sz="2400" b="0" i="0" u="none" strike="noStrike" cap="none" dirty="0" err="1">
                <a:solidFill>
                  <a:schemeClr val="dk1"/>
                </a:solidFill>
              </a:rPr>
              <a:t>veya</a:t>
            </a:r>
            <a:r>
              <a:rPr lang="en-US" sz="2400" b="0" i="0" u="none" strike="noStrike" cap="none" dirty="0">
                <a:solidFill>
                  <a:schemeClr val="dk1"/>
                </a:solidFill>
              </a:rPr>
              <a:t> tesla </a:t>
            </a:r>
            <a:r>
              <a:rPr lang="en-US" sz="2400" b="0" i="0" u="none" strike="noStrike" cap="none" dirty="0" err="1">
                <a:solidFill>
                  <a:schemeClr val="dk1"/>
                </a:solidFill>
              </a:rPr>
              <a:t>ünitesi</a:t>
            </a:r>
            <a:r>
              <a:rPr lang="en-US" sz="2400" b="0" i="0" u="none" strike="noStrike" cap="none" dirty="0">
                <a:solidFill>
                  <a:schemeClr val="dk1"/>
                </a:solidFill>
              </a:rPr>
              <a:t> </a:t>
            </a:r>
            <a:r>
              <a:rPr lang="en-US" sz="2400" b="0" i="0" u="none" strike="noStrike" cap="none" dirty="0" err="1">
                <a:solidFill>
                  <a:schemeClr val="dk1"/>
                </a:solidFill>
              </a:rPr>
              <a:t>ile</a:t>
            </a:r>
            <a:r>
              <a:rPr lang="en-US" sz="2400" b="0" i="0" u="none" strike="noStrike" cap="none" dirty="0">
                <a:solidFill>
                  <a:schemeClr val="dk1"/>
                </a:solidFill>
              </a:rPr>
              <a:t> </a:t>
            </a:r>
            <a:r>
              <a:rPr lang="en-US" sz="2400" b="0" i="0" u="none" strike="noStrike" cap="none" dirty="0" err="1">
                <a:solidFill>
                  <a:schemeClr val="dk1"/>
                </a:solidFill>
              </a:rPr>
              <a:t>MAnın</a:t>
            </a:r>
            <a:r>
              <a:rPr lang="en-US" sz="2400" b="0" i="0" u="none" strike="noStrike" cap="none" dirty="0">
                <a:solidFill>
                  <a:schemeClr val="dk1"/>
                </a:solidFill>
              </a:rPr>
              <a:t> </a:t>
            </a:r>
            <a:r>
              <a:rPr lang="en-US" sz="2400" b="0" i="0" u="none" strike="noStrike" cap="none" dirty="0" err="1">
                <a:solidFill>
                  <a:schemeClr val="dk1"/>
                </a:solidFill>
              </a:rPr>
              <a:t>gücü</a:t>
            </a:r>
            <a:r>
              <a:rPr lang="en-US" sz="2400" b="0" i="0" u="none" strike="noStrike" cap="none" dirty="0">
                <a:solidFill>
                  <a:schemeClr val="dk1"/>
                </a:solidFill>
              </a:rPr>
              <a:t> </a:t>
            </a:r>
            <a:r>
              <a:rPr lang="en-US" sz="2400" b="0" i="0" u="none" strike="noStrike" cap="none" dirty="0" err="1">
                <a:solidFill>
                  <a:schemeClr val="dk1"/>
                </a:solidFill>
              </a:rPr>
              <a:t>olarak</a:t>
            </a:r>
            <a:r>
              <a:rPr lang="en-US" sz="2400" b="0" i="0" u="none" strike="noStrike" cap="none" dirty="0">
                <a:solidFill>
                  <a:schemeClr val="dk1"/>
                </a:solidFill>
              </a:rPr>
              <a:t> </a:t>
            </a:r>
            <a:r>
              <a:rPr lang="en-US" sz="2400" b="0" i="0" u="none" strike="noStrike" cap="none" dirty="0" err="1">
                <a:solidFill>
                  <a:schemeClr val="dk1"/>
                </a:solidFill>
              </a:rPr>
              <a:t>tariflenir</a:t>
            </a:r>
            <a:r>
              <a:rPr lang="en-US" sz="2400" b="0" i="0" u="none" strike="noStrike" cap="none" dirty="0">
                <a:solidFill>
                  <a:schemeClr val="dk1"/>
                </a:solidFill>
              </a:rPr>
              <a:t>.</a:t>
            </a:r>
            <a:endParaRPr sz="1800" b="0" i="0" u="none" strike="noStrike" cap="none" dirty="0">
              <a:solidFill>
                <a:schemeClr val="dk1"/>
              </a:solidFill>
            </a:endParaRPr>
          </a:p>
          <a:p>
            <a:pPr marL="0" lvl="0" indent="0">
              <a:spcBef>
                <a:spcPts val="0"/>
              </a:spcBef>
              <a:buClr>
                <a:schemeClr val="folHlink"/>
              </a:buClr>
              <a:buSzPts val="850"/>
              <a:buFont typeface="Arial"/>
              <a:buChar char="●"/>
            </a:pPr>
            <a:r>
              <a:rPr lang="en-US" sz="2400" b="0" i="0" u="none" strike="noStrike" cap="none" dirty="0">
                <a:solidFill>
                  <a:schemeClr val="dk1"/>
                </a:solidFill>
              </a:rPr>
              <a:t>10.000 gauss 1 tesla (T)’</a:t>
            </a:r>
            <a:r>
              <a:rPr lang="en-US" sz="2400" b="0" i="0" u="none" strike="noStrike" cap="none" dirty="0" err="1">
                <a:solidFill>
                  <a:schemeClr val="dk1"/>
                </a:solidFill>
              </a:rPr>
              <a:t>ya</a:t>
            </a:r>
            <a:r>
              <a:rPr lang="en-US" sz="2400" b="0" i="0" u="none" strike="noStrike" cap="none" dirty="0">
                <a:solidFill>
                  <a:schemeClr val="dk1"/>
                </a:solidFill>
              </a:rPr>
              <a:t> </a:t>
            </a:r>
            <a:r>
              <a:rPr lang="en-US" sz="2400" b="0" i="0" u="none" strike="noStrike" cap="none" dirty="0" err="1">
                <a:solidFill>
                  <a:schemeClr val="dk1"/>
                </a:solidFill>
              </a:rPr>
              <a:t>eşittir</a:t>
            </a:r>
            <a:r>
              <a:rPr lang="en-US" sz="2400" b="0" i="0" u="none" strike="noStrike" cap="none" dirty="0" smtClean="0">
                <a:solidFill>
                  <a:schemeClr val="dk1"/>
                </a:solidFill>
              </a:rPr>
              <a:t>.</a:t>
            </a:r>
            <a:endParaRPr lang="tr-TR" sz="2400" b="0" i="0" u="none" strike="noStrike" cap="none" dirty="0" smtClean="0">
              <a:solidFill>
                <a:schemeClr val="dk1"/>
              </a:solidFill>
            </a:endParaRPr>
          </a:p>
          <a:p>
            <a:pPr marL="0" lvl="0" indent="0">
              <a:spcBef>
                <a:spcPts val="0"/>
              </a:spcBef>
              <a:buClr>
                <a:schemeClr val="folHlink"/>
              </a:buClr>
              <a:buSzPts val="850"/>
              <a:buFont typeface="Arial"/>
              <a:buChar char="●"/>
            </a:pPr>
            <a:r>
              <a:rPr lang="en-US" sz="2400" b="0" i="0" u="none" strike="noStrike" cap="none" dirty="0" smtClean="0">
                <a:solidFill>
                  <a:schemeClr val="dk1"/>
                </a:solidFill>
              </a:rPr>
              <a:t> </a:t>
            </a:r>
            <a:r>
              <a:rPr lang="en-US" sz="2400" dirty="0" err="1">
                <a:solidFill>
                  <a:schemeClr val="dk1"/>
                </a:solidFill>
              </a:rPr>
              <a:t>Yüksek</a:t>
            </a:r>
            <a:r>
              <a:rPr lang="en-US" sz="2400" dirty="0">
                <a:solidFill>
                  <a:schemeClr val="dk1"/>
                </a:solidFill>
              </a:rPr>
              <a:t> </a:t>
            </a:r>
            <a:r>
              <a:rPr lang="en-US" sz="2400" dirty="0" err="1">
                <a:solidFill>
                  <a:schemeClr val="dk1"/>
                </a:solidFill>
              </a:rPr>
              <a:t>frekanslı</a:t>
            </a:r>
            <a:r>
              <a:rPr lang="en-US" sz="2400" dirty="0">
                <a:solidFill>
                  <a:schemeClr val="dk1"/>
                </a:solidFill>
              </a:rPr>
              <a:t> </a:t>
            </a:r>
            <a:r>
              <a:rPr lang="en-US" sz="2400" dirty="0" err="1">
                <a:solidFill>
                  <a:schemeClr val="dk1"/>
                </a:solidFill>
              </a:rPr>
              <a:t>olan</a:t>
            </a:r>
            <a:r>
              <a:rPr lang="en-US" sz="2400" dirty="0">
                <a:solidFill>
                  <a:schemeClr val="dk1"/>
                </a:solidFill>
              </a:rPr>
              <a:t> </a:t>
            </a:r>
            <a:r>
              <a:rPr lang="en-US" sz="2400" dirty="0" err="1">
                <a:solidFill>
                  <a:schemeClr val="dk1"/>
                </a:solidFill>
              </a:rPr>
              <a:t>manyetik</a:t>
            </a:r>
            <a:r>
              <a:rPr lang="en-US" sz="2400" dirty="0">
                <a:solidFill>
                  <a:schemeClr val="dk1"/>
                </a:solidFill>
              </a:rPr>
              <a:t> </a:t>
            </a:r>
            <a:r>
              <a:rPr lang="en-US" sz="2400" dirty="0" err="1">
                <a:solidFill>
                  <a:schemeClr val="dk1"/>
                </a:solidFill>
              </a:rPr>
              <a:t>alan</a:t>
            </a:r>
            <a:r>
              <a:rPr lang="en-US" sz="2400" dirty="0">
                <a:solidFill>
                  <a:schemeClr val="dk1"/>
                </a:solidFill>
              </a:rPr>
              <a:t> </a:t>
            </a:r>
            <a:r>
              <a:rPr lang="en-US" sz="2400" dirty="0" err="1">
                <a:solidFill>
                  <a:schemeClr val="dk1"/>
                </a:solidFill>
              </a:rPr>
              <a:t>KDD’den</a:t>
            </a:r>
            <a:r>
              <a:rPr lang="en-US" sz="2400" dirty="0">
                <a:solidFill>
                  <a:schemeClr val="dk1"/>
                </a:solidFill>
              </a:rPr>
              <a:t> </a:t>
            </a:r>
            <a:r>
              <a:rPr lang="en-US" sz="2400" dirty="0" err="1">
                <a:solidFill>
                  <a:schemeClr val="dk1"/>
                </a:solidFill>
              </a:rPr>
              <a:t>elde</a:t>
            </a:r>
            <a:r>
              <a:rPr lang="en-US" sz="2400" dirty="0">
                <a:solidFill>
                  <a:schemeClr val="dk1"/>
                </a:solidFill>
              </a:rPr>
              <a:t> </a:t>
            </a:r>
            <a:r>
              <a:rPr lang="en-US" sz="2400" dirty="0" err="1">
                <a:solidFill>
                  <a:schemeClr val="dk1"/>
                </a:solidFill>
              </a:rPr>
              <a:t>edilir</a:t>
            </a:r>
            <a:r>
              <a:rPr lang="en-US" sz="2400" dirty="0">
                <a:solidFill>
                  <a:schemeClr val="dk1"/>
                </a:solidFill>
              </a:rPr>
              <a:t>. </a:t>
            </a:r>
          </a:p>
          <a:p>
            <a:pPr marL="0" lvl="0" indent="0">
              <a:spcBef>
                <a:spcPts val="0"/>
              </a:spcBef>
              <a:buClr>
                <a:schemeClr val="folHlink"/>
              </a:buClr>
              <a:buSzPts val="850"/>
              <a:buFont typeface="Arial"/>
              <a:buChar char="●"/>
            </a:pPr>
            <a:r>
              <a:rPr lang="en-US" sz="2400" dirty="0" err="1">
                <a:solidFill>
                  <a:schemeClr val="dk1"/>
                </a:solidFill>
              </a:rPr>
              <a:t>Şiddeti</a:t>
            </a:r>
            <a:r>
              <a:rPr lang="en-US" sz="2400" dirty="0">
                <a:solidFill>
                  <a:schemeClr val="dk1"/>
                </a:solidFill>
              </a:rPr>
              <a:t>: 200 tesla/</a:t>
            </a:r>
            <a:r>
              <a:rPr lang="en-US" sz="2400" dirty="0" err="1">
                <a:solidFill>
                  <a:schemeClr val="dk1"/>
                </a:solidFill>
              </a:rPr>
              <a:t>sn</a:t>
            </a:r>
            <a:endParaRPr lang="en-US" sz="2400" dirty="0">
              <a:solidFill>
                <a:schemeClr val="dk1"/>
              </a:solidFill>
            </a:endParaRPr>
          </a:p>
          <a:p>
            <a:pPr marL="0" marR="0" lvl="0" indent="0" algn="l" rtl="0">
              <a:spcBef>
                <a:spcPts val="0"/>
              </a:spcBef>
              <a:spcAft>
                <a:spcPts val="0"/>
              </a:spcAft>
              <a:buClr>
                <a:schemeClr val="folHlink"/>
              </a:buClr>
              <a:buSzPts val="850"/>
              <a:buFont typeface="Arial"/>
              <a:buChar char="●"/>
            </a:pPr>
            <a:endParaRPr sz="1800" b="0" i="0" u="none" strike="noStrike" cap="none" dirty="0">
              <a:solidFill>
                <a:schemeClr val="dk1"/>
              </a:solidFill>
            </a:endParaRPr>
          </a:p>
          <a:p>
            <a:pPr marL="0" marR="0" lvl="0" indent="0" algn="l" rtl="0">
              <a:spcBef>
                <a:spcPts val="600"/>
              </a:spcBef>
              <a:spcAft>
                <a:spcPts val="0"/>
              </a:spcAft>
              <a:buNone/>
            </a:pPr>
            <a:endParaRPr sz="1800" b="0" i="0" u="none" strike="noStrike" cap="none" dirty="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78" name="Google Shape;78;p16"/>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Clr>
                <a:schemeClr val="folHlink"/>
              </a:buClr>
              <a:buSzPts val="850"/>
              <a:buFont typeface="Arial"/>
              <a:buChar char="●"/>
            </a:pPr>
            <a:r>
              <a:rPr lang="en-US" sz="2400" b="0" i="0" u="none" strike="noStrike" cap="none">
                <a:solidFill>
                  <a:schemeClr val="dk1"/>
                </a:solidFill>
              </a:rPr>
              <a:t>Tüm biyolojik materyaller diamanyetiktir. Yani, tüm biyolojik yapılar kendi içlerinde dışarıya da yansıyan MA oluşturabilirler.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Ayrıca çevredeki diğer Malardan da etkilenirler.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Son yıllarda çevrede giderek artan elektromanyetik alanların tüm canlılarla beraber insan sağlığını daetkilemektedir.</a:t>
            </a:r>
            <a:endParaRPr sz="1800" b="0" i="0" u="none" strike="noStrike" cap="none">
              <a:solidFill>
                <a:schemeClr val="dk1"/>
              </a:solidFill>
            </a:endParaRPr>
          </a:p>
          <a:p>
            <a:pPr marL="0" marR="0" lvl="0" indent="0" algn="l" rtl="0">
              <a:spcBef>
                <a:spcPts val="0"/>
              </a:spcBef>
              <a:spcAft>
                <a:spcPts val="0"/>
              </a:spcAft>
              <a:buClr>
                <a:schemeClr val="folHlink"/>
              </a:buClr>
              <a:buSzPts val="850"/>
              <a:buFont typeface="Arial"/>
              <a:buChar char="●"/>
            </a:pPr>
            <a:r>
              <a:rPr lang="en-US" sz="2400" b="0" i="0" u="none" strike="noStrike" cap="none">
                <a:solidFill>
                  <a:schemeClr val="dk1"/>
                </a:solidFill>
              </a:rPr>
              <a:t>Yüksek gerilim hatları, cep telefonları insan sağlığını etkiler. Malign hastalıklarda, depresyonda artış olduğu çalışmalarla gösterilmiştir.</a:t>
            </a:r>
            <a:endParaRPr sz="1800" b="0" i="0" u="none" strike="noStrike" cap="none">
              <a:solidFill>
                <a:schemeClr val="dk1"/>
              </a:solidFill>
            </a:endParaRPr>
          </a:p>
        </p:txBody>
      </p:sp>
    </p:spTree>
  </p:cSld>
  <p:clrMapOvr>
    <a:masterClrMapping/>
  </p:clrMapOvr>
</p:sld>
</file>

<file path=ppt/theme/theme1.xml><?xml version="1.0" encoding="utf-8"?>
<a:theme xmlns:a="http://schemas.openxmlformats.org/drawingml/2006/main"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487</Words>
  <Application>Microsoft Office PowerPoint</Application>
  <PresentationFormat>On-screen Show (4:3)</PresentationFormat>
  <Paragraphs>38</Paragraphs>
  <Slides>13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Tahoma</vt:lpstr>
      <vt:lpstr>Light Gradient</vt:lpstr>
      <vt:lpstr>Manyetik Alan Tedavisi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teşekkür ederim...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Manyetik Alan Tedavisi</dc:title>
  <dc:creator>Ergun GOKTAS</dc:creator>
  <cp:lastModifiedBy>Ergun GOKTAS</cp:lastModifiedBy>
  <cp:revision>4</cp:revision>
  <cp:lastPrinted>2018-10-15T07:11:34Z</cp:lastPrinted>
  <dcterms:modified xsi:type="dcterms:W3CDTF">2019-04-16T20:13:09Z</dcterms:modified>
</cp:coreProperties>
</file>