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18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22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34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4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2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4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7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01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32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01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8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96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60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713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41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261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8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6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13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0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11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F328-312F-4454-917A-FFD9AC9496FC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942D-3296-4FF7-BD34-0CDBA5499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99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7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Nükleik Asitler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90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DNA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1953 </a:t>
            </a:r>
            <a:r>
              <a:rPr lang="tr-TR" dirty="0"/>
              <a:t>yılında Cambridge Üniversitesinden James Watson ve İngiliz Fizikçi Francis </a:t>
            </a:r>
            <a:r>
              <a:rPr lang="tr-TR" dirty="0" err="1"/>
              <a:t>Crick'in</a:t>
            </a:r>
            <a:r>
              <a:rPr lang="tr-TR" dirty="0"/>
              <a:t> DNA’nın üç boyutlu yapısına ait önerdikleri modele göre, çift zincirden meydana gelen DNA’nın bir eksen doğrultusunda sağa dönen çift sarmalı meydana gelmiştir.</a:t>
            </a:r>
          </a:p>
          <a:p>
            <a:r>
              <a:rPr lang="tr-TR" dirty="0"/>
              <a:t>Zincirler bir nükleotidin 5</a:t>
            </a:r>
            <a:r>
              <a:rPr lang="tr-TR" baseline="30000" dirty="0"/>
              <a:t>’ </a:t>
            </a:r>
            <a:r>
              <a:rPr lang="tr-TR" dirty="0"/>
              <a:t>hidroksil grubunu takiben</a:t>
            </a:r>
            <a:r>
              <a:rPr lang="tr-TR" baseline="30000" dirty="0"/>
              <a:t> </a:t>
            </a:r>
            <a:r>
              <a:rPr lang="tr-TR" dirty="0"/>
              <a:t>3</a:t>
            </a:r>
            <a:r>
              <a:rPr lang="tr-TR" baseline="30000" dirty="0"/>
              <a:t>’ </a:t>
            </a:r>
            <a:r>
              <a:rPr lang="tr-TR" dirty="0"/>
              <a:t> hidroksil grubu arasındaki </a:t>
            </a:r>
            <a:r>
              <a:rPr lang="tr-TR" dirty="0" err="1"/>
              <a:t>fosfodiester</a:t>
            </a:r>
            <a:r>
              <a:rPr lang="tr-TR" dirty="0"/>
              <a:t> köprüsü ile oluşur. </a:t>
            </a:r>
          </a:p>
          <a:p>
            <a:r>
              <a:rPr lang="tr-TR" dirty="0"/>
              <a:t>Bu şekilde tekrarlanan şeker-fosfat birimleri oluşur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20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DNA </a:t>
            </a:r>
            <a:r>
              <a:rPr lang="tr-TR" dirty="0"/>
              <a:t>çift sarmalı birbirine </a:t>
            </a:r>
            <a:r>
              <a:rPr lang="tr-TR" dirty="0" err="1"/>
              <a:t>antiparalel</a:t>
            </a:r>
            <a:r>
              <a:rPr lang="tr-TR" dirty="0"/>
              <a:t> olarak devam etmektedir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Yani zincirlerden birinin 3’ ucu diğerinin 5’ ucu aynı tarafta bulunmaktadır. </a:t>
            </a:r>
            <a:endParaRPr lang="tr-TR" dirty="0" smtClean="0"/>
          </a:p>
          <a:p>
            <a:r>
              <a:rPr lang="tr-TR" dirty="0" smtClean="0"/>
              <a:t>DNA’nın </a:t>
            </a:r>
            <a:r>
              <a:rPr lang="tr-TR" dirty="0"/>
              <a:t>omurgasını oluşturan ve </a:t>
            </a:r>
            <a:r>
              <a:rPr lang="tr-TR" dirty="0" err="1"/>
              <a:t>hidrofilik</a:t>
            </a:r>
            <a:r>
              <a:rPr lang="tr-TR" dirty="0"/>
              <a:t> özelliğe sahip olan şeker ve negatif yüklü fosfat üniteleri çift sarmalın dışa bakan yüzünde ve kendilerini saran su moleküllerine dönüktür. </a:t>
            </a:r>
            <a:endParaRPr lang="tr-TR" dirty="0" smtClean="0"/>
          </a:p>
          <a:p>
            <a:r>
              <a:rPr lang="tr-TR" dirty="0" err="1" smtClean="0"/>
              <a:t>Hidrofobik</a:t>
            </a:r>
            <a:r>
              <a:rPr lang="tr-TR" dirty="0" smtClean="0"/>
              <a:t> </a:t>
            </a:r>
            <a:r>
              <a:rPr lang="tr-TR" dirty="0"/>
              <a:t>özelliğe sahip olan </a:t>
            </a:r>
            <a:r>
              <a:rPr lang="tr-TR" dirty="0" err="1"/>
              <a:t>purin</a:t>
            </a:r>
            <a:r>
              <a:rPr lang="tr-TR" dirty="0"/>
              <a:t> ve </a:t>
            </a:r>
            <a:r>
              <a:rPr lang="tr-TR" dirty="0" err="1"/>
              <a:t>pirimidin</a:t>
            </a:r>
            <a:r>
              <a:rPr lang="tr-TR" dirty="0"/>
              <a:t> bazları ise çift sarmalın içe bakan yüzünde ve ana eksene dikey olarak yer almışlardır. </a:t>
            </a:r>
            <a:endParaRPr lang="tr-TR" dirty="0" smtClean="0"/>
          </a:p>
          <a:p>
            <a:r>
              <a:rPr lang="tr-TR" dirty="0" smtClean="0"/>
              <a:t>Çift </a:t>
            </a:r>
            <a:r>
              <a:rPr lang="tr-TR" dirty="0"/>
              <a:t>sarmalın çapı 20 </a:t>
            </a:r>
            <a:r>
              <a:rPr lang="tr-TR" dirty="0" err="1"/>
              <a:t>Angstromdur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11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yapısındaki </a:t>
            </a:r>
            <a:r>
              <a:rPr lang="tr-TR" dirty="0" err="1"/>
              <a:t>adenin</a:t>
            </a:r>
            <a:r>
              <a:rPr lang="tr-TR" dirty="0"/>
              <a:t> (A) daima iki hidrojen bağı ile timine (T), </a:t>
            </a:r>
            <a:r>
              <a:rPr lang="tr-TR" dirty="0" err="1"/>
              <a:t>guanin</a:t>
            </a:r>
            <a:r>
              <a:rPr lang="tr-TR" dirty="0"/>
              <a:t> (G) ise daima üç hidrojen bağı ile </a:t>
            </a:r>
            <a:r>
              <a:rPr lang="tr-TR" dirty="0" err="1"/>
              <a:t>sitozine</a:t>
            </a:r>
            <a:r>
              <a:rPr lang="tr-TR" dirty="0"/>
              <a:t> (C) bağlanmaktadır.</a:t>
            </a:r>
          </a:p>
        </p:txBody>
      </p:sp>
    </p:spTree>
    <p:extLst>
      <p:ext uri="{BB962C8B-B14F-4D97-AF65-F5344CB8AC3E}">
        <p14:creationId xmlns:p14="http://schemas.microsoft.com/office/powerpoint/2010/main" val="137874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DNA </a:t>
            </a:r>
            <a:r>
              <a:rPr lang="tr-TR" b="1" dirty="0"/>
              <a:t>ile ilgili Özet Bilgiler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Yapılan </a:t>
            </a:r>
            <a:r>
              <a:rPr lang="tr-TR" dirty="0"/>
              <a:t>çok sayıda araştırmalardan aşağıdaki sonuçlar ortaya çıkmıştır:</a:t>
            </a:r>
          </a:p>
          <a:p>
            <a:r>
              <a:rPr lang="tr-TR" dirty="0"/>
              <a:t>Aynı bir türün değişik dokularından kaynaklanan DNA’lar aynı baz kompozisyonuna sahiptirler.</a:t>
            </a:r>
          </a:p>
          <a:p>
            <a:r>
              <a:rPr lang="tr-TR" dirty="0"/>
              <a:t>DNA’ların baz kompozisyonu türden türe değişir.</a:t>
            </a:r>
          </a:p>
          <a:p>
            <a:r>
              <a:rPr lang="tr-TR" dirty="0"/>
              <a:t>Bir türün DNA’larının baz kompozisyonu ne yaşla ne beslenmeyle ve nede yaşadığı ortamın değişmesiyle değişmez.</a:t>
            </a:r>
          </a:p>
          <a:p>
            <a:r>
              <a:rPr lang="tr-TR" dirty="0"/>
              <a:t>İncelenen hemen tüm DNA’larda </a:t>
            </a:r>
            <a:r>
              <a:rPr lang="tr-TR" dirty="0" err="1"/>
              <a:t>adenin</a:t>
            </a:r>
            <a:r>
              <a:rPr lang="tr-TR" dirty="0"/>
              <a:t> artığının sayısı timin artığının sayısına (A=T), </a:t>
            </a:r>
            <a:r>
              <a:rPr lang="tr-TR" dirty="0" err="1"/>
              <a:t>Guanininki</a:t>
            </a:r>
            <a:r>
              <a:rPr lang="tr-TR" dirty="0"/>
              <a:t> de </a:t>
            </a:r>
            <a:r>
              <a:rPr lang="tr-TR" dirty="0" err="1"/>
              <a:t>sitozininkine</a:t>
            </a:r>
            <a:r>
              <a:rPr lang="tr-TR" dirty="0"/>
              <a:t> (G=C) eşittir. Buradan hareketle </a:t>
            </a:r>
            <a:r>
              <a:rPr lang="tr-TR" dirty="0" err="1"/>
              <a:t>purin</a:t>
            </a:r>
            <a:r>
              <a:rPr lang="tr-TR" dirty="0"/>
              <a:t> artıklarının toplamı </a:t>
            </a:r>
            <a:r>
              <a:rPr lang="tr-TR" dirty="0" err="1"/>
              <a:t>pirimidin</a:t>
            </a:r>
            <a:r>
              <a:rPr lang="tr-TR" dirty="0"/>
              <a:t> artıklarının toplamına eşittir denebilir. (A+G)=(C+T)</a:t>
            </a:r>
          </a:p>
          <a:p>
            <a:r>
              <a:rPr lang="tr-TR" dirty="0"/>
              <a:t>Yakın türlerine DNA’ları benzer baz kompozisyonuna sahiptirler. Halbuki birbirinden çok uzak türlerinkiler ise çok farklı baz kompozisyonu sergilerler. Türlerin </a:t>
            </a:r>
            <a:r>
              <a:rPr lang="tr-TR" dirty="0" err="1"/>
              <a:t>taxonomik</a:t>
            </a:r>
            <a:r>
              <a:rPr lang="tr-TR" dirty="0"/>
              <a:t> bir sınıflandırmasında bazların kompozisyonundan yararlanılabilir.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74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RNA’lar </a:t>
            </a:r>
            <a:r>
              <a:rPr lang="tr-TR" dirty="0" err="1"/>
              <a:t>ribonukleotitlerin</a:t>
            </a:r>
            <a:r>
              <a:rPr lang="tr-TR" dirty="0"/>
              <a:t> birbirine bağlanması ile meydana gelen tek zincirli </a:t>
            </a:r>
            <a:r>
              <a:rPr lang="tr-TR" dirty="0" err="1"/>
              <a:t>nukleik</a:t>
            </a:r>
            <a:r>
              <a:rPr lang="tr-TR" dirty="0"/>
              <a:t> asitlerdir. DNA molekülleri ile kıyaslandığı zaman boyları daha kısadır. Hemen hemen bütün hücrelerde bol olarak bulunmaktadırlar. Gerek </a:t>
            </a:r>
            <a:r>
              <a:rPr lang="tr-TR" dirty="0" err="1"/>
              <a:t>prokaryotik</a:t>
            </a:r>
            <a:r>
              <a:rPr lang="tr-TR" dirty="0"/>
              <a:t> gerek </a:t>
            </a:r>
            <a:r>
              <a:rPr lang="tr-TR" dirty="0" err="1"/>
              <a:t>eukaryotik</a:t>
            </a:r>
            <a:r>
              <a:rPr lang="tr-TR" dirty="0"/>
              <a:t> hücrelerde genellikle üç ana sınıf RNA’ya rastlanmaktadır. Bunlar </a:t>
            </a:r>
            <a:r>
              <a:rPr lang="tr-TR" dirty="0" err="1"/>
              <a:t>mesencır</a:t>
            </a:r>
            <a:r>
              <a:rPr lang="tr-TR" dirty="0"/>
              <a:t> RNA (</a:t>
            </a:r>
            <a:r>
              <a:rPr lang="tr-TR" dirty="0" err="1"/>
              <a:t>mRNA</a:t>
            </a:r>
            <a:r>
              <a:rPr lang="tr-TR" dirty="0"/>
              <a:t>), </a:t>
            </a:r>
            <a:r>
              <a:rPr lang="tr-TR" dirty="0" err="1"/>
              <a:t>ribozomal</a:t>
            </a:r>
            <a:r>
              <a:rPr lang="tr-TR" dirty="0"/>
              <a:t> RNA (</a:t>
            </a:r>
            <a:r>
              <a:rPr lang="tr-TR" dirty="0" err="1"/>
              <a:t>rRNA</a:t>
            </a:r>
            <a:r>
              <a:rPr lang="tr-TR" dirty="0"/>
              <a:t>) ve transfer RNA (</a:t>
            </a:r>
            <a:r>
              <a:rPr lang="tr-TR" dirty="0" err="1"/>
              <a:t>tRNA</a:t>
            </a:r>
            <a:r>
              <a:rPr lang="tr-TR" dirty="0"/>
              <a:t>) </a:t>
            </a:r>
            <a:r>
              <a:rPr lang="tr-TR" dirty="0" err="1"/>
              <a:t>dır</a:t>
            </a:r>
            <a:r>
              <a:rPr lang="tr-TR" dirty="0"/>
              <a:t>. Bütün RNA’lar tek zincirli özel bir baz dizisine karakteristik bir molekül ağırlığına sahip ve belirli bir biyolojik fonksiyonu yerine getirmektedir.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023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mRNA</a:t>
            </a:r>
            <a:r>
              <a:rPr lang="tr-TR" dirty="0"/>
              <a:t> : Tek şerit halinde olup toplam RNA’nın %1-3’ünü teşkil eder. </a:t>
            </a:r>
            <a:r>
              <a:rPr lang="tr-TR" dirty="0" err="1"/>
              <a:t>Nükleolusta</a:t>
            </a:r>
            <a:r>
              <a:rPr lang="tr-TR" dirty="0"/>
              <a:t> ve </a:t>
            </a:r>
            <a:r>
              <a:rPr lang="tr-TR" dirty="0" err="1"/>
              <a:t>stoplazmada</a:t>
            </a:r>
            <a:r>
              <a:rPr lang="tr-TR" dirty="0"/>
              <a:t> bulunur. Yarı ömrü DNA’dan kısadır. </a:t>
            </a:r>
            <a:r>
              <a:rPr lang="tr-TR" dirty="0" err="1"/>
              <a:t>Nükleusdaki</a:t>
            </a:r>
            <a:r>
              <a:rPr lang="tr-TR" dirty="0"/>
              <a:t> DNA’dan proteine genetik haberin </a:t>
            </a:r>
            <a:r>
              <a:rPr lang="tr-TR" dirty="0" err="1"/>
              <a:t>tışıyıcısıdır</a:t>
            </a:r>
            <a:r>
              <a:rPr lang="tr-TR" dirty="0"/>
              <a:t>. DNA’da saklı bulunan genetik bilginin, protein yapısına aktarılmasında kalıplık görevi yapan aracı bir moleküldür. MRNA ribozomlara tutunur ve DNA’dan aldığı genetik şifreye göre sentezlenecek proteinin amino asit sırasını tayin etmektedir. Her </a:t>
            </a:r>
            <a:r>
              <a:rPr lang="tr-TR" dirty="0" err="1"/>
              <a:t>mRNA</a:t>
            </a:r>
            <a:r>
              <a:rPr lang="tr-TR" dirty="0"/>
              <a:t> molekülü, DNA üzerinde bulunan ve gen adı verilen belirli bir bölge ile </a:t>
            </a:r>
            <a:r>
              <a:rPr lang="tr-TR" dirty="0" err="1"/>
              <a:t>komplementerlik</a:t>
            </a:r>
            <a:r>
              <a:rPr lang="tr-TR" dirty="0"/>
              <a:t> göstermektedir. Tek bir </a:t>
            </a:r>
            <a:r>
              <a:rPr lang="tr-TR" dirty="0" err="1"/>
              <a:t>eukaryotik</a:t>
            </a:r>
            <a:r>
              <a:rPr lang="tr-TR" dirty="0"/>
              <a:t> hücre yaklaşık 10.000 farklı </a:t>
            </a:r>
            <a:r>
              <a:rPr lang="tr-TR" dirty="0" err="1"/>
              <a:t>mrNA</a:t>
            </a:r>
            <a:r>
              <a:rPr lang="tr-TR" dirty="0"/>
              <a:t> molekülü ihtiva etmekte ve bunların her birinden bir veya daha fazla </a:t>
            </a:r>
            <a:r>
              <a:rPr lang="tr-TR" dirty="0" err="1"/>
              <a:t>polipeptid</a:t>
            </a:r>
            <a:r>
              <a:rPr lang="tr-TR" dirty="0"/>
              <a:t> zinciri sentezlenmektedir. </a:t>
            </a:r>
            <a:r>
              <a:rPr lang="tr-TR" dirty="0" err="1"/>
              <a:t>Eukaryotik</a:t>
            </a:r>
            <a:r>
              <a:rPr lang="tr-TR" dirty="0"/>
              <a:t> mRNA7nın 5’ ucunda 7-metilguanin 37 ucunda ise </a:t>
            </a:r>
            <a:r>
              <a:rPr lang="tr-TR" dirty="0" err="1"/>
              <a:t>poli</a:t>
            </a:r>
            <a:r>
              <a:rPr lang="tr-TR" dirty="0"/>
              <a:t> AAAA ........ uzantısı bulunmaktadır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28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tRNA</a:t>
            </a:r>
            <a:r>
              <a:rPr lang="tr-TR" dirty="0"/>
              <a:t> : Kıvrılmış yaprak şeklinde olup toplam RNA’nın %15-20’sini teşkil eder. Sitoplazmada bulunur. Protein </a:t>
            </a:r>
            <a:r>
              <a:rPr lang="tr-TR" dirty="0" err="1"/>
              <a:t>biyosentezi</a:t>
            </a:r>
            <a:r>
              <a:rPr lang="tr-TR" dirty="0"/>
              <a:t> için gerekli </a:t>
            </a:r>
            <a:r>
              <a:rPr lang="tr-TR" dirty="0" smtClean="0"/>
              <a:t>aminoasitleri </a:t>
            </a:r>
            <a:r>
              <a:rPr lang="tr-TR" dirty="0"/>
              <a:t>taşır. </a:t>
            </a:r>
            <a:r>
              <a:rPr lang="tr-TR" dirty="0" err="1"/>
              <a:t>tRNA’lar</a:t>
            </a:r>
            <a:r>
              <a:rPr lang="tr-TR" dirty="0"/>
              <a:t> da </a:t>
            </a:r>
            <a:r>
              <a:rPr lang="tr-TR" dirty="0" err="1"/>
              <a:t>ribonukleotitlerin</a:t>
            </a:r>
            <a:r>
              <a:rPr lang="tr-TR" dirty="0"/>
              <a:t> </a:t>
            </a:r>
            <a:r>
              <a:rPr lang="tr-TR" dirty="0" err="1"/>
              <a:t>polimerize</a:t>
            </a:r>
            <a:r>
              <a:rPr lang="tr-TR" dirty="0"/>
              <a:t> olması ile meydana gelmiş çok kıvrılmalar gösteren ve tek zincirli yapıya sahip bir RNA çeşididir. </a:t>
            </a:r>
            <a:r>
              <a:rPr lang="tr-TR" dirty="0" err="1"/>
              <a:t>TRNA’lar</a:t>
            </a:r>
            <a:r>
              <a:rPr lang="tr-TR" dirty="0"/>
              <a:t> yonca yaprağına benzeyen üç boyutlu yapılarında yer yer çift sarmallı bir durum göstermektedir. Zincirde yer alan </a:t>
            </a:r>
            <a:r>
              <a:rPr lang="tr-TR" dirty="0" err="1"/>
              <a:t>ribonukleotit</a:t>
            </a:r>
            <a:r>
              <a:rPr lang="tr-TR" dirty="0"/>
              <a:t> sayısı 70 ile 99 arasında, molekül ağırlığı ise 23.000 ile 30.000 </a:t>
            </a:r>
            <a:r>
              <a:rPr lang="tr-TR" dirty="0" err="1"/>
              <a:t>dalton</a:t>
            </a:r>
            <a:r>
              <a:rPr lang="tr-TR" dirty="0"/>
              <a:t> arasında değişmektedir. Doğada yer alan 20 amino </a:t>
            </a:r>
            <a:r>
              <a:rPr lang="tr-TR" dirty="0" err="1"/>
              <a:t>asitin</a:t>
            </a:r>
            <a:r>
              <a:rPr lang="tr-TR" dirty="0"/>
              <a:t> her biri için en az bir </a:t>
            </a:r>
            <a:r>
              <a:rPr lang="tr-TR" dirty="0" err="1"/>
              <a:t>tRNA</a:t>
            </a:r>
            <a:r>
              <a:rPr lang="tr-TR" dirty="0"/>
              <a:t> molekülü bulunmaktadır. </a:t>
            </a:r>
            <a:r>
              <a:rPr lang="tr-TR" dirty="0" err="1"/>
              <a:t>TRNA’lar</a:t>
            </a:r>
            <a:r>
              <a:rPr lang="tr-TR" dirty="0"/>
              <a:t> </a:t>
            </a:r>
            <a:r>
              <a:rPr lang="tr-TR" dirty="0" err="1"/>
              <a:t>adaptörlük</a:t>
            </a:r>
            <a:r>
              <a:rPr lang="tr-TR" dirty="0"/>
              <a:t> görevi yaparak bir uçlarına bağladıkları amino </a:t>
            </a:r>
            <a:r>
              <a:rPr lang="tr-TR" dirty="0" err="1"/>
              <a:t>asiti</a:t>
            </a:r>
            <a:r>
              <a:rPr lang="tr-TR" dirty="0"/>
              <a:t>, ribozoma tutunmuş </a:t>
            </a:r>
            <a:r>
              <a:rPr lang="tr-TR" dirty="0" err="1"/>
              <a:t>mRNA’nın</a:t>
            </a:r>
            <a:r>
              <a:rPr lang="tr-TR" dirty="0"/>
              <a:t> taşıdığı </a:t>
            </a:r>
            <a:r>
              <a:rPr lang="tr-TR" dirty="0" err="1"/>
              <a:t>kodona</a:t>
            </a:r>
            <a:r>
              <a:rPr lang="tr-TR" dirty="0"/>
              <a:t> göre </a:t>
            </a:r>
            <a:r>
              <a:rPr lang="tr-TR" dirty="0" err="1"/>
              <a:t>polipeptit</a:t>
            </a:r>
            <a:r>
              <a:rPr lang="tr-TR" dirty="0"/>
              <a:t> zincirine dizerler. </a:t>
            </a:r>
            <a:r>
              <a:rPr lang="tr-TR" dirty="0" err="1"/>
              <a:t>TRNA’lar</a:t>
            </a:r>
            <a:r>
              <a:rPr lang="tr-TR" dirty="0"/>
              <a:t> üzerinde bulunan ve üçlü bazdan meydana gelen ve </a:t>
            </a:r>
            <a:r>
              <a:rPr lang="tr-TR" dirty="0" err="1"/>
              <a:t>kodon</a:t>
            </a:r>
            <a:r>
              <a:rPr lang="tr-TR" dirty="0"/>
              <a:t> adı verilen bölgeye geçici bağlanarak amino asitlerin </a:t>
            </a:r>
            <a:r>
              <a:rPr lang="tr-TR" dirty="0" err="1"/>
              <a:t>mRNA</a:t>
            </a:r>
            <a:r>
              <a:rPr lang="tr-TR" dirty="0"/>
              <a:t> üzerindeki şifreye göre doğru bir şekilde dizilmelerini temin etmektedirler.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605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rRNA</a:t>
            </a:r>
            <a:r>
              <a:rPr lang="tr-TR" dirty="0"/>
              <a:t> : Toplam RNA’nın %80’ini teşkil eder. </a:t>
            </a:r>
            <a:r>
              <a:rPr lang="tr-TR" dirty="0" err="1"/>
              <a:t>Endoplazmik</a:t>
            </a:r>
            <a:r>
              <a:rPr lang="tr-TR" dirty="0"/>
              <a:t> </a:t>
            </a:r>
            <a:r>
              <a:rPr lang="tr-TR" dirty="0" err="1"/>
              <a:t>retikulum</a:t>
            </a:r>
            <a:r>
              <a:rPr lang="tr-TR" dirty="0"/>
              <a:t> üzerinde yer alan ribozomlarda bulunur. Protein </a:t>
            </a:r>
            <a:r>
              <a:rPr lang="tr-TR" dirty="0" err="1"/>
              <a:t>biyosentezinde</a:t>
            </a:r>
            <a:r>
              <a:rPr lang="tr-TR" dirty="0"/>
              <a:t> </a:t>
            </a:r>
            <a:r>
              <a:rPr lang="tr-TR" dirty="0" err="1"/>
              <a:t>tRNA</a:t>
            </a:r>
            <a:r>
              <a:rPr lang="tr-TR" dirty="0"/>
              <a:t> ile </a:t>
            </a:r>
            <a:r>
              <a:rPr lang="tr-TR" dirty="0" err="1"/>
              <a:t>mRNA’larla</a:t>
            </a:r>
            <a:r>
              <a:rPr lang="tr-TR" dirty="0"/>
              <a:t> ortak hareket eder. </a:t>
            </a:r>
            <a:r>
              <a:rPr lang="tr-TR" dirty="0" err="1"/>
              <a:t>rRNA’lar</a:t>
            </a:r>
            <a:r>
              <a:rPr lang="tr-TR" dirty="0"/>
              <a:t> ribozomların ana yapısal elementi olup yaklaşık olarak ribozom ağırlığının % 65’ini teşkil ederler. </a:t>
            </a:r>
            <a:r>
              <a:rPr lang="tr-TR" dirty="0" err="1"/>
              <a:t>Prokaryotik</a:t>
            </a:r>
            <a:r>
              <a:rPr lang="tr-TR" dirty="0"/>
              <a:t> hücrelerde 3 çeşit ve </a:t>
            </a:r>
            <a:r>
              <a:rPr lang="tr-TR" dirty="0" err="1"/>
              <a:t>eukaryotik</a:t>
            </a:r>
            <a:r>
              <a:rPr lang="tr-TR" dirty="0"/>
              <a:t> hücrelerde ise 4 çeşit </a:t>
            </a:r>
            <a:r>
              <a:rPr lang="tr-TR" dirty="0" err="1"/>
              <a:t>rRNA</a:t>
            </a:r>
            <a:r>
              <a:rPr lang="tr-TR" dirty="0"/>
              <a:t> bulunmaktadır. </a:t>
            </a:r>
            <a:r>
              <a:rPr lang="tr-TR" dirty="0" err="1"/>
              <a:t>Ribozomal</a:t>
            </a:r>
            <a:r>
              <a:rPr lang="tr-TR" dirty="0"/>
              <a:t> </a:t>
            </a:r>
            <a:r>
              <a:rPr lang="tr-TR" dirty="0" err="1"/>
              <a:t>rNA’lar</a:t>
            </a:r>
            <a:r>
              <a:rPr lang="tr-TR" dirty="0"/>
              <a:t> ribozomların yapı ve fonksiyonlarında önemli roller </a:t>
            </a:r>
            <a:r>
              <a:rPr lang="tr-TR" dirty="0" err="1"/>
              <a:t>oynamaktadı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50045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692</Words>
  <Application>Microsoft Office PowerPoint</Application>
  <PresentationFormat>Geniş ekran</PresentationFormat>
  <Paragraphs>24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Office Teması</vt:lpstr>
      <vt:lpstr>Organik</vt:lpstr>
      <vt:lpstr>Nükleik Asitler</vt:lpstr>
      <vt:lpstr> DNA </vt:lpstr>
      <vt:lpstr>PowerPoint Sunusu</vt:lpstr>
      <vt:lpstr>PowerPoint Sunusu</vt:lpstr>
      <vt:lpstr> DNA ile ilgili Özet Bilgiler 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</dc:title>
  <dc:creator>user</dc:creator>
  <cp:lastModifiedBy>user</cp:lastModifiedBy>
  <cp:revision>1</cp:revision>
  <dcterms:created xsi:type="dcterms:W3CDTF">2019-11-12T05:42:30Z</dcterms:created>
  <dcterms:modified xsi:type="dcterms:W3CDTF">2019-11-12T05:45:26Z</dcterms:modified>
</cp:coreProperties>
</file>