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59" r:id="rId3"/>
    <p:sldId id="404" r:id="rId4"/>
    <p:sldId id="405" r:id="rId5"/>
    <p:sldId id="406" r:id="rId6"/>
    <p:sldId id="407" r:id="rId7"/>
    <p:sldId id="408" r:id="rId8"/>
    <p:sldId id="409" r:id="rId9"/>
    <p:sldId id="410" r:id="rId10"/>
    <p:sldId id="411"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55" autoAdjust="0"/>
    <p:restoredTop sz="96800" autoAdjust="0"/>
  </p:normalViewPr>
  <p:slideViewPr>
    <p:cSldViewPr>
      <p:cViewPr varScale="1">
        <p:scale>
          <a:sx n="85" d="100"/>
          <a:sy n="85" d="100"/>
        </p:scale>
        <p:origin x="562" y="72"/>
      </p:cViewPr>
      <p:guideLst>
        <p:guide orient="horz" pos="2160"/>
        <p:guide pos="2880"/>
      </p:guideLst>
    </p:cSldViewPr>
  </p:slideViewPr>
  <p:outlineViewPr>
    <p:cViewPr>
      <p:scale>
        <a:sx n="33" d="100"/>
        <a:sy n="33" d="100"/>
      </p:scale>
      <p:origin x="0" y="185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CBD45B-E730-475D-BD20-F78503D34471}" type="datetimeFigureOut">
              <a:rPr lang="tr-TR" smtClean="0"/>
              <a:pPr/>
              <a:t>10.10.2019</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EC859D-B9DD-4026-99DC-E9A994B5962C}"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B09EEA02-A089-4CA0-B6DB-5656DABF50C4}" type="datetimeFigureOut">
              <a:rPr lang="tr-TR" smtClean="0"/>
              <a:pPr/>
              <a:t>10.10.2019</a:t>
            </a:fld>
            <a:endParaRPr lang="tr-TR"/>
          </a:p>
        </p:txBody>
      </p:sp>
      <p:sp>
        <p:nvSpPr>
          <p:cNvPr id="17" name="Footer Placeholder 16"/>
          <p:cNvSpPr>
            <a:spLocks noGrp="1"/>
          </p:cNvSpPr>
          <p:nvPr>
            <p:ph type="ftr" sz="quarter" idx="11"/>
          </p:nvPr>
        </p:nvSpPr>
        <p:spPr>
          <a:xfrm>
            <a:off x="2898648" y="6355080"/>
            <a:ext cx="3474720" cy="365760"/>
          </a:xfrm>
        </p:spPr>
        <p:txBody>
          <a:bodyPr/>
          <a:lstStyle/>
          <a:p>
            <a:endParaRPr lang="tr-TR"/>
          </a:p>
        </p:txBody>
      </p:sp>
      <p:sp>
        <p:nvSpPr>
          <p:cNvPr id="29" name="Slide Number Placeholder 28"/>
          <p:cNvSpPr>
            <a:spLocks noGrp="1"/>
          </p:cNvSpPr>
          <p:nvPr>
            <p:ph type="sldNum" sz="quarter" idx="12"/>
          </p:nvPr>
        </p:nvSpPr>
        <p:spPr>
          <a:xfrm>
            <a:off x="1216152" y="6355080"/>
            <a:ext cx="1219200" cy="365760"/>
          </a:xfrm>
        </p:spPr>
        <p:txBody>
          <a:bodyPr/>
          <a:lstStyle/>
          <a:p>
            <a:fld id="{9BD21C35-E717-4B2D-9B87-B8D3FBFF9DEF}" type="slidenum">
              <a:rPr lang="tr-TR" smtClean="0"/>
              <a:pPr/>
              <a:t>‹#›</a:t>
            </a:fld>
            <a:endParaRPr lang="tr-T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a:xfrm>
            <a:off x="2898648" y="6355080"/>
            <a:ext cx="3474720" cy="365760"/>
          </a:xfrm>
        </p:spPr>
        <p:txBody>
          <a:bodyPr/>
          <a:lstStyle/>
          <a:p>
            <a:endParaRPr lang="tr-TR"/>
          </a:p>
        </p:txBody>
      </p:sp>
      <p:sp>
        <p:nvSpPr>
          <p:cNvPr id="6" name="Slide Number Placeholder 5"/>
          <p:cNvSpPr>
            <a:spLocks noGrp="1"/>
          </p:cNvSpPr>
          <p:nvPr>
            <p:ph type="sldNum" sz="quarter" idx="12"/>
          </p:nvPr>
        </p:nvSpPr>
        <p:spPr>
          <a:xfrm>
            <a:off x="1069848" y="6355080"/>
            <a:ext cx="1520952" cy="365760"/>
          </a:xfrm>
        </p:spPr>
        <p:txBody>
          <a:bodyPr/>
          <a:lstStyle/>
          <a:p>
            <a:fld id="{9BD21C35-E717-4B2D-9B87-B8D3FBFF9DEF}" type="slidenum">
              <a:rPr lang="tr-TR" smtClean="0"/>
              <a:pPr/>
              <a:t>‹#›</a:t>
            </a:fld>
            <a:endParaRPr lang="tr-T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BD21C35-E717-4B2D-9B87-B8D3FBFF9DEF}" type="slidenum">
              <a:rPr lang="tr-TR" smtClean="0"/>
              <a:pPr/>
              <a:t>‹#›</a:t>
            </a:fld>
            <a:endParaRPr lang="tr-T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D21C35-E717-4B2D-9B87-B8D3FBFF9DEF}" type="slidenum">
              <a:rPr lang="tr-TR" smtClean="0"/>
              <a:pPr/>
              <a:t>‹#›</a:t>
            </a:fld>
            <a:endParaRPr lang="tr-T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BD21C35-E717-4B2D-9B87-B8D3FBFF9DEF}" type="slidenum">
              <a:rPr lang="tr-TR" smtClean="0"/>
              <a:pPr/>
              <a:t>‹#›</a:t>
            </a:fld>
            <a:endParaRPr lang="tr-T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B09EEA02-A089-4CA0-B6DB-5656DABF50C4}" type="datetimeFigureOut">
              <a:rPr lang="tr-TR" smtClean="0"/>
              <a:pPr/>
              <a:t>10.10.2019</a:t>
            </a:fld>
            <a:endParaRPr lang="tr-T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9BD21C35-E717-4B2D-9B87-B8D3FBFF9DEF}" type="slidenum">
              <a:rPr lang="tr-TR" smtClean="0"/>
              <a:pPr/>
              <a:t>‹#›</a:t>
            </a:fld>
            <a:endParaRPr lang="tr-T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3643314"/>
            <a:ext cx="7072362" cy="1071570"/>
          </a:xfrm>
        </p:spPr>
        <p:txBody>
          <a:bodyPr>
            <a:noAutofit/>
          </a:bodyPr>
          <a:lstStyle/>
          <a:p>
            <a:r>
              <a:rPr lang="tr-TR" sz="2600" b="1" dirty="0" smtClean="0">
                <a:latin typeface="+mn-lt"/>
              </a:rPr>
              <a:t/>
            </a:r>
            <a:br>
              <a:rPr lang="tr-TR" sz="2600" b="1" dirty="0" smtClean="0">
                <a:latin typeface="+mn-lt"/>
              </a:rPr>
            </a:br>
            <a:r>
              <a:rPr lang="tr-TR" sz="2600" b="1" dirty="0" smtClean="0">
                <a:latin typeface="+mn-lt"/>
              </a:rPr>
              <a:t>Türkçe Ses Dizgesinin İşleyişi - I</a:t>
            </a:r>
            <a:endParaRPr lang="tr-TR" sz="2600" dirty="0">
              <a:latin typeface="+mn-lt"/>
            </a:endParaRPr>
          </a:p>
        </p:txBody>
      </p:sp>
      <p:sp>
        <p:nvSpPr>
          <p:cNvPr id="4" name="Title 1"/>
          <p:cNvSpPr txBox="1">
            <a:spLocks/>
          </p:cNvSpPr>
          <p:nvPr/>
        </p:nvSpPr>
        <p:spPr>
          <a:xfrm>
            <a:off x="1357290" y="5072074"/>
            <a:ext cx="6858048" cy="642942"/>
          </a:xfrm>
          <a:prstGeom prst="rect">
            <a:avLst/>
          </a:prstGeom>
        </p:spPr>
        <p:txBody>
          <a:bodyPr vert="horz" anchor="t" anchorCtr="0">
            <a:noAutofit/>
          </a:bodyPr>
          <a:lstStyle/>
          <a:p>
            <a:pPr lvl="0" algn="r">
              <a:spcBef>
                <a:spcPct val="0"/>
              </a:spcBef>
              <a:defRPr/>
            </a:pPr>
            <a:r>
              <a:rPr lang="tr-TR" sz="1600" dirty="0" smtClean="0"/>
              <a:t>Dr</a:t>
            </a:r>
            <a:r>
              <a:rPr lang="tr-TR" sz="1600" dirty="0"/>
              <a:t>. </a:t>
            </a:r>
            <a:r>
              <a:rPr lang="tr-TR" sz="1600" dirty="0" err="1"/>
              <a:t>Öğr</a:t>
            </a:r>
            <a:r>
              <a:rPr lang="tr-TR" sz="1600" dirty="0"/>
              <a:t>. Üyesi İpek Pınar Uzun</a:t>
            </a:r>
          </a:p>
        </p:txBody>
      </p:sp>
      <p:pic>
        <p:nvPicPr>
          <p:cNvPr id="6" name="Picture 5" descr="C:\Documents and Settings\XP\Desktop\adsıznnnnnnn.JPG"/>
          <p:cNvPicPr>
            <a:picLocks noChangeAspect="1" noChangeArrowheads="1"/>
          </p:cNvPicPr>
          <p:nvPr/>
        </p:nvPicPr>
        <p:blipFill>
          <a:blip r:embed="rId2" cstate="print"/>
          <a:srcRect/>
          <a:stretch>
            <a:fillRect/>
          </a:stretch>
        </p:blipFill>
        <p:spPr bwMode="auto">
          <a:xfrm>
            <a:off x="1857356" y="1428736"/>
            <a:ext cx="5357850" cy="15456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smtClean="0"/>
              <a:t>/r/</a:t>
            </a:r>
            <a:endParaRPr lang="tr-TR" dirty="0"/>
          </a:p>
        </p:txBody>
      </p:sp>
      <p:sp>
        <p:nvSpPr>
          <p:cNvPr id="4" name="3 Metin kutusu"/>
          <p:cNvSpPr txBox="1"/>
          <p:nvPr/>
        </p:nvSpPr>
        <p:spPr>
          <a:xfrm>
            <a:off x="953848" y="2072310"/>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SESLETİM</a:t>
            </a:r>
            <a:endParaRPr lang="tr-TR" b="1" dirty="0">
              <a:latin typeface="Book Antiqua" pitchFamily="18" charset="0"/>
              <a:cs typeface="Arial" pitchFamily="34" charset="0"/>
            </a:endParaRPr>
          </a:p>
        </p:txBody>
      </p:sp>
      <p:sp>
        <p:nvSpPr>
          <p:cNvPr id="5" name="4 Metin kutusu"/>
          <p:cNvSpPr txBox="1"/>
          <p:nvPr/>
        </p:nvSpPr>
        <p:spPr>
          <a:xfrm>
            <a:off x="2864534" y="1731179"/>
            <a:ext cx="5901514" cy="9541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[r] ünsüzünün</a:t>
            </a:r>
            <a:r>
              <a:rPr lang="en-US" sz="1400" dirty="0" smtClean="0">
                <a:latin typeface="Book Antiqua" pitchFamily="18" charset="0"/>
                <a:cs typeface="Arial" pitchFamily="34" charset="0"/>
              </a:rPr>
              <a:t> sesletiminde dilucu, dişetlerine değip kısa süreli bir kapanma oluşturur. Kapanma hemen sonra kaldırılır, nefesin bir kısmı geçer ve dil başlangıç noktasına çok çabuk geri döner. Aslında dilucu,  dişeti bölgesinde titrer ve bu süreç, birkaç defa ard arda tekrarlanır.</a:t>
            </a:r>
            <a:endParaRPr lang="tr-TR" sz="1400" dirty="0" smtClean="0">
              <a:latin typeface="Book Antiqua" pitchFamily="18" charset="0"/>
              <a:cs typeface="Arial" pitchFamily="34" charset="0"/>
            </a:endParaRPr>
          </a:p>
        </p:txBody>
      </p:sp>
      <p:sp>
        <p:nvSpPr>
          <p:cNvPr id="6" name="5 Metin kutusu"/>
          <p:cNvSpPr txBox="1"/>
          <p:nvPr/>
        </p:nvSpPr>
        <p:spPr>
          <a:xfrm>
            <a:off x="915176" y="4077072"/>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DAĞILIM</a:t>
            </a:r>
            <a:endParaRPr lang="tr-TR" b="1" dirty="0">
              <a:latin typeface="Book Antiqua" pitchFamily="18" charset="0"/>
              <a:cs typeface="Arial" pitchFamily="34" charset="0"/>
            </a:endParaRPr>
          </a:p>
        </p:txBody>
      </p:sp>
      <p:sp>
        <p:nvSpPr>
          <p:cNvPr id="7" name="6 Metin kutusu"/>
          <p:cNvSpPr txBox="1"/>
          <p:nvPr/>
        </p:nvSpPr>
        <p:spPr>
          <a:xfrm>
            <a:off x="2864534" y="4057908"/>
            <a:ext cx="5901514"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Önseste /r/ ünsüzü çok </a:t>
            </a:r>
            <a:r>
              <a:rPr lang="en-US" sz="1400" dirty="0" err="1" smtClean="0">
                <a:latin typeface="Book Antiqua" pitchFamily="18" charset="0"/>
                <a:cs typeface="Arial" pitchFamily="34" charset="0"/>
              </a:rPr>
              <a:t>vuruşlu</a:t>
            </a:r>
            <a:r>
              <a:rPr lang="tr-TR" sz="1400" dirty="0" smtClean="0">
                <a:latin typeface="Book Antiqua" pitchFamily="18" charset="0"/>
                <a:cs typeface="Arial" pitchFamily="34" charset="0"/>
              </a:rPr>
              <a:t>, içseste </a:t>
            </a:r>
            <a:r>
              <a:rPr lang="en-US" sz="1400" dirty="0" smtClean="0">
                <a:latin typeface="Book Antiqua" pitchFamily="18" charset="0"/>
                <a:cs typeface="Arial" pitchFamily="34" charset="0"/>
              </a:rPr>
              <a:t>[ɾ] </a:t>
            </a:r>
            <a:r>
              <a:rPr lang="en-US" sz="1400" dirty="0" err="1" smtClean="0">
                <a:latin typeface="Book Antiqua" pitchFamily="18" charset="0"/>
                <a:cs typeface="Arial" pitchFamily="34" charset="0"/>
              </a:rPr>
              <a:t>tek</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vuruşlu</a:t>
            </a:r>
            <a:r>
              <a:rPr lang="tr-TR" sz="1400" dirty="0" smtClean="0">
                <a:latin typeface="Book Antiqua" pitchFamily="18" charset="0"/>
                <a:cs typeface="Arial" pitchFamily="34" charset="0"/>
              </a:rPr>
              <a:t>dur. S</a:t>
            </a:r>
            <a:r>
              <a:rPr lang="en-US" sz="1400" dirty="0" err="1" smtClean="0">
                <a:latin typeface="Book Antiqua" pitchFamily="18" charset="0"/>
                <a:cs typeface="Arial" pitchFamily="34" charset="0"/>
              </a:rPr>
              <a:t>onseste</a:t>
            </a:r>
            <a:r>
              <a:rPr lang="tr-TR" sz="1400" dirty="0" smtClean="0">
                <a:latin typeface="Book Antiqua" pitchFamily="18" charset="0"/>
                <a:cs typeface="Arial" pitchFamily="34" charset="0"/>
              </a:rPr>
              <a:t> ise </a:t>
            </a:r>
            <a:r>
              <a:rPr lang="en-US" sz="1400" dirty="0" smtClean="0">
                <a:latin typeface="Book Antiqua" pitchFamily="18" charset="0"/>
                <a:cs typeface="Arial" pitchFamily="34" charset="0"/>
              </a:rPr>
              <a:t>[ɣ]</a:t>
            </a:r>
            <a:r>
              <a:rPr lang="tr-TR" sz="1400" dirty="0" smtClean="0">
                <a:latin typeface="Book Antiqua" pitchFamily="18" charset="0"/>
                <a:cs typeface="Arial" pitchFamily="34" charset="0"/>
              </a:rPr>
              <a:t> ünsüz ötümsüzleşir. (‘rakı, diren, bir, yazar’ gibi).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205884"/>
            <a:ext cx="8229600" cy="4937760"/>
          </a:xfrm>
        </p:spPr>
        <p:txBody>
          <a:bodyPr>
            <a:noAutofit/>
          </a:bodyPr>
          <a:lstStyle/>
          <a:p>
            <a:pPr lvl="0"/>
            <a:r>
              <a:rPr lang="tr-TR" sz="1100" dirty="0" smtClean="0">
                <a:latin typeface="Book Antiqua" pitchFamily="18" charset="0"/>
              </a:rPr>
              <a:t>Carr, P. (2008). </a:t>
            </a:r>
            <a:r>
              <a:rPr lang="tr-TR" sz="1100" i="1" dirty="0" smtClean="0">
                <a:latin typeface="Book Antiqua" pitchFamily="18" charset="0"/>
              </a:rPr>
              <a:t>A Glossary of Phonology. </a:t>
            </a:r>
            <a:r>
              <a:rPr lang="tr-TR" sz="1100" dirty="0" smtClean="0">
                <a:latin typeface="Book Antiqua" pitchFamily="18" charset="0"/>
              </a:rPr>
              <a:t>Edinburgh University Press.</a:t>
            </a:r>
          </a:p>
          <a:p>
            <a:pPr lvl="0"/>
            <a:r>
              <a:rPr lang="tr-TR" sz="1100" dirty="0" smtClean="0">
                <a:latin typeface="Book Antiqua" pitchFamily="18" charset="0"/>
              </a:rPr>
              <a:t>Clark, J. (2007). </a:t>
            </a:r>
            <a:r>
              <a:rPr lang="tr-TR" sz="1100" i="1" dirty="0" smtClean="0">
                <a:latin typeface="Book Antiqua" pitchFamily="18" charset="0"/>
              </a:rPr>
              <a:t>An Introduction to Phonetics and Phonology</a:t>
            </a:r>
            <a:r>
              <a:rPr lang="tr-TR" sz="1100" dirty="0" smtClean="0">
                <a:latin typeface="Book Antiqua" pitchFamily="18" charset="0"/>
              </a:rPr>
              <a:t>. Üçüncü Baskı. Blackwell Yayınları.</a:t>
            </a:r>
          </a:p>
          <a:p>
            <a:pPr lvl="0"/>
            <a:r>
              <a:rPr lang="tr-TR" sz="1100" dirty="0" smtClean="0">
                <a:latin typeface="Book Antiqua" pitchFamily="18" charset="0"/>
              </a:rPr>
              <a:t>Crystal, D. (1980). </a:t>
            </a:r>
            <a:r>
              <a:rPr lang="tr-TR" sz="1100" i="1" dirty="0" smtClean="0">
                <a:latin typeface="Book Antiqua" pitchFamily="18" charset="0"/>
              </a:rPr>
              <a:t>A Dictionary of Linguistics and Phonetics</a:t>
            </a:r>
            <a:r>
              <a:rPr lang="tr-TR" sz="1100" dirty="0" smtClean="0">
                <a:latin typeface="Book Antiqua" pitchFamily="18" charset="0"/>
              </a:rPr>
              <a:t>. Wiley Yayınları. </a:t>
            </a:r>
          </a:p>
          <a:p>
            <a:pPr lvl="0"/>
            <a:r>
              <a:rPr lang="tr-TR" sz="1100" dirty="0" smtClean="0">
                <a:latin typeface="Book Antiqua" pitchFamily="18" charset="0"/>
              </a:rPr>
              <a:t>Ergenç, İ. (2002). </a:t>
            </a:r>
            <a:r>
              <a:rPr lang="tr-TR" sz="1100" i="1" dirty="0" smtClean="0">
                <a:latin typeface="Book Antiqua" pitchFamily="18" charset="0"/>
              </a:rPr>
              <a:t>Konuşma Dili ve Türkçenin Söyleyiş Sözlüğü</a:t>
            </a:r>
            <a:r>
              <a:rPr lang="tr-TR" sz="1100" dirty="0" smtClean="0">
                <a:latin typeface="Book Antiqua" pitchFamily="18" charset="0"/>
              </a:rPr>
              <a:t>. Multilingual Yayınları. </a:t>
            </a:r>
          </a:p>
          <a:p>
            <a:pPr lvl="0"/>
            <a:r>
              <a:rPr lang="tr-TR" sz="1100" dirty="0" smtClean="0">
                <a:latin typeface="Book Antiqua" pitchFamily="18" charset="0"/>
              </a:rPr>
              <a:t>Gussenhoven, C. (2011). </a:t>
            </a:r>
            <a:r>
              <a:rPr lang="tr-TR" sz="1100" i="1" dirty="0" smtClean="0">
                <a:latin typeface="Book Antiqua" pitchFamily="18" charset="0"/>
              </a:rPr>
              <a:t>Understanding Phonology.</a:t>
            </a:r>
            <a:r>
              <a:rPr lang="tr-TR" sz="1100" dirty="0" smtClean="0">
                <a:latin typeface="Book Antiqua" pitchFamily="18" charset="0"/>
              </a:rPr>
              <a:t> 3. Baskı. Hodder Education.</a:t>
            </a:r>
          </a:p>
          <a:p>
            <a:pPr lvl="0"/>
            <a:r>
              <a:rPr lang="tr-TR" sz="1100" i="1" dirty="0" smtClean="0">
                <a:latin typeface="Book Antiqua" pitchFamily="18" charset="0"/>
              </a:rPr>
              <a:t>Handbook of the International Phonetic Association: A Guide to the Use of the International Phonetic Alphabet</a:t>
            </a:r>
            <a:r>
              <a:rPr lang="tr-TR" sz="1100" dirty="0" smtClean="0">
                <a:latin typeface="Book Antiqua" pitchFamily="18" charset="0"/>
              </a:rPr>
              <a:t>. (1999). Cambridge Üniversitesi Yayınları. </a:t>
            </a:r>
          </a:p>
          <a:p>
            <a:pPr lvl="0"/>
            <a:r>
              <a:rPr lang="tr-TR" sz="1100" dirty="0" smtClean="0">
                <a:latin typeface="Book Antiqua" pitchFamily="18" charset="0"/>
              </a:rPr>
              <a:t>Johnson, K. (2003). </a:t>
            </a:r>
            <a:r>
              <a:rPr lang="tr-TR" sz="1100" i="1" dirty="0" smtClean="0">
                <a:latin typeface="Book Antiqua" pitchFamily="18" charset="0"/>
              </a:rPr>
              <a:t>Acoustics &amp; Auditory Phonetics</a:t>
            </a:r>
            <a:r>
              <a:rPr lang="tr-TR" sz="1100" dirty="0" smtClean="0">
                <a:latin typeface="Book Antiqua" pitchFamily="18" charset="0"/>
              </a:rPr>
              <a:t>. Blackwell Publishing. İkinci Baskı.</a:t>
            </a:r>
          </a:p>
          <a:p>
            <a:pPr lvl="0"/>
            <a:r>
              <a:rPr lang="tr-TR" sz="1100" dirty="0" smtClean="0">
                <a:latin typeface="Book Antiqua" pitchFamily="18" charset="0"/>
              </a:rPr>
              <a:t>Katz, W.F. (2013). </a:t>
            </a:r>
            <a:r>
              <a:rPr lang="tr-TR" sz="1100" i="1" dirty="0" smtClean="0">
                <a:latin typeface="Book Antiqua" pitchFamily="18" charset="0"/>
              </a:rPr>
              <a:t>Phonetic for Dummies. </a:t>
            </a:r>
            <a:r>
              <a:rPr lang="tr-TR" sz="1100" dirty="0" smtClean="0">
                <a:latin typeface="Book Antiqua" pitchFamily="18" charset="0"/>
              </a:rPr>
              <a:t>John Wiley &amp; Sons.</a:t>
            </a:r>
          </a:p>
          <a:p>
            <a:pPr lvl="0"/>
            <a:r>
              <a:rPr lang="tr-TR" sz="1100" dirty="0" smtClean="0">
                <a:latin typeface="Book Antiqua" pitchFamily="18" charset="0"/>
              </a:rPr>
              <a:t>Kent, R.D. ve Read, C. (2002). </a:t>
            </a:r>
            <a:r>
              <a:rPr lang="tr-TR" sz="1100" i="1" dirty="0" smtClean="0">
                <a:latin typeface="Book Antiqua" pitchFamily="18" charset="0"/>
              </a:rPr>
              <a:t>Acoustic Analysis of Speech</a:t>
            </a:r>
            <a:r>
              <a:rPr lang="tr-TR" sz="1100" dirty="0" smtClean="0">
                <a:latin typeface="Book Antiqua" pitchFamily="18" charset="0"/>
              </a:rPr>
              <a:t>. Thomson Learning. İkinci Baskı.</a:t>
            </a:r>
          </a:p>
          <a:p>
            <a:pPr lvl="0"/>
            <a:r>
              <a:rPr lang="tr-TR" sz="1100" dirty="0" smtClean="0">
                <a:latin typeface="Book Antiqua" pitchFamily="18" charset="0"/>
              </a:rPr>
              <a:t>Lacy, de P. (2007). </a:t>
            </a:r>
            <a:r>
              <a:rPr lang="tr-TR" sz="1100" i="1" dirty="0" smtClean="0">
                <a:latin typeface="Book Antiqua" pitchFamily="18" charset="0"/>
              </a:rPr>
              <a:t>The Cambridge Handbook of Phonology</a:t>
            </a:r>
            <a:r>
              <a:rPr lang="tr-TR" sz="1100" dirty="0" smtClean="0">
                <a:latin typeface="Book Antiqua" pitchFamily="18" charset="0"/>
              </a:rPr>
              <a:t>. Cambridge University Press.</a:t>
            </a:r>
          </a:p>
          <a:p>
            <a:pPr lvl="0"/>
            <a:r>
              <a:rPr lang="tr-TR" sz="1100" dirty="0" smtClean="0">
                <a:latin typeface="Book Antiqua" pitchFamily="18" charset="0"/>
              </a:rPr>
              <a:t>Ladefoged, P. (2005). </a:t>
            </a:r>
            <a:r>
              <a:rPr lang="tr-TR" sz="1100" i="1" dirty="0" smtClean="0">
                <a:latin typeface="Book Antiqua" pitchFamily="18" charset="0"/>
              </a:rPr>
              <a:t>Vowels and Consonants</a:t>
            </a:r>
            <a:r>
              <a:rPr lang="tr-TR" sz="1100" dirty="0" smtClean="0">
                <a:latin typeface="Book Antiqua" pitchFamily="18" charset="0"/>
              </a:rPr>
              <a:t>. Blackwell Publishing. İkinci Baskı.</a:t>
            </a:r>
          </a:p>
          <a:p>
            <a:pPr lvl="0"/>
            <a:r>
              <a:rPr lang="tr-TR" sz="1100" dirty="0" smtClean="0">
                <a:latin typeface="Book Antiqua" pitchFamily="18" charset="0"/>
              </a:rPr>
              <a:t>Ladefoged, P. (2006). </a:t>
            </a:r>
            <a:r>
              <a:rPr lang="tr-TR" sz="1100" i="1" dirty="0" smtClean="0">
                <a:latin typeface="Book Antiqua" pitchFamily="18" charset="0"/>
              </a:rPr>
              <a:t>A Course in Phonetics</a:t>
            </a:r>
            <a:r>
              <a:rPr lang="tr-TR" sz="1100" dirty="0" smtClean="0">
                <a:latin typeface="Book Antiqua" pitchFamily="18" charset="0"/>
              </a:rPr>
              <a:t>. Thomson/Wadsworth Yayınları. Beşinci Baskı.</a:t>
            </a:r>
          </a:p>
          <a:p>
            <a:pPr lvl="0"/>
            <a:r>
              <a:rPr lang="tr-TR" sz="1100" dirty="0" smtClean="0">
                <a:latin typeface="Book Antiqua" pitchFamily="18" charset="0"/>
              </a:rPr>
              <a:t>Odden, D. (2005). </a:t>
            </a:r>
            <a:r>
              <a:rPr lang="tr-TR" sz="1100" i="1" dirty="0" smtClean="0">
                <a:latin typeface="Book Antiqua" pitchFamily="18" charset="0"/>
              </a:rPr>
              <a:t>Introducing Phonology</a:t>
            </a:r>
            <a:r>
              <a:rPr lang="tr-TR" sz="1100" dirty="0" smtClean="0">
                <a:latin typeface="Book Antiqua" pitchFamily="18" charset="0"/>
              </a:rPr>
              <a:t>. Cambridge University Press.</a:t>
            </a:r>
          </a:p>
          <a:p>
            <a:pPr lvl="0"/>
            <a:r>
              <a:rPr lang="tr-TR" sz="1100" dirty="0" smtClean="0">
                <a:latin typeface="Book Antiqua" pitchFamily="18" charset="0"/>
              </a:rPr>
              <a:t>Özsoy, S., Erk-Emeksiz, Z., Turan, Ü.D. ve Uzun, L. (2011). </a:t>
            </a:r>
            <a:r>
              <a:rPr lang="tr-TR" sz="1100" i="1" dirty="0" smtClean="0">
                <a:latin typeface="Book Antiqua" pitchFamily="18" charset="0"/>
              </a:rPr>
              <a:t>Genel Dilbilim II</a:t>
            </a:r>
            <a:r>
              <a:rPr lang="tr-TR" sz="1100" dirty="0" smtClean="0">
                <a:latin typeface="Book Antiqua" pitchFamily="18" charset="0"/>
              </a:rPr>
              <a:t>. (Ed. Özsoy, S., Erk-Emeksiz, Z.). Anadolu Üniversitesi Yayını.</a:t>
            </a:r>
            <a:r>
              <a:rPr lang="tr-TR" sz="1100" i="1" dirty="0" smtClean="0">
                <a:latin typeface="Book Antiqua" pitchFamily="18" charset="0"/>
              </a:rPr>
              <a:t> </a:t>
            </a:r>
            <a:endParaRPr lang="tr-TR" sz="1100" dirty="0" smtClean="0">
              <a:latin typeface="Book Antiqua" pitchFamily="18" charset="0"/>
            </a:endParaRPr>
          </a:p>
          <a:p>
            <a:pPr lvl="0"/>
            <a:r>
              <a:rPr lang="tr-TR" sz="1100" dirty="0" smtClean="0">
                <a:latin typeface="Book Antiqua" pitchFamily="18" charset="0"/>
              </a:rPr>
              <a:t>Reetz, H. ve Jongman, A. (2009). </a:t>
            </a:r>
            <a:r>
              <a:rPr lang="tr-TR" sz="1100" i="1" dirty="0" smtClean="0">
                <a:latin typeface="Book Antiqua" pitchFamily="18" charset="0"/>
              </a:rPr>
              <a:t>Phonetics: Transcription, Production, Acoustics and Perception</a:t>
            </a:r>
            <a:r>
              <a:rPr lang="tr-TR" sz="1100" dirty="0" smtClean="0">
                <a:latin typeface="Book Antiqua" pitchFamily="18" charset="0"/>
              </a:rPr>
              <a:t>. Blackwell Yayınları.</a:t>
            </a:r>
          </a:p>
          <a:p>
            <a:pPr lvl="0"/>
            <a:r>
              <a:rPr lang="tr-TR" sz="1100" dirty="0" smtClean="0">
                <a:latin typeface="Book Antiqua" pitchFamily="18" charset="0"/>
              </a:rPr>
              <a:t>Seikel, J.A., King, D.W. ve Drumright, D.G. (2009). </a:t>
            </a:r>
            <a:r>
              <a:rPr lang="tr-TR" sz="1100" i="1" dirty="0" smtClean="0">
                <a:latin typeface="Book Antiqua" pitchFamily="18" charset="0"/>
              </a:rPr>
              <a:t>Anatomy &amp; Physiology for Speech, Language and Hearing</a:t>
            </a:r>
            <a:r>
              <a:rPr lang="tr-TR" sz="1100" dirty="0" smtClean="0">
                <a:latin typeface="Book Antiqua" pitchFamily="18" charset="0"/>
              </a:rPr>
              <a:t>. 4. Baskı. Delmar Cangage Learning Yayınları.</a:t>
            </a:r>
          </a:p>
          <a:p>
            <a:pPr lvl="0"/>
            <a:r>
              <a:rPr lang="tr-TR" sz="1100" dirty="0" smtClean="0">
                <a:latin typeface="Book Antiqua" pitchFamily="18" charset="0"/>
              </a:rPr>
              <a:t>Stevens, K. (2000). </a:t>
            </a:r>
            <a:r>
              <a:rPr lang="tr-TR" sz="1100" i="1" dirty="0" smtClean="0">
                <a:latin typeface="Book Antiqua" pitchFamily="18" charset="0"/>
              </a:rPr>
              <a:t>Acoustic Phonetics</a:t>
            </a:r>
            <a:r>
              <a:rPr lang="tr-TR" sz="1100" dirty="0" smtClean="0">
                <a:latin typeface="Book Antiqua" pitchFamily="18" charset="0"/>
              </a:rPr>
              <a:t>. The MIT Press. Birinci Baskı.</a:t>
            </a:r>
          </a:p>
          <a:p>
            <a:pPr lvl="0"/>
            <a:r>
              <a:rPr lang="tr-TR" sz="1100" dirty="0" smtClean="0">
                <a:latin typeface="Book Antiqua" pitchFamily="18" charset="0"/>
              </a:rPr>
              <a:t>Zsiga, E.C. (2013). </a:t>
            </a:r>
            <a:r>
              <a:rPr lang="tr-TR" sz="1100" i="1" dirty="0" smtClean="0">
                <a:latin typeface="Book Antiqua" pitchFamily="18" charset="0"/>
              </a:rPr>
              <a:t>The Sounds of Language: An Introduction to Phonetics and Phonology</a:t>
            </a:r>
            <a:r>
              <a:rPr lang="tr-TR" sz="1100" dirty="0" smtClean="0">
                <a:latin typeface="Book Antiqua" pitchFamily="18" charset="0"/>
              </a:rPr>
              <a:t>. Wiley-Blackwell Yayınları. </a:t>
            </a:r>
            <a:endParaRPr lang="tr-TR" sz="1100" dirty="0">
              <a:latin typeface="Book Antiqua" pitchFamily="18" charset="0"/>
            </a:endParaRPr>
          </a:p>
        </p:txBody>
      </p:sp>
      <p:sp>
        <p:nvSpPr>
          <p:cNvPr id="5" name="TextBox 4"/>
          <p:cNvSpPr txBox="1"/>
          <p:nvPr/>
        </p:nvSpPr>
        <p:spPr>
          <a:xfrm>
            <a:off x="500034" y="571480"/>
            <a:ext cx="8001056" cy="523220"/>
          </a:xfrm>
          <a:prstGeom prst="rect">
            <a:avLst/>
          </a:prstGeom>
          <a:noFill/>
        </p:spPr>
        <p:txBody>
          <a:bodyPr wrap="square" rtlCol="0">
            <a:spAutoFit/>
          </a:bodyPr>
          <a:lstStyle/>
          <a:p>
            <a:r>
              <a:rPr lang="tr-TR" sz="2800" b="1" dirty="0" smtClean="0"/>
              <a:t>Okuma Listesi</a:t>
            </a:r>
            <a:endParaRPr lang="tr-TR" sz="2800" b="1" dirty="0"/>
          </a:p>
        </p:txBody>
      </p:sp>
      <p:pic>
        <p:nvPicPr>
          <p:cNvPr id="6" name="Picture 5" descr="default_book_image.gif"/>
          <p:cNvPicPr>
            <a:picLocks noChangeAspect="1"/>
          </p:cNvPicPr>
          <p:nvPr/>
        </p:nvPicPr>
        <p:blipFill>
          <a:blip r:embed="rId2" cstate="print"/>
          <a:stretch>
            <a:fillRect/>
          </a:stretch>
        </p:blipFill>
        <p:spPr>
          <a:xfrm>
            <a:off x="7619764" y="357166"/>
            <a:ext cx="947988" cy="64294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smtClean="0"/>
              <a:t>/p/ ve /b/  </a:t>
            </a:r>
            <a:endParaRPr lang="tr-TR" b="1" dirty="0"/>
          </a:p>
        </p:txBody>
      </p:sp>
      <p:sp>
        <p:nvSpPr>
          <p:cNvPr id="3" name="Content Placeholder 2"/>
          <p:cNvSpPr>
            <a:spLocks noGrp="1"/>
          </p:cNvSpPr>
          <p:nvPr>
            <p:ph sz="quarter" idx="1"/>
          </p:nvPr>
        </p:nvSpPr>
        <p:spPr/>
        <p:txBody>
          <a:bodyPr/>
          <a:lstStyle/>
          <a:p>
            <a:pPr algn="just"/>
            <a:endParaRPr lang="tr-TR" sz="1800" dirty="0" smtClean="0"/>
          </a:p>
          <a:p>
            <a:pPr algn="just"/>
            <a:endParaRPr lang="tr-TR" sz="1800" dirty="0" smtClean="0"/>
          </a:p>
          <a:p>
            <a:pPr algn="just"/>
            <a:endParaRPr lang="tr-TR" sz="1800" dirty="0" smtClean="0"/>
          </a:p>
          <a:p>
            <a:pPr algn="just"/>
            <a:endParaRPr lang="tr-TR" sz="1800" dirty="0" smtClean="0"/>
          </a:p>
          <a:p>
            <a:pPr algn="just"/>
            <a:endParaRPr lang="tr-TR" sz="1800" dirty="0" smtClean="0"/>
          </a:p>
          <a:p>
            <a:pPr algn="just"/>
            <a:endParaRPr lang="tr-TR" sz="1800" dirty="0" smtClean="0"/>
          </a:p>
          <a:p>
            <a:pPr algn="just"/>
            <a:endParaRPr lang="tr-TR" sz="1800" dirty="0"/>
          </a:p>
        </p:txBody>
      </p:sp>
      <p:sp>
        <p:nvSpPr>
          <p:cNvPr id="4" name="3 Metin kutusu"/>
          <p:cNvSpPr txBox="1"/>
          <p:nvPr/>
        </p:nvSpPr>
        <p:spPr>
          <a:xfrm>
            <a:off x="953848" y="2454454"/>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SESLETİM</a:t>
            </a:r>
            <a:endParaRPr lang="tr-TR" b="1" dirty="0">
              <a:latin typeface="Book Antiqua" pitchFamily="18" charset="0"/>
              <a:cs typeface="Arial" pitchFamily="34" charset="0"/>
            </a:endParaRPr>
          </a:p>
        </p:txBody>
      </p:sp>
      <p:sp>
        <p:nvSpPr>
          <p:cNvPr id="5" name="4 Metin kutusu"/>
          <p:cNvSpPr txBox="1"/>
          <p:nvPr/>
        </p:nvSpPr>
        <p:spPr>
          <a:xfrm>
            <a:off x="2864534" y="1731179"/>
            <a:ext cx="5901514" cy="18158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Bu seslerinin çıkarılmasında dudaklar birbirine değerek kapanır. Bu kapanmanın açılmasıyla, arkada toplanan ve sıkışan nefes bir anda dışarıya çıkar. </a:t>
            </a:r>
            <a:r>
              <a:rPr lang="tr-TR" sz="1400" dirty="0" err="1" smtClean="0">
                <a:latin typeface="Book Antiqua" pitchFamily="18" charset="0"/>
                <a:cs typeface="Arial" pitchFamily="34" charset="0"/>
              </a:rPr>
              <a:t>Dilucu</a:t>
            </a:r>
            <a:r>
              <a:rPr lang="tr-TR" sz="1400" dirty="0" smtClean="0">
                <a:latin typeface="Book Antiqua" pitchFamily="18" charset="0"/>
                <a:cs typeface="Arial" pitchFamily="34" charset="0"/>
              </a:rPr>
              <a:t>, ağız boşluğunda alt sıra dişlerin ardına dayanır, dilin sırtı geriye çekilip simetrik bir kavis oluşturur. Damaklar, bu seslerin oluşturulmasına katılmaz, küçük dil kalkıp yutak ile geniz boşluğu arasındaki geçidi kapatır.</a:t>
            </a:r>
          </a:p>
          <a:p>
            <a:pPr algn="just">
              <a:buFont typeface="Arial" charset="0"/>
              <a:buChar char="•"/>
            </a:pPr>
            <a:endParaRPr lang="tr-TR" sz="1400" dirty="0" smtClean="0">
              <a:latin typeface="Book Antiqua" pitchFamily="18" charset="0"/>
              <a:cs typeface="Arial" pitchFamily="34" charset="0"/>
            </a:endParaRPr>
          </a:p>
          <a:p>
            <a:pPr algn="just"/>
            <a:r>
              <a:rPr lang="tr-TR" sz="1400" dirty="0" smtClean="0">
                <a:latin typeface="Book Antiqua" pitchFamily="18" charset="0"/>
                <a:cs typeface="Arial" pitchFamily="34" charset="0"/>
              </a:rPr>
              <a:t>*</a:t>
            </a:r>
            <a:r>
              <a:rPr lang="en-US" sz="1400" dirty="0" smtClean="0">
                <a:latin typeface="Book Antiqua" pitchFamily="18" charset="0"/>
                <a:cs typeface="Arial" pitchFamily="34" charset="0"/>
              </a:rPr>
              <a:t> [b] </a:t>
            </a:r>
            <a:r>
              <a:rPr lang="en-US" sz="1400" dirty="0" err="1" smtClean="0">
                <a:latin typeface="Book Antiqua" pitchFamily="18" charset="0"/>
                <a:cs typeface="Arial" pitchFamily="34" charset="0"/>
              </a:rPr>
              <a:t>sesinin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değişkesi</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yoktur</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önsesteki</a:t>
            </a:r>
            <a:r>
              <a:rPr lang="en-US" sz="1400" dirty="0" smtClean="0">
                <a:latin typeface="Book Antiqua" pitchFamily="18" charset="0"/>
                <a:cs typeface="Arial" pitchFamily="34" charset="0"/>
              </a:rPr>
              <a:t> [p] </a:t>
            </a:r>
            <a:r>
              <a:rPr lang="en-US" sz="1400" dirty="0" err="1" smtClean="0">
                <a:latin typeface="Book Antiqua" pitchFamily="18" charset="0"/>
                <a:cs typeface="Arial" pitchFamily="34" charset="0"/>
              </a:rPr>
              <a:t>ise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solukludur</a:t>
            </a:r>
            <a:r>
              <a:rPr lang="en-US" sz="1400" dirty="0" smtClean="0">
                <a:latin typeface="Book Antiqua" pitchFamily="18" charset="0"/>
                <a:cs typeface="Arial" pitchFamily="34" charset="0"/>
              </a:rPr>
              <a:t>. </a:t>
            </a:r>
            <a:endParaRPr lang="tr-TR" sz="1400" dirty="0" smtClean="0">
              <a:latin typeface="Book Antiqua" pitchFamily="18" charset="0"/>
              <a:cs typeface="Arial" pitchFamily="34" charset="0"/>
            </a:endParaRPr>
          </a:p>
        </p:txBody>
      </p:sp>
      <p:sp>
        <p:nvSpPr>
          <p:cNvPr id="6" name="5 Metin kutusu"/>
          <p:cNvSpPr txBox="1"/>
          <p:nvPr/>
        </p:nvSpPr>
        <p:spPr>
          <a:xfrm>
            <a:off x="899592" y="4509120"/>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DAĞILIM</a:t>
            </a:r>
            <a:endParaRPr lang="tr-TR" b="1" dirty="0">
              <a:latin typeface="Book Antiqua" pitchFamily="18" charset="0"/>
              <a:cs typeface="Arial" pitchFamily="34" charset="0"/>
            </a:endParaRPr>
          </a:p>
        </p:txBody>
      </p:sp>
      <p:sp>
        <p:nvSpPr>
          <p:cNvPr id="7" name="6 Metin kutusu"/>
          <p:cNvSpPr txBox="1"/>
          <p:nvPr/>
        </p:nvSpPr>
        <p:spPr>
          <a:xfrm>
            <a:off x="2864534" y="3978060"/>
            <a:ext cx="5901514" cy="13849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a:t>
            </a:r>
            <a:r>
              <a:rPr lang="en-US" sz="1400" dirty="0" smtClean="0">
                <a:latin typeface="Book Antiqua" pitchFamily="18" charset="0"/>
                <a:cs typeface="Arial" pitchFamily="34" charset="0"/>
              </a:rPr>
              <a:t>Ötümlü [b] sesi, </a:t>
            </a:r>
            <a:r>
              <a:rPr lang="en-US" sz="1400" dirty="0" err="1" smtClean="0">
                <a:latin typeface="Book Antiqua" pitchFamily="18" charset="0"/>
                <a:cs typeface="Arial" pitchFamily="34" charset="0"/>
              </a:rPr>
              <a:t>ön</a:t>
            </a:r>
            <a:r>
              <a:rPr lang="tr-TR" sz="1400" dirty="0" smtClean="0">
                <a:latin typeface="Book Antiqua" pitchFamily="18" charset="0"/>
                <a:cs typeface="Arial" pitchFamily="34" charset="0"/>
              </a:rPr>
              <a:t>-</a:t>
            </a:r>
            <a:r>
              <a:rPr lang="en-US" sz="1400" dirty="0" smtClean="0">
                <a:latin typeface="Book Antiqua" pitchFamily="18" charset="0"/>
                <a:cs typeface="Arial" pitchFamily="34" charset="0"/>
              </a:rPr>
              <a:t> ve içseste bulunur, sonseste ise ötümsüz [p] sesine dönüşür. Ancak, sonsesinde [p] bulunan sözcükler ünlüyle başlayan bir ek alınca [p], ötümlü [b] çiftine dönüşür ( </a:t>
            </a:r>
            <a:r>
              <a:rPr lang="en-US" sz="1400" i="1" dirty="0" smtClean="0">
                <a:latin typeface="Book Antiqua" pitchFamily="18" charset="0"/>
                <a:cs typeface="Arial" pitchFamily="34" charset="0"/>
              </a:rPr>
              <a:t>kitap + ını </a:t>
            </a:r>
            <a:r>
              <a:rPr lang="en-US" sz="1400" dirty="0" smtClean="0">
                <a:latin typeface="Book Antiqua" pitchFamily="18" charset="0"/>
                <a:cs typeface="Arial" pitchFamily="34" charset="0"/>
              </a:rPr>
              <a:t>&gt;</a:t>
            </a:r>
            <a:r>
              <a:rPr lang="en-US" sz="1400" i="1" dirty="0" smtClean="0">
                <a:latin typeface="Book Antiqua" pitchFamily="18" charset="0"/>
                <a:cs typeface="Arial" pitchFamily="34" charset="0"/>
              </a:rPr>
              <a:t> kitabını</a:t>
            </a:r>
            <a:r>
              <a:rPr lang="en-US" sz="1400" dirty="0" smtClean="0">
                <a:latin typeface="Book Antiqua" pitchFamily="18" charset="0"/>
                <a:cs typeface="Arial" pitchFamily="34" charset="0"/>
              </a:rPr>
              <a:t>). </a:t>
            </a:r>
            <a:endParaRPr lang="tr-TR" sz="1400" dirty="0" smtClean="0">
              <a:latin typeface="Book Antiqua" pitchFamily="18" charset="0"/>
              <a:cs typeface="Arial" pitchFamily="34" charset="0"/>
            </a:endParaRPr>
          </a:p>
          <a:p>
            <a:pPr algn="just"/>
            <a:endParaRPr lang="tr-TR" sz="1400" dirty="0" smtClean="0">
              <a:latin typeface="Book Antiqua" pitchFamily="18" charset="0"/>
              <a:cs typeface="Arial" pitchFamily="34" charset="0"/>
            </a:endParaRPr>
          </a:p>
          <a:p>
            <a:pPr algn="just"/>
            <a:r>
              <a:rPr lang="tr-TR" sz="1400" dirty="0" smtClean="0">
                <a:latin typeface="Book Antiqua" pitchFamily="18" charset="0"/>
                <a:cs typeface="Arial" pitchFamily="34" charset="0"/>
              </a:rPr>
              <a:t>* </a:t>
            </a:r>
            <a:r>
              <a:rPr lang="en-US" sz="1400" dirty="0" smtClean="0">
                <a:latin typeface="Book Antiqua" pitchFamily="18" charset="0"/>
                <a:cs typeface="Arial" pitchFamily="34" charset="0"/>
              </a:rPr>
              <a:t>Bu kuraldan istisnalar da vardır (</a:t>
            </a:r>
            <a:r>
              <a:rPr lang="en-US" sz="1400" i="1" dirty="0" smtClean="0">
                <a:latin typeface="Book Antiqua" pitchFamily="18" charset="0"/>
                <a:cs typeface="Arial" pitchFamily="34" charset="0"/>
              </a:rPr>
              <a:t>sap + ı</a:t>
            </a:r>
            <a:r>
              <a:rPr lang="en-US" sz="1400" dirty="0" smtClean="0">
                <a:latin typeface="Book Antiqua" pitchFamily="18" charset="0"/>
                <a:cs typeface="Arial" pitchFamily="34" charset="0"/>
              </a:rPr>
              <a:t>&gt;</a:t>
            </a:r>
            <a:r>
              <a:rPr lang="en-US" sz="1400" i="1" dirty="0" smtClean="0">
                <a:latin typeface="Book Antiqua" pitchFamily="18" charset="0"/>
                <a:cs typeface="Arial" pitchFamily="34" charset="0"/>
              </a:rPr>
              <a:t>sapı, top + unu </a:t>
            </a:r>
            <a:r>
              <a:rPr lang="en-US" sz="1400" dirty="0" smtClean="0">
                <a:latin typeface="Book Antiqua" pitchFamily="18" charset="0"/>
                <a:cs typeface="Arial" pitchFamily="34" charset="0"/>
              </a:rPr>
              <a:t>&gt;</a:t>
            </a:r>
            <a:r>
              <a:rPr lang="en-US" sz="1400" i="1" dirty="0" smtClean="0">
                <a:latin typeface="Book Antiqua" pitchFamily="18" charset="0"/>
                <a:cs typeface="Arial" pitchFamily="34" charset="0"/>
              </a:rPr>
              <a:t> topunu</a:t>
            </a:r>
            <a:r>
              <a:rPr lang="en-US" sz="1400" dirty="0" smtClean="0">
                <a:latin typeface="Book Antiqua" pitchFamily="18" charset="0"/>
                <a:cs typeface="Arial" pitchFamily="34" charset="0"/>
              </a:rPr>
              <a:t>). [p] sesi, sözcüğün bütün durumlarında bulunur. </a:t>
            </a:r>
            <a:endParaRPr lang="tr-TR" sz="1400" dirty="0" smtClean="0">
              <a:latin typeface="Book Antiqua" pitchFamily="18"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smtClean="0"/>
              <a:t>/t/ ve /d/ </a:t>
            </a:r>
            <a:endParaRPr lang="tr-TR" b="1" dirty="0"/>
          </a:p>
        </p:txBody>
      </p:sp>
      <p:sp>
        <p:nvSpPr>
          <p:cNvPr id="3" name="Content Placeholder 2"/>
          <p:cNvSpPr>
            <a:spLocks noGrp="1"/>
          </p:cNvSpPr>
          <p:nvPr>
            <p:ph sz="quarter" idx="1"/>
          </p:nvPr>
        </p:nvSpPr>
        <p:spPr/>
        <p:txBody>
          <a:bodyPr/>
          <a:lstStyle/>
          <a:p>
            <a:pPr algn="just"/>
            <a:endParaRPr lang="tr-TR" sz="1800" dirty="0" smtClean="0"/>
          </a:p>
          <a:p>
            <a:pPr algn="just"/>
            <a:endParaRPr lang="tr-TR" sz="1800" dirty="0" smtClean="0"/>
          </a:p>
          <a:p>
            <a:pPr algn="just"/>
            <a:endParaRPr lang="tr-TR" sz="1800" dirty="0" smtClean="0"/>
          </a:p>
          <a:p>
            <a:pPr algn="just"/>
            <a:endParaRPr lang="tr-TR" sz="1800" dirty="0" smtClean="0"/>
          </a:p>
          <a:p>
            <a:pPr algn="just"/>
            <a:endParaRPr lang="tr-TR" sz="1800" dirty="0" smtClean="0"/>
          </a:p>
          <a:p>
            <a:pPr algn="just"/>
            <a:endParaRPr lang="tr-TR" sz="1800" dirty="0" smtClean="0"/>
          </a:p>
          <a:p>
            <a:pPr algn="just"/>
            <a:endParaRPr lang="tr-TR" sz="1800" dirty="0"/>
          </a:p>
        </p:txBody>
      </p:sp>
      <p:sp>
        <p:nvSpPr>
          <p:cNvPr id="4" name="3 Metin kutusu"/>
          <p:cNvSpPr txBox="1"/>
          <p:nvPr/>
        </p:nvSpPr>
        <p:spPr>
          <a:xfrm>
            <a:off x="971600" y="2348880"/>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SESLETİM</a:t>
            </a:r>
            <a:endParaRPr lang="tr-TR" b="1" dirty="0">
              <a:latin typeface="Book Antiqua" pitchFamily="18" charset="0"/>
              <a:cs typeface="Arial" pitchFamily="34" charset="0"/>
            </a:endParaRPr>
          </a:p>
        </p:txBody>
      </p:sp>
      <p:sp>
        <p:nvSpPr>
          <p:cNvPr id="5" name="4 Metin kutusu"/>
          <p:cNvSpPr txBox="1"/>
          <p:nvPr/>
        </p:nvSpPr>
        <p:spPr>
          <a:xfrm>
            <a:off x="2864534" y="2181563"/>
            <a:ext cx="5901514" cy="738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Bu seslerinin çıkarılmasında dilin önü, üst sıra dişlere ve köklerine dayanarak kapanma oluşturur. Kapanma sırasında nefes, kapanmanın arkasında birikir ve onun açılmasıyla aniden dışarı çıkar. </a:t>
            </a:r>
          </a:p>
        </p:txBody>
      </p:sp>
      <p:sp>
        <p:nvSpPr>
          <p:cNvPr id="6" name="5 Metin kutusu"/>
          <p:cNvSpPr txBox="1"/>
          <p:nvPr/>
        </p:nvSpPr>
        <p:spPr>
          <a:xfrm>
            <a:off x="899592" y="4149080"/>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DAĞILIM</a:t>
            </a:r>
            <a:endParaRPr lang="tr-TR" b="1" dirty="0">
              <a:latin typeface="Book Antiqua" pitchFamily="18" charset="0"/>
              <a:cs typeface="Arial" pitchFamily="34" charset="0"/>
            </a:endParaRPr>
          </a:p>
        </p:txBody>
      </p:sp>
      <p:sp>
        <p:nvSpPr>
          <p:cNvPr id="7" name="6 Metin kutusu"/>
          <p:cNvSpPr txBox="1"/>
          <p:nvPr/>
        </p:nvSpPr>
        <p:spPr>
          <a:xfrm>
            <a:off x="2864534" y="3363900"/>
            <a:ext cx="5901514" cy="18158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a:t>
            </a:r>
            <a:r>
              <a:rPr lang="en-US" sz="1400" dirty="0" smtClean="0">
                <a:latin typeface="Book Antiqua" pitchFamily="18" charset="0"/>
                <a:cs typeface="Arial" pitchFamily="34" charset="0"/>
              </a:rPr>
              <a:t>[d] </a:t>
            </a:r>
            <a:r>
              <a:rPr lang="en-US" sz="1400" dirty="0" err="1" smtClean="0">
                <a:latin typeface="Book Antiqua" pitchFamily="18" charset="0"/>
                <a:cs typeface="Arial" pitchFamily="34" charset="0"/>
              </a:rPr>
              <a:t>sesi</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ön</a:t>
            </a:r>
            <a:r>
              <a:rPr lang="tr-TR" sz="1400" dirty="0" smtClean="0">
                <a:latin typeface="Book Antiqua" pitchFamily="18" charset="0"/>
                <a:cs typeface="Arial" pitchFamily="34" charset="0"/>
              </a:rPr>
              <a:t>-</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ve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içseste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bulunur</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sonseste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ötümsüz</a:t>
            </a:r>
            <a:r>
              <a:rPr lang="en-US" sz="1400" dirty="0" smtClean="0">
                <a:latin typeface="Book Antiqua" pitchFamily="18" charset="0"/>
                <a:cs typeface="Arial" pitchFamily="34" charset="0"/>
              </a:rPr>
              <a:t> [t]’ye </a:t>
            </a:r>
            <a:r>
              <a:rPr lang="en-US" sz="1400" dirty="0" err="1" smtClean="0">
                <a:latin typeface="Book Antiqua" pitchFamily="18" charset="0"/>
                <a:cs typeface="Arial" pitchFamily="34" charset="0"/>
              </a:rPr>
              <a:t>dönüşür</a:t>
            </a:r>
            <a:r>
              <a:rPr lang="en-US" sz="1400" dirty="0" smtClean="0">
                <a:latin typeface="Book Antiqua" pitchFamily="18" charset="0"/>
                <a:cs typeface="Arial" pitchFamily="34" charset="0"/>
              </a:rPr>
              <a:t>. [d] </a:t>
            </a:r>
            <a:r>
              <a:rPr lang="en-US" sz="1400" dirty="0" err="1" smtClean="0">
                <a:latin typeface="Book Antiqua" pitchFamily="18" charset="0"/>
                <a:cs typeface="Arial" pitchFamily="34" charset="0"/>
              </a:rPr>
              <a:t>sesi</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ile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biten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birkaç</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sözcük</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vardır</a:t>
            </a:r>
            <a:r>
              <a:rPr lang="en-US" sz="1400" dirty="0" smtClean="0">
                <a:latin typeface="Book Antiqua" pitchFamily="18" charset="0"/>
                <a:cs typeface="Arial" pitchFamily="34" charset="0"/>
              </a:rPr>
              <a:t>:  </a:t>
            </a:r>
            <a:r>
              <a:rPr lang="en-US" sz="1400" i="1" dirty="0" smtClean="0">
                <a:latin typeface="Book Antiqua" pitchFamily="18" charset="0"/>
                <a:cs typeface="Arial" pitchFamily="34" charset="0"/>
              </a:rPr>
              <a:t>ad</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αd</a:t>
            </a:r>
            <a:r>
              <a:rPr lang="en-US" sz="1400" dirty="0" smtClean="0">
                <a:latin typeface="Book Antiqua" pitchFamily="18" charset="0"/>
                <a:cs typeface="Arial" pitchFamily="34" charset="0"/>
              </a:rPr>
              <a:t>], </a:t>
            </a:r>
            <a:r>
              <a:rPr lang="en-US" sz="1400" i="1" dirty="0" err="1" smtClean="0">
                <a:latin typeface="Book Antiqua" pitchFamily="18" charset="0"/>
                <a:cs typeface="Arial" pitchFamily="34" charset="0"/>
              </a:rPr>
              <a:t>yad</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jαd</a:t>
            </a:r>
            <a:r>
              <a:rPr lang="en-US" sz="1400" dirty="0" smtClean="0">
                <a:latin typeface="Book Antiqua" pitchFamily="18" charset="0"/>
                <a:cs typeface="Arial" pitchFamily="34" charset="0"/>
              </a:rPr>
              <a:t>], </a:t>
            </a:r>
            <a:r>
              <a:rPr lang="en-US" sz="1400" i="1" dirty="0" err="1" smtClean="0">
                <a:latin typeface="Book Antiqua" pitchFamily="18" charset="0"/>
                <a:cs typeface="Arial" pitchFamily="34" charset="0"/>
              </a:rPr>
              <a:t>öd</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œd</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gibi</a:t>
            </a:r>
            <a:r>
              <a:rPr lang="en-US" sz="1400" dirty="0" smtClean="0">
                <a:latin typeface="Book Antiqua" pitchFamily="18" charset="0"/>
                <a:cs typeface="Arial" pitchFamily="34" charset="0"/>
              </a:rPr>
              <a:t>. </a:t>
            </a:r>
            <a:endParaRPr lang="tr-TR" sz="1400" dirty="0" smtClean="0">
              <a:latin typeface="Book Antiqua" pitchFamily="18" charset="0"/>
              <a:cs typeface="Arial" pitchFamily="34" charset="0"/>
            </a:endParaRPr>
          </a:p>
          <a:p>
            <a:pPr algn="just">
              <a:buFont typeface="Arial" charset="0"/>
              <a:buChar char="•"/>
            </a:pPr>
            <a:endParaRPr lang="tr-TR" sz="1400" dirty="0" smtClean="0">
              <a:latin typeface="Book Antiqua" pitchFamily="18" charset="0"/>
              <a:cs typeface="Arial" pitchFamily="34" charset="0"/>
            </a:endParaRPr>
          </a:p>
          <a:p>
            <a:pPr algn="just"/>
            <a:r>
              <a:rPr lang="tr-TR" sz="1400" dirty="0" smtClean="0">
                <a:latin typeface="Book Antiqua" pitchFamily="18" charset="0"/>
                <a:cs typeface="Arial" pitchFamily="34" charset="0"/>
              </a:rPr>
              <a:t>* </a:t>
            </a:r>
            <a:r>
              <a:rPr lang="en-US" sz="1400" dirty="0" err="1" smtClean="0">
                <a:latin typeface="Book Antiqua" pitchFamily="18" charset="0"/>
                <a:cs typeface="Arial" pitchFamily="34" charset="0"/>
              </a:rPr>
              <a:t>Sonses</a:t>
            </a:r>
            <a:r>
              <a:rPr lang="tr-TR" sz="1400" dirty="0" smtClean="0">
                <a:latin typeface="Book Antiqua" pitchFamily="18" charset="0"/>
                <a:cs typeface="Arial" pitchFamily="34" charset="0"/>
              </a:rPr>
              <a:t>inde</a:t>
            </a:r>
            <a:r>
              <a:rPr lang="en-US" sz="1400" dirty="0" smtClean="0">
                <a:latin typeface="Book Antiqua" pitchFamily="18" charset="0"/>
                <a:cs typeface="Arial" pitchFamily="34" charset="0"/>
              </a:rPr>
              <a:t> ötümsüz [t] bulunan sözcükler, ünlüyle başlayan ek aldığında ötümlü [d] sesine dönüşebilir (</a:t>
            </a:r>
            <a:r>
              <a:rPr lang="en-US" sz="1400" i="1" dirty="0" smtClean="0">
                <a:latin typeface="Book Antiqua" pitchFamily="18" charset="0"/>
                <a:cs typeface="Arial" pitchFamily="34" charset="0"/>
              </a:rPr>
              <a:t>tat + ı</a:t>
            </a:r>
            <a:r>
              <a:rPr lang="en-US" sz="1400" dirty="0" smtClean="0">
                <a:latin typeface="Book Antiqua" pitchFamily="18" charset="0"/>
                <a:cs typeface="Arial" pitchFamily="34" charset="0"/>
              </a:rPr>
              <a:t>&gt;</a:t>
            </a:r>
            <a:r>
              <a:rPr lang="en-US" sz="1400" i="1" dirty="0" smtClean="0">
                <a:latin typeface="Book Antiqua" pitchFamily="18" charset="0"/>
                <a:cs typeface="Arial" pitchFamily="34" charset="0"/>
              </a:rPr>
              <a:t>tadı</a:t>
            </a:r>
            <a:r>
              <a:rPr lang="en-US" sz="1400" dirty="0" smtClean="0">
                <a:latin typeface="Book Antiqua" pitchFamily="18" charset="0"/>
                <a:cs typeface="Arial" pitchFamily="34" charset="0"/>
              </a:rPr>
              <a:t>, </a:t>
            </a:r>
            <a:r>
              <a:rPr lang="en-US" sz="1400" i="1" dirty="0" smtClean="0">
                <a:latin typeface="Book Antiqua" pitchFamily="18" charset="0"/>
                <a:cs typeface="Arial" pitchFamily="34" charset="0"/>
              </a:rPr>
              <a:t>dert + ini</a:t>
            </a:r>
            <a:r>
              <a:rPr lang="en-US" sz="1400" dirty="0" smtClean="0">
                <a:latin typeface="Book Antiqua" pitchFamily="18" charset="0"/>
                <a:cs typeface="Arial" pitchFamily="34" charset="0"/>
              </a:rPr>
              <a:t>&gt;</a:t>
            </a:r>
            <a:r>
              <a:rPr lang="en-US" sz="1400" i="1" dirty="0" smtClean="0">
                <a:latin typeface="Book Antiqua" pitchFamily="18" charset="0"/>
                <a:cs typeface="Arial" pitchFamily="34" charset="0"/>
              </a:rPr>
              <a:t>derdini</a:t>
            </a:r>
            <a:r>
              <a:rPr lang="en-US" sz="1400" dirty="0" smtClean="0">
                <a:latin typeface="Book Antiqua" pitchFamily="18" charset="0"/>
                <a:cs typeface="Arial" pitchFamily="34" charset="0"/>
              </a:rPr>
              <a:t>)</a:t>
            </a:r>
            <a:r>
              <a:rPr lang="tr-TR" sz="1400" dirty="0" smtClean="0">
                <a:latin typeface="Book Antiqua" pitchFamily="18" charset="0"/>
                <a:cs typeface="Arial" pitchFamily="34" charset="0"/>
              </a:rPr>
              <a:t>.</a:t>
            </a:r>
          </a:p>
          <a:p>
            <a:pPr algn="just"/>
            <a:endParaRPr lang="tr-TR" sz="1400" dirty="0" smtClean="0">
              <a:latin typeface="Book Antiqua" pitchFamily="18" charset="0"/>
              <a:cs typeface="Arial" pitchFamily="34" charset="0"/>
            </a:endParaRPr>
          </a:p>
          <a:p>
            <a:pPr algn="just"/>
            <a:r>
              <a:rPr lang="tr-TR" sz="1400" dirty="0" smtClean="0">
                <a:latin typeface="Book Antiqua" pitchFamily="18" charset="0"/>
                <a:cs typeface="Arial" pitchFamily="34" charset="0"/>
              </a:rPr>
              <a:t>*</a:t>
            </a:r>
            <a:r>
              <a:rPr lang="en-US" sz="1400" dirty="0" smtClean="0">
                <a:latin typeface="Book Antiqua" pitchFamily="18" charset="0"/>
                <a:cs typeface="Arial" pitchFamily="34" charset="0"/>
              </a:rPr>
              <a:t> </a:t>
            </a:r>
            <a:r>
              <a:rPr lang="tr-TR" sz="1400" dirty="0" err="1" smtClean="0">
                <a:latin typeface="Book Antiqua" pitchFamily="18" charset="0"/>
                <a:cs typeface="Arial" pitchFamily="34" charset="0"/>
              </a:rPr>
              <a:t>A</a:t>
            </a:r>
            <a:r>
              <a:rPr lang="en-US" sz="1400" dirty="0" smtClean="0">
                <a:latin typeface="Book Antiqua" pitchFamily="18" charset="0"/>
                <a:cs typeface="Arial" pitchFamily="34" charset="0"/>
              </a:rPr>
              <a:t>ncak ötümsüz [t] sesini koruyan çok sayıda sözcük </a:t>
            </a:r>
            <a:r>
              <a:rPr lang="tr-TR" sz="1400" dirty="0" smtClean="0">
                <a:latin typeface="Book Antiqua" pitchFamily="18" charset="0"/>
                <a:cs typeface="Arial" pitchFamily="34" charset="0"/>
              </a:rPr>
              <a:t>de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vardır</a:t>
            </a:r>
            <a:r>
              <a:rPr lang="en-US" sz="1400" dirty="0" smtClean="0">
                <a:latin typeface="Book Antiqua" pitchFamily="18" charset="0"/>
                <a:cs typeface="Arial" pitchFamily="34" charset="0"/>
              </a:rPr>
              <a:t> (</a:t>
            </a:r>
            <a:r>
              <a:rPr lang="en-US" sz="1400" i="1" dirty="0" err="1" smtClean="0">
                <a:latin typeface="Book Antiqua" pitchFamily="18" charset="0"/>
                <a:cs typeface="Arial" pitchFamily="34" charset="0"/>
              </a:rPr>
              <a:t>şirket</a:t>
            </a:r>
            <a:r>
              <a:rPr lang="en-US" sz="1400" i="1" dirty="0" smtClean="0">
                <a:latin typeface="Book Antiqua" pitchFamily="18" charset="0"/>
                <a:cs typeface="Arial" pitchFamily="34" charset="0"/>
              </a:rPr>
              <a:t> + </a:t>
            </a:r>
            <a:r>
              <a:rPr lang="en-US" sz="1400" i="1" dirty="0" err="1" smtClean="0">
                <a:latin typeface="Book Antiqua" pitchFamily="18" charset="0"/>
                <a:cs typeface="Arial" pitchFamily="34" charset="0"/>
              </a:rPr>
              <a:t>inden</a:t>
            </a:r>
            <a:r>
              <a:rPr lang="en-US" sz="1400" dirty="0" smtClean="0">
                <a:latin typeface="Book Antiqua" pitchFamily="18" charset="0"/>
                <a:cs typeface="Arial" pitchFamily="34" charset="0"/>
              </a:rPr>
              <a:t>&gt;</a:t>
            </a:r>
            <a:r>
              <a:rPr lang="en-US" sz="1400" i="1" dirty="0" err="1" smtClean="0">
                <a:latin typeface="Book Antiqua" pitchFamily="18" charset="0"/>
                <a:cs typeface="Arial" pitchFamily="34" charset="0"/>
              </a:rPr>
              <a:t>şirketinden</a:t>
            </a:r>
            <a:r>
              <a:rPr lang="en-US" sz="1400" dirty="0" smtClean="0">
                <a:latin typeface="Book Antiqua" pitchFamily="18" charset="0"/>
                <a:cs typeface="Arial" pitchFamily="34" charset="0"/>
              </a:rPr>
              <a:t>, </a:t>
            </a:r>
            <a:r>
              <a:rPr lang="en-US" sz="1400" i="1" dirty="0" err="1" smtClean="0">
                <a:latin typeface="Book Antiqua" pitchFamily="18" charset="0"/>
                <a:cs typeface="Arial" pitchFamily="34" charset="0"/>
              </a:rPr>
              <a:t>gelgit</a:t>
            </a:r>
            <a:r>
              <a:rPr lang="en-US" sz="1400" i="1" dirty="0" smtClean="0">
                <a:latin typeface="Book Antiqua" pitchFamily="18" charset="0"/>
                <a:cs typeface="Arial" pitchFamily="34" charset="0"/>
              </a:rPr>
              <a:t> + </a:t>
            </a:r>
            <a:r>
              <a:rPr lang="en-US" sz="1400" i="1" dirty="0" err="1" smtClean="0">
                <a:latin typeface="Book Antiqua" pitchFamily="18" charset="0"/>
                <a:cs typeface="Arial" pitchFamily="34" charset="0"/>
              </a:rPr>
              <a:t>i</a:t>
            </a:r>
            <a:r>
              <a:rPr lang="en-US" sz="1400" dirty="0" smtClean="0">
                <a:latin typeface="Book Antiqua" pitchFamily="18" charset="0"/>
                <a:cs typeface="Arial" pitchFamily="34" charset="0"/>
              </a:rPr>
              <a:t>&gt;</a:t>
            </a:r>
            <a:r>
              <a:rPr lang="en-US" sz="1400" i="1" dirty="0" err="1" smtClean="0">
                <a:latin typeface="Book Antiqua" pitchFamily="18" charset="0"/>
                <a:cs typeface="Arial" pitchFamily="34" charset="0"/>
              </a:rPr>
              <a:t>gelgiti</a:t>
            </a:r>
            <a:r>
              <a:rPr lang="en-US" sz="1400" dirty="0" smtClean="0">
                <a:latin typeface="Book Antiqua" pitchFamily="18" charset="0"/>
                <a:cs typeface="Arial" pitchFamily="34" charset="0"/>
              </a:rPr>
              <a:t>).</a:t>
            </a:r>
            <a:endParaRPr lang="tr-TR" sz="1400" dirty="0" smtClean="0">
              <a:latin typeface="Book Antiqua" pitchFamily="18"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smtClean="0"/>
              <a:t>/l/ </a:t>
            </a:r>
            <a:endParaRPr lang="tr-TR" dirty="0"/>
          </a:p>
        </p:txBody>
      </p:sp>
      <p:sp>
        <p:nvSpPr>
          <p:cNvPr id="4" name="3 Metin kutusu"/>
          <p:cNvSpPr txBox="1"/>
          <p:nvPr/>
        </p:nvSpPr>
        <p:spPr>
          <a:xfrm>
            <a:off x="953848" y="2454454"/>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SESLETİM</a:t>
            </a:r>
            <a:endParaRPr lang="tr-TR" b="1" dirty="0">
              <a:latin typeface="Book Antiqua" pitchFamily="18" charset="0"/>
              <a:cs typeface="Arial" pitchFamily="34" charset="0"/>
            </a:endParaRPr>
          </a:p>
        </p:txBody>
      </p:sp>
      <p:sp>
        <p:nvSpPr>
          <p:cNvPr id="5" name="4 Metin kutusu"/>
          <p:cNvSpPr txBox="1"/>
          <p:nvPr/>
        </p:nvSpPr>
        <p:spPr>
          <a:xfrm>
            <a:off x="2864534" y="1731179"/>
            <a:ext cx="5901514" cy="16004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a:t>
            </a:r>
            <a:r>
              <a:rPr lang="en-US" sz="1400" dirty="0" smtClean="0">
                <a:latin typeface="Book Antiqua" pitchFamily="18" charset="0"/>
                <a:cs typeface="Arial" pitchFamily="34" charset="0"/>
              </a:rPr>
              <a:t>[l]</a:t>
            </a:r>
            <a:r>
              <a:rPr lang="tr-TR" sz="1400" dirty="0" smtClean="0">
                <a:latin typeface="Book Antiqua" pitchFamily="18" charset="0"/>
                <a:cs typeface="Arial" pitchFamily="34" charset="0"/>
              </a:rPr>
              <a:t> sesinin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sesletiminde</a:t>
            </a:r>
            <a:r>
              <a:rPr lang="en-US" sz="1400" dirty="0" smtClean="0">
                <a:latin typeface="Book Antiqua" pitchFamily="18" charset="0"/>
                <a:cs typeface="Arial" pitchFamily="34" charset="0"/>
              </a:rPr>
              <a:t> alt </a:t>
            </a:r>
            <a:r>
              <a:rPr lang="en-US" sz="1400" dirty="0" err="1" smtClean="0">
                <a:latin typeface="Book Antiqua" pitchFamily="18" charset="0"/>
                <a:cs typeface="Arial" pitchFamily="34" charset="0"/>
              </a:rPr>
              <a:t>çene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hafif</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aşağıya</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sarkar</a:t>
            </a:r>
            <a:r>
              <a:rPr lang="tr-TR" sz="1400" dirty="0" smtClean="0">
                <a:latin typeface="Book Antiqua" pitchFamily="18" charset="0"/>
                <a:cs typeface="Arial" pitchFamily="34" charset="0"/>
              </a:rPr>
              <a:t>.</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D</a:t>
            </a:r>
            <a:r>
              <a:rPr lang="en-US" sz="1400" dirty="0" err="1" smtClean="0">
                <a:latin typeface="Book Antiqua" pitchFamily="18" charset="0"/>
                <a:cs typeface="Arial" pitchFamily="34" charset="0"/>
              </a:rPr>
              <a:t>udaklar</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yarı</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açıktır</a:t>
            </a:r>
            <a:r>
              <a:rPr lang="tr-TR" sz="1400" dirty="0" smtClean="0">
                <a:latin typeface="Book Antiqua" pitchFamily="18" charset="0"/>
                <a:cs typeface="Arial" pitchFamily="34" charset="0"/>
              </a:rPr>
              <a:t>. </a:t>
            </a:r>
            <a:r>
              <a:rPr lang="en-US" sz="1400" dirty="0" err="1" smtClean="0">
                <a:latin typeface="Book Antiqua" pitchFamily="18" charset="0"/>
                <a:cs typeface="Arial" pitchFamily="34" charset="0"/>
              </a:rPr>
              <a:t>Dilucu</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ya</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da</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dilin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ön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kı</a:t>
            </a:r>
            <a:r>
              <a:rPr lang="tr-TR" sz="1400" dirty="0" err="1" smtClean="0">
                <a:latin typeface="Book Antiqua" pitchFamily="18" charset="0"/>
                <a:cs typeface="Arial" pitchFamily="34" charset="0"/>
              </a:rPr>
              <a:t>smı</a:t>
            </a:r>
            <a:r>
              <a:rPr lang="tr-TR" sz="1400" dirty="0" smtClean="0">
                <a:latin typeface="Book Antiqua" pitchFamily="18" charset="0"/>
                <a:cs typeface="Arial" pitchFamily="34" charset="0"/>
              </a:rPr>
              <a:t>, </a:t>
            </a:r>
            <a:r>
              <a:rPr lang="en-US" sz="1400" dirty="0" err="1" smtClean="0">
                <a:latin typeface="Book Antiqua" pitchFamily="18" charset="0"/>
                <a:cs typeface="Arial" pitchFamily="34" charset="0"/>
              </a:rPr>
              <a:t>üst</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kesici</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dişlerin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ardına</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ya</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da</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üst</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dişetlerine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değer</a:t>
            </a:r>
            <a:r>
              <a:rPr lang="tr-TR" sz="1400" dirty="0" smtClean="0">
                <a:latin typeface="Book Antiqua" pitchFamily="18" charset="0"/>
                <a:cs typeface="Arial" pitchFamily="34" charset="0"/>
              </a:rPr>
              <a:t>.</a:t>
            </a:r>
            <a:r>
              <a:rPr lang="en-US" sz="1400" dirty="0" smtClean="0">
                <a:latin typeface="Book Antiqua" pitchFamily="18" charset="0"/>
                <a:cs typeface="Arial" pitchFamily="34" charset="0"/>
              </a:rPr>
              <a:t> </a:t>
            </a:r>
            <a:endParaRPr lang="tr-TR" sz="1400" dirty="0" smtClean="0">
              <a:latin typeface="Book Antiqua" pitchFamily="18" charset="0"/>
              <a:cs typeface="Arial" pitchFamily="34" charset="0"/>
            </a:endParaRPr>
          </a:p>
          <a:p>
            <a:pPr algn="just"/>
            <a:endParaRPr lang="tr-TR" sz="1400" dirty="0" smtClean="0">
              <a:latin typeface="Book Antiqua" pitchFamily="18" charset="0"/>
              <a:cs typeface="Arial" pitchFamily="34" charset="0"/>
            </a:endParaRPr>
          </a:p>
          <a:p>
            <a:pPr algn="just"/>
            <a:r>
              <a:rPr lang="tr-TR" sz="1400" dirty="0" smtClean="0">
                <a:latin typeface="Book Antiqua" pitchFamily="18" charset="0"/>
                <a:cs typeface="Arial" pitchFamily="34" charset="0"/>
              </a:rPr>
              <a:t>* D</a:t>
            </a:r>
            <a:r>
              <a:rPr lang="en-US" sz="1400" dirty="0" err="1" smtClean="0">
                <a:latin typeface="Book Antiqua" pitchFamily="18" charset="0"/>
                <a:cs typeface="Arial" pitchFamily="34" charset="0"/>
              </a:rPr>
              <a:t>işlerin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ardına</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ya</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da</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dişetlerine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değmesi</a:t>
            </a:r>
            <a:r>
              <a:rPr lang="tr-TR" sz="1400" dirty="0" smtClean="0">
                <a:latin typeface="Book Antiqua" pitchFamily="18" charset="0"/>
                <a:cs typeface="Arial" pitchFamily="34" charset="0"/>
              </a:rPr>
              <a:t> sonucu,</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bu ünsüzün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iki</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ayrı</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değişkesi</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oluşur</a:t>
            </a:r>
            <a:r>
              <a:rPr lang="tr-TR" sz="1400" dirty="0" smtClean="0">
                <a:latin typeface="Book Antiqua" pitchFamily="18" charset="0"/>
                <a:cs typeface="Arial" pitchFamily="34" charset="0"/>
              </a:rPr>
              <a:t>. </a:t>
            </a:r>
            <a:r>
              <a:rPr lang="en-US" sz="1400" dirty="0" err="1" smtClean="0">
                <a:latin typeface="Book Antiqua" pitchFamily="18" charset="0"/>
                <a:cs typeface="Arial" pitchFamily="34" charset="0"/>
              </a:rPr>
              <a:t>Dişlere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değmesiyle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oluşan</a:t>
            </a:r>
            <a:r>
              <a:rPr lang="en-US" sz="1400" dirty="0" smtClean="0">
                <a:latin typeface="Book Antiqua" pitchFamily="18" charset="0"/>
                <a:cs typeface="Arial" pitchFamily="34" charset="0"/>
              </a:rPr>
              <a:t> [l]</a:t>
            </a:r>
            <a:r>
              <a:rPr lang="tr-TR" sz="1400" dirty="0" smtClean="0">
                <a:latin typeface="Book Antiqua" pitchFamily="18" charset="0"/>
                <a:cs typeface="Arial" pitchFamily="34" charset="0"/>
              </a:rPr>
              <a:t> daha ince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dişetlerine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değmesiyle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oluşan</a:t>
            </a:r>
            <a:r>
              <a:rPr lang="en-US" sz="1400" dirty="0" smtClean="0">
                <a:latin typeface="Book Antiqua" pitchFamily="18" charset="0"/>
                <a:cs typeface="Arial" pitchFamily="34" charset="0"/>
              </a:rPr>
              <a:t> [ł] </a:t>
            </a:r>
            <a:r>
              <a:rPr lang="tr-TR" sz="1400" dirty="0" smtClean="0">
                <a:latin typeface="Book Antiqua" pitchFamily="18" charset="0"/>
                <a:cs typeface="Arial" pitchFamily="34" charset="0"/>
              </a:rPr>
              <a:t>daha kalındır</a:t>
            </a:r>
            <a:r>
              <a:rPr lang="tr-TR" sz="1400" i="1" dirty="0" smtClean="0">
                <a:latin typeface="Book Antiqua" pitchFamily="18" charset="0"/>
                <a:cs typeface="Arial" pitchFamily="34" charset="0"/>
              </a:rPr>
              <a:t>.</a:t>
            </a:r>
            <a:endParaRPr lang="tr-TR" sz="1400" dirty="0" smtClean="0">
              <a:latin typeface="Book Antiqua" pitchFamily="18" charset="0"/>
              <a:cs typeface="Arial" pitchFamily="34" charset="0"/>
            </a:endParaRPr>
          </a:p>
        </p:txBody>
      </p:sp>
      <p:sp>
        <p:nvSpPr>
          <p:cNvPr id="6" name="5 Metin kutusu"/>
          <p:cNvSpPr txBox="1"/>
          <p:nvPr/>
        </p:nvSpPr>
        <p:spPr>
          <a:xfrm>
            <a:off x="915176" y="3991708"/>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DAĞILIM</a:t>
            </a:r>
            <a:endParaRPr lang="tr-TR" b="1" dirty="0">
              <a:latin typeface="Book Antiqua" pitchFamily="18" charset="0"/>
              <a:cs typeface="Arial" pitchFamily="34" charset="0"/>
            </a:endParaRPr>
          </a:p>
        </p:txBody>
      </p:sp>
      <p:sp>
        <p:nvSpPr>
          <p:cNvPr id="7" name="6 Metin kutusu"/>
          <p:cNvSpPr txBox="1"/>
          <p:nvPr/>
        </p:nvSpPr>
        <p:spPr>
          <a:xfrm>
            <a:off x="2864534" y="3705100"/>
            <a:ext cx="5901514" cy="9541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Türkçe sözcüklerin önsesinde bulunmaz, iç- ve sonseste bulunur. </a:t>
            </a:r>
          </a:p>
          <a:p>
            <a:pPr algn="just">
              <a:buFont typeface="Arial" charset="0"/>
              <a:buChar char="•"/>
            </a:pPr>
            <a:endParaRPr lang="tr-TR" sz="1400" dirty="0" smtClean="0">
              <a:latin typeface="Book Antiqua" pitchFamily="18" charset="0"/>
              <a:cs typeface="Arial" pitchFamily="34" charset="0"/>
            </a:endParaRPr>
          </a:p>
          <a:p>
            <a:pPr algn="just"/>
            <a:r>
              <a:rPr lang="tr-TR" sz="1400" dirty="0" smtClean="0">
                <a:latin typeface="Book Antiqua" pitchFamily="18" charset="0"/>
                <a:cs typeface="Arial" pitchFamily="34" charset="0"/>
              </a:rPr>
              <a:t>* Bu ünsüz, yalnızca yabancı kökenli sözcüklerin önsesinde yer alır. (‘lüzum, çalgı, lale, kalem, yerel, dil’ gibi).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smtClean="0"/>
              <a:t>/k/ ve /g/</a:t>
            </a:r>
            <a:endParaRPr lang="tr-TR" dirty="0"/>
          </a:p>
        </p:txBody>
      </p:sp>
      <p:sp>
        <p:nvSpPr>
          <p:cNvPr id="4" name="3 Metin kutusu"/>
          <p:cNvSpPr txBox="1"/>
          <p:nvPr/>
        </p:nvSpPr>
        <p:spPr>
          <a:xfrm>
            <a:off x="899592" y="2852936"/>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SESLETİM</a:t>
            </a:r>
            <a:endParaRPr lang="tr-TR" b="1" dirty="0">
              <a:latin typeface="Book Antiqua" pitchFamily="18" charset="0"/>
              <a:cs typeface="Arial" pitchFamily="34" charset="0"/>
            </a:endParaRPr>
          </a:p>
        </p:txBody>
      </p:sp>
      <p:sp>
        <p:nvSpPr>
          <p:cNvPr id="5" name="4 Metin kutusu"/>
          <p:cNvSpPr txBox="1"/>
          <p:nvPr/>
        </p:nvSpPr>
        <p:spPr>
          <a:xfrm>
            <a:off x="2864534" y="1644095"/>
            <a:ext cx="5901514" cy="24622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a:t>
            </a:r>
            <a:r>
              <a:rPr lang="fr-FR" sz="1400" dirty="0" smtClean="0">
                <a:latin typeface="Book Antiqua" pitchFamily="18" charset="0"/>
                <a:cs typeface="Arial" pitchFamily="34" charset="0"/>
              </a:rPr>
              <a:t>[k] </a:t>
            </a:r>
            <a:r>
              <a:rPr lang="fr-FR" sz="1400" dirty="0" err="1" smtClean="0">
                <a:latin typeface="Book Antiqua" pitchFamily="18" charset="0"/>
                <a:cs typeface="Arial" pitchFamily="34" charset="0"/>
              </a:rPr>
              <a:t>ve</a:t>
            </a:r>
            <a:r>
              <a:rPr lang="fr-FR" sz="1400" dirty="0" smtClean="0">
                <a:latin typeface="Book Antiqua" pitchFamily="18" charset="0"/>
                <a:cs typeface="Arial" pitchFamily="34" charset="0"/>
              </a:rPr>
              <a:t> [g] </a:t>
            </a:r>
            <a:r>
              <a:rPr lang="tr-TR" sz="1400" dirty="0" err="1" smtClean="0">
                <a:latin typeface="Book Antiqua" pitchFamily="18" charset="0"/>
                <a:cs typeface="Arial" pitchFamily="34" charset="0"/>
              </a:rPr>
              <a:t>ünsüzl</a:t>
            </a:r>
            <a:r>
              <a:rPr lang="fr-FR" sz="1400" dirty="0" err="1" smtClean="0">
                <a:latin typeface="Book Antiqua" pitchFamily="18" charset="0"/>
                <a:cs typeface="Arial" pitchFamily="34" charset="0"/>
              </a:rPr>
              <a:t>erinin</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çıkarılmasında</a:t>
            </a:r>
            <a:r>
              <a:rPr lang="tr-TR" sz="1400" dirty="0" smtClean="0">
                <a:latin typeface="Book Antiqua" pitchFamily="18" charset="0"/>
                <a:cs typeface="Arial" pitchFamily="34" charset="0"/>
              </a:rPr>
              <a:t> </a:t>
            </a:r>
            <a:r>
              <a:rPr lang="fr-FR" sz="1400" dirty="0" err="1" smtClean="0">
                <a:latin typeface="Book Antiqua" pitchFamily="18" charset="0"/>
                <a:cs typeface="Arial" pitchFamily="34" charset="0"/>
              </a:rPr>
              <a:t>dil</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ağız</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boşluğunda</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geriye</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çekilir</a:t>
            </a:r>
            <a:r>
              <a:rPr lang="fr-FR" sz="1400" dirty="0" smtClean="0">
                <a:latin typeface="Book Antiqua" pitchFamily="18" charset="0"/>
                <a:cs typeface="Arial" pitchFamily="34" charset="0"/>
              </a:rPr>
              <a:t>.</a:t>
            </a:r>
            <a:r>
              <a:rPr lang="tr-TR" sz="1400" dirty="0" smtClean="0">
                <a:latin typeface="Book Antiqua" pitchFamily="18" charset="0"/>
                <a:cs typeface="Arial" pitchFamily="34" charset="0"/>
              </a:rPr>
              <a:t> </a:t>
            </a:r>
            <a:r>
              <a:rPr lang="fr-FR" sz="1400" dirty="0" err="1" smtClean="0">
                <a:latin typeface="Book Antiqua" pitchFamily="18" charset="0"/>
                <a:cs typeface="Arial" pitchFamily="34" charset="0"/>
              </a:rPr>
              <a:t>Dil</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sırtı</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artdamağa</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doğru</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yükselip</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ağız</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boşluğunun</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arkasında</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kapanmayı</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oluşturur</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Kapanma</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arkasında</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biriktirilen</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nefes</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kapanma</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açıldıktan</a:t>
            </a:r>
            <a:r>
              <a:rPr lang="fr-FR" sz="1400" dirty="0" smtClean="0">
                <a:latin typeface="Book Antiqua" pitchFamily="18" charset="0"/>
                <a:cs typeface="Arial" pitchFamily="34" charset="0"/>
              </a:rPr>
              <a:t> sonra </a:t>
            </a:r>
            <a:r>
              <a:rPr lang="fr-FR" sz="1400" dirty="0" err="1" smtClean="0">
                <a:latin typeface="Book Antiqua" pitchFamily="18" charset="0"/>
                <a:cs typeface="Arial" pitchFamily="34" charset="0"/>
              </a:rPr>
              <a:t>bütün</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patlamalı</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seslerde</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olduğu</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gibi</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birden</a:t>
            </a:r>
            <a:r>
              <a:rPr lang="fr-FR" sz="1400" dirty="0" smtClean="0">
                <a:latin typeface="Book Antiqua" pitchFamily="18" charset="0"/>
                <a:cs typeface="Arial" pitchFamily="34" charset="0"/>
              </a:rPr>
              <a:t> </a:t>
            </a:r>
            <a:r>
              <a:rPr lang="fr-FR" sz="1400" dirty="0" err="1" smtClean="0">
                <a:latin typeface="Book Antiqua" pitchFamily="18" charset="0"/>
                <a:cs typeface="Arial" pitchFamily="34" charset="0"/>
              </a:rPr>
              <a:t>boşalır</a:t>
            </a:r>
            <a:r>
              <a:rPr lang="fr-FR" sz="1400" dirty="0" smtClean="0">
                <a:latin typeface="Book Antiqua" pitchFamily="18" charset="0"/>
                <a:cs typeface="Arial" pitchFamily="34" charset="0"/>
              </a:rPr>
              <a:t>.</a:t>
            </a:r>
            <a:endParaRPr lang="tr-TR" sz="1400" dirty="0" smtClean="0">
              <a:latin typeface="Book Antiqua" pitchFamily="18" charset="0"/>
              <a:cs typeface="Arial" pitchFamily="34" charset="0"/>
            </a:endParaRPr>
          </a:p>
          <a:p>
            <a:pPr algn="just">
              <a:buFont typeface="Arial" charset="0"/>
              <a:buChar char="•"/>
            </a:pPr>
            <a:endParaRPr lang="tr-TR" sz="1400" dirty="0" smtClean="0">
              <a:latin typeface="Book Antiqua" pitchFamily="18" charset="0"/>
              <a:cs typeface="Arial" pitchFamily="34" charset="0"/>
            </a:endParaRPr>
          </a:p>
          <a:p>
            <a:pPr algn="just"/>
            <a:r>
              <a:rPr lang="tr-TR" sz="1400" dirty="0" smtClean="0">
                <a:latin typeface="Book Antiqua" pitchFamily="18" charset="0"/>
                <a:cs typeface="Arial" pitchFamily="34" charset="0"/>
              </a:rPr>
              <a:t>* </a:t>
            </a:r>
            <a:r>
              <a:rPr lang="en-US" sz="1400" dirty="0" smtClean="0">
                <a:latin typeface="Book Antiqua" pitchFamily="18" charset="0"/>
                <a:cs typeface="Arial" pitchFamily="34" charset="0"/>
              </a:rPr>
              <a:t>Hem [k] </a:t>
            </a:r>
            <a:r>
              <a:rPr lang="en-US" sz="1400" dirty="0" err="1" smtClean="0">
                <a:latin typeface="Book Antiqua" pitchFamily="18" charset="0"/>
                <a:cs typeface="Arial" pitchFamily="34" charset="0"/>
              </a:rPr>
              <a:t>sesi</a:t>
            </a:r>
            <a:r>
              <a:rPr lang="en-US" sz="1400" dirty="0" smtClean="0">
                <a:latin typeface="Book Antiqua" pitchFamily="18" charset="0"/>
                <a:cs typeface="Arial" pitchFamily="34" charset="0"/>
              </a:rPr>
              <a:t> hem de [g] </a:t>
            </a:r>
            <a:r>
              <a:rPr lang="en-US" sz="1400" dirty="0" err="1" smtClean="0">
                <a:latin typeface="Book Antiqua" pitchFamily="18" charset="0"/>
                <a:cs typeface="Arial" pitchFamily="34" charset="0"/>
              </a:rPr>
              <a:t>sesinin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öndamaksıllaşmış</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değişkeleri</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 vardır.</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a:t>
            </a:r>
            <a:r>
              <a:rPr lang="en-US" sz="1400" dirty="0" smtClean="0">
                <a:latin typeface="Book Antiqua" pitchFamily="18" charset="0"/>
                <a:cs typeface="Arial" pitchFamily="34" charset="0"/>
              </a:rPr>
              <a:t>k</a:t>
            </a:r>
            <a:r>
              <a:rPr lang="tr-TR" sz="1400" dirty="0" smtClean="0">
                <a:latin typeface="Book Antiqua" pitchFamily="18" charset="0"/>
                <a:cs typeface="Arial" pitchFamily="34" charset="0"/>
              </a:rPr>
              <a:t>/</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sesinin</a:t>
            </a:r>
            <a:r>
              <a:rPr lang="en-US" sz="1400" dirty="0" smtClean="0">
                <a:latin typeface="Book Antiqua" pitchFamily="18" charset="0"/>
                <a:cs typeface="Arial" pitchFamily="34" charset="0"/>
              </a:rPr>
              <a:t> </a:t>
            </a:r>
            <a:r>
              <a:rPr lang="tr-TR" sz="1400" dirty="0" err="1" smtClean="0">
                <a:latin typeface="Book Antiqua" pitchFamily="18" charset="0"/>
                <a:cs typeface="Arial" pitchFamily="34" charset="0"/>
              </a:rPr>
              <a:t>öndil</a:t>
            </a:r>
            <a:r>
              <a:rPr lang="tr-TR" sz="1400" dirty="0" smtClean="0">
                <a:latin typeface="Book Antiqua" pitchFamily="18" charset="0"/>
                <a:cs typeface="Arial" pitchFamily="34" charset="0"/>
              </a:rPr>
              <a:t> ünlüleriyle birlikte bulunan ve </a:t>
            </a:r>
            <a:r>
              <a:rPr lang="en-US" sz="1400" dirty="0" smtClean="0">
                <a:latin typeface="Book Antiqua" pitchFamily="18" charset="0"/>
                <a:cs typeface="Arial" pitchFamily="34" charset="0"/>
              </a:rPr>
              <a:t>[c]</a:t>
            </a:r>
            <a:r>
              <a:rPr lang="tr-TR" sz="1400" dirty="0" smtClean="0">
                <a:latin typeface="Book Antiqua" pitchFamily="18" charset="0"/>
                <a:cs typeface="Arial" pitchFamily="34" charset="0"/>
              </a:rPr>
              <a:t> imiyle gösterilen değişkesi</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 </a:t>
            </a:r>
            <a:r>
              <a:rPr lang="tr-TR" sz="1400" dirty="0" err="1" smtClean="0">
                <a:latin typeface="Book Antiqua" pitchFamily="18" charset="0"/>
                <a:cs typeface="Arial" pitchFamily="34" charset="0"/>
              </a:rPr>
              <a:t>arkadil</a:t>
            </a:r>
            <a:r>
              <a:rPr lang="tr-TR" sz="1400" dirty="0" smtClean="0">
                <a:latin typeface="Book Antiqua" pitchFamily="18" charset="0"/>
                <a:cs typeface="Arial" pitchFamily="34" charset="0"/>
              </a:rPr>
              <a:t> ünlüleriyle birlikte bulunan ve </a:t>
            </a:r>
            <a:r>
              <a:rPr lang="en-US" sz="1400" dirty="0" smtClean="0">
                <a:latin typeface="Book Antiqua" pitchFamily="18" charset="0"/>
                <a:cs typeface="Arial" pitchFamily="34" charset="0"/>
              </a:rPr>
              <a:t>[</a:t>
            </a:r>
            <a:r>
              <a:rPr lang="tr-TR" sz="1400" dirty="0" smtClean="0">
                <a:latin typeface="Book Antiqua" pitchFamily="18" charset="0"/>
                <a:cs typeface="Arial" pitchFamily="34" charset="0"/>
              </a:rPr>
              <a:t>k</a:t>
            </a:r>
            <a:r>
              <a:rPr lang="en-US" sz="1400" dirty="0" smtClean="0">
                <a:latin typeface="Book Antiqua" pitchFamily="18" charset="0"/>
                <a:cs typeface="Arial" pitchFamily="34" charset="0"/>
              </a:rPr>
              <a:t>]</a:t>
            </a:r>
            <a:r>
              <a:rPr lang="tr-TR" sz="1400" dirty="0" smtClean="0">
                <a:latin typeface="Book Antiqua" pitchFamily="18" charset="0"/>
                <a:cs typeface="Arial" pitchFamily="34" charset="0"/>
              </a:rPr>
              <a:t> imiyle gösterilen değişkesi vardır. /</a:t>
            </a:r>
            <a:r>
              <a:rPr lang="en-US" sz="1400" dirty="0" smtClean="0">
                <a:latin typeface="Book Antiqua" pitchFamily="18" charset="0"/>
                <a:cs typeface="Arial" pitchFamily="34" charset="0"/>
              </a:rPr>
              <a:t>g</a:t>
            </a:r>
            <a:r>
              <a:rPr lang="tr-TR" sz="1400" dirty="0" smtClean="0">
                <a:latin typeface="Book Antiqua" pitchFamily="18" charset="0"/>
                <a:cs typeface="Arial" pitchFamily="34" charset="0"/>
              </a:rPr>
              <a:t>/</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sesinin ise,</a:t>
            </a:r>
            <a:r>
              <a:rPr lang="en-US" sz="1400" dirty="0" smtClean="0">
                <a:latin typeface="Book Antiqua" pitchFamily="18" charset="0"/>
                <a:cs typeface="Arial" pitchFamily="34" charset="0"/>
              </a:rPr>
              <a:t> </a:t>
            </a:r>
            <a:r>
              <a:rPr lang="tr-TR" sz="1400" dirty="0" err="1" smtClean="0">
                <a:latin typeface="Book Antiqua" pitchFamily="18" charset="0"/>
                <a:cs typeface="Arial" pitchFamily="34" charset="0"/>
              </a:rPr>
              <a:t>öndil</a:t>
            </a:r>
            <a:r>
              <a:rPr lang="tr-TR" sz="1400" dirty="0" smtClean="0">
                <a:latin typeface="Book Antiqua" pitchFamily="18" charset="0"/>
                <a:cs typeface="Arial" pitchFamily="34" charset="0"/>
              </a:rPr>
              <a:t> ünlüleriyle bulunan ve </a:t>
            </a:r>
            <a:r>
              <a:rPr lang="en-US" sz="1400" dirty="0" smtClean="0">
                <a:latin typeface="Book Antiqua" pitchFamily="18" charset="0"/>
                <a:cs typeface="Arial" pitchFamily="34" charset="0"/>
              </a:rPr>
              <a:t>[</a:t>
            </a:r>
            <a:r>
              <a:rPr lang="tr-TR" sz="1400" dirty="0" smtClean="0">
                <a:latin typeface="Book Antiqua" pitchFamily="18" charset="0"/>
                <a:cs typeface="Arial" pitchFamily="34" charset="0"/>
              </a:rPr>
              <a:t>g</a:t>
            </a:r>
            <a:r>
              <a:rPr lang="en-US" sz="1400" dirty="0" smtClean="0">
                <a:latin typeface="Book Antiqua" pitchFamily="18" charset="0"/>
                <a:cs typeface="Arial" pitchFamily="34" charset="0"/>
              </a:rPr>
              <a:t>]</a:t>
            </a:r>
            <a:r>
              <a:rPr lang="tr-TR" sz="1400" dirty="0" smtClean="0">
                <a:latin typeface="Book Antiqua" pitchFamily="18" charset="0"/>
                <a:cs typeface="Arial" pitchFamily="34" charset="0"/>
              </a:rPr>
              <a:t> imiyle gösterilen değişkesi ve </a:t>
            </a:r>
            <a:r>
              <a:rPr lang="tr-TR" sz="1400" dirty="0" err="1" smtClean="0">
                <a:latin typeface="Book Antiqua" pitchFamily="18" charset="0"/>
                <a:cs typeface="Arial" pitchFamily="34" charset="0"/>
              </a:rPr>
              <a:t>arkadil</a:t>
            </a:r>
            <a:r>
              <a:rPr lang="tr-TR" sz="1400" dirty="0" smtClean="0">
                <a:latin typeface="Book Antiqua" pitchFamily="18" charset="0"/>
                <a:cs typeface="Arial" pitchFamily="34" charset="0"/>
              </a:rPr>
              <a:t> ünlüleriyle birlikte bulunan ve </a:t>
            </a:r>
            <a:r>
              <a:rPr lang="en-US" sz="1400" dirty="0" smtClean="0">
                <a:latin typeface="Book Antiqua" pitchFamily="18" charset="0"/>
                <a:cs typeface="Arial" pitchFamily="34" charset="0"/>
              </a:rPr>
              <a:t>[ɟ]</a:t>
            </a:r>
            <a:r>
              <a:rPr lang="tr-TR" sz="1400" dirty="0" smtClean="0">
                <a:latin typeface="Book Antiqua" pitchFamily="18" charset="0"/>
                <a:cs typeface="Arial" pitchFamily="34" charset="0"/>
              </a:rPr>
              <a:t> imiyle gösterilen değişkesi vardır.</a:t>
            </a:r>
          </a:p>
        </p:txBody>
      </p:sp>
      <p:sp>
        <p:nvSpPr>
          <p:cNvPr id="7" name="6 Metin kutusu"/>
          <p:cNvSpPr txBox="1"/>
          <p:nvPr/>
        </p:nvSpPr>
        <p:spPr>
          <a:xfrm>
            <a:off x="899592" y="4869160"/>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DAĞILIM</a:t>
            </a:r>
            <a:endParaRPr lang="tr-TR" b="1" dirty="0">
              <a:latin typeface="Book Antiqua" pitchFamily="18" charset="0"/>
              <a:cs typeface="Arial" pitchFamily="34" charset="0"/>
            </a:endParaRPr>
          </a:p>
        </p:txBody>
      </p:sp>
      <p:sp>
        <p:nvSpPr>
          <p:cNvPr id="8" name="7 Metin kutusu"/>
          <p:cNvSpPr txBox="1"/>
          <p:nvPr/>
        </p:nvSpPr>
        <p:spPr>
          <a:xfrm>
            <a:off x="2843808" y="4797152"/>
            <a:ext cx="5901514"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Bu ünsüzler Türkçede sözcüğün ön-, iç- ve sonsesinde bulunur. (‘kır, bakan, örnek, kürek’ ve ‘geyik, gaga’ gibi).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smtClean="0"/>
              <a:t>/m/ ve /n/</a:t>
            </a:r>
            <a:endParaRPr lang="tr-TR" dirty="0"/>
          </a:p>
        </p:txBody>
      </p:sp>
      <p:sp>
        <p:nvSpPr>
          <p:cNvPr id="4" name="3 Metin kutusu"/>
          <p:cNvSpPr txBox="1"/>
          <p:nvPr/>
        </p:nvSpPr>
        <p:spPr>
          <a:xfrm>
            <a:off x="953848" y="2411596"/>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SESLETİM</a:t>
            </a:r>
            <a:endParaRPr lang="tr-TR" b="1" dirty="0">
              <a:latin typeface="Book Antiqua" pitchFamily="18" charset="0"/>
              <a:cs typeface="Arial" pitchFamily="34" charset="0"/>
            </a:endParaRPr>
          </a:p>
        </p:txBody>
      </p:sp>
      <p:sp>
        <p:nvSpPr>
          <p:cNvPr id="5" name="4 Metin kutusu"/>
          <p:cNvSpPr txBox="1"/>
          <p:nvPr/>
        </p:nvSpPr>
        <p:spPr>
          <a:xfrm>
            <a:off x="2864534" y="1731179"/>
            <a:ext cx="5901514" cy="16004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a:t>
            </a:r>
            <a:r>
              <a:rPr lang="tr-TR" sz="1400" b="1" dirty="0" smtClean="0">
                <a:latin typeface="Book Antiqua" pitchFamily="18" charset="0"/>
                <a:cs typeface="Arial" pitchFamily="34" charset="0"/>
              </a:rPr>
              <a:t>[m] ünsüzünün </a:t>
            </a:r>
            <a:r>
              <a:rPr lang="tr-TR" sz="1400" dirty="0" err="1" smtClean="0">
                <a:latin typeface="Book Antiqua" pitchFamily="18" charset="0"/>
                <a:cs typeface="Arial" pitchFamily="34" charset="0"/>
              </a:rPr>
              <a:t>sesletimi</a:t>
            </a:r>
            <a:r>
              <a:rPr lang="tr-TR" sz="1400" dirty="0" smtClean="0">
                <a:latin typeface="Book Antiqua" pitchFamily="18" charset="0"/>
                <a:cs typeface="Arial" pitchFamily="34" charset="0"/>
              </a:rPr>
              <a:t>, dudakların kapanmasını ve nefesin geçmesini engeller. Dil, ağız boşluğunun arkasına geri çekilip bir kavis oluşturur. </a:t>
            </a:r>
          </a:p>
          <a:p>
            <a:pPr algn="just"/>
            <a:endParaRPr lang="tr-TR" sz="1400" dirty="0" smtClean="0">
              <a:latin typeface="Book Antiqua" pitchFamily="18" charset="0"/>
              <a:cs typeface="Arial" pitchFamily="34" charset="0"/>
            </a:endParaRPr>
          </a:p>
          <a:p>
            <a:pPr algn="just"/>
            <a:r>
              <a:rPr lang="tr-TR" sz="1400" dirty="0" smtClean="0">
                <a:latin typeface="Book Antiqua" pitchFamily="18" charset="0"/>
                <a:cs typeface="Arial" pitchFamily="34" charset="0"/>
              </a:rPr>
              <a:t>* </a:t>
            </a:r>
            <a:r>
              <a:rPr lang="tr-TR" sz="1400" b="1" dirty="0" smtClean="0">
                <a:latin typeface="Book Antiqua" pitchFamily="18" charset="0"/>
                <a:cs typeface="Arial" pitchFamily="34" charset="0"/>
              </a:rPr>
              <a:t>[n] ünsüzünün </a:t>
            </a:r>
            <a:r>
              <a:rPr lang="tr-TR" sz="1400" dirty="0" smtClean="0">
                <a:latin typeface="Book Antiqua" pitchFamily="18" charset="0"/>
                <a:cs typeface="Arial" pitchFamily="34" charset="0"/>
              </a:rPr>
              <a:t>çıkışında dil öne doğru uzanır. </a:t>
            </a:r>
            <a:r>
              <a:rPr lang="tr-TR" sz="1400" dirty="0" err="1" smtClean="0">
                <a:latin typeface="Book Antiqua" pitchFamily="18" charset="0"/>
                <a:cs typeface="Arial" pitchFamily="34" charset="0"/>
              </a:rPr>
              <a:t>Dilucu</a:t>
            </a:r>
            <a:r>
              <a:rPr lang="tr-TR" sz="1400" dirty="0" smtClean="0">
                <a:latin typeface="Book Antiqua" pitchFamily="18" charset="0"/>
                <a:cs typeface="Arial" pitchFamily="34" charset="0"/>
              </a:rPr>
              <a:t> üst dişetlerine değip nefesi engeller. Küçük dil aşağı iner, </a:t>
            </a:r>
            <a:r>
              <a:rPr lang="tr-TR" sz="1400" dirty="0" err="1" smtClean="0">
                <a:latin typeface="Book Antiqua" pitchFamily="18" charset="0"/>
                <a:cs typeface="Arial" pitchFamily="34" charset="0"/>
              </a:rPr>
              <a:t>sesletim</a:t>
            </a:r>
            <a:r>
              <a:rPr lang="tr-TR" sz="1400" dirty="0" smtClean="0">
                <a:latin typeface="Book Antiqua" pitchFamily="18" charset="0"/>
                <a:cs typeface="Arial" pitchFamily="34" charset="0"/>
              </a:rPr>
              <a:t> akışı geniz boşluğundan geçer. </a:t>
            </a:r>
            <a:endParaRPr lang="tr-TR" sz="1400" dirty="0">
              <a:latin typeface="Book Antiqua" pitchFamily="18" charset="0"/>
              <a:cs typeface="Arial" pitchFamily="34" charset="0"/>
            </a:endParaRPr>
          </a:p>
        </p:txBody>
      </p:sp>
      <p:sp>
        <p:nvSpPr>
          <p:cNvPr id="6" name="5 Metin kutusu"/>
          <p:cNvSpPr txBox="1"/>
          <p:nvPr/>
        </p:nvSpPr>
        <p:spPr>
          <a:xfrm>
            <a:off x="915176" y="4132903"/>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DAĞILIM</a:t>
            </a:r>
            <a:endParaRPr lang="tr-TR" b="1" dirty="0">
              <a:latin typeface="Book Antiqua" pitchFamily="18" charset="0"/>
              <a:cs typeface="Arial" pitchFamily="34" charset="0"/>
            </a:endParaRPr>
          </a:p>
        </p:txBody>
      </p:sp>
      <p:sp>
        <p:nvSpPr>
          <p:cNvPr id="7" name="6 Metin kutusu"/>
          <p:cNvSpPr txBox="1"/>
          <p:nvPr/>
        </p:nvSpPr>
        <p:spPr>
          <a:xfrm>
            <a:off x="2864534" y="3901575"/>
            <a:ext cx="5901514" cy="9541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[m] ünsüzü, Türkçeleşmiş sözcüklerin ön-, iç- ve sonseste bulunur (‘mercimek, kemik, susam’ gibi). </a:t>
            </a:r>
          </a:p>
          <a:p>
            <a:pPr algn="just">
              <a:buFont typeface="Arial" charset="0"/>
              <a:buChar char="•"/>
            </a:pPr>
            <a:endParaRPr lang="tr-TR" sz="1400" dirty="0" smtClean="0">
              <a:latin typeface="Book Antiqua" pitchFamily="18" charset="0"/>
              <a:cs typeface="Arial" pitchFamily="34" charset="0"/>
            </a:endParaRPr>
          </a:p>
          <a:p>
            <a:pPr algn="just"/>
            <a:r>
              <a:rPr lang="tr-TR" sz="1400" dirty="0" smtClean="0">
                <a:latin typeface="Book Antiqua" pitchFamily="18" charset="0"/>
                <a:cs typeface="Arial" pitchFamily="34" charset="0"/>
              </a:rPr>
              <a:t>* [n] ünsüzü, ön-, iç- ve sonseste bulunur (‘nadir, taban, tanık’ gibi).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smtClean="0"/>
              <a:t>/f/ ve /v/</a:t>
            </a:r>
            <a:endParaRPr lang="tr-TR" dirty="0"/>
          </a:p>
        </p:txBody>
      </p:sp>
      <p:sp>
        <p:nvSpPr>
          <p:cNvPr id="4" name="3 Metin kutusu"/>
          <p:cNvSpPr txBox="1"/>
          <p:nvPr/>
        </p:nvSpPr>
        <p:spPr>
          <a:xfrm>
            <a:off x="953848" y="2348880"/>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SESLETİM</a:t>
            </a:r>
            <a:endParaRPr lang="tr-TR" b="1" dirty="0">
              <a:latin typeface="Book Antiqua" pitchFamily="18" charset="0"/>
              <a:cs typeface="Arial" pitchFamily="34" charset="0"/>
            </a:endParaRPr>
          </a:p>
        </p:txBody>
      </p:sp>
      <p:sp>
        <p:nvSpPr>
          <p:cNvPr id="5" name="4 Metin kutusu"/>
          <p:cNvSpPr txBox="1"/>
          <p:nvPr/>
        </p:nvSpPr>
        <p:spPr>
          <a:xfrm>
            <a:off x="2864534" y="1731179"/>
            <a:ext cx="5901514" cy="16004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a:t>
            </a:r>
            <a:r>
              <a:rPr lang="en-US" sz="1400" dirty="0" smtClean="0">
                <a:latin typeface="Book Antiqua" pitchFamily="18" charset="0"/>
                <a:cs typeface="Arial" pitchFamily="34" charset="0"/>
              </a:rPr>
              <a:t>[f] </a:t>
            </a:r>
            <a:r>
              <a:rPr lang="en-US" sz="1400" dirty="0" err="1" smtClean="0">
                <a:latin typeface="Book Antiqua" pitchFamily="18" charset="0"/>
                <a:cs typeface="Arial" pitchFamily="34" charset="0"/>
              </a:rPr>
              <a:t>sesinin</a:t>
            </a:r>
            <a:r>
              <a:rPr lang="en-US" sz="1400" dirty="0" smtClean="0">
                <a:latin typeface="Book Antiqua" pitchFamily="18" charset="0"/>
                <a:cs typeface="Arial" pitchFamily="34" charset="0"/>
              </a:rPr>
              <a:t> </a:t>
            </a:r>
            <a:r>
              <a:rPr lang="tr-TR" sz="1400" dirty="0" err="1" smtClean="0">
                <a:latin typeface="Book Antiqua" pitchFamily="18" charset="0"/>
                <a:cs typeface="Arial" pitchFamily="34" charset="0"/>
              </a:rPr>
              <a:t>sesletimi</a:t>
            </a:r>
            <a:r>
              <a:rPr lang="tr-TR" sz="1400" dirty="0" smtClean="0">
                <a:latin typeface="Book Antiqua" pitchFamily="18" charset="0"/>
                <a:cs typeface="Arial" pitchFamily="34" charset="0"/>
              </a:rPr>
              <a:t> sırasında</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dudakların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kenarları</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birbirlerine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dokunur</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Dudakların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ortasında</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üst</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dudak</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pasif</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olurken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üst</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kesici</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dişler</a:t>
            </a:r>
            <a:r>
              <a:rPr lang="en-US" sz="1400" dirty="0" smtClean="0">
                <a:latin typeface="Book Antiqua" pitchFamily="18" charset="0"/>
                <a:cs typeface="Arial" pitchFamily="34" charset="0"/>
              </a:rPr>
              <a:t> alt </a:t>
            </a:r>
            <a:r>
              <a:rPr lang="en-US" sz="1400" dirty="0" err="1" smtClean="0">
                <a:latin typeface="Book Antiqua" pitchFamily="18" charset="0"/>
                <a:cs typeface="Arial" pitchFamily="34" charset="0"/>
              </a:rPr>
              <a:t>dudağın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arkasıyla</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daralmayı</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oluşturur</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ve</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nefes</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bu</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daralmadan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sızarak</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dışarı</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çıkar</a:t>
            </a:r>
            <a:r>
              <a:rPr lang="en-US" sz="1400" dirty="0" smtClean="0">
                <a:latin typeface="Book Antiqua" pitchFamily="18" charset="0"/>
                <a:cs typeface="Arial" pitchFamily="34" charset="0"/>
              </a:rPr>
              <a:t>.</a:t>
            </a:r>
            <a:endParaRPr lang="tr-TR" sz="1400" dirty="0" smtClean="0">
              <a:latin typeface="Book Antiqua" pitchFamily="18" charset="0"/>
              <a:cs typeface="Arial" pitchFamily="34" charset="0"/>
            </a:endParaRPr>
          </a:p>
          <a:p>
            <a:pPr algn="just">
              <a:buFont typeface="Arial" charset="0"/>
              <a:buChar char="•"/>
            </a:pPr>
            <a:endParaRPr lang="tr-TR" sz="1400" dirty="0" smtClean="0">
              <a:latin typeface="Book Antiqua" pitchFamily="18" charset="0"/>
              <a:cs typeface="Arial" pitchFamily="34" charset="0"/>
            </a:endParaRPr>
          </a:p>
          <a:p>
            <a:pPr algn="just"/>
            <a:r>
              <a:rPr lang="tr-TR" sz="1400" dirty="0" smtClean="0">
                <a:latin typeface="Book Antiqua" pitchFamily="18" charset="0"/>
                <a:cs typeface="Arial" pitchFamily="34" charset="0"/>
              </a:rPr>
              <a:t>*</a:t>
            </a:r>
            <a:r>
              <a:rPr lang="en-US" sz="1400" dirty="0" smtClean="0">
                <a:latin typeface="Book Antiqua" pitchFamily="18" charset="0"/>
                <a:cs typeface="Arial" pitchFamily="34" charset="0"/>
              </a:rPr>
              <a:t> [v] </a:t>
            </a:r>
            <a:r>
              <a:rPr lang="en-US" sz="1400" dirty="0" err="1" smtClean="0">
                <a:latin typeface="Book Antiqua" pitchFamily="18" charset="0"/>
                <a:cs typeface="Arial" pitchFamily="34" charset="0"/>
              </a:rPr>
              <a:t>sesinin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sesletimi</a:t>
            </a:r>
            <a:r>
              <a:rPr lang="tr-TR" sz="1400" dirty="0" smtClean="0">
                <a:latin typeface="Book Antiqua" pitchFamily="18" charset="0"/>
                <a:cs typeface="Arial" pitchFamily="34" charset="0"/>
              </a:rPr>
              <a:t> sırasında</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konuşma</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organların</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durumu</a:t>
            </a:r>
            <a:r>
              <a:rPr lang="en-US" sz="1400" dirty="0" smtClean="0">
                <a:latin typeface="Book Antiqua" pitchFamily="18" charset="0"/>
                <a:cs typeface="Arial" pitchFamily="34" charset="0"/>
              </a:rPr>
              <a:t> [f] </a:t>
            </a:r>
            <a:r>
              <a:rPr lang="en-US" sz="1400" dirty="0" err="1" smtClean="0">
                <a:latin typeface="Book Antiqua" pitchFamily="18" charset="0"/>
                <a:cs typeface="Arial" pitchFamily="34" charset="0"/>
              </a:rPr>
              <a:t>sesinde</a:t>
            </a:r>
            <a:r>
              <a:rPr lang="tr-TR" sz="1400" dirty="0" smtClean="0">
                <a:latin typeface="Book Antiqua" pitchFamily="18" charset="0"/>
                <a:cs typeface="Arial" pitchFamily="34" charset="0"/>
              </a:rPr>
              <a:t>ki</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gibidir</a:t>
            </a:r>
            <a:r>
              <a:rPr lang="en-US" sz="1400" dirty="0" smtClean="0">
                <a:latin typeface="Book Antiqua" pitchFamily="18" charset="0"/>
                <a:cs typeface="Arial" pitchFamily="34" charset="0"/>
              </a:rPr>
              <a:t>, </a:t>
            </a:r>
            <a:r>
              <a:rPr lang="tr-TR" sz="1400" dirty="0" smtClean="0">
                <a:latin typeface="Book Antiqua" pitchFamily="18" charset="0"/>
                <a:cs typeface="Arial" pitchFamily="34" charset="0"/>
              </a:rPr>
              <a:t>ancak</a:t>
            </a:r>
            <a:r>
              <a:rPr lang="en-US" sz="1400" dirty="0" smtClean="0">
                <a:latin typeface="Book Antiqua" pitchFamily="18" charset="0"/>
                <a:cs typeface="Arial" pitchFamily="34" charset="0"/>
              </a:rPr>
              <a:t> [v] </a:t>
            </a:r>
            <a:r>
              <a:rPr lang="en-US" sz="1400" dirty="0" err="1" smtClean="0">
                <a:latin typeface="Book Antiqua" pitchFamily="18" charset="0"/>
                <a:cs typeface="Arial" pitchFamily="34" charset="0"/>
              </a:rPr>
              <a:t>sesi</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ötümlü</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ses</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grubuna</a:t>
            </a:r>
            <a:r>
              <a:rPr lang="en-US" sz="1400" dirty="0" smtClean="0">
                <a:latin typeface="Book Antiqua" pitchFamily="18" charset="0"/>
                <a:cs typeface="Arial" pitchFamily="34" charset="0"/>
              </a:rPr>
              <a:t> </a:t>
            </a:r>
            <a:r>
              <a:rPr lang="en-US" sz="1400" dirty="0" err="1" smtClean="0">
                <a:latin typeface="Book Antiqua" pitchFamily="18" charset="0"/>
                <a:cs typeface="Arial" pitchFamily="34" charset="0"/>
              </a:rPr>
              <a:t>gi</a:t>
            </a:r>
            <a:r>
              <a:rPr lang="tr-TR" sz="1400" dirty="0" smtClean="0">
                <a:latin typeface="Book Antiqua" pitchFamily="18" charset="0"/>
                <a:cs typeface="Arial" pitchFamily="34" charset="0"/>
              </a:rPr>
              <a:t>r</a:t>
            </a:r>
            <a:r>
              <a:rPr lang="en-US" sz="1400" dirty="0" err="1" smtClean="0">
                <a:latin typeface="Book Antiqua" pitchFamily="18" charset="0"/>
                <a:cs typeface="Arial" pitchFamily="34" charset="0"/>
              </a:rPr>
              <a:t>er</a:t>
            </a:r>
            <a:r>
              <a:rPr lang="en-US" sz="1400" dirty="0" smtClean="0">
                <a:latin typeface="Book Antiqua" pitchFamily="18" charset="0"/>
                <a:cs typeface="Arial" pitchFamily="34" charset="0"/>
              </a:rPr>
              <a:t>.</a:t>
            </a:r>
            <a:endParaRPr lang="tr-TR" sz="1400" dirty="0" smtClean="0">
              <a:latin typeface="Book Antiqua" pitchFamily="18" charset="0"/>
              <a:cs typeface="Arial" pitchFamily="34" charset="0"/>
            </a:endParaRPr>
          </a:p>
        </p:txBody>
      </p:sp>
      <p:sp>
        <p:nvSpPr>
          <p:cNvPr id="6" name="5 Metin kutusu"/>
          <p:cNvSpPr txBox="1"/>
          <p:nvPr/>
        </p:nvSpPr>
        <p:spPr>
          <a:xfrm>
            <a:off x="915176" y="4643844"/>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DAĞILIM</a:t>
            </a:r>
            <a:endParaRPr lang="tr-TR" b="1" dirty="0">
              <a:latin typeface="Book Antiqua" pitchFamily="18" charset="0"/>
              <a:cs typeface="Arial" pitchFamily="34" charset="0"/>
            </a:endParaRPr>
          </a:p>
        </p:txBody>
      </p:sp>
      <p:sp>
        <p:nvSpPr>
          <p:cNvPr id="7" name="6 Metin kutusu"/>
          <p:cNvSpPr txBox="1"/>
          <p:nvPr/>
        </p:nvSpPr>
        <p:spPr>
          <a:xfrm>
            <a:off x="2864534" y="4561964"/>
            <a:ext cx="5901514" cy="523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[f]  ve [v] ünsüzleri, Türkçede sözcüğün ön-, iç- ve sonsesinde bulunur (‘fare, lüfer, keyif’ ve ‘vergi, devre, manav’ gibi).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smtClean="0"/>
              <a:t>/s/ ve /z/</a:t>
            </a:r>
            <a:endParaRPr lang="tr-TR" dirty="0"/>
          </a:p>
        </p:txBody>
      </p:sp>
      <p:sp>
        <p:nvSpPr>
          <p:cNvPr id="4" name="3 Metin kutusu"/>
          <p:cNvSpPr txBox="1"/>
          <p:nvPr/>
        </p:nvSpPr>
        <p:spPr>
          <a:xfrm>
            <a:off x="953848" y="1988840"/>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SESLETİM</a:t>
            </a:r>
            <a:endParaRPr lang="tr-TR" b="1" dirty="0">
              <a:latin typeface="Book Antiqua" pitchFamily="18" charset="0"/>
              <a:cs typeface="Arial" pitchFamily="34" charset="0"/>
            </a:endParaRPr>
          </a:p>
        </p:txBody>
      </p:sp>
      <p:sp>
        <p:nvSpPr>
          <p:cNvPr id="5" name="4 Metin kutusu"/>
          <p:cNvSpPr txBox="1"/>
          <p:nvPr/>
        </p:nvSpPr>
        <p:spPr>
          <a:xfrm>
            <a:off x="2864534" y="1731179"/>
            <a:ext cx="5901514" cy="9541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[s] ve [z] ünsüzlerinin çıkarılmasında dilucu, dişetlerine yaklaşarak nefesin çıkacağı bir daralma oluşturur. Dilin  tümü hafif ileriye çekilir. Nefes, daralmadan sızıp alt sıra dişlerin uçlarına vurur ve karakteristik sürtünmeli bir gürültüyle dar diş-dudak arası boşluğundan dışarı çıkar. </a:t>
            </a:r>
          </a:p>
        </p:txBody>
      </p:sp>
      <p:sp>
        <p:nvSpPr>
          <p:cNvPr id="6" name="5 Metin kutusu"/>
          <p:cNvSpPr txBox="1"/>
          <p:nvPr/>
        </p:nvSpPr>
        <p:spPr>
          <a:xfrm>
            <a:off x="953848" y="4211796"/>
            <a:ext cx="1624084"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tr-TR" b="1" dirty="0" smtClean="0">
                <a:latin typeface="Book Antiqua" pitchFamily="18" charset="0"/>
                <a:cs typeface="Arial" pitchFamily="34" charset="0"/>
              </a:rPr>
              <a:t>DAĞILIM</a:t>
            </a:r>
            <a:endParaRPr lang="tr-TR" b="1" dirty="0">
              <a:latin typeface="Book Antiqua" pitchFamily="18" charset="0"/>
              <a:cs typeface="Arial" pitchFamily="34" charset="0"/>
            </a:endParaRPr>
          </a:p>
        </p:txBody>
      </p:sp>
      <p:sp>
        <p:nvSpPr>
          <p:cNvPr id="7" name="6 Metin kutusu"/>
          <p:cNvSpPr txBox="1"/>
          <p:nvPr/>
        </p:nvSpPr>
        <p:spPr>
          <a:xfrm>
            <a:off x="2864534" y="3987061"/>
            <a:ext cx="5901514" cy="9541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tr-TR" sz="1400" dirty="0" smtClean="0">
                <a:latin typeface="Book Antiqua" pitchFamily="18" charset="0"/>
                <a:cs typeface="Arial" pitchFamily="34" charset="0"/>
              </a:rPr>
              <a:t>* Bu ünsüzler, Türkçede sözcüğün ön-, iç- ve sonsesinde bulunur. (‘sekiz, fıstık, kas’ gibi  ve ‘zaman, hazır, gaz’ gibi).</a:t>
            </a:r>
          </a:p>
          <a:p>
            <a:pPr algn="just"/>
            <a:r>
              <a:rPr lang="tr-TR" sz="1400" dirty="0" smtClean="0">
                <a:latin typeface="Book Antiqua" pitchFamily="18" charset="0"/>
                <a:cs typeface="Arial" pitchFamily="34" charset="0"/>
              </a:rPr>
              <a:t>* Sonseste bulunan /z/ ünsüzü ötümsüzleşerek /s/ ünsüzüne yakın bir sese dönüşür.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6094</TotalTime>
  <Words>1039</Words>
  <Application>Microsoft Office PowerPoint</Application>
  <PresentationFormat>Ekran Gösterisi (4:3)</PresentationFormat>
  <Paragraphs>92</Paragraphs>
  <Slides>10</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10</vt:i4>
      </vt:variant>
    </vt:vector>
  </HeadingPairs>
  <TitlesOfParts>
    <vt:vector size="18" baseType="lpstr">
      <vt:lpstr>Arial</vt:lpstr>
      <vt:lpstr>Book Antiqua</vt:lpstr>
      <vt:lpstr>Bookman Old Style</vt:lpstr>
      <vt:lpstr>Calibri</vt:lpstr>
      <vt:lpstr>Gill Sans MT</vt:lpstr>
      <vt:lpstr>Wingdings</vt:lpstr>
      <vt:lpstr>Wingdings 3</vt:lpstr>
      <vt:lpstr>Origin</vt:lpstr>
      <vt:lpstr> Türkçe Ses Dizgesinin İşleyişi - I</vt:lpstr>
      <vt:lpstr>PowerPoint Sunusu</vt:lpstr>
      <vt:lpstr>/p/ ve /b/  </vt:lpstr>
      <vt:lpstr>/t/ ve /d/ </vt:lpstr>
      <vt:lpstr>/l/ </vt:lpstr>
      <vt:lpstr>/k/ ve /g/</vt:lpstr>
      <vt:lpstr>/m/ ve /n/</vt:lpstr>
      <vt:lpstr>/f/ ve /v/</vt:lpstr>
      <vt:lpstr>/s/ ve /z/</vt:lpstr>
      <vt:lpstr>/r/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DBB411 Bilimsel Araştırma ve Yazma Teknikleri</dc:title>
  <dc:creator>user</dc:creator>
  <cp:lastModifiedBy>Hakem</cp:lastModifiedBy>
  <cp:revision>259</cp:revision>
  <dcterms:created xsi:type="dcterms:W3CDTF">2015-09-22T13:45:05Z</dcterms:created>
  <dcterms:modified xsi:type="dcterms:W3CDTF">2019-10-10T10:54:25Z</dcterms:modified>
</cp:coreProperties>
</file>