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5805C-B31B-482F-9F9A-B8E0555CF316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172E-4D26-4E1A-8271-7F2202AD22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5805C-B31B-482F-9F9A-B8E0555CF316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172E-4D26-4E1A-8271-7F2202AD22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5805C-B31B-482F-9F9A-B8E0555CF316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172E-4D26-4E1A-8271-7F2202AD22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5805C-B31B-482F-9F9A-B8E0555CF316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172E-4D26-4E1A-8271-7F2202AD22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5805C-B31B-482F-9F9A-B8E0555CF316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172E-4D26-4E1A-8271-7F2202AD22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5805C-B31B-482F-9F9A-B8E0555CF316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172E-4D26-4E1A-8271-7F2202AD22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5805C-B31B-482F-9F9A-B8E0555CF316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172E-4D26-4E1A-8271-7F2202AD22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5805C-B31B-482F-9F9A-B8E0555CF316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172E-4D26-4E1A-8271-7F2202AD22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5805C-B31B-482F-9F9A-B8E0555CF316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172E-4D26-4E1A-8271-7F2202AD22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5805C-B31B-482F-9F9A-B8E0555CF316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172E-4D26-4E1A-8271-7F2202AD22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5805C-B31B-482F-9F9A-B8E0555CF316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172E-4D26-4E1A-8271-7F2202AD22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5805C-B31B-482F-9F9A-B8E0555CF316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1172E-4D26-4E1A-8271-7F2202AD220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>
                <a:solidFill>
                  <a:schemeClr val="tx1"/>
                </a:solidFill>
              </a:rPr>
              <a:t>Thaw’dan</a:t>
            </a:r>
            <a:r>
              <a:rPr lang="tr-TR" dirty="0" smtClean="0">
                <a:solidFill>
                  <a:schemeClr val="tx1"/>
                </a:solidFill>
              </a:rPr>
              <a:t> Sonra Rusya </a:t>
            </a:r>
            <a:br>
              <a:rPr lang="tr-TR" dirty="0" smtClean="0">
                <a:solidFill>
                  <a:schemeClr val="tx1"/>
                </a:solidFill>
              </a:rPr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284984"/>
            <a:ext cx="6400800" cy="2376264"/>
          </a:xfrm>
        </p:spPr>
        <p:txBody>
          <a:bodyPr>
            <a:noAutofit/>
          </a:bodyPr>
          <a:lstStyle/>
          <a:p>
            <a:r>
              <a:rPr lang="tr-TR" sz="4400" dirty="0" smtClean="0">
                <a:solidFill>
                  <a:schemeClr val="tx1"/>
                </a:solidFill>
              </a:rPr>
              <a:t>Modern bir </a:t>
            </a:r>
            <a:r>
              <a:rPr lang="tr-TR" sz="4400" dirty="0" err="1" smtClean="0">
                <a:solidFill>
                  <a:schemeClr val="tx1"/>
                </a:solidFill>
              </a:rPr>
              <a:t>Auteur</a:t>
            </a:r>
            <a:r>
              <a:rPr lang="tr-TR" sz="4400" dirty="0" smtClean="0">
                <a:solidFill>
                  <a:schemeClr val="tx1"/>
                </a:solidFill>
              </a:rPr>
              <a:t>, SSCB’de bir Muhalif: </a:t>
            </a:r>
            <a:r>
              <a:rPr lang="tr-TR" sz="4400" dirty="0" err="1" smtClean="0">
                <a:solidFill>
                  <a:schemeClr val="tx1"/>
                </a:solidFill>
              </a:rPr>
              <a:t>Tarkovsky</a:t>
            </a:r>
            <a:endParaRPr lang="tr-TR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Thaw</a:t>
            </a:r>
            <a:r>
              <a:rPr lang="tr-TR" dirty="0" smtClean="0"/>
              <a:t> (Yumuşama)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Stalin’in ölümünün ardından Sovyet </a:t>
            </a:r>
            <a:r>
              <a:rPr lang="tr-TR" dirty="0" smtClean="0"/>
              <a:t>S</a:t>
            </a:r>
            <a:r>
              <a:rPr lang="tr-TR" dirty="0" smtClean="0"/>
              <a:t>inemasında </a:t>
            </a:r>
            <a:r>
              <a:rPr lang="tr-TR" dirty="0" smtClean="0"/>
              <a:t>ifade </a:t>
            </a:r>
            <a:r>
              <a:rPr lang="tr-TR" dirty="0" smtClean="0"/>
              <a:t>özgürlüğünün arttığı bir dönem başlamıştır. </a:t>
            </a:r>
            <a:r>
              <a:rPr lang="tr-TR" dirty="0" err="1" smtClean="0"/>
              <a:t>Thaw</a:t>
            </a:r>
            <a:r>
              <a:rPr lang="tr-TR" dirty="0" smtClean="0"/>
              <a:t> </a:t>
            </a:r>
            <a:r>
              <a:rPr lang="tr-TR" dirty="0" smtClean="0"/>
              <a:t>bu açıdan bir yumuşama dönemini ifade etmektedir. </a:t>
            </a:r>
            <a:r>
              <a:rPr lang="tr-TR" dirty="0" smtClean="0"/>
              <a:t>“Sosyalist Gerçekçilik” </a:t>
            </a:r>
            <a:r>
              <a:rPr lang="tr-TR" dirty="0" smtClean="0"/>
              <a:t>daha yumuşak, bireysel, insani bir yüz kazanmıştır. </a:t>
            </a:r>
            <a:r>
              <a:rPr lang="tr-TR" dirty="0" err="1" smtClean="0"/>
              <a:t>Kruşçev’in</a:t>
            </a:r>
            <a:r>
              <a:rPr lang="tr-TR" dirty="0" smtClean="0"/>
              <a:t> iktidara gelişinin ardından siyasi ve kültürel yaşamın bütün alanlarına </a:t>
            </a:r>
            <a:r>
              <a:rPr lang="tr-TR" dirty="0" smtClean="0"/>
              <a:t>uygulanmıştır.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Thaw</a:t>
            </a:r>
            <a:r>
              <a:rPr lang="tr-TR" dirty="0" smtClean="0"/>
              <a:t> (1957-1967)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İlk </a:t>
            </a:r>
            <a:r>
              <a:rPr lang="tr-TR" dirty="0" err="1" smtClean="0"/>
              <a:t>Thaw</a:t>
            </a:r>
            <a:r>
              <a:rPr lang="tr-TR" dirty="0" smtClean="0"/>
              <a:t> filmleri 1956 yılında ortaya çıkar.</a:t>
            </a:r>
          </a:p>
          <a:p>
            <a:pPr algn="just"/>
            <a:r>
              <a:rPr lang="tr-TR" dirty="0" smtClean="0"/>
              <a:t>Eleştirmenler 1957-1967 yılları arasındaki dönemi 1960 kuşağının sinemaya hakim olduğu dönem olarak tanımlamaktadır.</a:t>
            </a:r>
          </a:p>
          <a:p>
            <a:pPr algn="just"/>
            <a:r>
              <a:rPr lang="tr-TR" dirty="0" smtClean="0"/>
              <a:t>Daha önceki yıllarda film çekmeye başlayan yönetmenlerin yanı sıra </a:t>
            </a:r>
            <a:r>
              <a:rPr lang="tr-TR" dirty="0" err="1" smtClean="0"/>
              <a:t>Andrey</a:t>
            </a:r>
            <a:r>
              <a:rPr lang="tr-TR" dirty="0" smtClean="0"/>
              <a:t> </a:t>
            </a:r>
            <a:r>
              <a:rPr lang="tr-TR" dirty="0" err="1" smtClean="0"/>
              <a:t>Tarkovsky</a:t>
            </a:r>
            <a:r>
              <a:rPr lang="tr-TR" dirty="0" smtClean="0"/>
              <a:t> </a:t>
            </a:r>
            <a:r>
              <a:rPr lang="tr-TR" dirty="0" smtClean="0"/>
              <a:t>gibi 1950’lerin sonu 1960’ların başında </a:t>
            </a:r>
            <a:r>
              <a:rPr lang="tr-TR" dirty="0" err="1" smtClean="0"/>
              <a:t>VGIK’ten</a:t>
            </a:r>
            <a:r>
              <a:rPr lang="tr-TR" dirty="0" smtClean="0"/>
              <a:t> mezun olan genç sinemacılar da bu dönemin önemli sinemacılarını </a:t>
            </a:r>
            <a:r>
              <a:rPr lang="tr-TR" dirty="0" smtClean="0"/>
              <a:t>oluşturmuştur.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Thaw</a:t>
            </a:r>
            <a:r>
              <a:rPr lang="tr-TR" dirty="0" smtClean="0"/>
              <a:t> döneminde iki konu dikkat çekmiştir: Savaşın görkemi yerine insani kayıplara odaklanan revizyonist tarih anlayışı ve ergenlik çağındaki gençler.</a:t>
            </a:r>
          </a:p>
          <a:p>
            <a:pPr algn="just"/>
            <a:r>
              <a:rPr lang="tr-TR" dirty="0" err="1" smtClean="0"/>
              <a:t>Thaw</a:t>
            </a:r>
            <a:r>
              <a:rPr lang="tr-TR" dirty="0" smtClean="0"/>
              <a:t> döneminde savaş yüceltilmez. Filmlerdeki temel odak noktası, halkı birleştiren ortak mücadele ve zaferden çok, savaşın bireylere getirdiği yüktür.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 err="1" smtClean="0"/>
              <a:t>Tarkovsky</a:t>
            </a:r>
            <a:r>
              <a:rPr lang="tr-TR" dirty="0" smtClean="0"/>
              <a:t> </a:t>
            </a:r>
            <a:r>
              <a:rPr lang="tr-TR" dirty="0" smtClean="0"/>
              <a:t>ilk uzun metrajlı filmi </a:t>
            </a:r>
            <a:r>
              <a:rPr lang="tr-TR" dirty="0" err="1" smtClean="0"/>
              <a:t>İvan’ın</a:t>
            </a:r>
            <a:r>
              <a:rPr lang="tr-TR" dirty="0" smtClean="0"/>
              <a:t> Çocukluğu’nu </a:t>
            </a:r>
            <a:r>
              <a:rPr lang="tr-TR" dirty="0" err="1" smtClean="0"/>
              <a:t>Thaw</a:t>
            </a:r>
            <a:r>
              <a:rPr lang="tr-TR" dirty="0" smtClean="0"/>
              <a:t> döneminde </a:t>
            </a:r>
            <a:r>
              <a:rPr lang="tr-TR" dirty="0" smtClean="0"/>
              <a:t>çekmiştir. </a:t>
            </a:r>
            <a:r>
              <a:rPr lang="tr-TR" dirty="0" smtClean="0"/>
              <a:t>Savaştaki gençlik temasını ele alan yönetmen, çocuk yaşta savaşa katılan bir keşif erinin </a:t>
            </a:r>
            <a:r>
              <a:rPr lang="tr-TR" dirty="0" smtClean="0"/>
              <a:t>“yiğitliği” </a:t>
            </a:r>
            <a:r>
              <a:rPr lang="tr-TR" dirty="0" smtClean="0"/>
              <a:t>ve ölümü hakkında bir öykü </a:t>
            </a:r>
            <a:r>
              <a:rPr lang="tr-TR" dirty="0" smtClean="0"/>
              <a:t>anlatmıştır. </a:t>
            </a:r>
            <a:endParaRPr lang="tr-TR" dirty="0" smtClean="0"/>
          </a:p>
          <a:p>
            <a:pPr algn="just"/>
            <a:r>
              <a:rPr lang="tr-TR" dirty="0" smtClean="0"/>
              <a:t>Yönetmenler, entelektüeller ve sinema öğrencileri için </a:t>
            </a:r>
            <a:r>
              <a:rPr lang="tr-TR" dirty="0" err="1" smtClean="0"/>
              <a:t>Thaw</a:t>
            </a:r>
            <a:r>
              <a:rPr lang="tr-TR" dirty="0" smtClean="0"/>
              <a:t> Batı’yla kültürel alışveriş dönemidir.</a:t>
            </a:r>
          </a:p>
          <a:p>
            <a:pPr algn="just"/>
            <a:r>
              <a:rPr lang="tr-TR" dirty="0" err="1" smtClean="0"/>
              <a:t>Thaw</a:t>
            </a:r>
            <a:r>
              <a:rPr lang="tr-TR" dirty="0" smtClean="0"/>
              <a:t> 1967’de sona erer.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Durgunluk Dönemi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tr-TR" dirty="0" smtClean="0"/>
              <a:t>Yönetmenler siyasi açıdan daha risksiz gördükleri edebiyat klasiklerini sinemaya aktarmışlardır. Sinemacılar sansürün yaygınlık kazanmasıyla birlikte, </a:t>
            </a:r>
            <a:r>
              <a:rPr lang="tr-TR" dirty="0" err="1" smtClean="0"/>
              <a:t>ezop</a:t>
            </a:r>
            <a:r>
              <a:rPr lang="tr-TR" dirty="0" smtClean="0"/>
              <a:t> dili, mesel dili ve alegori </a:t>
            </a:r>
            <a:r>
              <a:rPr lang="tr-TR" dirty="0" smtClean="0"/>
              <a:t>kullanmışlardır.</a:t>
            </a:r>
            <a:endParaRPr lang="tr-TR" dirty="0" smtClean="0"/>
          </a:p>
          <a:p>
            <a:pPr algn="just"/>
            <a:r>
              <a:rPr lang="tr-TR" dirty="0" smtClean="0"/>
              <a:t>1960-1980 </a:t>
            </a:r>
            <a:r>
              <a:rPr lang="tr-TR" dirty="0" smtClean="0"/>
              <a:t>yılları arasında Sovyet sinemasında çağdaş </a:t>
            </a:r>
            <a:r>
              <a:rPr lang="tr-TR" dirty="0" smtClean="0"/>
              <a:t>toplumsal sorunları ele alan, komediden melodram gibi türlere uzanan </a:t>
            </a:r>
            <a:r>
              <a:rPr lang="tr-TR" dirty="0" smtClean="0"/>
              <a:t>“yaşam </a:t>
            </a:r>
            <a:r>
              <a:rPr lang="tr-TR" dirty="0" smtClean="0"/>
              <a:t>kesiti </a:t>
            </a:r>
            <a:r>
              <a:rPr lang="tr-TR" dirty="0" smtClean="0"/>
              <a:t>filmleri” </a:t>
            </a:r>
            <a:r>
              <a:rPr lang="tr-TR" dirty="0" smtClean="0"/>
              <a:t>hakimiyet kazanmıştır. Bu filmlerin çoğu Sovyet toplumunda kadınlardan beklenen rollerle özel yaşamları arasındaki gerilimleri </a:t>
            </a:r>
            <a:r>
              <a:rPr lang="tr-TR" dirty="0" smtClean="0"/>
              <a:t>ele almıştır</a:t>
            </a:r>
            <a:r>
              <a:rPr lang="tr-TR" dirty="0" smtClean="0"/>
              <a:t>. </a:t>
            </a:r>
            <a:r>
              <a:rPr lang="tr-TR" dirty="0" smtClean="0"/>
              <a:t>Kira </a:t>
            </a:r>
            <a:r>
              <a:rPr lang="tr-TR" dirty="0" err="1" smtClean="0"/>
              <a:t>Muratova’nın</a:t>
            </a:r>
            <a:r>
              <a:rPr lang="tr-TR" dirty="0" smtClean="0"/>
              <a:t> filmleri örnek verilebilir bu konuda.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1980’ler: Glasnost ve Perestroyka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1986-1988 (Glasnost: Açıklık ve yasaklı filmlerin özgürleşmesi)</a:t>
            </a:r>
          </a:p>
          <a:p>
            <a:r>
              <a:rPr lang="tr-TR" dirty="0" smtClean="0"/>
              <a:t>1988-1991 (Perestroyka: Yeniden yapılanma evresi)</a:t>
            </a:r>
          </a:p>
          <a:p>
            <a:r>
              <a:rPr lang="tr-TR" dirty="0" smtClean="0"/>
              <a:t>1991-1994 (Perestroyka sonrası)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Andrey</a:t>
            </a:r>
            <a:r>
              <a:rPr lang="tr-TR" dirty="0" smtClean="0"/>
              <a:t> </a:t>
            </a:r>
            <a:r>
              <a:rPr lang="tr-TR" dirty="0" err="1" smtClean="0"/>
              <a:t>Tarkovski</a:t>
            </a:r>
            <a:r>
              <a:rPr lang="tr-TR" dirty="0" smtClean="0"/>
              <a:t> (1932-1986)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İvan’ın</a:t>
            </a:r>
            <a:r>
              <a:rPr lang="tr-TR" i="1" dirty="0" smtClean="0"/>
              <a:t> Çocukluğu </a:t>
            </a:r>
            <a:r>
              <a:rPr lang="tr-TR" dirty="0" smtClean="0"/>
              <a:t>(1962)</a:t>
            </a:r>
          </a:p>
          <a:p>
            <a:r>
              <a:rPr lang="tr-TR" i="1" dirty="0" err="1" smtClean="0"/>
              <a:t>Andrey</a:t>
            </a:r>
            <a:r>
              <a:rPr lang="tr-TR" i="1" dirty="0" smtClean="0"/>
              <a:t> </a:t>
            </a:r>
            <a:r>
              <a:rPr lang="tr-TR" i="1" dirty="0" err="1" smtClean="0"/>
              <a:t>Rublev</a:t>
            </a:r>
            <a:r>
              <a:rPr lang="tr-TR" i="1" dirty="0" smtClean="0"/>
              <a:t> </a:t>
            </a:r>
            <a:r>
              <a:rPr lang="tr-TR" dirty="0" smtClean="0"/>
              <a:t>(1966)</a:t>
            </a:r>
          </a:p>
          <a:p>
            <a:r>
              <a:rPr lang="tr-TR" i="1" dirty="0" err="1" smtClean="0"/>
              <a:t>Solaris</a:t>
            </a:r>
            <a:r>
              <a:rPr lang="tr-TR" dirty="0" smtClean="0"/>
              <a:t> (1972)</a:t>
            </a:r>
          </a:p>
          <a:p>
            <a:r>
              <a:rPr lang="tr-TR" i="1" dirty="0" smtClean="0"/>
              <a:t>Ayna</a:t>
            </a:r>
            <a:r>
              <a:rPr lang="tr-TR" dirty="0" smtClean="0"/>
              <a:t> (1975)</a:t>
            </a:r>
          </a:p>
          <a:p>
            <a:r>
              <a:rPr lang="tr-TR" i="1" dirty="0" smtClean="0"/>
              <a:t>İz Sürücü </a:t>
            </a:r>
            <a:r>
              <a:rPr lang="tr-TR" dirty="0" smtClean="0"/>
              <a:t>(1979)</a:t>
            </a:r>
          </a:p>
          <a:p>
            <a:r>
              <a:rPr lang="tr-TR" i="1" dirty="0" smtClean="0"/>
              <a:t>Nostalji</a:t>
            </a:r>
            <a:r>
              <a:rPr lang="tr-TR" dirty="0" smtClean="0"/>
              <a:t> (1983)</a:t>
            </a:r>
          </a:p>
          <a:p>
            <a:r>
              <a:rPr lang="tr-TR" i="1" dirty="0" smtClean="0"/>
              <a:t>Kurban</a:t>
            </a:r>
            <a:r>
              <a:rPr lang="tr-TR" dirty="0" smtClean="0"/>
              <a:t> (1986)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Vida Johnson, “</a:t>
            </a:r>
            <a:r>
              <a:rPr lang="tr-TR" dirty="0" err="1"/>
              <a:t>Thaw’dan</a:t>
            </a:r>
            <a:r>
              <a:rPr lang="tr-TR" dirty="0"/>
              <a:t> sonra Rusya”, s. </a:t>
            </a:r>
            <a:r>
              <a:rPr lang="tr-TR" dirty="0" smtClean="0"/>
              <a:t>722-734</a:t>
            </a:r>
            <a:r>
              <a:rPr lang="tr-TR" dirty="0"/>
              <a:t>.</a:t>
            </a:r>
            <a:endParaRPr lang="tr-TR" dirty="0" smtClean="0"/>
          </a:p>
          <a:p>
            <a:r>
              <a:rPr lang="tr-TR" dirty="0" smtClean="0"/>
              <a:t>S. </a:t>
            </a:r>
            <a:r>
              <a:rPr lang="tr-TR" dirty="0" err="1" smtClean="0"/>
              <a:t>Ruken</a:t>
            </a:r>
            <a:r>
              <a:rPr lang="tr-TR" dirty="0" smtClean="0"/>
              <a:t> </a:t>
            </a:r>
            <a:r>
              <a:rPr lang="tr-TR" dirty="0" err="1"/>
              <a:t>Öztürk</a:t>
            </a:r>
            <a:r>
              <a:rPr lang="tr-TR" dirty="0"/>
              <a:t> (1995). “</a:t>
            </a:r>
            <a:r>
              <a:rPr lang="tr-TR" dirty="0" err="1"/>
              <a:t>Tarkovski</a:t>
            </a:r>
            <a:r>
              <a:rPr lang="tr-TR" dirty="0"/>
              <a:t> ve Felsefe”, 25. Kare, sayı:13, </a:t>
            </a:r>
            <a:r>
              <a:rPr lang="tr-TR" dirty="0" smtClean="0"/>
              <a:t>s.9-14.</a:t>
            </a:r>
          </a:p>
          <a:p>
            <a:r>
              <a:rPr lang="tr-TR" dirty="0" err="1" smtClean="0"/>
              <a:t>Martha</a:t>
            </a:r>
            <a:r>
              <a:rPr lang="tr-TR" dirty="0" smtClean="0"/>
              <a:t> </a:t>
            </a:r>
            <a:r>
              <a:rPr lang="tr-TR" dirty="0"/>
              <a:t>P. </a:t>
            </a:r>
            <a:r>
              <a:rPr lang="tr-TR" dirty="0" err="1"/>
              <a:t>Nochimson</a:t>
            </a:r>
            <a:r>
              <a:rPr lang="tr-TR" dirty="0"/>
              <a:t> (2012). “Rusya:Ütopya ve </a:t>
            </a:r>
            <a:r>
              <a:rPr lang="tr-TR" dirty="0" err="1"/>
              <a:t>Distopya</a:t>
            </a:r>
            <a:r>
              <a:rPr lang="tr-TR" dirty="0"/>
              <a:t>”, Bir Dünya Sinema, Ankara: De Ki, s.91-101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(</a:t>
            </a:r>
            <a:r>
              <a:rPr lang="x-none" smtClean="0"/>
              <a:t>Okuma </a:t>
            </a:r>
            <a:r>
              <a:rPr lang="x-none" smtClean="0"/>
              <a:t>metinlerinde ayrıntılı kaynak belirtilmeyen bütün makaleler Geoffrey Nowell-Smith editörlüğünde hazırlanan </a:t>
            </a:r>
            <a:r>
              <a:rPr lang="x-none" i="1" smtClean="0"/>
              <a:t>Dünya Sinema Tarihi</a:t>
            </a:r>
            <a:r>
              <a:rPr lang="x-none" smtClean="0"/>
              <a:t> (Kabalcı yay, İstanbul, 2003, çeviren: Ahmet Fethi) kitabından alınmıştır</a:t>
            </a:r>
            <a:r>
              <a:rPr lang="tr-TR" dirty="0" smtClean="0"/>
              <a:t>)</a:t>
            </a:r>
            <a:r>
              <a:rPr lang="x-none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442</Words>
  <Application>Microsoft Office PowerPoint</Application>
  <PresentationFormat>Ekran Gösterisi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Thaw’dan Sonra Rusya  </vt:lpstr>
      <vt:lpstr>Thaw (Yumuşama)</vt:lpstr>
      <vt:lpstr>Thaw (1957-1967)</vt:lpstr>
      <vt:lpstr>Slayt 4</vt:lpstr>
      <vt:lpstr>Slayt 5</vt:lpstr>
      <vt:lpstr>Durgunluk Dönemi</vt:lpstr>
      <vt:lpstr>1980’ler: Glasnost ve Perestroyka</vt:lpstr>
      <vt:lpstr>Andrey Tarkovski (1932-1986)</vt:lpstr>
      <vt:lpstr>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Thaw’dan Sonra Rusya</dc:title>
  <dc:creator>Windows User</dc:creator>
  <cp:lastModifiedBy>Windows User</cp:lastModifiedBy>
  <cp:revision>5</cp:revision>
  <dcterms:created xsi:type="dcterms:W3CDTF">2018-10-26T04:35:30Z</dcterms:created>
  <dcterms:modified xsi:type="dcterms:W3CDTF">2018-10-26T06:27:00Z</dcterms:modified>
</cp:coreProperties>
</file>