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343" autoAdjust="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2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9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1920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37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4649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77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265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34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9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7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10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4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0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2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9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SORUMLULUK </a:t>
            </a:r>
            <a:r>
              <a:rPr lang="tr-TR" smtClean="0"/>
              <a:t>- </a:t>
            </a:r>
            <a:r>
              <a:rPr lang="tr-TR" smtClean="0"/>
              <a:t>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Kişilerin hukuka aykırı davranışları sonucu sorumlulukları doğar. Sorumluluk, «hukuki sorumluluk» veya «cezai sorumluluk» olabilir. Hukuki sorumluluğun diğer adı «mali </a:t>
            </a:r>
            <a:r>
              <a:rPr lang="tr-TR" dirty="0" err="1" smtClean="0"/>
              <a:t>sorumluluk»tur</a:t>
            </a:r>
            <a:r>
              <a:rPr lang="tr-TR" dirty="0" smtClean="0"/>
              <a:t>. İdarenin üçüncü kişilere verdiği zararlardan dolayı «idari sorumluluk» söz konusu olur. Temel olarak sorumluluk türleri:</a:t>
            </a:r>
          </a:p>
          <a:p>
            <a:pPr lvl="1"/>
            <a:r>
              <a:rPr lang="tr-TR" dirty="0" smtClean="0"/>
              <a:t>Medeni hukukta sorumluluk</a:t>
            </a:r>
          </a:p>
          <a:p>
            <a:pPr lvl="1"/>
            <a:r>
              <a:rPr lang="tr-TR" dirty="0" smtClean="0"/>
              <a:t>Ceza hukukunda sorumluluk</a:t>
            </a:r>
          </a:p>
          <a:p>
            <a:pPr lvl="1"/>
            <a:r>
              <a:rPr lang="tr-TR" dirty="0" smtClean="0"/>
              <a:t>İdare hukukunda sorumluluk</a:t>
            </a:r>
          </a:p>
          <a:p>
            <a:pPr lvl="1"/>
            <a:r>
              <a:rPr lang="tr-TR" dirty="0" smtClean="0"/>
              <a:t>Siyasi sorumluluk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918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Medeni hukukta sorumluluk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Kanuni Sorumluluk</a:t>
            </a:r>
          </a:p>
          <a:p>
            <a:r>
              <a:rPr lang="tr-TR" dirty="0" smtClean="0"/>
              <a:t>Hukuki İşlemden Doğan Sorumluluk</a:t>
            </a:r>
          </a:p>
          <a:p>
            <a:r>
              <a:rPr lang="tr-TR" dirty="0" smtClean="0"/>
              <a:t>Haksız Fiil Sorumluluğu</a:t>
            </a:r>
          </a:p>
          <a:p>
            <a:r>
              <a:rPr lang="tr-TR" dirty="0" smtClean="0"/>
              <a:t>Culpa in Contrahendo Sorumluluğu</a:t>
            </a:r>
          </a:p>
          <a:p>
            <a:r>
              <a:rPr lang="tr-TR" dirty="0" smtClean="0"/>
              <a:t>Güven Sorumluluğu</a:t>
            </a:r>
          </a:p>
        </p:txBody>
      </p:sp>
    </p:spTree>
    <p:extLst>
      <p:ext uri="{BB962C8B-B14F-4D97-AF65-F5344CB8AC3E}">
        <p14:creationId xmlns:p14="http://schemas.microsoft.com/office/powerpoint/2010/main" val="431865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 hukukta sorumluluk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245"/>
          </a:xfrm>
        </p:spPr>
        <p:txBody>
          <a:bodyPr/>
          <a:lstStyle/>
          <a:p>
            <a:r>
              <a:rPr lang="tr-TR" dirty="0" smtClean="0"/>
              <a:t>Kanuni sorumluluk</a:t>
            </a:r>
          </a:p>
          <a:p>
            <a:pPr lvl="1"/>
            <a:r>
              <a:rPr lang="tr-TR" dirty="0" smtClean="0"/>
              <a:t>Zarar ile zarar gören arasındaki ilişkinin kanundan kaynaklandığı durumlardaki sorumluluk türüdür.</a:t>
            </a:r>
          </a:p>
          <a:p>
            <a:pPr lvl="1"/>
            <a:r>
              <a:rPr lang="tr-TR" dirty="0" smtClean="0"/>
              <a:t>Evlilik, velayet ve vesayet gibi ilişkilerdeki hukuki sorumluluk, kanuni sorumluluk türüne örnektir.</a:t>
            </a:r>
          </a:p>
          <a:p>
            <a:r>
              <a:rPr lang="tr-TR" dirty="0"/>
              <a:t>Hukuki İşlemden Doğan Sorumluluk</a:t>
            </a:r>
          </a:p>
          <a:p>
            <a:pPr lvl="1"/>
            <a:r>
              <a:rPr lang="tr-TR" dirty="0" smtClean="0"/>
              <a:t>Kişiler arasındaki hukuki ilişkinin kendilerine yüklediği yükümlülüklere aykırı hareket edenlerin veya yükümlülüklerini yerine getirmeyenlerin sorumluluğu bu sorumluluk türünü oluşturur.</a:t>
            </a:r>
          </a:p>
          <a:p>
            <a:pPr lvl="1"/>
            <a:r>
              <a:rPr lang="tr-TR" dirty="0" smtClean="0"/>
              <a:t>Örneğin kira sözleşmesinde kiracının evi kullanmasına rağmen kira bedelini ödememesi durumunda kiracının hukuki işlemden doğan sorumluluğu söz konusu olur.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4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 hukukta sorumluluk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Haksız </a:t>
            </a:r>
            <a:r>
              <a:rPr lang="tr-TR" dirty="0" smtClean="0"/>
              <a:t>Fiil Sorumluluğu</a:t>
            </a:r>
          </a:p>
          <a:p>
            <a:pPr lvl="1"/>
            <a:r>
              <a:rPr lang="tr-TR" dirty="0" smtClean="0"/>
              <a:t>Kusura dayanan haksız fiil sorumluluğu</a:t>
            </a:r>
          </a:p>
          <a:p>
            <a:pPr lvl="1"/>
            <a:r>
              <a:rPr lang="tr-TR" dirty="0" smtClean="0"/>
              <a:t>Kusura dayanmayan haksız fiil sorumluluğu (kusursuz sorumluluk)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80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Haksız fiil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Kusura Dayanan Haksız Fiil Sorumluluğu</a:t>
            </a:r>
          </a:p>
          <a:p>
            <a:pPr lvl="1"/>
            <a:r>
              <a:rPr lang="tr-TR" dirty="0" smtClean="0"/>
              <a:t>Kusura dayanan haksız fiil sorumluluğunda beş şart vardır:</a:t>
            </a:r>
          </a:p>
          <a:p>
            <a:pPr lvl="2"/>
            <a:r>
              <a:rPr lang="tr-TR" dirty="0" smtClean="0"/>
              <a:t>Davranış</a:t>
            </a:r>
          </a:p>
          <a:p>
            <a:pPr lvl="2"/>
            <a:r>
              <a:rPr lang="tr-TR" dirty="0" smtClean="0"/>
              <a:t>Zarar</a:t>
            </a:r>
          </a:p>
          <a:p>
            <a:pPr lvl="2"/>
            <a:r>
              <a:rPr lang="tr-TR" dirty="0" smtClean="0"/>
              <a:t>Uygun illiyet bağı</a:t>
            </a:r>
          </a:p>
          <a:p>
            <a:pPr lvl="2"/>
            <a:r>
              <a:rPr lang="tr-TR" dirty="0" smtClean="0"/>
              <a:t>Kusur</a:t>
            </a:r>
          </a:p>
          <a:p>
            <a:pPr lvl="2"/>
            <a:r>
              <a:rPr lang="tr-TR" dirty="0" smtClean="0"/>
              <a:t>Hukuka aykırılık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0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Haksız fiil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Kusura Dayanmayan Haksız Fiil Sorumluluğu (Kusursuz Sorumluluk)</a:t>
            </a:r>
          </a:p>
          <a:p>
            <a:pPr lvl="1"/>
            <a:r>
              <a:rPr lang="tr-TR" dirty="0" smtClean="0"/>
              <a:t>Kanunda öngörülen hâllerde, zarar verenin kusuru olmasa bile sorumlu tutulduğu sorumluluk türüdür. Bu sorumluluk türü istisnai olup, yalnızca kanunda öngörülen durumlar için geçerlidir.</a:t>
            </a:r>
          </a:p>
          <a:p>
            <a:pPr lvl="1"/>
            <a:r>
              <a:rPr lang="tr-TR" dirty="0" smtClean="0"/>
              <a:t>Kusursuz sorumluluk hâlleri üç gruba ayrılabilir:</a:t>
            </a:r>
            <a:endParaRPr lang="en-US" dirty="0" smtClean="0"/>
          </a:p>
          <a:p>
            <a:pPr lvl="2"/>
            <a:r>
              <a:rPr lang="tr-TR" dirty="0" smtClean="0"/>
              <a:t>Tehlike sorumluluğu</a:t>
            </a:r>
          </a:p>
          <a:p>
            <a:pPr lvl="2"/>
            <a:r>
              <a:rPr lang="tr-TR" dirty="0" smtClean="0"/>
              <a:t>Olağan sebep sorumluluğu</a:t>
            </a:r>
          </a:p>
          <a:p>
            <a:pPr lvl="2"/>
            <a:r>
              <a:rPr lang="tr-TR" dirty="0" smtClean="0"/>
              <a:t>Hakkaniyet sorumluluğu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95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Haksız fiil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Kusura Dayanmayan Haksız Fiil Sorumluluğu (Kusursuz Sorumluluk)</a:t>
            </a:r>
            <a:endParaRPr lang="en-US" dirty="0" smtClean="0"/>
          </a:p>
          <a:p>
            <a:pPr lvl="1"/>
            <a:r>
              <a:rPr lang="tr-TR" dirty="0" smtClean="0"/>
              <a:t>Tehlike sorumluluğu</a:t>
            </a:r>
          </a:p>
          <a:p>
            <a:pPr lvl="2"/>
            <a:r>
              <a:rPr lang="tr-TR" dirty="0" smtClean="0"/>
              <a:t>Araçların ve sınai kuruluşların potansiyel tehlikelerinin artması sonucu tehlike sorumluluğu ortaya çıkmıştır.</a:t>
            </a:r>
          </a:p>
          <a:p>
            <a:pPr lvl="2"/>
            <a:r>
              <a:rPr lang="tr-TR" dirty="0" smtClean="0"/>
              <a:t>İlgili işte uzman kişilerin gerekli özeni göstermelerine rağmen ağır veya sık sık tehlike çıkma ihtimali olan işletmeler tehlikeli sayılır (TBK m. 71/2).</a:t>
            </a:r>
          </a:p>
          <a:p>
            <a:pPr lvl="2"/>
            <a:r>
              <a:rPr lang="tr-TR" dirty="0" smtClean="0"/>
              <a:t>Motorlu taşıt işletenin sorumluluğu tehlike sorumluluğuna örnek verilebilir.</a:t>
            </a:r>
          </a:p>
        </p:txBody>
      </p:sp>
    </p:spTree>
    <p:extLst>
      <p:ext uri="{BB962C8B-B14F-4D97-AF65-F5344CB8AC3E}">
        <p14:creationId xmlns:p14="http://schemas.microsoft.com/office/powerpoint/2010/main" val="279205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Haksız fiil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245"/>
          </a:xfrm>
        </p:spPr>
        <p:txBody>
          <a:bodyPr/>
          <a:lstStyle/>
          <a:p>
            <a:r>
              <a:rPr lang="tr-TR" dirty="0"/>
              <a:t>Kusura Dayanmayan Haksız Fiil Sorumluluğu (Kusursuz Sorumluluk)</a:t>
            </a:r>
            <a:endParaRPr lang="en-US" dirty="0"/>
          </a:p>
          <a:p>
            <a:pPr lvl="1"/>
            <a:r>
              <a:rPr lang="tr-TR" dirty="0" smtClean="0"/>
              <a:t>Olağan sebep </a:t>
            </a:r>
            <a:r>
              <a:rPr lang="tr-TR" dirty="0"/>
              <a:t>sorumluluğu</a:t>
            </a:r>
          </a:p>
          <a:p>
            <a:pPr lvl="2"/>
            <a:r>
              <a:rPr lang="tr-TR" dirty="0" smtClean="0"/>
              <a:t>Tehlike sorumluluğu dışındaki tüm kusursuz sorumluluk hâlleri olağan sebep sorumluluğudur.</a:t>
            </a:r>
          </a:p>
          <a:p>
            <a:pPr lvl="2"/>
            <a:r>
              <a:rPr lang="tr-TR" dirty="0" smtClean="0"/>
              <a:t>Adam çalıştıranın sorumluluğu (TBK m. 66), taşınmaz malikinin sorumluluğu (TMK m. 730) ve çevreyi kirletenin sorumluluğu (</a:t>
            </a:r>
            <a:r>
              <a:rPr lang="tr-TR" dirty="0" err="1" smtClean="0"/>
              <a:t>ÇevK</a:t>
            </a:r>
            <a:r>
              <a:rPr lang="tr-TR" dirty="0" smtClean="0"/>
              <a:t>. M. 28) bu sorumluluk türüne örnek gösterilebilir.</a:t>
            </a:r>
          </a:p>
          <a:p>
            <a:pPr lvl="1"/>
            <a:r>
              <a:rPr lang="tr-TR" dirty="0" smtClean="0"/>
              <a:t>Hakkaniyet sorumluluğu</a:t>
            </a:r>
          </a:p>
          <a:p>
            <a:pPr lvl="2"/>
            <a:r>
              <a:rPr lang="tr-TR" dirty="0" smtClean="0"/>
              <a:t>Hakkaniyet, somut olay adaletidir.</a:t>
            </a:r>
          </a:p>
          <a:p>
            <a:pPr lvl="2"/>
            <a:r>
              <a:rPr lang="tr-TR" dirty="0" smtClean="0"/>
              <a:t>Hakkaniyet sorumluluğu esasen </a:t>
            </a:r>
            <a:r>
              <a:rPr lang="tr-TR" dirty="0" err="1" smtClean="0"/>
              <a:t>Anglo</a:t>
            </a:r>
            <a:r>
              <a:rPr lang="tr-TR" dirty="0" smtClean="0"/>
              <a:t>-Amerikan hukukunda olmakla birlikte kanunda düzenlendiği durumlarda Kıta Avrupası hukuku için de söz konusu olabilir.</a:t>
            </a:r>
          </a:p>
          <a:p>
            <a:pPr lvl="2"/>
            <a:r>
              <a:rPr lang="tr-TR" dirty="0" smtClean="0"/>
              <a:t>TBK m. 65 örnek gösterilebilir: «</a:t>
            </a:r>
            <a:r>
              <a:rPr lang="en-US" dirty="0" err="1"/>
              <a:t>Hakkaniyet</a:t>
            </a:r>
            <a:r>
              <a:rPr lang="en-US" dirty="0"/>
              <a:t> </a:t>
            </a:r>
            <a:r>
              <a:rPr lang="en-US" dirty="0" err="1"/>
              <a:t>gerektiriyorsa</a:t>
            </a:r>
            <a:r>
              <a:rPr lang="en-US" dirty="0"/>
              <a:t>; </a:t>
            </a:r>
            <a:r>
              <a:rPr lang="en-US" dirty="0" err="1"/>
              <a:t>hâkim</a:t>
            </a:r>
            <a:r>
              <a:rPr lang="en-US" dirty="0"/>
              <a:t>, 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verdiği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,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giderilmesine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 smtClean="0"/>
              <a:t>verir</a:t>
            </a:r>
            <a:r>
              <a:rPr lang="tr-TR" dirty="0" smtClean="0"/>
              <a:t>.»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82395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38496</TotalTime>
  <Words>434</Words>
  <Application>Microsoft Office PowerPoint</Application>
  <PresentationFormat>Geniş ekran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Duman</vt:lpstr>
      <vt:lpstr>HUKUK BAŞLANGICI</vt:lpstr>
      <vt:lpstr>SORUMLULUK</vt:lpstr>
      <vt:lpstr>Medeni hukukta sorumluluk</vt:lpstr>
      <vt:lpstr>Medeni hukukta sorumluluk</vt:lpstr>
      <vt:lpstr>Medeni hukukta sorumluluk</vt:lpstr>
      <vt:lpstr>Haksız fiil sorumluluğu</vt:lpstr>
      <vt:lpstr>Haksız fiil sorumluluğu</vt:lpstr>
      <vt:lpstr>Haksız fiil sorumluluğu</vt:lpstr>
      <vt:lpstr>Haksız fiil sorumluluğu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92</cp:revision>
  <dcterms:created xsi:type="dcterms:W3CDTF">2020-07-01T13:53:34Z</dcterms:created>
  <dcterms:modified xsi:type="dcterms:W3CDTF">2021-03-24T20:21:57Z</dcterms:modified>
</cp:coreProperties>
</file>