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26"/>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67"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150" d="100"/>
          <a:sy n="150" d="100"/>
        </p:scale>
        <p:origin x="654" y="12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96A244-2731-4DF1-8919-BA2DBC05034E}" type="datetimeFigureOut">
              <a:rPr lang="tr-TR" smtClean="0"/>
              <a:t>29.01.2020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557F1-74E6-4E7A-8034-3FC0F4A81BDB}" type="slidenum">
              <a:rPr lang="tr-TR" smtClean="0"/>
              <a:t>‹#›</a:t>
            </a:fld>
            <a:endParaRPr lang="tr-TR"/>
          </a:p>
        </p:txBody>
      </p:sp>
    </p:spTree>
    <p:extLst>
      <p:ext uri="{BB962C8B-B14F-4D97-AF65-F5344CB8AC3E}">
        <p14:creationId xmlns:p14="http://schemas.microsoft.com/office/powerpoint/2010/main" val="398372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82557F1-74E6-4E7A-8034-3FC0F4A81BDB}" type="slidenum">
              <a:rPr lang="tr-TR" smtClean="0"/>
              <a:t>12</a:t>
            </a:fld>
            <a:endParaRPr lang="tr-TR"/>
          </a:p>
        </p:txBody>
      </p:sp>
    </p:spTree>
    <p:extLst>
      <p:ext uri="{BB962C8B-B14F-4D97-AF65-F5344CB8AC3E}">
        <p14:creationId xmlns:p14="http://schemas.microsoft.com/office/powerpoint/2010/main" val="2436287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82557F1-74E6-4E7A-8034-3FC0F4A81BDB}" type="slidenum">
              <a:rPr lang="tr-TR" smtClean="0"/>
              <a:t>24</a:t>
            </a:fld>
            <a:endParaRPr lang="tr-TR"/>
          </a:p>
        </p:txBody>
      </p:sp>
    </p:spTree>
    <p:extLst>
      <p:ext uri="{BB962C8B-B14F-4D97-AF65-F5344CB8AC3E}">
        <p14:creationId xmlns:p14="http://schemas.microsoft.com/office/powerpoint/2010/main" val="3399550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smtClean="0">
                <a:solidFill>
                  <a:srgbClr val="204788"/>
                </a:solidFill>
                <a:latin typeface="Times New Roman" panose="02020603050405020304" pitchFamily="18" charset="0"/>
                <a:cs typeface="Times New Roman" panose="02020603050405020304" pitchFamily="18" charset="0"/>
              </a:rPr>
              <a:t>Nallıhan</a:t>
            </a:r>
            <a:r>
              <a:rPr lang="tr-TR" sz="3200" b="0" baseline="0" smtClean="0">
                <a:solidFill>
                  <a:srgbClr val="204788"/>
                </a:solidFill>
                <a:latin typeface="Times New Roman" panose="02020603050405020304" pitchFamily="18" charset="0"/>
                <a:cs typeface="Times New Roman" panose="02020603050405020304" pitchFamily="18" charset="0"/>
              </a:rPr>
              <a:t> Meslek Yüksekokulu</a:t>
            </a:r>
            <a:endParaRPr lang="tr-TR" sz="3200" b="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153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40613815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364471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normAutofit/>
          </a:bodyPr>
          <a:lstStyle>
            <a:lvl1pPr>
              <a:defRPr sz="2800">
                <a:solidFill>
                  <a:schemeClr val="bg2">
                    <a:lumMod val="25000"/>
                  </a:schemeClr>
                </a:solidFill>
                <a:latin typeface="Times New Roman" panose="02020603050405020304" pitchFamily="18" charset="0"/>
                <a:cs typeface="Times New Roman" panose="02020603050405020304" pitchFamily="18" charset="0"/>
              </a:defRPr>
            </a:lvl1pPr>
            <a:lvl2pPr>
              <a:defRPr sz="2400">
                <a:solidFill>
                  <a:schemeClr val="bg2">
                    <a:lumMod val="25000"/>
                  </a:schemeClr>
                </a:solidFill>
                <a:latin typeface="Times New Roman" panose="02020603050405020304" pitchFamily="18" charset="0"/>
                <a:cs typeface="Times New Roman" panose="02020603050405020304" pitchFamily="18" charset="0"/>
              </a:defRPr>
            </a:lvl2pPr>
            <a:lvl3pPr>
              <a:defRPr sz="18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5464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4665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58196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19925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91519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34539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9029531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808284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092114"/>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761366"/>
            <a:ext cx="9906000" cy="1471612"/>
          </a:xfrm>
        </p:spPr>
        <p:txBody>
          <a:bodyPr>
            <a:normAutofit/>
          </a:bodyPr>
          <a:lstStyle/>
          <a:p>
            <a:pPr>
              <a:defRPr/>
            </a:pPr>
            <a:r>
              <a:rPr lang="tr-TR" sz="3600">
                <a:solidFill>
                  <a:schemeClr val="tx2">
                    <a:satMod val="130000"/>
                  </a:schemeClr>
                </a:solidFill>
              </a:rPr>
              <a:t>Veritabanı </a:t>
            </a:r>
            <a:r>
              <a:rPr lang="tr-TR" sz="3600" smtClean="0">
                <a:solidFill>
                  <a:schemeClr val="tx2">
                    <a:satMod val="130000"/>
                  </a:schemeClr>
                </a:solidFill>
              </a:rPr>
              <a:t>Kurulum Seti Hazırlamak</a:t>
            </a:r>
            <a:endParaRPr lang="tr-TR" sz="3600">
              <a:solidFill>
                <a:schemeClr val="tx2">
                  <a:satMod val="130000"/>
                </a:schemeClr>
              </a:solidFill>
            </a:endParaRPr>
          </a:p>
        </p:txBody>
      </p:sp>
      <p:sp>
        <p:nvSpPr>
          <p:cNvPr id="3" name="Subtitle 2"/>
          <p:cNvSpPr>
            <a:spLocks noGrp="1"/>
          </p:cNvSpPr>
          <p:nvPr>
            <p:ph type="subTitle" idx="1"/>
          </p:nvPr>
        </p:nvSpPr>
        <p:spPr>
          <a:xfrm>
            <a:off x="1219200" y="4453550"/>
            <a:ext cx="9906000" cy="691356"/>
          </a:xfrm>
        </p:spPr>
        <p:txBody>
          <a:bodyPr>
            <a:normAutofit lnSpcReduction="10000"/>
          </a:bodyPr>
          <a:lstStyle/>
          <a:p>
            <a:pPr fontAlgn="auto">
              <a:spcAft>
                <a:spcPts val="0"/>
              </a:spcAft>
              <a:defRPr/>
            </a:pPr>
            <a:r>
              <a:rPr lang="tr-TR" dirty="0">
                <a:solidFill>
                  <a:schemeClr val="tx2">
                    <a:satMod val="130000"/>
                  </a:schemeClr>
                </a:solidFill>
              </a:rPr>
              <a:t>İleri Görsel Programlama </a:t>
            </a:r>
          </a:p>
          <a:p>
            <a:pPr fontAlgn="auto">
              <a:spcAft>
                <a:spcPts val="0"/>
              </a:spcAft>
              <a:defRPr/>
            </a:pPr>
            <a:r>
              <a:rPr lang="tr-TR" altLang="tr-TR" dirty="0" err="1">
                <a:latin typeface="Arial" panose="020B0604020202020204" pitchFamily="34" charset="0"/>
              </a:rPr>
              <a:t>Öğr.Gör</a:t>
            </a:r>
            <a:r>
              <a:rPr lang="tr-TR" altLang="tr-TR" dirty="0">
                <a:latin typeface="Arial" panose="020B0604020202020204" pitchFamily="34" charset="0"/>
              </a:rPr>
              <a:t>. Mahmut </a:t>
            </a:r>
            <a:r>
              <a:rPr lang="tr-TR" altLang="tr-TR" dirty="0" err="1">
                <a:latin typeface="Arial" panose="020B0604020202020204" pitchFamily="34" charset="0"/>
              </a:rPr>
              <a:t>kılıçaslan</a:t>
            </a:r>
            <a:endParaRPr lang="tr-TR" altLang="tr-TR">
              <a:latin typeface="Arial" panose="020B0604020202020204" pitchFamily="34" charset="0"/>
            </a:endParaRPr>
          </a:p>
          <a:p>
            <a:pPr eaLnBrk="1" fontAlgn="auto" hangingPunct="1">
              <a:spcAft>
                <a:spcPts val="0"/>
              </a:spcAft>
              <a:defRPr/>
            </a:pPr>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685799" y="1845734"/>
            <a:ext cx="11201401" cy="3335866"/>
          </a:xfrm>
        </p:spPr>
        <p:txBody>
          <a:bodyPr>
            <a:normAutofit fontScale="77500" lnSpcReduction="20000"/>
          </a:bodyPr>
          <a:lstStyle/>
          <a:p>
            <a:r>
              <a:rPr lang="tr-TR" sz="3100" b="1" dirty="0"/>
              <a:t>Programın, Başlat–&gt;Programlar Menüsünde Görünmesini Sağlamak</a:t>
            </a:r>
          </a:p>
          <a:p>
            <a:pPr>
              <a:lnSpc>
                <a:spcPct val="120000"/>
              </a:lnSpc>
              <a:spcBef>
                <a:spcPts val="600"/>
              </a:spcBef>
              <a:spcAft>
                <a:spcPts val="600"/>
              </a:spcAft>
            </a:pPr>
            <a:r>
              <a:rPr lang="tr-TR" dirty="0"/>
              <a:t>Eğer programınızın Başlat –&gt; Programlar menüsünde görünmesini istiyorsanız bu adımı uygulamanız gerekiyor. File </a:t>
            </a:r>
            <a:r>
              <a:rPr lang="tr-TR" dirty="0" err="1" smtClean="0"/>
              <a:t>System</a:t>
            </a:r>
            <a:r>
              <a:rPr lang="tr-TR" dirty="0" smtClean="0"/>
              <a:t> (</a:t>
            </a:r>
            <a:r>
              <a:rPr lang="tr-TR" dirty="0"/>
              <a:t>Setup2) penceresindeki “</a:t>
            </a:r>
            <a:r>
              <a:rPr lang="tr-TR" b="1" dirty="0"/>
              <a:t>User’ s Programs Menu</a:t>
            </a:r>
            <a:r>
              <a:rPr lang="tr-TR" dirty="0"/>
              <a:t>” klasörüne sağ tıklayıp–&gt; </a:t>
            </a:r>
            <a:r>
              <a:rPr lang="tr-TR" dirty="0" err="1"/>
              <a:t>Add</a:t>
            </a:r>
            <a:r>
              <a:rPr lang="tr-TR" dirty="0"/>
              <a:t> –&gt; </a:t>
            </a:r>
            <a:r>
              <a:rPr lang="tr-TR" dirty="0" err="1"/>
              <a:t>Folder</a:t>
            </a:r>
            <a:r>
              <a:rPr lang="tr-TR" dirty="0"/>
              <a:t> yolu ile bir klasör ekleyelim. Benim klasör ismim “</a:t>
            </a:r>
            <a:r>
              <a:rPr lang="tr-TR" b="1" dirty="0"/>
              <a:t>Database Project</a:t>
            </a:r>
            <a:r>
              <a:rPr lang="tr-TR" dirty="0"/>
              <a:t>“. Oluşturulan bu klasöre tıkladıktan sonra sağdaki boş bölmede sağ tuşa tıklayıp –&gt; </a:t>
            </a:r>
            <a:r>
              <a:rPr lang="tr-TR" dirty="0" err="1"/>
              <a:t>Create</a:t>
            </a:r>
            <a:r>
              <a:rPr lang="tr-TR" dirty="0"/>
              <a:t> New </a:t>
            </a:r>
            <a:r>
              <a:rPr lang="tr-TR" dirty="0" err="1"/>
              <a:t>Shortcut</a:t>
            </a:r>
            <a:r>
              <a:rPr lang="tr-TR" dirty="0"/>
              <a:t> yolu izlendiğinde açılan pencereden </a:t>
            </a:r>
            <a:r>
              <a:rPr lang="tr-TR" dirty="0" err="1"/>
              <a:t>kısayol</a:t>
            </a:r>
            <a:r>
              <a:rPr lang="tr-TR" dirty="0"/>
              <a:t> simgesinin temsil ettiği yani programın kurulu olduğu dosyayı işaret edecek olan dosyayı seçiyoruz. Bu dosya, yukarda belirttiğimiz “</a:t>
            </a:r>
            <a:r>
              <a:rPr lang="tr-TR" dirty="0" err="1"/>
              <a:t>Primary</a:t>
            </a:r>
            <a:r>
              <a:rPr lang="tr-TR" dirty="0"/>
              <a:t> </a:t>
            </a:r>
            <a:r>
              <a:rPr lang="tr-TR" dirty="0" err="1"/>
              <a:t>Output</a:t>
            </a:r>
            <a:r>
              <a:rPr lang="tr-TR" dirty="0"/>
              <a:t>” dosyasıdır. Aşağıdaki pencereden bu dosyayı seçip Ok tuşuna basıyoruz. Bu aşamayı da bitirdikten sonra son görüntü aşağıdaki gibi olmalı.</a:t>
            </a:r>
          </a:p>
        </p:txBody>
      </p:sp>
      <p:pic>
        <p:nvPicPr>
          <p:cNvPr id="4" name="Picture 2" descr="http://www.serefakyuz.com/images/setup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9477" y="5029200"/>
            <a:ext cx="7447724"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0387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4" name="İçerik Yer Tutucusu 3"/>
          <p:cNvSpPr>
            <a:spLocks noGrp="1"/>
          </p:cNvSpPr>
          <p:nvPr>
            <p:ph idx="1"/>
          </p:nvPr>
        </p:nvSpPr>
        <p:spPr>
          <a:xfrm>
            <a:off x="1097280" y="1845734"/>
            <a:ext cx="5303520" cy="4402666"/>
          </a:xfrm>
        </p:spPr>
        <p:txBody>
          <a:bodyPr/>
          <a:lstStyle/>
          <a:p>
            <a:r>
              <a:rPr lang="tr-TR" b="1" dirty="0"/>
              <a:t>Proje Genel Ayarlarını Düzenleme</a:t>
            </a:r>
          </a:p>
          <a:p>
            <a:r>
              <a:rPr lang="tr-TR" dirty="0"/>
              <a:t>Projenin kurulum aşamasında kullanacağı ayarlardır bunlar. Projenin sahibi, versiyonu </a:t>
            </a:r>
            <a:r>
              <a:rPr lang="tr-TR" dirty="0" err="1"/>
              <a:t>vb</a:t>
            </a:r>
            <a:r>
              <a:rPr lang="tr-TR" dirty="0"/>
              <a:t> özellikler buradan ayarlanabilir. Bu ayarları değiştirmek için; </a:t>
            </a:r>
            <a:r>
              <a:rPr lang="tr-TR" b="1" dirty="0"/>
              <a:t>Setup1</a:t>
            </a:r>
            <a:r>
              <a:rPr lang="tr-TR" dirty="0"/>
              <a:t> projesi seçili iken </a:t>
            </a:r>
            <a:r>
              <a:rPr lang="tr-TR" dirty="0" err="1"/>
              <a:t>properties</a:t>
            </a:r>
            <a:r>
              <a:rPr lang="tr-TR" dirty="0"/>
              <a:t> penceresindeki özellikleri değiştirmeliyiz.</a:t>
            </a:r>
          </a:p>
        </p:txBody>
      </p:sp>
      <p:pic>
        <p:nvPicPr>
          <p:cNvPr id="6148" name="Picture 4" descr="http://www.serefakyuz.com/images/setup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846983"/>
            <a:ext cx="4933950" cy="4638676"/>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302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1097280" y="1845734"/>
            <a:ext cx="10485120" cy="4555066"/>
          </a:xfrm>
        </p:spPr>
        <p:txBody>
          <a:bodyPr>
            <a:normAutofit fontScale="77500" lnSpcReduction="20000"/>
          </a:bodyPr>
          <a:lstStyle/>
          <a:p>
            <a:r>
              <a:rPr lang="tr-TR" sz="3100" b="1" dirty="0"/>
              <a:t> SQL Server Express Sürümünü </a:t>
            </a:r>
            <a:r>
              <a:rPr lang="tr-TR" sz="3100" b="1" dirty="0" err="1"/>
              <a:t>Setup</a:t>
            </a:r>
            <a:r>
              <a:rPr lang="tr-TR" sz="3100" b="1" dirty="0"/>
              <a:t>’ a Eklemek</a:t>
            </a:r>
          </a:p>
          <a:p>
            <a:pPr>
              <a:lnSpc>
                <a:spcPct val="120000"/>
              </a:lnSpc>
              <a:spcBef>
                <a:spcPts val="600"/>
              </a:spcBef>
              <a:spcAft>
                <a:spcPts val="600"/>
              </a:spcAft>
            </a:pPr>
            <a:r>
              <a:rPr lang="tr-TR" dirty="0"/>
              <a:t>Öncelikle projeye bir Class Library ekleyelim. Class Library ile amacımız, SQL Server Express Sürümünün kurulum dosyasının, programın kurulumu esnasında bilgisayara kopyalanmak olacaktır. Şimdi Class Library nasıl eklenir buna bakalım. Solution üzerinde </a:t>
            </a:r>
            <a:r>
              <a:rPr lang="tr-TR" dirty="0" err="1"/>
              <a:t>Add</a:t>
            </a:r>
            <a:r>
              <a:rPr lang="tr-TR" dirty="0"/>
              <a:t> –&gt; New Project –&gt; Visual C# yolu ile sağ bölmede gelen nesnelerden Class Library seçeneğini seçtikten sonra adını da “</a:t>
            </a:r>
            <a:r>
              <a:rPr lang="tr-TR" b="1" dirty="0" err="1"/>
              <a:t>copySQL</a:t>
            </a:r>
            <a:r>
              <a:rPr lang="tr-TR" dirty="0"/>
              <a:t>” olarak değiştirelim. Ardından eklediğimiz </a:t>
            </a:r>
            <a:r>
              <a:rPr lang="tr-TR" dirty="0" err="1"/>
              <a:t>copySQL</a:t>
            </a:r>
            <a:r>
              <a:rPr lang="tr-TR" dirty="0"/>
              <a:t> projesine </a:t>
            </a:r>
            <a:r>
              <a:rPr lang="tr-TR" dirty="0" smtClean="0"/>
              <a:t>sağ tıklayıp  </a:t>
            </a:r>
            <a:r>
              <a:rPr lang="tr-TR" b="1" dirty="0" err="1" smtClean="0"/>
              <a:t>setupSQL</a:t>
            </a:r>
            <a:r>
              <a:rPr lang="tr-TR" dirty="0"/>
              <a:t> </a:t>
            </a:r>
            <a:r>
              <a:rPr lang="tr-TR" dirty="0" smtClean="0"/>
              <a:t>adında, </a:t>
            </a:r>
            <a:r>
              <a:rPr lang="tr-TR" b="1" dirty="0" err="1" smtClean="0"/>
              <a:t>SQLEXPRESS</a:t>
            </a:r>
            <a:r>
              <a:rPr lang="tr-TR" dirty="0" err="1" smtClean="0"/>
              <a:t>’in</a:t>
            </a:r>
            <a:r>
              <a:rPr lang="tr-TR" dirty="0"/>
              <a:t> </a:t>
            </a:r>
            <a:r>
              <a:rPr lang="tr-TR" dirty="0" smtClean="0"/>
              <a:t>kurulumunu </a:t>
            </a:r>
            <a:r>
              <a:rPr lang="tr-TR" dirty="0"/>
              <a:t>koyacağımız bir klasör oluşturalım. Klasör üzerinde sağ tıklayıp </a:t>
            </a:r>
            <a:r>
              <a:rPr lang="tr-TR" dirty="0" err="1"/>
              <a:t>Add</a:t>
            </a:r>
            <a:r>
              <a:rPr lang="tr-TR" dirty="0"/>
              <a:t> –&gt; </a:t>
            </a:r>
            <a:r>
              <a:rPr lang="tr-TR" dirty="0" err="1"/>
              <a:t>Existing</a:t>
            </a:r>
            <a:r>
              <a:rPr lang="tr-TR" dirty="0"/>
              <a:t> </a:t>
            </a:r>
            <a:r>
              <a:rPr lang="tr-TR" dirty="0" err="1"/>
              <a:t>İtem</a:t>
            </a:r>
            <a:r>
              <a:rPr lang="tr-TR" dirty="0"/>
              <a:t> seçeneği </a:t>
            </a:r>
            <a:r>
              <a:rPr lang="tr-TR" dirty="0" smtClean="0"/>
              <a:t>ile SQL </a:t>
            </a:r>
            <a:r>
              <a:rPr lang="tr-TR" dirty="0"/>
              <a:t>Server Express kurulumunu klasör içine ekliyoruz. Ardından </a:t>
            </a:r>
            <a:r>
              <a:rPr lang="tr-TR" b="1" dirty="0"/>
              <a:t>SQLEXPR_x64_ENU.exe</a:t>
            </a:r>
            <a:r>
              <a:rPr lang="tr-TR" dirty="0"/>
              <a:t> seçili iken </a:t>
            </a:r>
            <a:r>
              <a:rPr lang="tr-TR" dirty="0" err="1"/>
              <a:t>Build</a:t>
            </a:r>
            <a:r>
              <a:rPr lang="tr-TR" dirty="0"/>
              <a:t> Action özelliğini </a:t>
            </a:r>
            <a:r>
              <a:rPr lang="tr-TR" b="1" dirty="0"/>
              <a:t>Embedded Resource</a:t>
            </a:r>
            <a:r>
              <a:rPr lang="tr-TR" dirty="0"/>
              <a:t> yapıyoruz. (Aşağıdaki resim) Bu sayede, SQLEXPR_x64_ENU.exe dosyası Class Library </a:t>
            </a:r>
            <a:r>
              <a:rPr lang="tr-TR" dirty="0" smtClean="0"/>
              <a:t>projesinin (</a:t>
            </a:r>
            <a:r>
              <a:rPr lang="tr-TR" dirty="0" err="1"/>
              <a:t>copySQL</a:t>
            </a:r>
            <a:r>
              <a:rPr lang="tr-TR" dirty="0"/>
              <a:t>) </a:t>
            </a:r>
            <a:r>
              <a:rPr lang="tr-TR" dirty="0" err="1"/>
              <a:t>dll’ine</a:t>
            </a:r>
            <a:r>
              <a:rPr lang="tr-TR" dirty="0"/>
              <a:t> dahil edilmiş oluyor.</a:t>
            </a:r>
          </a:p>
        </p:txBody>
      </p:sp>
    </p:spTree>
    <p:extLst>
      <p:ext uri="{BB962C8B-B14F-4D97-AF65-F5344CB8AC3E}">
        <p14:creationId xmlns:p14="http://schemas.microsoft.com/office/powerpoint/2010/main" val="4203717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8194" name="Picture 2" descr="http://www.serefakyuz.com/images/setup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391400" y="2060178"/>
            <a:ext cx="4532212" cy="3502422"/>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685800" y="1737360"/>
            <a:ext cx="6891728" cy="4524315"/>
          </a:xfrm>
          <a:prstGeom prst="rect">
            <a:avLst/>
          </a:prstGeom>
          <a:noFill/>
        </p:spPr>
        <p:txBody>
          <a:bodyPr wrap="square" rtlCol="0">
            <a:spAutoFit/>
          </a:bodyPr>
          <a:lstStyle/>
          <a:p>
            <a:r>
              <a:rPr lang="tr-TR" sz="2400" dirty="0">
                <a:solidFill>
                  <a:srgbClr val="002060"/>
                </a:solidFill>
                <a:latin typeface="Times New Roman" panose="02020603050405020304" pitchFamily="18" charset="0"/>
                <a:cs typeface="Times New Roman" panose="02020603050405020304" pitchFamily="18" charset="0"/>
              </a:rPr>
              <a:t>Bu aşamadan sonra amacımız, kurulum esnasında bu SQL </a:t>
            </a:r>
            <a:r>
              <a:rPr lang="tr-TR" sz="2400" dirty="0" err="1">
                <a:solidFill>
                  <a:srgbClr val="002060"/>
                </a:solidFill>
                <a:latin typeface="Times New Roman" panose="02020603050405020304" pitchFamily="18" charset="0"/>
                <a:cs typeface="Times New Roman" panose="02020603050405020304" pitchFamily="18" charset="0"/>
              </a:rPr>
              <a:t>installer</a:t>
            </a:r>
            <a:r>
              <a:rPr lang="tr-TR" sz="2400" dirty="0">
                <a:solidFill>
                  <a:srgbClr val="002060"/>
                </a:solidFill>
                <a:latin typeface="Times New Roman" panose="02020603050405020304" pitchFamily="18" charset="0"/>
                <a:cs typeface="Times New Roman" panose="02020603050405020304" pitchFamily="18" charset="0"/>
              </a:rPr>
              <a:t> dosyasını bilgisayar kopyalamak olacaktır. Kurulum esnasında bilgisayar dosya kopyalama işlemlerini gerçekleştiren nesne, </a:t>
            </a:r>
            <a:r>
              <a:rPr lang="tr-TR" sz="2400" dirty="0" err="1">
                <a:solidFill>
                  <a:srgbClr val="002060"/>
                </a:solidFill>
                <a:latin typeface="Times New Roman" panose="02020603050405020304" pitchFamily="18" charset="0"/>
                <a:cs typeface="Times New Roman" panose="02020603050405020304" pitchFamily="18" charset="0"/>
              </a:rPr>
              <a:t>InstallerClass</a:t>
            </a:r>
            <a:r>
              <a:rPr lang="tr-TR" sz="2400" dirty="0">
                <a:solidFill>
                  <a:srgbClr val="002060"/>
                </a:solidFill>
                <a:latin typeface="Times New Roman" panose="02020603050405020304" pitchFamily="18" charset="0"/>
                <a:cs typeface="Times New Roman" panose="02020603050405020304" pitchFamily="18" charset="0"/>
              </a:rPr>
              <a:t>‘ </a:t>
            </a:r>
            <a:r>
              <a:rPr lang="tr-TR" sz="2400" dirty="0" err="1">
                <a:solidFill>
                  <a:srgbClr val="002060"/>
                </a:solidFill>
                <a:latin typeface="Times New Roman" panose="02020603050405020304" pitchFamily="18" charset="0"/>
                <a:cs typeface="Times New Roman" panose="02020603050405020304" pitchFamily="18" charset="0"/>
              </a:rPr>
              <a:t>dır</a:t>
            </a:r>
            <a:r>
              <a:rPr lang="tr-TR" sz="2400" dirty="0">
                <a:solidFill>
                  <a:srgbClr val="002060"/>
                </a:solidFill>
                <a:latin typeface="Times New Roman" panose="02020603050405020304" pitchFamily="18" charset="0"/>
                <a:cs typeface="Times New Roman" panose="02020603050405020304" pitchFamily="18" charset="0"/>
              </a:rPr>
              <a:t>. Bu </a:t>
            </a:r>
            <a:r>
              <a:rPr lang="tr-TR" sz="2400" dirty="0" err="1">
                <a:solidFill>
                  <a:srgbClr val="002060"/>
                </a:solidFill>
                <a:latin typeface="Times New Roman" panose="02020603050405020304" pitchFamily="18" charset="0"/>
                <a:cs typeface="Times New Roman" panose="02020603050405020304" pitchFamily="18" charset="0"/>
              </a:rPr>
              <a:t>classı</a:t>
            </a:r>
            <a:r>
              <a:rPr lang="tr-TR" sz="2400" dirty="0">
                <a:solidFill>
                  <a:srgbClr val="002060"/>
                </a:solidFill>
                <a:latin typeface="Times New Roman" panose="02020603050405020304" pitchFamily="18" charset="0"/>
                <a:cs typeface="Times New Roman" panose="02020603050405020304" pitchFamily="18" charset="0"/>
              </a:rPr>
              <a:t> projeye eklemek için, </a:t>
            </a:r>
            <a:r>
              <a:rPr lang="tr-TR" sz="2400" dirty="0" err="1">
                <a:solidFill>
                  <a:srgbClr val="002060"/>
                </a:solidFill>
                <a:latin typeface="Times New Roman" panose="02020603050405020304" pitchFamily="18" charset="0"/>
                <a:cs typeface="Times New Roman" panose="02020603050405020304" pitchFamily="18" charset="0"/>
              </a:rPr>
              <a:t>copySQL</a:t>
            </a:r>
            <a:r>
              <a:rPr lang="tr-TR" sz="2400" dirty="0">
                <a:solidFill>
                  <a:srgbClr val="002060"/>
                </a:solidFill>
                <a:latin typeface="Times New Roman" panose="02020603050405020304" pitchFamily="18" charset="0"/>
                <a:cs typeface="Times New Roman" panose="02020603050405020304" pitchFamily="18" charset="0"/>
              </a:rPr>
              <a:t> projesi üzerinde sağ tık –&gt; </a:t>
            </a:r>
            <a:r>
              <a:rPr lang="tr-TR" sz="2400" dirty="0" err="1">
                <a:solidFill>
                  <a:srgbClr val="002060"/>
                </a:solidFill>
                <a:latin typeface="Times New Roman" panose="02020603050405020304" pitchFamily="18" charset="0"/>
                <a:cs typeface="Times New Roman" panose="02020603050405020304" pitchFamily="18" charset="0"/>
              </a:rPr>
              <a:t>Add</a:t>
            </a:r>
            <a:r>
              <a:rPr lang="tr-TR" sz="2400" dirty="0">
                <a:solidFill>
                  <a:srgbClr val="002060"/>
                </a:solidFill>
                <a:latin typeface="Times New Roman" panose="02020603050405020304" pitchFamily="18" charset="0"/>
                <a:cs typeface="Times New Roman" panose="02020603050405020304" pitchFamily="18" charset="0"/>
              </a:rPr>
              <a:t> –&gt; New </a:t>
            </a:r>
            <a:r>
              <a:rPr lang="tr-TR" sz="2400" dirty="0" err="1">
                <a:solidFill>
                  <a:srgbClr val="002060"/>
                </a:solidFill>
                <a:latin typeface="Times New Roman" panose="02020603050405020304" pitchFamily="18" charset="0"/>
                <a:cs typeface="Times New Roman" panose="02020603050405020304" pitchFamily="18" charset="0"/>
              </a:rPr>
              <a:t>Item</a:t>
            </a:r>
            <a:r>
              <a:rPr lang="tr-TR" sz="2400" dirty="0">
                <a:solidFill>
                  <a:srgbClr val="002060"/>
                </a:solidFill>
                <a:latin typeface="Times New Roman" panose="02020603050405020304" pitchFamily="18" charset="0"/>
                <a:cs typeface="Times New Roman" panose="02020603050405020304" pitchFamily="18" charset="0"/>
              </a:rPr>
              <a:t> –&gt; Visual C# </a:t>
            </a:r>
            <a:r>
              <a:rPr lang="tr-TR" sz="2400" dirty="0" err="1">
                <a:solidFill>
                  <a:srgbClr val="002060"/>
                </a:solidFill>
                <a:latin typeface="Times New Roman" panose="02020603050405020304" pitchFamily="18" charset="0"/>
                <a:cs typeface="Times New Roman" panose="02020603050405020304" pitchFamily="18" charset="0"/>
              </a:rPr>
              <a:t>Items</a:t>
            </a:r>
            <a:r>
              <a:rPr lang="tr-TR" sz="2400" dirty="0">
                <a:solidFill>
                  <a:srgbClr val="002060"/>
                </a:solidFill>
                <a:latin typeface="Times New Roman" panose="02020603050405020304" pitchFamily="18" charset="0"/>
                <a:cs typeface="Times New Roman" panose="02020603050405020304" pitchFamily="18" charset="0"/>
              </a:rPr>
              <a:t> kategorisi altından sağ bölmeden Installer Class seçeneğini seçip adını da “</a:t>
            </a:r>
            <a:r>
              <a:rPr lang="tr-TR" sz="2400" dirty="0" err="1">
                <a:solidFill>
                  <a:srgbClr val="002060"/>
                </a:solidFill>
                <a:latin typeface="Times New Roman" panose="02020603050405020304" pitchFamily="18" charset="0"/>
                <a:cs typeface="Times New Roman" panose="02020603050405020304" pitchFamily="18" charset="0"/>
              </a:rPr>
              <a:t>instClssCopySQL</a:t>
            </a:r>
            <a:r>
              <a:rPr lang="tr-TR" sz="2400" dirty="0">
                <a:solidFill>
                  <a:srgbClr val="002060"/>
                </a:solidFill>
                <a:latin typeface="Times New Roman" panose="02020603050405020304" pitchFamily="18" charset="0"/>
                <a:cs typeface="Times New Roman" panose="02020603050405020304" pitchFamily="18" charset="0"/>
              </a:rPr>
              <a:t>” yaparak Ok tuşuna tıklıyoruz. Karşımıza gelen </a:t>
            </a:r>
            <a:r>
              <a:rPr lang="tr-TR" sz="2400" dirty="0" err="1">
                <a:solidFill>
                  <a:srgbClr val="002060"/>
                </a:solidFill>
                <a:latin typeface="Times New Roman" panose="02020603050405020304" pitchFamily="18" charset="0"/>
                <a:cs typeface="Times New Roman" panose="02020603050405020304" pitchFamily="18" charset="0"/>
              </a:rPr>
              <a:t>instClssCopySQL</a:t>
            </a:r>
            <a:r>
              <a:rPr lang="tr-TR" sz="2400" dirty="0">
                <a:solidFill>
                  <a:srgbClr val="002060"/>
                </a:solidFill>
                <a:latin typeface="Times New Roman" panose="02020603050405020304" pitchFamily="18" charset="0"/>
                <a:cs typeface="Times New Roman" panose="02020603050405020304" pitchFamily="18" charset="0"/>
              </a:rPr>
              <a:t> </a:t>
            </a:r>
            <a:r>
              <a:rPr lang="tr-TR" sz="2400" dirty="0" err="1">
                <a:solidFill>
                  <a:srgbClr val="002060"/>
                </a:solidFill>
                <a:latin typeface="Times New Roman" panose="02020603050405020304" pitchFamily="18" charset="0"/>
                <a:cs typeface="Times New Roman" panose="02020603050405020304" pitchFamily="18" charset="0"/>
              </a:rPr>
              <a:t>classı</a:t>
            </a:r>
            <a:r>
              <a:rPr lang="tr-TR" sz="2400" dirty="0">
                <a:solidFill>
                  <a:srgbClr val="002060"/>
                </a:solidFill>
                <a:latin typeface="Times New Roman" panose="02020603050405020304" pitchFamily="18" charset="0"/>
                <a:cs typeface="Times New Roman" panose="02020603050405020304" pitchFamily="18" charset="0"/>
              </a:rPr>
              <a:t> içine aşağıdaki kodları yazarak SQL Server’ ı belgelerim dizinine kaydedecek kodu tamamlamış olacağız.</a:t>
            </a:r>
          </a:p>
        </p:txBody>
      </p:sp>
    </p:spTree>
    <p:extLst>
      <p:ext uri="{BB962C8B-B14F-4D97-AF65-F5344CB8AC3E}">
        <p14:creationId xmlns:p14="http://schemas.microsoft.com/office/powerpoint/2010/main" val="4282857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4" name="İçerik Yer Tutucusu 3"/>
          <p:cNvPicPr>
            <a:picLocks noGrp="1" noChangeAspect="1"/>
          </p:cNvPicPr>
          <p:nvPr>
            <p:ph idx="1"/>
          </p:nvPr>
        </p:nvPicPr>
        <p:blipFill>
          <a:blip r:embed="rId2"/>
          <a:stretch>
            <a:fillRect/>
          </a:stretch>
        </p:blipFill>
        <p:spPr>
          <a:xfrm>
            <a:off x="838200" y="1905000"/>
            <a:ext cx="8998169" cy="1371600"/>
          </a:xfrm>
          <a:prstGeom prst="rect">
            <a:avLst/>
          </a:prstGeom>
        </p:spPr>
      </p:pic>
      <p:pic>
        <p:nvPicPr>
          <p:cNvPr id="5" name="Resim 4"/>
          <p:cNvPicPr>
            <a:picLocks noChangeAspect="1"/>
          </p:cNvPicPr>
          <p:nvPr/>
        </p:nvPicPr>
        <p:blipFill>
          <a:blip r:embed="rId3"/>
          <a:stretch>
            <a:fillRect/>
          </a:stretch>
        </p:blipFill>
        <p:spPr>
          <a:xfrm>
            <a:off x="838200" y="3259111"/>
            <a:ext cx="10515600" cy="2743200"/>
          </a:xfrm>
          <a:prstGeom prst="rect">
            <a:avLst/>
          </a:prstGeom>
        </p:spPr>
      </p:pic>
    </p:spTree>
    <p:extLst>
      <p:ext uri="{BB962C8B-B14F-4D97-AF65-F5344CB8AC3E}">
        <p14:creationId xmlns:p14="http://schemas.microsoft.com/office/powerpoint/2010/main" val="3765879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4" name="İçerik Yer Tutucusu 3"/>
          <p:cNvPicPr>
            <a:picLocks noGrp="1" noChangeAspect="1"/>
          </p:cNvPicPr>
          <p:nvPr>
            <p:ph idx="1"/>
          </p:nvPr>
        </p:nvPicPr>
        <p:blipFill>
          <a:blip r:embed="rId2"/>
          <a:stretch>
            <a:fillRect/>
          </a:stretch>
        </p:blipFill>
        <p:spPr>
          <a:xfrm>
            <a:off x="1097280" y="1741108"/>
            <a:ext cx="9037320" cy="3058136"/>
          </a:xfrm>
          <a:prstGeom prst="rect">
            <a:avLst/>
          </a:prstGeom>
        </p:spPr>
      </p:pic>
      <p:sp>
        <p:nvSpPr>
          <p:cNvPr id="5" name="Dikdörtgen 4"/>
          <p:cNvSpPr/>
          <p:nvPr/>
        </p:nvSpPr>
        <p:spPr>
          <a:xfrm>
            <a:off x="838200" y="4799244"/>
            <a:ext cx="10972800" cy="1631216"/>
          </a:xfrm>
          <a:prstGeom prst="rect">
            <a:avLst/>
          </a:prstGeom>
        </p:spPr>
        <p:txBody>
          <a:bodyPr wrap="square">
            <a:spAutoFit/>
          </a:bodyPr>
          <a:lstStyle/>
          <a:p>
            <a:r>
              <a:rPr lang="tr-TR" sz="2000" dirty="0">
                <a:solidFill>
                  <a:srgbClr val="002060"/>
                </a:solidFill>
                <a:latin typeface="Times New Roman" panose="02020603050405020304" pitchFamily="18" charset="0"/>
                <a:cs typeface="Times New Roman" panose="02020603050405020304" pitchFamily="18" charset="0"/>
              </a:rPr>
              <a:t>Bu sınıfla birlikte SQLEXPR_x64_ENU.exe dosyasını bilgisayara kaydedecek kodu tamamlamış olduk. Bu sınıf Installer sınıfından türemesinden ve </a:t>
            </a:r>
            <a:r>
              <a:rPr lang="tr-TR" sz="2000" b="1" dirty="0">
                <a:solidFill>
                  <a:srgbClr val="002060"/>
                </a:solidFill>
                <a:latin typeface="Times New Roman" panose="02020603050405020304" pitchFamily="18" charset="0"/>
                <a:cs typeface="Times New Roman" panose="02020603050405020304" pitchFamily="18" charset="0"/>
              </a:rPr>
              <a:t>[</a:t>
            </a:r>
            <a:r>
              <a:rPr lang="tr-TR" sz="2000" b="1" dirty="0" err="1">
                <a:solidFill>
                  <a:srgbClr val="002060"/>
                </a:solidFill>
                <a:latin typeface="Times New Roman" panose="02020603050405020304" pitchFamily="18" charset="0"/>
                <a:cs typeface="Times New Roman" panose="02020603050405020304" pitchFamily="18" charset="0"/>
              </a:rPr>
              <a:t>RunInstaller</a:t>
            </a:r>
            <a:r>
              <a:rPr lang="tr-TR" sz="2000" b="1" dirty="0">
                <a:solidFill>
                  <a:srgbClr val="002060"/>
                </a:solidFill>
                <a:latin typeface="Times New Roman" panose="02020603050405020304" pitchFamily="18" charset="0"/>
                <a:cs typeface="Times New Roman" panose="02020603050405020304" pitchFamily="18" charset="0"/>
              </a:rPr>
              <a:t>(</a:t>
            </a:r>
            <a:r>
              <a:rPr lang="tr-TR" sz="2000" b="1" dirty="0" err="1">
                <a:solidFill>
                  <a:srgbClr val="002060"/>
                </a:solidFill>
                <a:latin typeface="Times New Roman" panose="02020603050405020304" pitchFamily="18" charset="0"/>
                <a:cs typeface="Times New Roman" panose="02020603050405020304" pitchFamily="18" charset="0"/>
              </a:rPr>
              <a:t>true</a:t>
            </a:r>
            <a:r>
              <a:rPr lang="tr-TR" sz="2000" b="1" dirty="0">
                <a:solidFill>
                  <a:srgbClr val="002060"/>
                </a:solidFill>
                <a:latin typeface="Times New Roman" panose="02020603050405020304" pitchFamily="18" charset="0"/>
                <a:cs typeface="Times New Roman" panose="02020603050405020304" pitchFamily="18" charset="0"/>
              </a:rPr>
              <a:t>)]</a:t>
            </a:r>
            <a:r>
              <a:rPr lang="tr-TR" sz="2000" dirty="0">
                <a:solidFill>
                  <a:srgbClr val="002060"/>
                </a:solidFill>
                <a:latin typeface="Times New Roman" panose="02020603050405020304" pitchFamily="18" charset="0"/>
                <a:cs typeface="Times New Roman" panose="02020603050405020304" pitchFamily="18" charset="0"/>
              </a:rPr>
              <a:t> özelliğinin </a:t>
            </a:r>
            <a:r>
              <a:rPr lang="tr-TR" sz="2000" dirty="0" err="1">
                <a:solidFill>
                  <a:srgbClr val="002060"/>
                </a:solidFill>
                <a:latin typeface="Times New Roman" panose="02020603050405020304" pitchFamily="18" charset="0"/>
                <a:cs typeface="Times New Roman" panose="02020603050405020304" pitchFamily="18" charset="0"/>
              </a:rPr>
              <a:t>true</a:t>
            </a:r>
            <a:r>
              <a:rPr lang="tr-TR" sz="2000" dirty="0">
                <a:solidFill>
                  <a:srgbClr val="002060"/>
                </a:solidFill>
                <a:latin typeface="Times New Roman" panose="02020603050405020304" pitchFamily="18" charset="0"/>
                <a:cs typeface="Times New Roman" panose="02020603050405020304" pitchFamily="18" charset="0"/>
              </a:rPr>
              <a:t> olmasından dolayı kurulum esnasında ve sonrasında </a:t>
            </a:r>
            <a:r>
              <a:rPr lang="tr-TR" sz="2000" dirty="0" err="1">
                <a:solidFill>
                  <a:srgbClr val="002060"/>
                </a:solidFill>
                <a:latin typeface="Times New Roman" panose="02020603050405020304" pitchFamily="18" charset="0"/>
                <a:cs typeface="Times New Roman" panose="02020603050405020304" pitchFamily="18" charset="0"/>
              </a:rPr>
              <a:t>setup</a:t>
            </a:r>
            <a:r>
              <a:rPr lang="tr-TR" sz="2000" dirty="0">
                <a:solidFill>
                  <a:srgbClr val="002060"/>
                </a:solidFill>
                <a:latin typeface="Times New Roman" panose="02020603050405020304" pitchFamily="18" charset="0"/>
                <a:cs typeface="Times New Roman" panose="02020603050405020304" pitchFamily="18" charset="0"/>
              </a:rPr>
              <a:t> tarafından çağırılabilir. Zaten amacımız da buydu. Program yüklenirken, SQL’ in </a:t>
            </a:r>
            <a:r>
              <a:rPr lang="tr-TR" sz="2000" dirty="0" err="1">
                <a:solidFill>
                  <a:srgbClr val="002060"/>
                </a:solidFill>
                <a:latin typeface="Times New Roman" panose="02020603050405020304" pitchFamily="18" charset="0"/>
                <a:cs typeface="Times New Roman" panose="02020603050405020304" pitchFamily="18" charset="0"/>
              </a:rPr>
              <a:t>setup</a:t>
            </a:r>
            <a:r>
              <a:rPr lang="tr-TR" sz="2000" dirty="0">
                <a:solidFill>
                  <a:srgbClr val="002060"/>
                </a:solidFill>
                <a:latin typeface="Times New Roman" panose="02020603050405020304" pitchFamily="18" charset="0"/>
                <a:cs typeface="Times New Roman" panose="02020603050405020304" pitchFamily="18" charset="0"/>
              </a:rPr>
              <a:t> dosyasını bilgisayara kopyalamak. Program ilk çalıştığında da SQL’ in </a:t>
            </a:r>
            <a:r>
              <a:rPr lang="tr-TR" sz="2000" dirty="0" err="1">
                <a:solidFill>
                  <a:srgbClr val="002060"/>
                </a:solidFill>
                <a:latin typeface="Times New Roman" panose="02020603050405020304" pitchFamily="18" charset="0"/>
                <a:cs typeface="Times New Roman" panose="02020603050405020304" pitchFamily="18" charset="0"/>
              </a:rPr>
              <a:t>express</a:t>
            </a:r>
            <a:r>
              <a:rPr lang="tr-TR" sz="2000" dirty="0">
                <a:solidFill>
                  <a:srgbClr val="002060"/>
                </a:solidFill>
                <a:latin typeface="Times New Roman" panose="02020603050405020304" pitchFamily="18" charset="0"/>
                <a:cs typeface="Times New Roman" panose="02020603050405020304" pitchFamily="18" charset="0"/>
              </a:rPr>
              <a:t> sürümünü bilgisayara kurmak.</a:t>
            </a:r>
          </a:p>
        </p:txBody>
      </p:sp>
    </p:spTree>
    <p:extLst>
      <p:ext uri="{BB962C8B-B14F-4D97-AF65-F5344CB8AC3E}">
        <p14:creationId xmlns:p14="http://schemas.microsoft.com/office/powerpoint/2010/main" val="2285057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457200" y="1845734"/>
            <a:ext cx="5562600" cy="4402666"/>
          </a:xfrm>
        </p:spPr>
        <p:txBody>
          <a:bodyPr>
            <a:normAutofit/>
          </a:bodyPr>
          <a:lstStyle/>
          <a:p>
            <a:r>
              <a:rPr lang="tr-TR" dirty="0"/>
              <a:t>Şimdi </a:t>
            </a:r>
            <a:r>
              <a:rPr lang="tr-TR" dirty="0" err="1"/>
              <a:t>copySQL</a:t>
            </a:r>
            <a:r>
              <a:rPr lang="tr-TR" dirty="0"/>
              <a:t> sınıfının referansını setup1 projesine eklemeliyiz. Tekrar File </a:t>
            </a:r>
            <a:r>
              <a:rPr lang="tr-TR" dirty="0" err="1"/>
              <a:t>System</a:t>
            </a:r>
            <a:r>
              <a:rPr lang="tr-TR" dirty="0"/>
              <a:t> sekmesine dönüyoruz. Application </a:t>
            </a:r>
            <a:r>
              <a:rPr lang="tr-TR" dirty="0" err="1"/>
              <a:t>Folder</a:t>
            </a:r>
            <a:r>
              <a:rPr lang="tr-TR" dirty="0"/>
              <a:t> seçili iken sağ tarafta sağ tık –&gt; </a:t>
            </a:r>
            <a:r>
              <a:rPr lang="tr-TR" dirty="0" err="1"/>
              <a:t>Add</a:t>
            </a:r>
            <a:r>
              <a:rPr lang="tr-TR" dirty="0"/>
              <a:t> –&gt; Project </a:t>
            </a:r>
            <a:r>
              <a:rPr lang="tr-TR" dirty="0" err="1"/>
              <a:t>Output</a:t>
            </a:r>
            <a:r>
              <a:rPr lang="tr-TR" dirty="0"/>
              <a:t> yolu ile açılan pencereden </a:t>
            </a:r>
            <a:r>
              <a:rPr lang="tr-TR" b="1" dirty="0" err="1"/>
              <a:t>copySQL</a:t>
            </a:r>
            <a:r>
              <a:rPr lang="tr-TR" dirty="0"/>
              <a:t> sınıfını seçiyoruz. Dosya aktarımının kurulum esnasında başlaması için yine </a:t>
            </a:r>
            <a:r>
              <a:rPr lang="tr-TR" dirty="0" err="1"/>
              <a:t>Primary</a:t>
            </a:r>
            <a:r>
              <a:rPr lang="tr-TR" dirty="0"/>
              <a:t> </a:t>
            </a:r>
            <a:r>
              <a:rPr lang="tr-TR" dirty="0" err="1"/>
              <a:t>Output</a:t>
            </a:r>
            <a:r>
              <a:rPr lang="tr-TR" dirty="0"/>
              <a:t> seçeneğini seçip bu sınıfı setup1 projesine ekliyoruz.</a:t>
            </a:r>
          </a:p>
        </p:txBody>
      </p:sp>
      <p:pic>
        <p:nvPicPr>
          <p:cNvPr id="9218" name="Picture 2" descr="http://www.serefakyuz.com/images/setup1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0247" y="2057400"/>
            <a:ext cx="5781954"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3518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609600" y="1845734"/>
            <a:ext cx="6019800" cy="4023360"/>
          </a:xfrm>
        </p:spPr>
        <p:txBody>
          <a:bodyPr>
            <a:normAutofit lnSpcReduction="10000"/>
          </a:bodyPr>
          <a:lstStyle/>
          <a:p>
            <a:r>
              <a:rPr lang="tr-TR" dirty="0"/>
              <a:t>Şimdi yapılacak işlem, SQL Server’ </a:t>
            </a:r>
            <a:r>
              <a:rPr lang="tr-TR" dirty="0" err="1"/>
              <a:t>ın</a:t>
            </a:r>
            <a:r>
              <a:rPr lang="tr-TR" dirty="0"/>
              <a:t> kurulumun hangi aşamasında bilgisayara kopyalanacağını belirlemek olacak. Bunu yapmak için de Setup1 projesi seçili iken hemen yukarda bulunan </a:t>
            </a:r>
            <a:r>
              <a:rPr lang="tr-TR" dirty="0" err="1"/>
              <a:t>Custom</a:t>
            </a:r>
            <a:r>
              <a:rPr lang="tr-TR" dirty="0"/>
              <a:t> </a:t>
            </a:r>
            <a:r>
              <a:rPr lang="tr-TR" dirty="0" err="1"/>
              <a:t>Actions</a:t>
            </a:r>
            <a:r>
              <a:rPr lang="tr-TR" dirty="0"/>
              <a:t> Editor Seçeneğinden gerekli ayarlamaları yapmamız gerekiyor. </a:t>
            </a:r>
            <a:r>
              <a:rPr lang="tr-TR" dirty="0" err="1"/>
              <a:t>Custom</a:t>
            </a:r>
            <a:r>
              <a:rPr lang="tr-TR" dirty="0"/>
              <a:t> </a:t>
            </a:r>
            <a:r>
              <a:rPr lang="tr-TR" dirty="0" err="1"/>
              <a:t>Actions</a:t>
            </a:r>
            <a:r>
              <a:rPr lang="tr-TR" dirty="0"/>
              <a:t> Penceresini açtıktan sonra </a:t>
            </a:r>
            <a:r>
              <a:rPr lang="tr-TR" dirty="0" err="1"/>
              <a:t>Install</a:t>
            </a:r>
            <a:r>
              <a:rPr lang="tr-TR" dirty="0"/>
              <a:t> klasörü üzerinde sağ tık –&gt; </a:t>
            </a:r>
            <a:r>
              <a:rPr lang="tr-TR" b="1" dirty="0" err="1"/>
              <a:t>Add</a:t>
            </a:r>
            <a:r>
              <a:rPr lang="tr-TR" b="1" dirty="0"/>
              <a:t> </a:t>
            </a:r>
            <a:r>
              <a:rPr lang="tr-TR" b="1" dirty="0" err="1"/>
              <a:t>Custom</a:t>
            </a:r>
            <a:r>
              <a:rPr lang="tr-TR" b="1" dirty="0"/>
              <a:t> Action</a:t>
            </a:r>
            <a:r>
              <a:rPr lang="tr-TR" dirty="0"/>
              <a:t> seçeneğine </a:t>
            </a:r>
            <a:r>
              <a:rPr lang="tr-TR" dirty="0" err="1"/>
              <a:t>tıklıoruz</a:t>
            </a:r>
            <a:r>
              <a:rPr lang="tr-TR" dirty="0"/>
              <a:t>.(Aşağıdaki resim)</a:t>
            </a:r>
          </a:p>
        </p:txBody>
      </p:sp>
      <p:pic>
        <p:nvPicPr>
          <p:cNvPr id="10242" name="Picture 2" descr="http://www.serefakyuz.com/images/setup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2076238"/>
            <a:ext cx="4838700" cy="3562351"/>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6868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1097280" y="1845734"/>
            <a:ext cx="5379720" cy="4023360"/>
          </a:xfrm>
        </p:spPr>
        <p:txBody>
          <a:bodyPr>
            <a:normAutofit/>
          </a:bodyPr>
          <a:lstStyle/>
          <a:p>
            <a:r>
              <a:rPr lang="tr-TR" dirty="0"/>
              <a:t>Açılan pencerede Application </a:t>
            </a:r>
            <a:r>
              <a:rPr lang="tr-TR" dirty="0" err="1"/>
              <a:t>Folder</a:t>
            </a:r>
            <a:r>
              <a:rPr lang="tr-TR" dirty="0"/>
              <a:t> içerisindeki </a:t>
            </a:r>
            <a:r>
              <a:rPr lang="tr-TR" dirty="0" err="1"/>
              <a:t>copySQL</a:t>
            </a:r>
            <a:r>
              <a:rPr lang="tr-TR" dirty="0"/>
              <a:t> projesini seçip Ok tuşuna tıklıyoruz.(Aşağıdaki resim) Bu adımla birlikte yukarda kodlarını verdiğim sınıf kurulum aşamasında çalışacak ve dosyayı bilgisayarın “</a:t>
            </a:r>
            <a:r>
              <a:rPr lang="tr-TR" b="1" dirty="0"/>
              <a:t>Belgelerim</a:t>
            </a:r>
            <a:r>
              <a:rPr lang="tr-TR" dirty="0"/>
              <a:t>” klasörüne kopyalayacak.</a:t>
            </a:r>
          </a:p>
        </p:txBody>
      </p:sp>
      <p:pic>
        <p:nvPicPr>
          <p:cNvPr id="11266" name="Picture 2" descr="http://www.serefakyuz.com/images/setup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3304" y="1845734"/>
            <a:ext cx="4630496" cy="31834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296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p:txBody>
          <a:bodyPr/>
          <a:lstStyle/>
          <a:p>
            <a:r>
              <a:rPr lang="tr-TR" dirty="0"/>
              <a:t>Şimdi yapılacak işlem, programın kurulduğu bilgisayarda SQL Server Express’ in ve </a:t>
            </a:r>
            <a:r>
              <a:rPr lang="tr-TR" dirty="0" err="1"/>
              <a:t>veritabanının</a:t>
            </a:r>
            <a:r>
              <a:rPr lang="tr-TR" dirty="0"/>
              <a:t> kurulu olup olmadığını kontrol etmek olacak. Aşağıda verdiğim </a:t>
            </a:r>
            <a:r>
              <a:rPr lang="tr-TR" dirty="0" err="1"/>
              <a:t>metod</a:t>
            </a:r>
            <a:r>
              <a:rPr lang="tr-TR" dirty="0"/>
              <a:t> ile </a:t>
            </a:r>
            <a:r>
              <a:rPr lang="tr-TR" b="1" dirty="0"/>
              <a:t>SQLEXPRESS</a:t>
            </a:r>
            <a:r>
              <a:rPr lang="tr-TR" dirty="0"/>
              <a:t>‘ in kurulu olup olmadığı kontrol edilebilir. Bu </a:t>
            </a:r>
            <a:r>
              <a:rPr lang="tr-TR" dirty="0" err="1"/>
              <a:t>metod</a:t>
            </a:r>
            <a:r>
              <a:rPr lang="tr-TR" dirty="0"/>
              <a:t>, formun </a:t>
            </a:r>
            <a:r>
              <a:rPr lang="tr-TR" dirty="0" err="1"/>
              <a:t>load</a:t>
            </a:r>
            <a:r>
              <a:rPr lang="tr-TR" dirty="0"/>
              <a:t> olayından çağırılmalıdır.</a:t>
            </a:r>
          </a:p>
        </p:txBody>
      </p:sp>
    </p:spTree>
    <p:extLst>
      <p:ext uri="{BB962C8B-B14F-4D97-AF65-F5344CB8AC3E}">
        <p14:creationId xmlns:p14="http://schemas.microsoft.com/office/powerpoint/2010/main" val="1740432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Veritabanıyla Beraber Kurulum Yapmak [1]</a:t>
            </a:r>
            <a:endParaRPr lang="tr-TR"/>
          </a:p>
        </p:txBody>
      </p:sp>
      <p:sp>
        <p:nvSpPr>
          <p:cNvPr id="3" name="İçerik Yer Tutucusu 2"/>
          <p:cNvSpPr>
            <a:spLocks noGrp="1"/>
          </p:cNvSpPr>
          <p:nvPr>
            <p:ph idx="1"/>
          </p:nvPr>
        </p:nvSpPr>
        <p:spPr>
          <a:xfrm>
            <a:off x="1097280" y="1845734"/>
            <a:ext cx="10332720" cy="4023360"/>
          </a:xfrm>
        </p:spPr>
        <p:txBody>
          <a:bodyPr>
            <a:normAutofit fontScale="70000" lnSpcReduction="20000"/>
          </a:bodyPr>
          <a:lstStyle/>
          <a:p>
            <a:pPr>
              <a:lnSpc>
                <a:spcPct val="120000"/>
              </a:lnSpc>
              <a:spcBef>
                <a:spcPts val="600"/>
              </a:spcBef>
              <a:spcAft>
                <a:spcPts val="600"/>
              </a:spcAft>
            </a:pPr>
            <a:r>
              <a:rPr lang="tr-TR"/>
              <a:t>Visual Studio’ da C sharp ile bir veritabanı projesi yaptınız. Bu projenin başka bilgisayarlarda çalışabilmesi için veritabanının da setup içerisinde gömülü olması gerekir. Peki bir projenin setup’ ı nasıl oluşturulur? SQL veritabanı bu setup içine nasıl gömülür? Bu soruların cevaplarını resimli anlatımlarla, yazının devamında bulabilirsiniz.</a:t>
            </a:r>
          </a:p>
          <a:p>
            <a:pPr>
              <a:lnSpc>
                <a:spcPct val="120000"/>
              </a:lnSpc>
              <a:spcBef>
                <a:spcPts val="600"/>
              </a:spcBef>
              <a:spcAft>
                <a:spcPts val="600"/>
              </a:spcAft>
            </a:pPr>
            <a:r>
              <a:rPr lang="tr-TR" smtClean="0"/>
              <a:t>Öncelikle </a:t>
            </a:r>
            <a:r>
              <a:rPr lang="tr-TR"/>
              <a:t>basit bir veritabanı programı hazırlayarak işe başlayalım. Program, genel olarak  bir datagrid içeriyor ve veritabanındaki bilgileri, butonun “click event” inde datagride aktarıyor. Makale konusunun dışına çıkmamak için kod ayrıntılarına girmeyeceğim.</a:t>
            </a:r>
          </a:p>
          <a:p>
            <a:pPr>
              <a:lnSpc>
                <a:spcPct val="120000"/>
              </a:lnSpc>
              <a:spcBef>
                <a:spcPts val="600"/>
              </a:spcBef>
              <a:spcAft>
                <a:spcPts val="600"/>
              </a:spcAft>
            </a:pPr>
            <a:r>
              <a:rPr lang="tr-TR" smtClean="0"/>
              <a:t>NOT</a:t>
            </a:r>
            <a:r>
              <a:rPr lang="tr-TR"/>
              <a:t>: İlerde kullanılacak bazı sınıflar için formu içeren class içine şu namespace’ ler eklenmelidir.</a:t>
            </a:r>
          </a:p>
          <a:p>
            <a:r>
              <a:rPr lang="tr-TR" sz="2600" smtClean="0">
                <a:latin typeface="Consolas" panose="020B0609020204030204" pitchFamily="49" charset="0"/>
              </a:rPr>
              <a:t>using </a:t>
            </a:r>
            <a:r>
              <a:rPr lang="tr-TR" sz="2600">
                <a:latin typeface="Consolas" panose="020B0609020204030204" pitchFamily="49" charset="0"/>
              </a:rPr>
              <a:t>System.Diagnostics;   </a:t>
            </a:r>
            <a:r>
              <a:rPr lang="tr-TR"/>
              <a:t>//Process sınıfı için eklediğim namespace</a:t>
            </a:r>
          </a:p>
          <a:p>
            <a:r>
              <a:rPr lang="tr-TR" sz="2600">
                <a:latin typeface="Consolas" panose="020B0609020204030204" pitchFamily="49" charset="0"/>
              </a:rPr>
              <a:t>using Microsoft.Win32;      </a:t>
            </a:r>
            <a:r>
              <a:rPr lang="tr-TR"/>
              <a:t>//Registry sınıfı için eklediğim namespace</a:t>
            </a:r>
          </a:p>
        </p:txBody>
      </p:sp>
    </p:spTree>
    <p:extLst>
      <p:ext uri="{BB962C8B-B14F-4D97-AF65-F5344CB8AC3E}">
        <p14:creationId xmlns:p14="http://schemas.microsoft.com/office/powerpoint/2010/main" val="4090878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4" name="İçerik Yer Tutucusu 3"/>
          <p:cNvPicPr>
            <a:picLocks noGrp="1" noChangeAspect="1"/>
          </p:cNvPicPr>
          <p:nvPr>
            <p:ph idx="1"/>
          </p:nvPr>
        </p:nvPicPr>
        <p:blipFill>
          <a:blip r:embed="rId2"/>
          <a:stretch>
            <a:fillRect/>
          </a:stretch>
        </p:blipFill>
        <p:spPr>
          <a:xfrm>
            <a:off x="848044" y="1828800"/>
            <a:ext cx="10307636" cy="4554537"/>
          </a:xfrm>
          <a:prstGeom prst="rect">
            <a:avLst/>
          </a:prstGeom>
        </p:spPr>
      </p:pic>
    </p:spTree>
    <p:extLst>
      <p:ext uri="{BB962C8B-B14F-4D97-AF65-F5344CB8AC3E}">
        <p14:creationId xmlns:p14="http://schemas.microsoft.com/office/powerpoint/2010/main" val="3374456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762000" y="1822000"/>
            <a:ext cx="7970520" cy="4023360"/>
          </a:xfrm>
        </p:spPr>
        <p:txBody>
          <a:bodyPr>
            <a:normAutofit/>
          </a:bodyPr>
          <a:lstStyle/>
          <a:p>
            <a:r>
              <a:rPr lang="tr-TR" dirty="0"/>
              <a:t>SQLEXPRESS bilgisayara kurulduktan sonra, yapılacak işlem bir </a:t>
            </a:r>
            <a:r>
              <a:rPr lang="tr-TR" dirty="0" err="1"/>
              <a:t>veritabanı</a:t>
            </a:r>
            <a:r>
              <a:rPr lang="tr-TR" dirty="0"/>
              <a:t> ve bir tablo oluşturmak olacaktır. Bunun için de aşağıdaki metodu formun </a:t>
            </a:r>
            <a:r>
              <a:rPr lang="tr-TR" b="1" dirty="0" err="1"/>
              <a:t>activated</a:t>
            </a:r>
            <a:r>
              <a:rPr lang="tr-TR" dirty="0"/>
              <a:t> olayında çağırmamız gerekmekte. Formun </a:t>
            </a:r>
            <a:r>
              <a:rPr lang="tr-TR" dirty="0" err="1"/>
              <a:t>activated</a:t>
            </a:r>
            <a:r>
              <a:rPr lang="tr-TR" dirty="0"/>
              <a:t> olayını aşağıdaki resmi kullanarak açabiliriz. </a:t>
            </a:r>
            <a:r>
              <a:rPr lang="tr-TR" dirty="0" err="1"/>
              <a:t>Proporties</a:t>
            </a:r>
            <a:r>
              <a:rPr lang="tr-TR" dirty="0"/>
              <a:t> penceresinden form seçili iken “</a:t>
            </a:r>
            <a:r>
              <a:rPr lang="tr-TR" dirty="0" err="1"/>
              <a:t>events</a:t>
            </a:r>
            <a:r>
              <a:rPr lang="tr-TR" dirty="0"/>
              <a:t>” simgesine basalım. Aşağıdaki özellikler içinde, </a:t>
            </a:r>
            <a:r>
              <a:rPr lang="tr-TR" dirty="0" err="1"/>
              <a:t>focus</a:t>
            </a:r>
            <a:r>
              <a:rPr lang="tr-TR" dirty="0"/>
              <a:t> sekmesinin alındaki </a:t>
            </a:r>
            <a:r>
              <a:rPr lang="tr-TR" dirty="0" err="1"/>
              <a:t>activated</a:t>
            </a:r>
            <a:r>
              <a:rPr lang="tr-TR" dirty="0"/>
              <a:t> seçeneğine çift tıklandığında </a:t>
            </a:r>
            <a:r>
              <a:rPr lang="tr-TR" dirty="0" err="1"/>
              <a:t>activated</a:t>
            </a:r>
            <a:r>
              <a:rPr lang="tr-TR" dirty="0"/>
              <a:t> olayının içine otomatik olarak yönlendiriliyoruz.</a:t>
            </a:r>
          </a:p>
        </p:txBody>
      </p:sp>
      <p:pic>
        <p:nvPicPr>
          <p:cNvPr id="4" name="Picture 2" descr="http://www.serefakyuz.com/images/setup1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32520" y="1845733"/>
            <a:ext cx="3012158" cy="3546391"/>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6696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7" name="İçerik Yer Tutucusu 6"/>
          <p:cNvPicPr>
            <a:picLocks noGrp="1" noChangeAspect="1"/>
          </p:cNvPicPr>
          <p:nvPr>
            <p:ph idx="1"/>
          </p:nvPr>
        </p:nvPicPr>
        <p:blipFill>
          <a:blip r:embed="rId2"/>
          <a:stretch>
            <a:fillRect/>
          </a:stretch>
        </p:blipFill>
        <p:spPr>
          <a:xfrm>
            <a:off x="641236" y="1905000"/>
            <a:ext cx="10970487" cy="4038600"/>
          </a:xfrm>
          <a:prstGeom prst="rect">
            <a:avLst/>
          </a:prstGeom>
        </p:spPr>
      </p:pic>
    </p:spTree>
    <p:extLst>
      <p:ext uri="{BB962C8B-B14F-4D97-AF65-F5344CB8AC3E}">
        <p14:creationId xmlns:p14="http://schemas.microsoft.com/office/powerpoint/2010/main" val="2065708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tx2">
                    <a:satMod val="130000"/>
                  </a:schemeClr>
                </a:solidFill>
              </a:rPr>
              <a:t>Program Kurulum Seti Hazırlamak</a:t>
            </a:r>
            <a:endParaRPr lang="tr-TR" dirty="0"/>
          </a:p>
        </p:txBody>
      </p:sp>
      <p:sp>
        <p:nvSpPr>
          <p:cNvPr id="3" name="İçerik Yer Tutucusu 2"/>
          <p:cNvSpPr>
            <a:spLocks noGrp="1"/>
          </p:cNvSpPr>
          <p:nvPr>
            <p:ph idx="1"/>
          </p:nvPr>
        </p:nvSpPr>
        <p:spPr/>
        <p:txBody>
          <a:bodyPr/>
          <a:lstStyle/>
          <a:p>
            <a:r>
              <a:rPr lang="tr-TR" dirty="0"/>
              <a:t>Son olarak </a:t>
            </a:r>
            <a:r>
              <a:rPr lang="tr-TR" dirty="0" err="1"/>
              <a:t>Solution’dan</a:t>
            </a:r>
            <a:r>
              <a:rPr lang="tr-TR" dirty="0"/>
              <a:t> </a:t>
            </a:r>
            <a:r>
              <a:rPr lang="tr-TR" dirty="0" err="1"/>
              <a:t>Build</a:t>
            </a:r>
            <a:r>
              <a:rPr lang="tr-TR" dirty="0"/>
              <a:t> Solution yapıyoruz ve </a:t>
            </a:r>
            <a:r>
              <a:rPr lang="tr-TR" dirty="0" err="1"/>
              <a:t>Setup</a:t>
            </a:r>
            <a:r>
              <a:rPr lang="tr-TR" dirty="0"/>
              <a:t> dosyamız </a:t>
            </a:r>
            <a:r>
              <a:rPr lang="tr-TR" dirty="0" smtClean="0"/>
              <a:t>hazır hale gelmektedir.</a:t>
            </a:r>
            <a:endParaRPr lang="tr-TR" dirty="0"/>
          </a:p>
        </p:txBody>
      </p:sp>
    </p:spTree>
    <p:extLst>
      <p:ext uri="{BB962C8B-B14F-4D97-AF65-F5344CB8AC3E}">
        <p14:creationId xmlns:p14="http://schemas.microsoft.com/office/powerpoint/2010/main" val="479330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a:xfrm>
            <a:off x="1066800" y="1845734"/>
            <a:ext cx="10972800" cy="4023360"/>
          </a:xfrm>
        </p:spPr>
        <p:txBody>
          <a:bodyPr>
            <a:normAutofit/>
          </a:bodyPr>
          <a:lstStyle/>
          <a:p>
            <a:pPr marL="452438" indent="-331788">
              <a:buFont typeface="Calibri" panose="020F0502020204030204" pitchFamily="34" charset="0"/>
              <a:buAutoNum type="arabicPeriod"/>
            </a:pPr>
            <a:r>
              <a:rPr lang="tr-TR" sz="2000" dirty="0"/>
              <a:t>Akyüz S</a:t>
            </a:r>
            <a:r>
              <a:rPr lang="tr-TR" sz="2000" dirty="0" smtClean="0"/>
              <a:t>., 2011, </a:t>
            </a:r>
            <a:r>
              <a:rPr lang="tr-TR" sz="2000" dirty="0"/>
              <a:t>C </a:t>
            </a:r>
            <a:r>
              <a:rPr lang="tr-TR" sz="2000" dirty="0" err="1"/>
              <a:t>sharpta</a:t>
            </a:r>
            <a:r>
              <a:rPr lang="tr-TR" sz="2000" dirty="0"/>
              <a:t> SQL </a:t>
            </a:r>
            <a:r>
              <a:rPr lang="tr-TR" sz="2000" dirty="0" err="1"/>
              <a:t>Veritabanı</a:t>
            </a:r>
            <a:r>
              <a:rPr lang="tr-TR" sz="2000" dirty="0"/>
              <a:t> Da İçeren Program </a:t>
            </a:r>
            <a:r>
              <a:rPr lang="tr-TR" sz="2000" dirty="0" err="1"/>
              <a:t>Setup</a:t>
            </a:r>
            <a:r>
              <a:rPr lang="tr-TR" sz="2000" dirty="0"/>
              <a:t>’ ı Oluşturma</a:t>
            </a:r>
            <a:r>
              <a:rPr lang="tr-TR" sz="2000" dirty="0" smtClean="0"/>
              <a:t/>
            </a:r>
            <a:br>
              <a:rPr lang="tr-TR" sz="2000" dirty="0" smtClean="0"/>
            </a:br>
            <a:r>
              <a:rPr lang="tr-TR" sz="2000" dirty="0"/>
              <a:t>http://www.serefakyuz.com/2011/08/sharpta-sql-veritabann-da-eren-program-setup-oluturma.html   </a:t>
            </a:r>
            <a:r>
              <a:rPr lang="tr-TR" sz="2000" dirty="0" smtClean="0"/>
              <a:t>Erişim </a:t>
            </a:r>
            <a:r>
              <a:rPr lang="tr-TR" sz="2000" dirty="0"/>
              <a:t>Tarihi: 10.12.2017</a:t>
            </a:r>
          </a:p>
          <a:p>
            <a:pPr marL="0" indent="0">
              <a:buNone/>
            </a:pPr>
            <a:r>
              <a:rPr lang="tr-TR" sz="2000" dirty="0" smtClean="0"/>
              <a:t> </a:t>
            </a:r>
            <a:endParaRPr lang="tr-TR" sz="2000" dirty="0"/>
          </a:p>
        </p:txBody>
      </p:sp>
    </p:spTree>
    <p:extLst>
      <p:ext uri="{BB962C8B-B14F-4D97-AF65-F5344CB8AC3E}">
        <p14:creationId xmlns:p14="http://schemas.microsoft.com/office/powerpoint/2010/main" val="190378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4" name="İçerik Yer Tutucusu 3"/>
          <p:cNvPicPr>
            <a:picLocks noGrp="1" noChangeAspect="1"/>
          </p:cNvPicPr>
          <p:nvPr>
            <p:ph idx="1"/>
          </p:nvPr>
        </p:nvPicPr>
        <p:blipFill>
          <a:blip r:embed="rId2"/>
          <a:stretch>
            <a:fillRect/>
          </a:stretch>
        </p:blipFill>
        <p:spPr>
          <a:xfrm>
            <a:off x="1097279" y="1981200"/>
            <a:ext cx="8503497" cy="4038600"/>
          </a:xfrm>
          <a:prstGeom prst="rect">
            <a:avLst/>
          </a:prstGeom>
          <a:ln w="12700">
            <a:solidFill>
              <a:schemeClr val="tx1"/>
            </a:solidFill>
          </a:ln>
        </p:spPr>
      </p:pic>
    </p:spTree>
    <p:extLst>
      <p:ext uri="{BB962C8B-B14F-4D97-AF65-F5344CB8AC3E}">
        <p14:creationId xmlns:p14="http://schemas.microsoft.com/office/powerpoint/2010/main" val="965633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533400" y="1963711"/>
            <a:ext cx="4724400" cy="3596640"/>
          </a:xfrm>
        </p:spPr>
        <p:txBody>
          <a:bodyPr>
            <a:normAutofit lnSpcReduction="10000"/>
          </a:bodyPr>
          <a:lstStyle/>
          <a:p>
            <a:pPr marL="0" indent="0">
              <a:lnSpc>
                <a:spcPct val="100000"/>
              </a:lnSpc>
              <a:spcBef>
                <a:spcPts val="600"/>
              </a:spcBef>
              <a:spcAft>
                <a:spcPts val="600"/>
              </a:spcAft>
              <a:buNone/>
            </a:pPr>
            <a:r>
              <a:rPr lang="tr-TR" dirty="0"/>
              <a:t>Projenin bir </a:t>
            </a:r>
            <a:r>
              <a:rPr lang="tr-TR" dirty="0" err="1"/>
              <a:t>setup</a:t>
            </a:r>
            <a:r>
              <a:rPr lang="tr-TR" dirty="0"/>
              <a:t>’ </a:t>
            </a:r>
            <a:r>
              <a:rPr lang="tr-TR" dirty="0" err="1"/>
              <a:t>ını</a:t>
            </a:r>
            <a:r>
              <a:rPr lang="tr-TR" dirty="0"/>
              <a:t> oluşturmak için öncelikle projeye bir </a:t>
            </a:r>
            <a:r>
              <a:rPr lang="tr-TR" b="1" dirty="0" err="1" smtClean="0"/>
              <a:t>setup</a:t>
            </a:r>
            <a:r>
              <a:rPr lang="tr-TR" b="1" dirty="0"/>
              <a:t> </a:t>
            </a:r>
            <a:r>
              <a:rPr lang="tr-TR" b="1" dirty="0" smtClean="0"/>
              <a:t>projesi </a:t>
            </a:r>
            <a:r>
              <a:rPr lang="tr-TR" dirty="0" smtClean="0"/>
              <a:t>eklemeliyiz</a:t>
            </a:r>
            <a:r>
              <a:rPr lang="tr-TR" dirty="0"/>
              <a:t>. Solution Explorer penceresinde -Solution </a:t>
            </a:r>
            <a:r>
              <a:rPr lang="tr-TR" dirty="0" smtClean="0"/>
              <a:t>"</a:t>
            </a:r>
            <a:r>
              <a:rPr lang="tr-TR" dirty="0" err="1" smtClean="0"/>
              <a:t>ProjeAdi</a:t>
            </a:r>
            <a:r>
              <a:rPr lang="tr-TR" dirty="0" smtClean="0"/>
              <a:t>"- </a:t>
            </a:r>
            <a:r>
              <a:rPr lang="tr-TR" dirty="0"/>
              <a:t>üzerinde sağ tıklayıp </a:t>
            </a:r>
            <a:r>
              <a:rPr lang="tr-TR" dirty="0" err="1"/>
              <a:t>add</a:t>
            </a:r>
            <a:r>
              <a:rPr lang="tr-TR" dirty="0"/>
              <a:t>–&gt;</a:t>
            </a:r>
            <a:r>
              <a:rPr lang="tr-TR" dirty="0" err="1"/>
              <a:t>new</a:t>
            </a:r>
            <a:r>
              <a:rPr lang="tr-TR" dirty="0"/>
              <a:t> Project Yolu ile karşımıza aşağıdaki ekran geliyor:</a:t>
            </a:r>
          </a:p>
        </p:txBody>
      </p:sp>
      <p:pic>
        <p:nvPicPr>
          <p:cNvPr id="1026" name="Picture 2" descr="http://www.serefakyuz.com/images/setup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6242" y="1981200"/>
            <a:ext cx="6258558" cy="365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424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p:txBody>
          <a:bodyPr/>
          <a:lstStyle/>
          <a:p>
            <a:r>
              <a:rPr lang="tr-TR" dirty="0" err="1"/>
              <a:t>Other</a:t>
            </a:r>
            <a:r>
              <a:rPr lang="tr-TR" dirty="0"/>
              <a:t> Project </a:t>
            </a:r>
            <a:r>
              <a:rPr lang="tr-TR" dirty="0" err="1"/>
              <a:t>Types</a:t>
            </a:r>
            <a:r>
              <a:rPr lang="tr-TR" dirty="0"/>
              <a:t> –&gt; </a:t>
            </a:r>
            <a:r>
              <a:rPr lang="tr-TR" dirty="0" err="1"/>
              <a:t>Setup</a:t>
            </a:r>
            <a:r>
              <a:rPr lang="tr-TR" dirty="0"/>
              <a:t> </a:t>
            </a:r>
            <a:r>
              <a:rPr lang="tr-TR" dirty="0" err="1"/>
              <a:t>and</a:t>
            </a:r>
            <a:r>
              <a:rPr lang="tr-TR" dirty="0"/>
              <a:t> Deployment –&gt; Visual </a:t>
            </a:r>
            <a:r>
              <a:rPr lang="tr-TR" dirty="0" err="1"/>
              <a:t>Studio</a:t>
            </a:r>
            <a:r>
              <a:rPr lang="tr-TR" dirty="0"/>
              <a:t> Installer yolu ile sağdan çıkan simgelerden </a:t>
            </a:r>
            <a:r>
              <a:rPr lang="tr-TR" dirty="0" err="1"/>
              <a:t>Setup</a:t>
            </a:r>
            <a:r>
              <a:rPr lang="tr-TR" dirty="0"/>
              <a:t> Project‘ e tıklayıp ismini veriyoruz. </a:t>
            </a:r>
            <a:r>
              <a:rPr lang="tr-TR" dirty="0" err="1"/>
              <a:t>Location</a:t>
            </a:r>
            <a:r>
              <a:rPr lang="tr-TR" dirty="0"/>
              <a:t> kısmının da Projemizin yolunu gösterdiğinden emin olduktan sonra ok tuşuna basıp yeni </a:t>
            </a:r>
            <a:r>
              <a:rPr lang="tr-TR" dirty="0" err="1"/>
              <a:t>Setup</a:t>
            </a:r>
            <a:r>
              <a:rPr lang="tr-TR" dirty="0"/>
              <a:t> Projesini oluşturuyoruz. Projeye File </a:t>
            </a:r>
            <a:r>
              <a:rPr lang="tr-TR" dirty="0" err="1" smtClean="0"/>
              <a:t>System</a:t>
            </a:r>
            <a:r>
              <a:rPr lang="tr-TR" dirty="0" smtClean="0"/>
              <a:t> (</a:t>
            </a:r>
            <a:r>
              <a:rPr lang="tr-TR" dirty="0"/>
              <a:t>Setup2) adında yeni bir sayfanın açıldığını göreceksiniz. İşte bu sayfa gerekli ayarlamaların yapılacağı sayfadır. Buradan, kurulumun yapılacağı yerde oluşturulacak klasörün görünümü ayarlanabilir.</a:t>
            </a:r>
          </a:p>
        </p:txBody>
      </p:sp>
    </p:spTree>
    <p:extLst>
      <p:ext uri="{BB962C8B-B14F-4D97-AF65-F5344CB8AC3E}">
        <p14:creationId xmlns:p14="http://schemas.microsoft.com/office/powerpoint/2010/main" val="368729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1097280" y="1845734"/>
            <a:ext cx="10058400" cy="821266"/>
          </a:xfrm>
        </p:spPr>
        <p:txBody>
          <a:bodyPr/>
          <a:lstStyle/>
          <a:p>
            <a:r>
              <a:rPr lang="tr-TR" b="1" dirty="0"/>
              <a:t>Proje </a:t>
            </a:r>
            <a:r>
              <a:rPr lang="tr-TR" b="1" dirty="0" err="1"/>
              <a:t>exe</a:t>
            </a:r>
            <a:r>
              <a:rPr lang="tr-TR" b="1" dirty="0"/>
              <a:t> Dosyasını </a:t>
            </a:r>
            <a:r>
              <a:rPr lang="tr-TR" b="1" dirty="0" err="1"/>
              <a:t>Setup</a:t>
            </a:r>
            <a:r>
              <a:rPr lang="tr-TR" b="1" dirty="0"/>
              <a:t> Projesine Eklemek</a:t>
            </a:r>
          </a:p>
          <a:p>
            <a:endParaRPr lang="tr-TR" dirty="0"/>
          </a:p>
        </p:txBody>
      </p:sp>
      <p:sp>
        <p:nvSpPr>
          <p:cNvPr id="4" name="Dikdörtgen 3"/>
          <p:cNvSpPr/>
          <p:nvPr/>
        </p:nvSpPr>
        <p:spPr>
          <a:xfrm>
            <a:off x="685800" y="2236380"/>
            <a:ext cx="11079769" cy="1938992"/>
          </a:xfrm>
          <a:prstGeom prst="rect">
            <a:avLst/>
          </a:prstGeom>
        </p:spPr>
        <p:txBody>
          <a:bodyPr wrap="square">
            <a:spAutoFit/>
          </a:bodyPr>
          <a:lstStyle/>
          <a:p>
            <a:r>
              <a:rPr lang="tr-TR" sz="2400" dirty="0" smtClean="0">
                <a:solidFill>
                  <a:srgbClr val="002060"/>
                </a:solidFill>
                <a:latin typeface="Times New Roman" panose="02020603050405020304" pitchFamily="18" charset="0"/>
                <a:cs typeface="Times New Roman" panose="02020603050405020304" pitchFamily="18" charset="0"/>
              </a:rPr>
              <a:t>File </a:t>
            </a:r>
            <a:r>
              <a:rPr lang="tr-TR" sz="2400" dirty="0" err="1">
                <a:solidFill>
                  <a:srgbClr val="002060"/>
                </a:solidFill>
                <a:latin typeface="Times New Roman" panose="02020603050405020304" pitchFamily="18" charset="0"/>
                <a:cs typeface="Times New Roman" panose="02020603050405020304" pitchFamily="18" charset="0"/>
              </a:rPr>
              <a:t>System</a:t>
            </a:r>
            <a:r>
              <a:rPr lang="tr-TR" sz="2400" dirty="0">
                <a:solidFill>
                  <a:srgbClr val="002060"/>
                </a:solidFill>
                <a:latin typeface="Times New Roman" panose="02020603050405020304" pitchFamily="18" charset="0"/>
                <a:cs typeface="Times New Roman" panose="02020603050405020304" pitchFamily="18" charset="0"/>
              </a:rPr>
              <a:t> (Setup2) penceresindeki “Application </a:t>
            </a:r>
            <a:r>
              <a:rPr lang="tr-TR" sz="2400" dirty="0" err="1">
                <a:solidFill>
                  <a:srgbClr val="002060"/>
                </a:solidFill>
                <a:latin typeface="Times New Roman" panose="02020603050405020304" pitchFamily="18" charset="0"/>
                <a:cs typeface="Times New Roman" panose="02020603050405020304" pitchFamily="18" charset="0"/>
              </a:rPr>
              <a:t>Folder</a:t>
            </a:r>
            <a:r>
              <a:rPr lang="tr-TR" sz="2400" dirty="0">
                <a:solidFill>
                  <a:srgbClr val="002060"/>
                </a:solidFill>
                <a:latin typeface="Times New Roman" panose="02020603050405020304" pitchFamily="18" charset="0"/>
                <a:cs typeface="Times New Roman" panose="02020603050405020304" pitchFamily="18" charset="0"/>
              </a:rPr>
              <a:t>” klasörüne sağ tık  –&gt; </a:t>
            </a:r>
            <a:r>
              <a:rPr lang="tr-TR" sz="2400" dirty="0" err="1">
                <a:solidFill>
                  <a:srgbClr val="002060"/>
                </a:solidFill>
                <a:latin typeface="Times New Roman" panose="02020603050405020304" pitchFamily="18" charset="0"/>
                <a:cs typeface="Times New Roman" panose="02020603050405020304" pitchFamily="18" charset="0"/>
              </a:rPr>
              <a:t>Add</a:t>
            </a:r>
            <a:r>
              <a:rPr lang="tr-TR" sz="2400" dirty="0">
                <a:solidFill>
                  <a:srgbClr val="002060"/>
                </a:solidFill>
                <a:latin typeface="Times New Roman" panose="02020603050405020304" pitchFamily="18" charset="0"/>
                <a:cs typeface="Times New Roman" panose="02020603050405020304" pitchFamily="18" charset="0"/>
              </a:rPr>
              <a:t> –&gt; Project </a:t>
            </a:r>
            <a:r>
              <a:rPr lang="tr-TR" sz="2400" dirty="0" err="1">
                <a:solidFill>
                  <a:srgbClr val="002060"/>
                </a:solidFill>
                <a:latin typeface="Times New Roman" panose="02020603050405020304" pitchFamily="18" charset="0"/>
                <a:cs typeface="Times New Roman" panose="02020603050405020304" pitchFamily="18" charset="0"/>
              </a:rPr>
              <a:t>Output</a:t>
            </a:r>
            <a:r>
              <a:rPr lang="tr-TR" sz="2400" dirty="0">
                <a:solidFill>
                  <a:srgbClr val="002060"/>
                </a:solidFill>
                <a:latin typeface="Times New Roman" panose="02020603050405020304" pitchFamily="18" charset="0"/>
                <a:cs typeface="Times New Roman" panose="02020603050405020304" pitchFamily="18" charset="0"/>
              </a:rPr>
              <a:t> yolu ile açılan pencereden </a:t>
            </a:r>
            <a:r>
              <a:rPr lang="tr-TR" sz="2400" dirty="0" err="1">
                <a:solidFill>
                  <a:srgbClr val="002060"/>
                </a:solidFill>
                <a:latin typeface="Times New Roman" panose="02020603050405020304" pitchFamily="18" charset="0"/>
                <a:cs typeface="Times New Roman" panose="02020603050405020304" pitchFamily="18" charset="0"/>
              </a:rPr>
              <a:t>Primary</a:t>
            </a:r>
            <a:r>
              <a:rPr lang="tr-TR" sz="2400" dirty="0">
                <a:solidFill>
                  <a:srgbClr val="002060"/>
                </a:solidFill>
                <a:latin typeface="Times New Roman" panose="02020603050405020304" pitchFamily="18" charset="0"/>
                <a:cs typeface="Times New Roman" panose="02020603050405020304" pitchFamily="18" charset="0"/>
              </a:rPr>
              <a:t> </a:t>
            </a:r>
            <a:r>
              <a:rPr lang="tr-TR" sz="2400" dirty="0" err="1">
                <a:solidFill>
                  <a:srgbClr val="002060"/>
                </a:solidFill>
                <a:latin typeface="Times New Roman" panose="02020603050405020304" pitchFamily="18" charset="0"/>
                <a:cs typeface="Times New Roman" panose="02020603050405020304" pitchFamily="18" charset="0"/>
              </a:rPr>
              <a:t>output</a:t>
            </a:r>
            <a:r>
              <a:rPr lang="tr-TR" sz="2400" dirty="0">
                <a:solidFill>
                  <a:srgbClr val="002060"/>
                </a:solidFill>
                <a:latin typeface="Times New Roman" panose="02020603050405020304" pitchFamily="18" charset="0"/>
                <a:cs typeface="Times New Roman" panose="02020603050405020304" pitchFamily="18" charset="0"/>
              </a:rPr>
              <a:t> seçeneğini seçip, </a:t>
            </a:r>
            <a:r>
              <a:rPr lang="tr-TR" sz="2400" dirty="0" err="1">
                <a:solidFill>
                  <a:srgbClr val="002060"/>
                </a:solidFill>
                <a:latin typeface="Times New Roman" panose="02020603050405020304" pitchFamily="18" charset="0"/>
                <a:cs typeface="Times New Roman" panose="02020603050405020304" pitchFamily="18" charset="0"/>
              </a:rPr>
              <a:t>Configuration</a:t>
            </a:r>
            <a:r>
              <a:rPr lang="tr-TR" sz="2400" dirty="0">
                <a:solidFill>
                  <a:srgbClr val="002060"/>
                </a:solidFill>
                <a:latin typeface="Times New Roman" panose="02020603050405020304" pitchFamily="18" charset="0"/>
                <a:cs typeface="Times New Roman" panose="02020603050405020304" pitchFamily="18" charset="0"/>
              </a:rPr>
              <a:t> ayarını da (Active) yaptıktan sonra Ok tuşuna basıyoruz. </a:t>
            </a:r>
            <a:r>
              <a:rPr lang="tr-TR" sz="2400" dirty="0" err="1">
                <a:solidFill>
                  <a:srgbClr val="002060"/>
                </a:solidFill>
                <a:latin typeface="Times New Roman" panose="02020603050405020304" pitchFamily="18" charset="0"/>
                <a:cs typeface="Times New Roman" panose="02020603050405020304" pitchFamily="18" charset="0"/>
              </a:rPr>
              <a:t>Primary</a:t>
            </a:r>
            <a:r>
              <a:rPr lang="tr-TR" sz="2400" dirty="0">
                <a:solidFill>
                  <a:srgbClr val="002060"/>
                </a:solidFill>
                <a:latin typeface="Times New Roman" panose="02020603050405020304" pitchFamily="18" charset="0"/>
                <a:cs typeface="Times New Roman" panose="02020603050405020304" pitchFamily="18" charset="0"/>
              </a:rPr>
              <a:t> </a:t>
            </a:r>
            <a:r>
              <a:rPr lang="tr-TR" sz="2400" dirty="0" err="1">
                <a:solidFill>
                  <a:srgbClr val="002060"/>
                </a:solidFill>
                <a:latin typeface="Times New Roman" panose="02020603050405020304" pitchFamily="18" charset="0"/>
                <a:cs typeface="Times New Roman" panose="02020603050405020304" pitchFamily="18" charset="0"/>
              </a:rPr>
              <a:t>output</a:t>
            </a:r>
            <a:r>
              <a:rPr lang="tr-TR" sz="2400" dirty="0">
                <a:solidFill>
                  <a:srgbClr val="002060"/>
                </a:solidFill>
                <a:latin typeface="Times New Roman" panose="02020603050405020304" pitchFamily="18" charset="0"/>
                <a:cs typeface="Times New Roman" panose="02020603050405020304" pitchFamily="18" charset="0"/>
              </a:rPr>
              <a:t> seçeneğini seçmemizin sebebi, bu seçenekle birlikte </a:t>
            </a:r>
            <a:r>
              <a:rPr lang="tr-TR" sz="2400" dirty="0" err="1">
                <a:solidFill>
                  <a:srgbClr val="002060"/>
                </a:solidFill>
                <a:latin typeface="Times New Roman" panose="02020603050405020304" pitchFamily="18" charset="0"/>
                <a:cs typeface="Times New Roman" panose="02020603050405020304" pitchFamily="18" charset="0"/>
              </a:rPr>
              <a:t>debug</a:t>
            </a:r>
            <a:r>
              <a:rPr lang="tr-TR" sz="2400" dirty="0">
                <a:solidFill>
                  <a:srgbClr val="002060"/>
                </a:solidFill>
                <a:latin typeface="Times New Roman" panose="02020603050405020304" pitchFamily="18" charset="0"/>
                <a:cs typeface="Times New Roman" panose="02020603050405020304" pitchFamily="18" charset="0"/>
              </a:rPr>
              <a:t> klasöründeki proje </a:t>
            </a:r>
            <a:r>
              <a:rPr lang="tr-TR" sz="2400" dirty="0" err="1">
                <a:solidFill>
                  <a:srgbClr val="002060"/>
                </a:solidFill>
                <a:latin typeface="Times New Roman" panose="02020603050405020304" pitchFamily="18" charset="0"/>
                <a:cs typeface="Times New Roman" panose="02020603050405020304" pitchFamily="18" charset="0"/>
              </a:rPr>
              <a:t>exe</a:t>
            </a:r>
            <a:r>
              <a:rPr lang="tr-TR" sz="2400" dirty="0">
                <a:solidFill>
                  <a:srgbClr val="002060"/>
                </a:solidFill>
                <a:latin typeface="Times New Roman" panose="02020603050405020304" pitchFamily="18" charset="0"/>
                <a:cs typeface="Times New Roman" panose="02020603050405020304" pitchFamily="18" charset="0"/>
              </a:rPr>
              <a:t> dosyasının </a:t>
            </a:r>
            <a:r>
              <a:rPr lang="tr-TR" sz="2400" dirty="0" err="1">
                <a:solidFill>
                  <a:srgbClr val="002060"/>
                </a:solidFill>
                <a:latin typeface="Times New Roman" panose="02020603050405020304" pitchFamily="18" charset="0"/>
                <a:cs typeface="Times New Roman" panose="02020603050405020304" pitchFamily="18" charset="0"/>
              </a:rPr>
              <a:t>setup</a:t>
            </a:r>
            <a:r>
              <a:rPr lang="tr-TR" sz="2400" dirty="0">
                <a:solidFill>
                  <a:srgbClr val="002060"/>
                </a:solidFill>
                <a:latin typeface="Times New Roman" panose="02020603050405020304" pitchFamily="18" charset="0"/>
                <a:cs typeface="Times New Roman" panose="02020603050405020304" pitchFamily="18" charset="0"/>
              </a:rPr>
              <a:t> projesine dahil edilmesidir.</a:t>
            </a:r>
          </a:p>
        </p:txBody>
      </p:sp>
      <p:pic>
        <p:nvPicPr>
          <p:cNvPr id="2050" name="Picture 2" descr="http://www.serefakyuz.com/images/setup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4175372"/>
            <a:ext cx="6537948"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2008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1097280" y="1845733"/>
            <a:ext cx="10058400" cy="2269067"/>
          </a:xfrm>
        </p:spPr>
        <p:txBody>
          <a:bodyPr>
            <a:normAutofit lnSpcReduction="10000"/>
          </a:bodyPr>
          <a:lstStyle/>
          <a:p>
            <a:r>
              <a:rPr lang="tr-TR" b="1" dirty="0" err="1"/>
              <a:t>Setup</a:t>
            </a:r>
            <a:r>
              <a:rPr lang="tr-TR" b="1" dirty="0"/>
              <a:t> </a:t>
            </a:r>
            <a:r>
              <a:rPr lang="tr-TR" b="1" dirty="0" err="1"/>
              <a:t>iconu</a:t>
            </a:r>
            <a:r>
              <a:rPr lang="tr-TR" b="1" dirty="0"/>
              <a:t> </a:t>
            </a:r>
            <a:r>
              <a:rPr lang="tr-TR" b="1" dirty="0" smtClean="0"/>
              <a:t>Eklemek</a:t>
            </a:r>
          </a:p>
          <a:p>
            <a:r>
              <a:rPr lang="tr-TR" sz="2400" dirty="0"/>
              <a:t>(Yukardaki resim) Yine File </a:t>
            </a:r>
            <a:r>
              <a:rPr lang="tr-TR" sz="2400" dirty="0" err="1"/>
              <a:t>System</a:t>
            </a:r>
            <a:r>
              <a:rPr lang="tr-TR" sz="2400" dirty="0"/>
              <a:t> (Setup2) penceresindeki “Application </a:t>
            </a:r>
            <a:r>
              <a:rPr lang="tr-TR" sz="2400" dirty="0" err="1"/>
              <a:t>Folder</a:t>
            </a:r>
            <a:r>
              <a:rPr lang="tr-TR" sz="2400" dirty="0"/>
              <a:t>” klasörüne sağ tık  –&gt; </a:t>
            </a:r>
            <a:r>
              <a:rPr lang="tr-TR" sz="2400" dirty="0" err="1"/>
              <a:t>Add</a:t>
            </a:r>
            <a:r>
              <a:rPr lang="tr-TR" sz="2400" dirty="0"/>
              <a:t> –&gt; File yolu ile projeye, </a:t>
            </a:r>
            <a:r>
              <a:rPr lang="tr-TR" sz="2400" dirty="0" err="1"/>
              <a:t>setup</a:t>
            </a:r>
            <a:r>
              <a:rPr lang="tr-TR" sz="2400" dirty="0"/>
              <a:t> dosyasında kullanılmak üzere bir </a:t>
            </a:r>
            <a:r>
              <a:rPr lang="tr-TR" sz="2400" dirty="0" err="1"/>
              <a:t>ico</a:t>
            </a:r>
            <a:r>
              <a:rPr lang="tr-TR" sz="2400" dirty="0"/>
              <a:t> dosyası yüklüyoruz. </a:t>
            </a:r>
            <a:r>
              <a:rPr lang="tr-TR" sz="2400" dirty="0" err="1"/>
              <a:t>Setup</a:t>
            </a:r>
            <a:r>
              <a:rPr lang="tr-TR" sz="2400" dirty="0"/>
              <a:t> oluşturmak için Application </a:t>
            </a:r>
            <a:r>
              <a:rPr lang="tr-TR" sz="2400" dirty="0" err="1"/>
              <a:t>Folder</a:t>
            </a:r>
            <a:r>
              <a:rPr lang="tr-TR" sz="2400" dirty="0"/>
              <a:t> ile yapacaklarımız bu kadar. </a:t>
            </a:r>
            <a:r>
              <a:rPr lang="tr-TR" sz="2400" dirty="0" err="1"/>
              <a:t>Setup</a:t>
            </a:r>
            <a:r>
              <a:rPr lang="tr-TR" sz="2400" dirty="0"/>
              <a:t> projesinin son şeklinde, sağ tarafta eklenen nesnelerin görünmesi gerekiyor. </a:t>
            </a:r>
            <a:r>
              <a:rPr lang="tr-TR" sz="2400" dirty="0" smtClean="0"/>
              <a:t> </a:t>
            </a:r>
            <a:endParaRPr lang="tr-TR" sz="2400" b="1" dirty="0"/>
          </a:p>
        </p:txBody>
      </p:sp>
      <p:pic>
        <p:nvPicPr>
          <p:cNvPr id="3074" name="Picture 2" descr="http://www.serefakyuz.com/images/setup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5787" y="4104807"/>
            <a:ext cx="10009893"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6202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533400" y="1828800"/>
            <a:ext cx="6172200" cy="4572000"/>
          </a:xfrm>
        </p:spPr>
        <p:txBody>
          <a:bodyPr>
            <a:normAutofit fontScale="85000" lnSpcReduction="10000"/>
          </a:bodyPr>
          <a:lstStyle/>
          <a:p>
            <a:pPr>
              <a:lnSpc>
                <a:spcPct val="120000"/>
              </a:lnSpc>
              <a:spcBef>
                <a:spcPts val="600"/>
              </a:spcBef>
              <a:spcAft>
                <a:spcPts val="600"/>
              </a:spcAft>
            </a:pPr>
            <a:r>
              <a:rPr lang="tr-TR" b="1" dirty="0"/>
              <a:t>Program </a:t>
            </a:r>
            <a:r>
              <a:rPr lang="tr-TR" b="1" dirty="0" err="1"/>
              <a:t>Kısayol</a:t>
            </a:r>
            <a:r>
              <a:rPr lang="tr-TR" b="1" dirty="0"/>
              <a:t> Simgesinin Konumunu Belirlemek</a:t>
            </a:r>
          </a:p>
          <a:p>
            <a:pPr>
              <a:lnSpc>
                <a:spcPct val="110000"/>
              </a:lnSpc>
              <a:spcBef>
                <a:spcPts val="600"/>
              </a:spcBef>
              <a:spcAft>
                <a:spcPts val="600"/>
              </a:spcAft>
            </a:pPr>
            <a:r>
              <a:rPr lang="tr-TR" sz="2400" dirty="0"/>
              <a:t>İkinci aşamada ise kurulum sırasında masaüstüne oluşturulmasını istediğimiz </a:t>
            </a:r>
            <a:r>
              <a:rPr lang="tr-TR" sz="2400" dirty="0" err="1"/>
              <a:t>kısayol</a:t>
            </a:r>
            <a:r>
              <a:rPr lang="tr-TR" sz="2400" dirty="0"/>
              <a:t> simgesinin ayarlarını yapacağız. File </a:t>
            </a:r>
            <a:r>
              <a:rPr lang="tr-TR" sz="2400" dirty="0" err="1"/>
              <a:t>System</a:t>
            </a:r>
            <a:r>
              <a:rPr lang="tr-TR" sz="2400" dirty="0"/>
              <a:t>(Setup2) penceresindeki “</a:t>
            </a:r>
            <a:r>
              <a:rPr lang="tr-TR" sz="2400" b="1" dirty="0" err="1"/>
              <a:t>User’s</a:t>
            </a:r>
            <a:r>
              <a:rPr lang="tr-TR" sz="2400" b="1" dirty="0"/>
              <a:t> Desktop</a:t>
            </a:r>
            <a:r>
              <a:rPr lang="tr-TR" sz="2400" dirty="0"/>
              <a:t>” klasörüne tıkladıktan sonra sağdaki boş bölmede sağ tuşa tıklayıp –&gt; </a:t>
            </a:r>
            <a:r>
              <a:rPr lang="tr-TR" sz="2400" b="1" dirty="0" err="1"/>
              <a:t>Create</a:t>
            </a:r>
            <a:r>
              <a:rPr lang="tr-TR" sz="2400" b="1" dirty="0"/>
              <a:t> New </a:t>
            </a:r>
            <a:r>
              <a:rPr lang="tr-TR" sz="2400" b="1" dirty="0" err="1"/>
              <a:t>Shortcut</a:t>
            </a:r>
            <a:r>
              <a:rPr lang="tr-TR" sz="2400" dirty="0"/>
              <a:t> yolu izlendiğinde açılan pencereden </a:t>
            </a:r>
            <a:r>
              <a:rPr lang="tr-TR" sz="2400" dirty="0" err="1" smtClean="0"/>
              <a:t>kısayol</a:t>
            </a:r>
            <a:r>
              <a:rPr lang="tr-TR" sz="2400" dirty="0" smtClean="0"/>
              <a:t> </a:t>
            </a:r>
            <a:r>
              <a:rPr lang="tr-TR" sz="2400" dirty="0"/>
              <a:t>simgesinin temsil ettiği yani programın kurulu olduğu dosyayı işaret edecek olan dosyayı seçiyoruz. Bu dosya, yukarda belirttiğimiz “</a:t>
            </a:r>
            <a:r>
              <a:rPr lang="tr-TR" sz="2400" b="1" dirty="0" err="1"/>
              <a:t>Primary</a:t>
            </a:r>
            <a:r>
              <a:rPr lang="tr-TR" sz="2400" b="1" dirty="0"/>
              <a:t> </a:t>
            </a:r>
            <a:r>
              <a:rPr lang="tr-TR" sz="2400" b="1" dirty="0" err="1"/>
              <a:t>Output</a:t>
            </a:r>
            <a:r>
              <a:rPr lang="tr-TR" sz="2400" dirty="0"/>
              <a:t>” dosyasıdır. Aşağıdaki pencereden bu dosyayı seçip Ok tuşuna basıyoruz.</a:t>
            </a:r>
          </a:p>
        </p:txBody>
      </p:sp>
      <p:pic>
        <p:nvPicPr>
          <p:cNvPr id="4098" name="Picture 2" descr="http://www.serefakyuz.com/images/setup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981200"/>
            <a:ext cx="5191125" cy="3676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9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609600" y="1905000"/>
            <a:ext cx="7772400" cy="4023360"/>
          </a:xfrm>
        </p:spPr>
        <p:txBody>
          <a:bodyPr>
            <a:normAutofit lnSpcReduction="10000"/>
          </a:bodyPr>
          <a:lstStyle/>
          <a:p>
            <a:r>
              <a:rPr lang="tr-TR" b="1" dirty="0"/>
              <a:t>Masaüstü </a:t>
            </a:r>
            <a:r>
              <a:rPr lang="tr-TR" b="1" dirty="0" err="1"/>
              <a:t>Kısayol</a:t>
            </a:r>
            <a:r>
              <a:rPr lang="tr-TR" b="1" dirty="0"/>
              <a:t> Simgesini Belirlemek</a:t>
            </a:r>
          </a:p>
          <a:p>
            <a:pPr>
              <a:lnSpc>
                <a:spcPct val="100000"/>
              </a:lnSpc>
              <a:spcBef>
                <a:spcPts val="600"/>
              </a:spcBef>
              <a:spcAft>
                <a:spcPts val="600"/>
              </a:spcAft>
            </a:pPr>
            <a:r>
              <a:rPr lang="tr-TR" dirty="0"/>
              <a:t>Masaüstüne oluşturulan </a:t>
            </a:r>
            <a:r>
              <a:rPr lang="tr-TR" dirty="0" err="1"/>
              <a:t>kısayol</a:t>
            </a:r>
            <a:r>
              <a:rPr lang="tr-TR" dirty="0"/>
              <a:t> simgesinin de tabi ki bir </a:t>
            </a:r>
            <a:r>
              <a:rPr lang="tr-TR" dirty="0" err="1"/>
              <a:t>icon</a:t>
            </a:r>
            <a:r>
              <a:rPr lang="tr-TR" dirty="0"/>
              <a:t> olması gerekiyor. Bu adımda da bu </a:t>
            </a:r>
            <a:r>
              <a:rPr lang="tr-TR" dirty="0" err="1"/>
              <a:t>icon</a:t>
            </a:r>
            <a:r>
              <a:rPr lang="tr-TR" dirty="0"/>
              <a:t>’ u belirleyeceğiz. Bir adım önce eklediğimiz hedef dosyaya tıklıyoruz. </a:t>
            </a:r>
            <a:r>
              <a:rPr lang="tr-TR" b="1" dirty="0" err="1" smtClean="0"/>
              <a:t>Proporties</a:t>
            </a:r>
            <a:r>
              <a:rPr lang="tr-TR" b="1" dirty="0" smtClean="0"/>
              <a:t> </a:t>
            </a:r>
            <a:r>
              <a:rPr lang="tr-TR" dirty="0" smtClean="0"/>
              <a:t>penceresinden </a:t>
            </a:r>
            <a:r>
              <a:rPr lang="tr-TR" dirty="0"/>
              <a:t>bu dosyanın </a:t>
            </a:r>
            <a:r>
              <a:rPr lang="tr-TR" dirty="0" err="1"/>
              <a:t>icon</a:t>
            </a:r>
            <a:r>
              <a:rPr lang="tr-TR" dirty="0"/>
              <a:t> özelliğine tıklayıp </a:t>
            </a:r>
            <a:r>
              <a:rPr lang="tr-TR" dirty="0" err="1"/>
              <a:t>browse</a:t>
            </a:r>
            <a:r>
              <a:rPr lang="tr-TR" dirty="0"/>
              <a:t> sekmesini seçtiğimizde karşımıza aşağıdaki pencere geliyor. Buradan da yukarda eklediğimiz, Application </a:t>
            </a:r>
            <a:r>
              <a:rPr lang="tr-TR" dirty="0" err="1"/>
              <a:t>Folder</a:t>
            </a:r>
            <a:r>
              <a:rPr lang="tr-TR" dirty="0"/>
              <a:t> altındaki </a:t>
            </a:r>
            <a:r>
              <a:rPr lang="tr-TR" dirty="0" err="1"/>
              <a:t>ico</a:t>
            </a:r>
            <a:r>
              <a:rPr lang="tr-TR" dirty="0"/>
              <a:t> dosyasını seçip Ok tuşuna tıklayarak </a:t>
            </a:r>
            <a:r>
              <a:rPr lang="tr-TR" dirty="0" err="1"/>
              <a:t>kısayolun</a:t>
            </a:r>
            <a:r>
              <a:rPr lang="tr-TR" dirty="0"/>
              <a:t> alacağı resmi belirlemiş oluyoruz.</a:t>
            </a:r>
          </a:p>
        </p:txBody>
      </p:sp>
      <p:pic>
        <p:nvPicPr>
          <p:cNvPr id="5124" name="Picture 4" descr="http://www.serefakyuz.com/images/setup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7128" y="2286000"/>
            <a:ext cx="3509630" cy="2590800"/>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9666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1437</TotalTime>
  <Words>1418</Words>
  <Application>Microsoft Office PowerPoint</Application>
  <PresentationFormat>Geniş ekran</PresentationFormat>
  <Paragraphs>59</Paragraphs>
  <Slides>24</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Consolas</vt:lpstr>
      <vt:lpstr>Times New Roman</vt:lpstr>
      <vt:lpstr>AnkaraÜniversitesiDersNotları</vt:lpstr>
      <vt:lpstr>Veritabanı Kurulum Seti Hazırlamak</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Program Kurulum Seti Hazırlamak</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141</cp:revision>
  <cp:lastPrinted>1601-01-01T00:00:00Z</cp:lastPrinted>
  <dcterms:created xsi:type="dcterms:W3CDTF">2012-02-07T21:22:49Z</dcterms:created>
  <dcterms:modified xsi:type="dcterms:W3CDTF">2020-01-29T08:20:04Z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