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9" r:id="rId16"/>
    <p:sldId id="280" r:id="rId17"/>
    <p:sldId id="281" r:id="rId18"/>
    <p:sldId id="282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D63D5-7866-4BB6-A5CD-6626B0E11A74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A021C-7FB3-4A3F-82CE-B1C581832DB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1714488"/>
            <a:ext cx="8686800" cy="1399032"/>
          </a:xfrm>
        </p:spPr>
        <p:txBody>
          <a:bodyPr>
            <a:noAutofit/>
          </a:bodyPr>
          <a:lstStyle/>
          <a:p>
            <a:r>
              <a:rPr lang="tr-TR" sz="6600" b="1" dirty="0"/>
              <a:t>FOKAL ENFEKSİYON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4071942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4400" b="1" dirty="0"/>
              <a:t>Prof. Dr. Serpil ALTUNDOĞAN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253CE1-C199-41F3-A66E-1F5BED652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Hangi kliniklerden gelir: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28CAAD-EDEC-4771-878A-71CE4263B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Kardioloji</a:t>
            </a:r>
            <a:endParaRPr lang="tr-TR" b="1" dirty="0"/>
          </a:p>
          <a:p>
            <a:r>
              <a:rPr lang="tr-TR" b="1" dirty="0"/>
              <a:t>Dermatoloji</a:t>
            </a:r>
          </a:p>
          <a:p>
            <a:r>
              <a:rPr lang="tr-TR" b="1" dirty="0" err="1"/>
              <a:t>Romatoloji</a:t>
            </a:r>
            <a:endParaRPr lang="tr-TR" b="1" dirty="0"/>
          </a:p>
          <a:p>
            <a:r>
              <a:rPr lang="tr-TR" b="1" dirty="0" err="1"/>
              <a:t>Nefroloji</a:t>
            </a:r>
            <a:endParaRPr lang="tr-TR" b="1" dirty="0"/>
          </a:p>
          <a:p>
            <a:r>
              <a:rPr lang="tr-TR" b="1" dirty="0"/>
              <a:t>İmmünoloji</a:t>
            </a:r>
          </a:p>
          <a:p>
            <a:r>
              <a:rPr lang="tr-TR" b="1" dirty="0"/>
              <a:t>Hematoloji</a:t>
            </a:r>
          </a:p>
          <a:p>
            <a:r>
              <a:rPr lang="tr-TR" b="1" dirty="0"/>
              <a:t>Endokrinoloji</a:t>
            </a:r>
          </a:p>
        </p:txBody>
      </p:sp>
    </p:spTree>
    <p:extLst>
      <p:ext uri="{BB962C8B-B14F-4D97-AF65-F5344CB8AC3E}">
        <p14:creationId xmlns:p14="http://schemas.microsoft.com/office/powerpoint/2010/main" val="1425698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000" b="1" dirty="0"/>
              <a:t>FOKAL ODAK</a:t>
            </a:r>
          </a:p>
        </p:txBody>
      </p:sp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071834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sz="4000" b="1" dirty="0"/>
              <a:t>Teşhisi diş hekimince yapılır.</a:t>
            </a:r>
          </a:p>
          <a:p>
            <a:r>
              <a:rPr lang="tr-TR" sz="4000" b="1" dirty="0"/>
              <a:t>Birçok sistemik hastalığa sebep olur veya derecesini şiddetlendirir.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399032"/>
          </a:xfrm>
        </p:spPr>
        <p:txBody>
          <a:bodyPr/>
          <a:lstStyle/>
          <a:p>
            <a:r>
              <a:rPr lang="tr-TR" sz="4400" b="1" dirty="0"/>
              <a:t>           FOKAL ODAK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2286000"/>
            <a:ext cx="8229600" cy="4572000"/>
          </a:xfrm>
        </p:spPr>
        <p:txBody>
          <a:bodyPr/>
          <a:lstStyle/>
          <a:p>
            <a:r>
              <a:rPr lang="tr-TR" b="1" dirty="0"/>
              <a:t>Sinsi seyreden ufak iltihap odaklarıdır.</a:t>
            </a:r>
          </a:p>
          <a:p>
            <a:r>
              <a:rPr lang="tr-TR" b="1" dirty="0"/>
              <a:t>Mikroorganizmalar veya toksinleri kişinin direncinin düştüğü bir dönemde kan veya lenf yoluyla </a:t>
            </a:r>
            <a:r>
              <a:rPr lang="tr-TR" b="1" dirty="0" err="1"/>
              <a:t>fokal</a:t>
            </a:r>
            <a:r>
              <a:rPr lang="tr-TR" b="1" dirty="0"/>
              <a:t> odaktan uzaklara taşınırlar ve orda hastalık yaparlar.</a:t>
            </a:r>
          </a:p>
          <a:p>
            <a:r>
              <a:rPr lang="tr-TR" b="1" dirty="0"/>
              <a:t>Halsizlik, anemi, kilo kaybı, baş ağrısı, eklem ve kas ağrısı gibi hafif şikayetler yaparlar.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22" y="-46537"/>
            <a:ext cx="9001156" cy="894976"/>
          </a:xfrm>
        </p:spPr>
        <p:txBody>
          <a:bodyPr>
            <a:noAutofit/>
          </a:bodyPr>
          <a:lstStyle/>
          <a:p>
            <a:r>
              <a:rPr lang="tr-TR" sz="4800" b="1" dirty="0"/>
              <a:t>AĞIZDAKİ FOKAL ODAKLAR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692696"/>
            <a:ext cx="8229600" cy="5904656"/>
          </a:xfrm>
        </p:spPr>
        <p:txBody>
          <a:bodyPr>
            <a:noAutofit/>
          </a:bodyPr>
          <a:lstStyle/>
          <a:p>
            <a:r>
              <a:rPr lang="tr-TR" sz="2800" b="1" dirty="0"/>
              <a:t>Dişeti enfeksiyonları, </a:t>
            </a:r>
            <a:r>
              <a:rPr lang="tr-TR" sz="2800" b="1" dirty="0" err="1"/>
              <a:t>periodontal</a:t>
            </a:r>
            <a:r>
              <a:rPr lang="tr-TR" sz="2800" b="1" dirty="0"/>
              <a:t> cepler</a:t>
            </a:r>
          </a:p>
          <a:p>
            <a:r>
              <a:rPr lang="tr-TR" sz="2800" b="1" dirty="0" err="1"/>
              <a:t>Nonvital</a:t>
            </a:r>
            <a:r>
              <a:rPr lang="tr-TR" sz="2800" b="1" dirty="0"/>
              <a:t> dişler</a:t>
            </a:r>
          </a:p>
          <a:p>
            <a:r>
              <a:rPr lang="tr-TR" sz="2800" b="1" dirty="0"/>
              <a:t>Yarım kanal tedavili </a:t>
            </a:r>
            <a:r>
              <a:rPr lang="tr-TR" sz="2800" b="1" dirty="0" smtClean="0"/>
              <a:t>dişler (</a:t>
            </a:r>
            <a:r>
              <a:rPr lang="tr-TR" sz="2800" b="1" dirty="0"/>
              <a:t>kanalı </a:t>
            </a:r>
            <a:r>
              <a:rPr lang="tr-TR" sz="2800" b="1" dirty="0" err="1"/>
              <a:t>enfekte</a:t>
            </a:r>
            <a:r>
              <a:rPr lang="tr-TR" sz="2800" b="1" dirty="0"/>
              <a:t> )</a:t>
            </a:r>
          </a:p>
          <a:p>
            <a:r>
              <a:rPr lang="tr-TR" sz="2800" b="1" dirty="0" err="1"/>
              <a:t>Granülomlu</a:t>
            </a:r>
            <a:r>
              <a:rPr lang="tr-TR" sz="2800" b="1" dirty="0"/>
              <a:t> dişler</a:t>
            </a:r>
          </a:p>
          <a:p>
            <a:r>
              <a:rPr lang="tr-TR" sz="2800" b="1" dirty="0"/>
              <a:t>Kök artıkları</a:t>
            </a:r>
          </a:p>
          <a:p>
            <a:r>
              <a:rPr lang="tr-TR" sz="2800" b="1" dirty="0" err="1"/>
              <a:t>Radiküler</a:t>
            </a:r>
            <a:r>
              <a:rPr lang="tr-TR" sz="2800" b="1" dirty="0"/>
              <a:t> kistler</a:t>
            </a:r>
          </a:p>
          <a:p>
            <a:r>
              <a:rPr lang="tr-TR" sz="2800" b="1" dirty="0" err="1"/>
              <a:t>Perikoronitli</a:t>
            </a:r>
            <a:r>
              <a:rPr lang="tr-TR" sz="2800" b="1" dirty="0"/>
              <a:t> dişler, gömülü </a:t>
            </a:r>
            <a:r>
              <a:rPr lang="tr-TR" sz="2800" b="1" dirty="0" err="1"/>
              <a:t>enfekte</a:t>
            </a:r>
            <a:r>
              <a:rPr lang="tr-TR" sz="2800" b="1" dirty="0"/>
              <a:t> dişler</a:t>
            </a:r>
          </a:p>
          <a:p>
            <a:r>
              <a:rPr lang="tr-TR" sz="2800" b="1" dirty="0"/>
              <a:t>Çenelerdeki </a:t>
            </a:r>
            <a:r>
              <a:rPr lang="tr-TR" sz="2800" b="1" dirty="0" err="1"/>
              <a:t>osteit</a:t>
            </a:r>
            <a:r>
              <a:rPr lang="tr-TR" sz="2800" b="1" dirty="0"/>
              <a:t> sahaları</a:t>
            </a:r>
          </a:p>
          <a:p>
            <a:r>
              <a:rPr lang="tr-TR" sz="2800" b="1" dirty="0" err="1"/>
              <a:t>Odontojenik</a:t>
            </a:r>
            <a:r>
              <a:rPr lang="tr-TR" sz="2800" b="1" dirty="0"/>
              <a:t> fistüller</a:t>
            </a:r>
          </a:p>
          <a:p>
            <a:r>
              <a:rPr lang="tr-TR" sz="2800" b="1" dirty="0"/>
              <a:t>Sinüs </a:t>
            </a:r>
            <a:r>
              <a:rPr lang="tr-TR" sz="2800" b="1" dirty="0" err="1"/>
              <a:t>maxillaris</a:t>
            </a:r>
            <a:r>
              <a:rPr lang="tr-TR" sz="2800" b="1" dirty="0"/>
              <a:t> iltihapları</a:t>
            </a:r>
          </a:p>
          <a:p>
            <a:r>
              <a:rPr lang="tr-TR" sz="2800" b="1" dirty="0" err="1"/>
              <a:t>Periimplantitis</a:t>
            </a:r>
            <a:endParaRPr lang="tr-TR" sz="2800" b="1" dirty="0"/>
          </a:p>
          <a:p>
            <a:r>
              <a:rPr lang="tr-TR" sz="2800" b="1" dirty="0"/>
              <a:t>Çekim soketleri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3E1463-0ED9-4A96-B983-CA5BB410E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399032"/>
          </a:xfrm>
        </p:spPr>
        <p:txBody>
          <a:bodyPr/>
          <a:lstStyle/>
          <a:p>
            <a:r>
              <a:rPr lang="tr-TR" b="1" dirty="0"/>
              <a:t>FOKAL ODAK SIKLIĞI: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330EB9-A4DA-4CFD-9F04-174204E55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3778440"/>
          </a:xfrm>
        </p:spPr>
        <p:txBody>
          <a:bodyPr/>
          <a:lstStyle/>
          <a:p>
            <a:r>
              <a:rPr lang="tr-TR" b="1" dirty="0" err="1"/>
              <a:t>Periapikal</a:t>
            </a:r>
            <a:r>
              <a:rPr lang="tr-TR" b="1" dirty="0"/>
              <a:t> enfeksiyonlar</a:t>
            </a:r>
          </a:p>
          <a:p>
            <a:r>
              <a:rPr lang="tr-TR" b="1" dirty="0" err="1"/>
              <a:t>Periodontal</a:t>
            </a:r>
            <a:r>
              <a:rPr lang="tr-TR" b="1" dirty="0"/>
              <a:t> enfeksiyonlar</a:t>
            </a:r>
          </a:p>
          <a:p>
            <a:r>
              <a:rPr lang="tr-TR" b="1" dirty="0"/>
              <a:t>Kök artıkları</a:t>
            </a:r>
          </a:p>
          <a:p>
            <a:r>
              <a:rPr lang="tr-TR" b="1" dirty="0" err="1"/>
              <a:t>Enfekte</a:t>
            </a:r>
            <a:r>
              <a:rPr lang="tr-TR" b="1" dirty="0"/>
              <a:t> gömülü dişler</a:t>
            </a:r>
          </a:p>
        </p:txBody>
      </p:sp>
    </p:spTree>
    <p:extLst>
      <p:ext uri="{BB962C8B-B14F-4D97-AF65-F5344CB8AC3E}">
        <p14:creationId xmlns:p14="http://schemas.microsoft.com/office/powerpoint/2010/main" val="2049160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2286000"/>
            <a:ext cx="8229600" cy="4572000"/>
          </a:xfrm>
        </p:spPr>
        <p:txBody>
          <a:bodyPr/>
          <a:lstStyle/>
          <a:p>
            <a:r>
              <a:rPr lang="tr-TR" b="1" dirty="0"/>
              <a:t>Konsültasyon</a:t>
            </a:r>
          </a:p>
          <a:p>
            <a:r>
              <a:rPr lang="tr-TR" b="1" dirty="0"/>
              <a:t>Klinik ve radyolojik muayene</a:t>
            </a:r>
          </a:p>
          <a:p>
            <a:r>
              <a:rPr lang="tr-TR" b="1" dirty="0"/>
              <a:t>Şüpheli odakların kaldırılması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/>
          <a:lstStyle/>
          <a:p>
            <a:endParaRPr lang="tr-TR" b="1" dirty="0"/>
          </a:p>
          <a:p>
            <a:r>
              <a:rPr lang="tr-TR" b="1" dirty="0"/>
              <a:t>Şüpheli faktörler radikal olarak ortadan kaldırılır. Şüpheli dişler çekilir.</a:t>
            </a:r>
          </a:p>
          <a:p>
            <a:r>
              <a:rPr lang="tr-TR" b="1" dirty="0"/>
              <a:t>Bir kerede çok sayıda diş çekimi yapılmaz. </a:t>
            </a:r>
            <a:r>
              <a:rPr lang="tr-TR" b="1" dirty="0" err="1"/>
              <a:t>Atravmatik</a:t>
            </a:r>
            <a:r>
              <a:rPr lang="tr-TR" b="1" dirty="0"/>
              <a:t> çalışılır.</a:t>
            </a:r>
          </a:p>
          <a:p>
            <a:r>
              <a:rPr lang="tr-TR" b="1" dirty="0"/>
              <a:t>Aynı seansta geniş </a:t>
            </a:r>
            <a:r>
              <a:rPr lang="tr-TR" b="1" dirty="0" err="1"/>
              <a:t>periodontal</a:t>
            </a:r>
            <a:r>
              <a:rPr lang="tr-TR" b="1" dirty="0"/>
              <a:t> tedavilerden kaçınılır.</a:t>
            </a:r>
          </a:p>
          <a:p>
            <a:r>
              <a:rPr lang="tr-TR" b="1" dirty="0"/>
              <a:t>Cerrahi işlemler </a:t>
            </a:r>
            <a:r>
              <a:rPr lang="tr-TR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antibiyotik </a:t>
            </a:r>
            <a:r>
              <a:rPr lang="tr-TR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profilaksisi</a:t>
            </a:r>
            <a:r>
              <a:rPr lang="tr-TR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tr-TR" b="1" dirty="0"/>
              <a:t>altında yapılır.</a:t>
            </a:r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88B6AF-033D-42AB-AC23-4832DF21E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908720"/>
            <a:ext cx="8640960" cy="1399032"/>
          </a:xfrm>
        </p:spPr>
        <p:txBody>
          <a:bodyPr/>
          <a:lstStyle/>
          <a:p>
            <a:r>
              <a:rPr lang="tr-TR" b="1" dirty="0" err="1"/>
              <a:t>Bakteriemi</a:t>
            </a:r>
            <a:r>
              <a:rPr lang="tr-TR" b="1" dirty="0"/>
              <a:t> riskini arttıran faktörler: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AE8443-8D23-40AE-80FD-5F257E166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3562416"/>
          </a:xfrm>
        </p:spPr>
        <p:txBody>
          <a:bodyPr/>
          <a:lstStyle/>
          <a:p>
            <a:r>
              <a:rPr lang="tr-TR" b="1" dirty="0"/>
              <a:t>Çekilen diş sayısı arttıkça</a:t>
            </a:r>
          </a:p>
          <a:p>
            <a:r>
              <a:rPr lang="tr-TR" b="1" dirty="0"/>
              <a:t>İşlemin süresi arttıkça</a:t>
            </a:r>
          </a:p>
          <a:p>
            <a:r>
              <a:rPr lang="tr-TR" b="1" dirty="0"/>
              <a:t>Kanama arttıkça</a:t>
            </a:r>
          </a:p>
          <a:p>
            <a:r>
              <a:rPr lang="tr-TR" b="1" dirty="0" err="1"/>
              <a:t>Tartır</a:t>
            </a:r>
            <a:r>
              <a:rPr lang="tr-TR" b="1" dirty="0"/>
              <a:t> ve bakteri plağı varsa </a:t>
            </a:r>
          </a:p>
        </p:txBody>
      </p:sp>
    </p:spTree>
    <p:extLst>
      <p:ext uri="{BB962C8B-B14F-4D97-AF65-F5344CB8AC3E}">
        <p14:creationId xmlns:p14="http://schemas.microsoft.com/office/powerpoint/2010/main" val="3983197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FOKAL ENFEKSİYON HASTALIĞINDA İMPLANT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hastalıklarda hastanın hijyen düzeyinden, kemik kalitesinden ve sistemik durumundan emin değilsek </a:t>
            </a:r>
            <a:r>
              <a:rPr lang="tr-TR" dirty="0" err="1"/>
              <a:t>implant</a:t>
            </a:r>
            <a:r>
              <a:rPr lang="tr-TR" dirty="0"/>
              <a:t> </a:t>
            </a:r>
            <a:r>
              <a:rPr lang="tr-TR" b="1" dirty="0"/>
              <a:t>YAPILMAZ. </a:t>
            </a:r>
          </a:p>
          <a:p>
            <a:pPr>
              <a:buNone/>
            </a:pPr>
            <a:endParaRPr lang="tr-TR" b="1" dirty="0"/>
          </a:p>
          <a:p>
            <a:r>
              <a:rPr lang="tr-TR" dirty="0"/>
              <a:t>Çünkü </a:t>
            </a:r>
            <a:r>
              <a:rPr lang="tr-TR" dirty="0" err="1"/>
              <a:t>periimplantitis</a:t>
            </a:r>
            <a:r>
              <a:rPr lang="tr-TR" dirty="0"/>
              <a:t> en önemli risk faktörlerinden biridir.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/>
              <a:t>FOKAL ENFEKSİYON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2500306"/>
            <a:ext cx="8229600" cy="4525963"/>
          </a:xfrm>
        </p:spPr>
        <p:txBody>
          <a:bodyPr>
            <a:normAutofit/>
          </a:bodyPr>
          <a:lstStyle/>
          <a:p>
            <a:r>
              <a:rPr lang="tr-TR" sz="3600" b="1" dirty="0"/>
              <a:t>Vücudun her hangi bir bölgesine oturan mikroorganizmaların diğer yerlere yayılarak gittiği yerde hastalık oluşturmasıdır.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tr-TR" sz="6000" b="1" dirty="0"/>
              <a:t>FOKUS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3130368"/>
          </a:xfrm>
        </p:spPr>
        <p:txBody>
          <a:bodyPr>
            <a:normAutofit/>
          </a:bodyPr>
          <a:lstStyle/>
          <a:p>
            <a:r>
              <a:rPr lang="tr-TR" sz="4000" b="1" dirty="0" err="1"/>
              <a:t>Fokal</a:t>
            </a:r>
            <a:r>
              <a:rPr lang="tr-TR" sz="4000" b="1" dirty="0"/>
              <a:t> enfeksiyon hastalığının  ortaya çıkmasına neden olan mikroorganizma kaynağıdır</a:t>
            </a:r>
            <a:r>
              <a:rPr lang="tr-TR" sz="40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tr-TR" sz="7200" b="1" dirty="0"/>
              <a:t>FOKUS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72000"/>
          </a:xfrm>
        </p:spPr>
        <p:txBody>
          <a:bodyPr/>
          <a:lstStyle/>
          <a:p>
            <a:r>
              <a:rPr lang="tr-TR" sz="4800" b="1" dirty="0"/>
              <a:t>Kronik apandisit</a:t>
            </a:r>
          </a:p>
          <a:p>
            <a:r>
              <a:rPr lang="tr-TR" sz="4800" b="1" dirty="0"/>
              <a:t>Çenelerin kronik iltihap odakları</a:t>
            </a:r>
          </a:p>
          <a:p>
            <a:r>
              <a:rPr lang="tr-TR" sz="4800" b="1" dirty="0"/>
              <a:t>Kronik </a:t>
            </a:r>
            <a:r>
              <a:rPr lang="tr-TR" sz="4800" b="1" dirty="0" err="1"/>
              <a:t>tonsillit</a:t>
            </a:r>
            <a:endParaRPr lang="tr-TR" sz="4800" b="1" dirty="0"/>
          </a:p>
          <a:p>
            <a:r>
              <a:rPr lang="tr-TR" sz="4800" b="1" dirty="0"/>
              <a:t>Kronik sinüzit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428604"/>
            <a:ext cx="82296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900" b="1" dirty="0"/>
              <a:t>FOKAL ENFEKSİYON HASTALIKLARI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571612"/>
            <a:ext cx="8464454" cy="5072098"/>
          </a:xfrm>
        </p:spPr>
        <p:txBody>
          <a:bodyPr>
            <a:normAutofit/>
          </a:bodyPr>
          <a:lstStyle/>
          <a:p>
            <a:r>
              <a:rPr lang="tr-TR" b="1" dirty="0"/>
              <a:t>Kronik eklem ve kas </a:t>
            </a:r>
            <a:r>
              <a:rPr lang="tr-TR" b="1" dirty="0" smtClean="0"/>
              <a:t>romatizması</a:t>
            </a:r>
          </a:p>
          <a:p>
            <a:r>
              <a:rPr lang="tr-TR" b="1" dirty="0" smtClean="0"/>
              <a:t>Dermatit</a:t>
            </a:r>
          </a:p>
          <a:p>
            <a:r>
              <a:rPr lang="tr-TR" b="1" dirty="0" err="1" smtClean="0"/>
              <a:t>Endokardit</a:t>
            </a:r>
            <a:r>
              <a:rPr lang="tr-TR" b="1" dirty="0" smtClean="0"/>
              <a:t>, </a:t>
            </a:r>
            <a:r>
              <a:rPr lang="tr-TR" b="1" dirty="0" err="1" smtClean="0"/>
              <a:t>myokardit</a:t>
            </a:r>
            <a:endParaRPr lang="tr-TR" b="1" dirty="0"/>
          </a:p>
          <a:p>
            <a:r>
              <a:rPr lang="tr-TR" b="1" dirty="0"/>
              <a:t>Bakteriyel </a:t>
            </a:r>
            <a:r>
              <a:rPr lang="tr-TR" b="1" dirty="0" err="1"/>
              <a:t>pnömoni</a:t>
            </a:r>
            <a:endParaRPr lang="tr-TR" b="1" dirty="0"/>
          </a:p>
          <a:p>
            <a:r>
              <a:rPr lang="tr-TR" b="1" dirty="0"/>
              <a:t>Bazı böbrek hastalıkları (</a:t>
            </a:r>
            <a:r>
              <a:rPr lang="tr-TR" b="1" dirty="0" err="1" smtClean="0"/>
              <a:t>Glomerulonefrit</a:t>
            </a:r>
            <a:r>
              <a:rPr lang="tr-TR" b="1" dirty="0" smtClean="0"/>
              <a:t>)</a:t>
            </a:r>
            <a:endParaRPr lang="tr-TR" b="1" dirty="0"/>
          </a:p>
          <a:p>
            <a:r>
              <a:rPr lang="tr-TR" b="1" dirty="0" smtClean="0"/>
              <a:t>İmmünolojik </a:t>
            </a:r>
            <a:r>
              <a:rPr lang="tr-TR" b="1" dirty="0"/>
              <a:t>hastalıklar</a:t>
            </a:r>
          </a:p>
          <a:p>
            <a:r>
              <a:rPr lang="tr-TR" b="1" dirty="0"/>
              <a:t>Kalp kapağı </a:t>
            </a:r>
            <a:r>
              <a:rPr lang="tr-TR" b="1" dirty="0" smtClean="0"/>
              <a:t>hastalıkları</a:t>
            </a:r>
          </a:p>
          <a:p>
            <a:r>
              <a:rPr lang="tr-TR" b="1" dirty="0" err="1" smtClean="0"/>
              <a:t>Neuritis</a:t>
            </a:r>
            <a:r>
              <a:rPr lang="tr-TR" b="1" dirty="0" smtClean="0"/>
              <a:t>, </a:t>
            </a:r>
            <a:r>
              <a:rPr lang="tr-TR" b="1" dirty="0" err="1" smtClean="0"/>
              <a:t>polineuritis</a:t>
            </a:r>
            <a:endParaRPr lang="tr-TR" b="1" dirty="0" smtClean="0"/>
          </a:p>
          <a:p>
            <a:pPr>
              <a:buNone/>
            </a:pPr>
            <a:endParaRPr lang="tr-TR" b="1" dirty="0"/>
          </a:p>
          <a:p>
            <a:endParaRPr lang="tr-TR" b="1" dirty="0"/>
          </a:p>
          <a:p>
            <a:endParaRPr lang="tr-TR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D26467-93E2-4EC9-8968-997E7ECD8D0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980728"/>
            <a:ext cx="8229600" cy="5544616"/>
          </a:xfrm>
        </p:spPr>
        <p:txBody>
          <a:bodyPr/>
          <a:lstStyle/>
          <a:p>
            <a:r>
              <a:rPr lang="tr-TR" b="1" dirty="0"/>
              <a:t>Bazı kronik deri hastalıkları( </a:t>
            </a:r>
            <a:r>
              <a:rPr lang="tr-TR" b="1" dirty="0" err="1"/>
              <a:t>egzema</a:t>
            </a:r>
            <a:r>
              <a:rPr lang="tr-TR" b="1" dirty="0"/>
              <a:t>, </a:t>
            </a:r>
            <a:r>
              <a:rPr lang="tr-TR" b="1" dirty="0" smtClean="0"/>
              <a:t>kronik ürtiker</a:t>
            </a:r>
            <a:r>
              <a:rPr lang="tr-TR" b="1" dirty="0"/>
              <a:t>)</a:t>
            </a:r>
          </a:p>
          <a:p>
            <a:r>
              <a:rPr lang="tr-TR" b="1" dirty="0"/>
              <a:t>Bazı </a:t>
            </a:r>
            <a:r>
              <a:rPr lang="tr-TR" b="1" dirty="0" err="1"/>
              <a:t>allerjik</a:t>
            </a:r>
            <a:r>
              <a:rPr lang="tr-TR" b="1" dirty="0"/>
              <a:t> hastalıklar (astım)</a:t>
            </a:r>
          </a:p>
          <a:p>
            <a:r>
              <a:rPr lang="tr-TR" b="1" dirty="0"/>
              <a:t>Bazı göz </a:t>
            </a:r>
            <a:r>
              <a:rPr lang="tr-TR" b="1" dirty="0" smtClean="0"/>
              <a:t>hastalıkları (</a:t>
            </a:r>
            <a:r>
              <a:rPr lang="tr-TR" b="1" dirty="0" err="1" smtClean="0"/>
              <a:t>uveit</a:t>
            </a:r>
            <a:r>
              <a:rPr lang="tr-TR" b="1" dirty="0" smtClean="0"/>
              <a:t>)</a:t>
            </a:r>
            <a:endParaRPr lang="tr-TR" b="1" dirty="0"/>
          </a:p>
          <a:p>
            <a:r>
              <a:rPr lang="tr-TR" b="1" dirty="0" err="1"/>
              <a:t>Subfebril</a:t>
            </a:r>
            <a:r>
              <a:rPr lang="tr-TR" b="1" dirty="0"/>
              <a:t> ateş</a:t>
            </a:r>
          </a:p>
          <a:p>
            <a:r>
              <a:rPr lang="tr-TR" b="1" dirty="0"/>
              <a:t>Damar duvarı bozuklukları</a:t>
            </a:r>
          </a:p>
          <a:p>
            <a:r>
              <a:rPr lang="tr-TR" b="1" dirty="0" err="1"/>
              <a:t>Anjioödem</a:t>
            </a:r>
            <a:endParaRPr lang="tr-TR" b="1" dirty="0"/>
          </a:p>
          <a:p>
            <a:r>
              <a:rPr lang="tr-TR" b="1" dirty="0" smtClean="0"/>
              <a:t>Yüksek </a:t>
            </a:r>
            <a:r>
              <a:rPr lang="tr-TR" b="1" dirty="0" err="1"/>
              <a:t>sedimentasyon</a:t>
            </a:r>
            <a:endParaRPr lang="tr-TR" b="1" dirty="0"/>
          </a:p>
          <a:p>
            <a:r>
              <a:rPr lang="tr-TR" b="1" dirty="0"/>
              <a:t>Kronik sistemik hastalıklar</a:t>
            </a:r>
          </a:p>
          <a:p>
            <a:endParaRPr lang="tr-TR" b="1" dirty="0"/>
          </a:p>
          <a:p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7027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06F00E-199F-4B89-81DB-D59B03D92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Literatürde: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411A29-8AAF-4BB2-BC8A-2717DFEF7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Menenjit</a:t>
            </a:r>
          </a:p>
          <a:p>
            <a:r>
              <a:rPr lang="tr-TR" b="1" dirty="0"/>
              <a:t>TME de septik </a:t>
            </a:r>
            <a:r>
              <a:rPr lang="tr-TR" b="1" dirty="0" err="1"/>
              <a:t>artrit</a:t>
            </a:r>
            <a:endParaRPr lang="tr-TR" b="1" dirty="0"/>
          </a:p>
          <a:p>
            <a:r>
              <a:rPr lang="tr-TR" b="1" dirty="0" err="1"/>
              <a:t>Toksik</a:t>
            </a:r>
            <a:r>
              <a:rPr lang="tr-TR" b="1" dirty="0"/>
              <a:t> şok</a:t>
            </a:r>
          </a:p>
        </p:txBody>
      </p:sp>
    </p:spTree>
    <p:extLst>
      <p:ext uri="{BB962C8B-B14F-4D97-AF65-F5344CB8AC3E}">
        <p14:creationId xmlns:p14="http://schemas.microsoft.com/office/powerpoint/2010/main" val="2449234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3387097-2592-4588-95E0-F2155516CA4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23528" y="1628800"/>
            <a:ext cx="8229600" cy="3635896"/>
          </a:xfrm>
        </p:spPr>
        <p:txBody>
          <a:bodyPr>
            <a:normAutofit/>
          </a:bodyPr>
          <a:lstStyle/>
          <a:p>
            <a:r>
              <a:rPr lang="tr-TR" sz="3600" b="1" dirty="0" err="1"/>
              <a:t>Primer</a:t>
            </a:r>
            <a:r>
              <a:rPr lang="tr-TR" sz="3600" b="1" dirty="0"/>
              <a:t> kaynağı bilinmeyen bir enfeksiyon şüphesi olan hastalarda muhtemel </a:t>
            </a:r>
            <a:r>
              <a:rPr lang="tr-TR" sz="3600" b="1" dirty="0">
                <a:solidFill>
                  <a:schemeClr val="accent1">
                    <a:lumMod val="75000"/>
                  </a:schemeClr>
                </a:solidFill>
              </a:rPr>
              <a:t>DENTAL</a:t>
            </a:r>
            <a:r>
              <a:rPr lang="tr-TR" sz="3600" b="1" dirty="0"/>
              <a:t> nedenler araştırılmalıdır.</a:t>
            </a:r>
          </a:p>
        </p:txBody>
      </p:sp>
    </p:spTree>
    <p:extLst>
      <p:ext uri="{BB962C8B-B14F-4D97-AF65-F5344CB8AC3E}">
        <p14:creationId xmlns:p14="http://schemas.microsoft.com/office/powerpoint/2010/main" val="3715401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05F272-68F4-41AE-AF09-71B5624D3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ÖNCESİNDE FOKAL ODAK TARAMASI YAPILACAK DURUMLAR: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5582A6-934A-4E08-A58E-1C56E386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3992449"/>
          </a:xfrm>
        </p:spPr>
        <p:txBody>
          <a:bodyPr/>
          <a:lstStyle/>
          <a:p>
            <a:r>
              <a:rPr lang="tr-TR" b="1" dirty="0"/>
              <a:t>Böbrek transplantasyonu, organ nakli</a:t>
            </a:r>
          </a:p>
          <a:p>
            <a:r>
              <a:rPr lang="tr-TR" b="1" dirty="0"/>
              <a:t>Kalp kapakçığı ameliyatı</a:t>
            </a:r>
          </a:p>
          <a:p>
            <a:r>
              <a:rPr lang="tr-TR" b="1" dirty="0"/>
              <a:t>Eklem protezi operasyonu</a:t>
            </a:r>
          </a:p>
          <a:p>
            <a:r>
              <a:rPr lang="tr-TR" b="1" dirty="0"/>
              <a:t>Kemoterapi</a:t>
            </a:r>
          </a:p>
          <a:p>
            <a:r>
              <a:rPr lang="tr-TR" b="1" dirty="0"/>
              <a:t>Radyoterapi</a:t>
            </a:r>
          </a:p>
        </p:txBody>
      </p:sp>
    </p:spTree>
    <p:extLst>
      <p:ext uri="{BB962C8B-B14F-4D97-AF65-F5344CB8AC3E}">
        <p14:creationId xmlns:p14="http://schemas.microsoft.com/office/powerpoint/2010/main" val="64264910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371</Words>
  <Application>Microsoft Office PowerPoint</Application>
  <PresentationFormat>Ekran Gösterisi (4:3)</PresentationFormat>
  <Paragraphs>91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1" baseType="lpstr">
      <vt:lpstr>Arial</vt:lpstr>
      <vt:lpstr>Calibri</vt:lpstr>
      <vt:lpstr>Ofis Teması</vt:lpstr>
      <vt:lpstr>FOKAL ENFEKSİYON</vt:lpstr>
      <vt:lpstr>FOKAL ENFEKSİYON</vt:lpstr>
      <vt:lpstr>FOKUS</vt:lpstr>
      <vt:lpstr>FOKUS</vt:lpstr>
      <vt:lpstr>FOKAL ENFEKSİYON HASTALIKLARI </vt:lpstr>
      <vt:lpstr>PowerPoint Sunusu</vt:lpstr>
      <vt:lpstr>Literatürde:</vt:lpstr>
      <vt:lpstr>PowerPoint Sunusu</vt:lpstr>
      <vt:lpstr>ÖNCESİNDE FOKAL ODAK TARAMASI YAPILACAK DURUMLAR:</vt:lpstr>
      <vt:lpstr>Hangi kliniklerden gelir:</vt:lpstr>
      <vt:lpstr>FOKAL ODAK</vt:lpstr>
      <vt:lpstr>           FOKAL ODAK</vt:lpstr>
      <vt:lpstr>AĞIZDAKİ FOKAL ODAKLAR</vt:lpstr>
      <vt:lpstr>FOKAL ODAK SIKLIĞI:</vt:lpstr>
      <vt:lpstr>PowerPoint Sunusu</vt:lpstr>
      <vt:lpstr>PowerPoint Sunusu</vt:lpstr>
      <vt:lpstr>Bakteriemi riskini arttıran faktörler:</vt:lpstr>
      <vt:lpstr>FOKAL ENFEKSİYON HASTALIĞINDA İMPLANT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FOKAL ENFEKSİYON</dc:title>
  <dc:creator>CER-SA</dc:creator>
  <cp:lastModifiedBy>Serpil</cp:lastModifiedBy>
  <cp:revision>1</cp:revision>
  <dcterms:created xsi:type="dcterms:W3CDTF">2020-02-25T12:47:34Z</dcterms:created>
  <dcterms:modified xsi:type="dcterms:W3CDTF">2020-05-02T07:21:01Z</dcterms:modified>
</cp:coreProperties>
</file>