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91" r:id="rId2"/>
    <p:sldId id="456" r:id="rId3"/>
    <p:sldId id="457" r:id="rId4"/>
    <p:sldId id="458" r:id="rId5"/>
    <p:sldId id="459" r:id="rId6"/>
    <p:sldId id="460" r:id="rId7"/>
    <p:sldId id="461" r:id="rId8"/>
    <p:sldId id="462" r:id="rId9"/>
    <p:sldId id="463" r:id="rId10"/>
    <p:sldId id="464" r:id="rId11"/>
    <p:sldId id="465" r:id="rId12"/>
    <p:sldId id="466" r:id="rId13"/>
    <p:sldId id="469" r:id="rId14"/>
    <p:sldId id="470"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94660"/>
  </p:normalViewPr>
  <p:slideViewPr>
    <p:cSldViewPr>
      <p:cViewPr varScale="1">
        <p:scale>
          <a:sx n="83" d="100"/>
          <a:sy n="83" d="100"/>
        </p:scale>
        <p:origin x="1608"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85E66F0-CA6C-4569-9CAE-A2FF05B6C49D}" type="datetimeFigureOut">
              <a:rPr lang="en-US" smtClean="0"/>
              <a:t>5/9/2020</a:t>
            </a:fld>
            <a:endParaRPr lang="en-US"/>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234116-3BAC-457F-A69D-8018B82AF67D}" type="slidenum">
              <a:rPr lang="en-US" smtClean="0"/>
              <a:t>‹#›</a:t>
            </a:fld>
            <a:endParaRPr lang="en-US"/>
          </a:p>
        </p:txBody>
      </p:sp>
    </p:spTree>
    <p:extLst>
      <p:ext uri="{BB962C8B-B14F-4D97-AF65-F5344CB8AC3E}">
        <p14:creationId xmlns:p14="http://schemas.microsoft.com/office/powerpoint/2010/main" val="16596247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en-US"/>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a:p>
        </p:txBody>
      </p:sp>
      <p:sp>
        <p:nvSpPr>
          <p:cNvPr id="4" name="Veri Yer Tutucusu 3"/>
          <p:cNvSpPr>
            <a:spLocks noGrp="1"/>
          </p:cNvSpPr>
          <p:nvPr>
            <p:ph type="dt" sz="half" idx="10"/>
          </p:nvPr>
        </p:nvSpPr>
        <p:spPr/>
        <p:txBody>
          <a:bodyPr/>
          <a:lstStyle/>
          <a:p>
            <a:fld id="{78CB4FA2-8726-4D26-89D2-19EF43D893F1}" type="datetimeFigureOut">
              <a:rPr lang="en-US" smtClean="0"/>
              <a:t>5/9/2020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FCA9A7FF-4BD6-41FF-92B7-8C668263C7A0}" type="slidenum">
              <a:rPr lang="en-US" smtClean="0"/>
              <a:t>‹#›</a:t>
            </a:fld>
            <a:endParaRPr lang="en-US"/>
          </a:p>
        </p:txBody>
      </p:sp>
      <p:pic>
        <p:nvPicPr>
          <p:cNvPr id="1027" name="Picture 3"/>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196458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78CB4FA2-8726-4D26-89D2-19EF43D893F1}" type="datetimeFigureOut">
              <a:rPr lang="en-US" smtClean="0"/>
              <a:t>5/9/2020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FCA9A7FF-4BD6-41FF-92B7-8C668263C7A0}" type="slidenum">
              <a:rPr lang="en-US" smtClean="0"/>
              <a:t>‹#›</a:t>
            </a:fld>
            <a:endParaRPr lang="en-US"/>
          </a:p>
        </p:txBody>
      </p:sp>
    </p:spTree>
    <p:extLst>
      <p:ext uri="{BB962C8B-B14F-4D97-AF65-F5344CB8AC3E}">
        <p14:creationId xmlns:p14="http://schemas.microsoft.com/office/powerpoint/2010/main" val="211136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78CB4FA2-8726-4D26-89D2-19EF43D893F1}" type="datetimeFigureOut">
              <a:rPr lang="en-US" smtClean="0"/>
              <a:t>5/9/2020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FCA9A7FF-4BD6-41FF-92B7-8C668263C7A0}" type="slidenum">
              <a:rPr lang="en-US" smtClean="0"/>
              <a:t>‹#›</a:t>
            </a:fld>
            <a:endParaRPr lang="en-US"/>
          </a:p>
        </p:txBody>
      </p:sp>
    </p:spTree>
    <p:extLst>
      <p:ext uri="{BB962C8B-B14F-4D97-AF65-F5344CB8AC3E}">
        <p14:creationId xmlns:p14="http://schemas.microsoft.com/office/powerpoint/2010/main" val="324866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78CB4FA2-8726-4D26-89D2-19EF43D893F1}" type="datetimeFigureOut">
              <a:rPr lang="en-US" smtClean="0"/>
              <a:t>5/9/2020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FCA9A7FF-4BD6-41FF-92B7-8C668263C7A0}" type="slidenum">
              <a:rPr lang="en-US" smtClean="0"/>
              <a:t>‹#›</a:t>
            </a:fld>
            <a:endParaRPr lang="en-US"/>
          </a:p>
        </p:txBody>
      </p:sp>
    </p:spTree>
    <p:extLst>
      <p:ext uri="{BB962C8B-B14F-4D97-AF65-F5344CB8AC3E}">
        <p14:creationId xmlns:p14="http://schemas.microsoft.com/office/powerpoint/2010/main" val="1076334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en-US"/>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8CB4FA2-8726-4D26-89D2-19EF43D893F1}" type="datetimeFigureOut">
              <a:rPr lang="en-US" smtClean="0"/>
              <a:t>5/9/2020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FCA9A7FF-4BD6-41FF-92B7-8C668263C7A0}" type="slidenum">
              <a:rPr lang="en-US" smtClean="0"/>
              <a:t>‹#›</a:t>
            </a:fld>
            <a:endParaRPr lang="en-US"/>
          </a:p>
        </p:txBody>
      </p:sp>
    </p:spTree>
    <p:extLst>
      <p:ext uri="{BB962C8B-B14F-4D97-AF65-F5344CB8AC3E}">
        <p14:creationId xmlns:p14="http://schemas.microsoft.com/office/powerpoint/2010/main" val="24815784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78CB4FA2-8726-4D26-89D2-19EF43D893F1}" type="datetimeFigureOut">
              <a:rPr lang="en-US" smtClean="0"/>
              <a:t>5/9/2020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FCA9A7FF-4BD6-41FF-92B7-8C668263C7A0}" type="slidenum">
              <a:rPr lang="en-US" smtClean="0"/>
              <a:t>‹#›</a:t>
            </a:fld>
            <a:endParaRPr lang="en-US"/>
          </a:p>
        </p:txBody>
      </p:sp>
    </p:spTree>
    <p:extLst>
      <p:ext uri="{BB962C8B-B14F-4D97-AF65-F5344CB8AC3E}">
        <p14:creationId xmlns:p14="http://schemas.microsoft.com/office/powerpoint/2010/main" val="137848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en-US"/>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78CB4FA2-8726-4D26-89D2-19EF43D893F1}" type="datetimeFigureOut">
              <a:rPr lang="en-US" smtClean="0"/>
              <a:t>5/9/2020</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FCA9A7FF-4BD6-41FF-92B7-8C668263C7A0}" type="slidenum">
              <a:rPr lang="en-US" smtClean="0"/>
              <a:t>‹#›</a:t>
            </a:fld>
            <a:endParaRPr lang="en-US"/>
          </a:p>
        </p:txBody>
      </p:sp>
    </p:spTree>
    <p:extLst>
      <p:ext uri="{BB962C8B-B14F-4D97-AF65-F5344CB8AC3E}">
        <p14:creationId xmlns:p14="http://schemas.microsoft.com/office/powerpoint/2010/main" val="100113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78CB4FA2-8726-4D26-89D2-19EF43D893F1}" type="datetimeFigureOut">
              <a:rPr lang="en-US" smtClean="0"/>
              <a:t>5/9/2020</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FCA9A7FF-4BD6-41FF-92B7-8C668263C7A0}" type="slidenum">
              <a:rPr lang="en-US" smtClean="0"/>
              <a:t>‹#›</a:t>
            </a:fld>
            <a:endParaRPr lang="en-US"/>
          </a:p>
        </p:txBody>
      </p:sp>
    </p:spTree>
    <p:extLst>
      <p:ext uri="{BB962C8B-B14F-4D97-AF65-F5344CB8AC3E}">
        <p14:creationId xmlns:p14="http://schemas.microsoft.com/office/powerpoint/2010/main" val="819071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8CB4FA2-8726-4D26-89D2-19EF43D893F1}" type="datetimeFigureOut">
              <a:rPr lang="en-US" smtClean="0"/>
              <a:t>5/9/2020</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FCA9A7FF-4BD6-41FF-92B7-8C668263C7A0}" type="slidenum">
              <a:rPr lang="en-US" smtClean="0"/>
              <a:t>‹#›</a:t>
            </a:fld>
            <a:endParaRPr lang="en-US"/>
          </a:p>
        </p:txBody>
      </p:sp>
    </p:spTree>
    <p:extLst>
      <p:ext uri="{BB962C8B-B14F-4D97-AF65-F5344CB8AC3E}">
        <p14:creationId xmlns:p14="http://schemas.microsoft.com/office/powerpoint/2010/main" val="14688042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en-US"/>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8CB4FA2-8726-4D26-89D2-19EF43D893F1}" type="datetimeFigureOut">
              <a:rPr lang="en-US" smtClean="0"/>
              <a:t>5/9/2020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FCA9A7FF-4BD6-41FF-92B7-8C668263C7A0}" type="slidenum">
              <a:rPr lang="en-US" smtClean="0"/>
              <a:t>‹#›</a:t>
            </a:fld>
            <a:endParaRPr lang="en-US"/>
          </a:p>
        </p:txBody>
      </p:sp>
    </p:spTree>
    <p:extLst>
      <p:ext uri="{BB962C8B-B14F-4D97-AF65-F5344CB8AC3E}">
        <p14:creationId xmlns:p14="http://schemas.microsoft.com/office/powerpoint/2010/main" val="1608889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en-US"/>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8CB4FA2-8726-4D26-89D2-19EF43D893F1}" type="datetimeFigureOut">
              <a:rPr lang="en-US" smtClean="0"/>
              <a:t>5/9/2020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FCA9A7FF-4BD6-41FF-92B7-8C668263C7A0}" type="slidenum">
              <a:rPr lang="en-US" smtClean="0"/>
              <a:t>‹#›</a:t>
            </a:fld>
            <a:endParaRPr lang="en-US"/>
          </a:p>
        </p:txBody>
      </p:sp>
    </p:spTree>
    <p:extLst>
      <p:ext uri="{BB962C8B-B14F-4D97-AF65-F5344CB8AC3E}">
        <p14:creationId xmlns:p14="http://schemas.microsoft.com/office/powerpoint/2010/main" val="1057769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CB4FA2-8726-4D26-89D2-19EF43D893F1}" type="datetimeFigureOut">
              <a:rPr lang="en-US" smtClean="0"/>
              <a:t>5/9/2020</a:t>
            </a:fld>
            <a:endParaRPr lang="en-US"/>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A9A7FF-4BD6-41FF-92B7-8C668263C7A0}" type="slidenum">
              <a:rPr lang="en-US" smtClean="0"/>
              <a:t>‹#›</a:t>
            </a:fld>
            <a:endParaRPr lang="en-US"/>
          </a:p>
        </p:txBody>
      </p:sp>
      <p:pic>
        <p:nvPicPr>
          <p:cNvPr id="7" name="Picture 3"/>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4000" cy="68580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476695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765175" y="2060848"/>
            <a:ext cx="7772400" cy="1470025"/>
          </a:xfrm>
        </p:spPr>
        <p:txBody>
          <a:bodyPr>
            <a:normAutofit/>
          </a:bodyPr>
          <a:lstStyle/>
          <a:p>
            <a:r>
              <a:rPr lang="tr-TR" sz="3600" b="1" dirty="0" err="1" smtClean="0">
                <a:solidFill>
                  <a:srgbClr val="FF0000"/>
                </a:solidFill>
              </a:rPr>
              <a:t>Writing</a:t>
            </a:r>
            <a:r>
              <a:rPr lang="tr-TR" sz="3600" b="1" dirty="0" smtClean="0">
                <a:solidFill>
                  <a:srgbClr val="FF0000"/>
                </a:solidFill>
              </a:rPr>
              <a:t>: </a:t>
            </a:r>
            <a:r>
              <a:rPr lang="tr-TR" sz="3600" b="1" dirty="0" err="1" smtClean="0">
                <a:solidFill>
                  <a:srgbClr val="FF0000"/>
                </a:solidFill>
              </a:rPr>
              <a:t>Charts</a:t>
            </a:r>
            <a:r>
              <a:rPr lang="tr-TR" sz="3600" b="1" dirty="0" smtClean="0">
                <a:solidFill>
                  <a:srgbClr val="FF0000"/>
                </a:solidFill>
              </a:rPr>
              <a:t> </a:t>
            </a:r>
            <a:r>
              <a:rPr lang="tr-TR" sz="3600" b="1" dirty="0" err="1" smtClean="0">
                <a:solidFill>
                  <a:srgbClr val="FF0000"/>
                </a:solidFill>
              </a:rPr>
              <a:t>and</a:t>
            </a:r>
            <a:r>
              <a:rPr lang="tr-TR" sz="3600" b="1" dirty="0" smtClean="0">
                <a:solidFill>
                  <a:srgbClr val="FF0000"/>
                </a:solidFill>
              </a:rPr>
              <a:t> </a:t>
            </a:r>
            <a:r>
              <a:rPr lang="tr-TR" sz="3600" b="1" dirty="0" err="1" smtClean="0">
                <a:solidFill>
                  <a:srgbClr val="FF0000"/>
                </a:solidFill>
              </a:rPr>
              <a:t>Graphs</a:t>
            </a:r>
            <a:endParaRPr lang="en-US" sz="3600" b="1" dirty="0">
              <a:solidFill>
                <a:srgbClr val="FF0000"/>
              </a:solidFill>
            </a:endParaRPr>
          </a:p>
        </p:txBody>
      </p:sp>
      <p:sp>
        <p:nvSpPr>
          <p:cNvPr id="3" name="AutoShape 4" descr="kahoot ile ilgili görsel sonucu"/>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AutoShape 6" descr="kahoot ile ilgili görsel sonucu"/>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8" descr="kahoot ile ilgili görsel sonucu"/>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39921867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stretch>
            <a:fillRect/>
          </a:stretch>
        </p:blipFill>
        <p:spPr>
          <a:xfrm>
            <a:off x="1115616" y="692696"/>
            <a:ext cx="6681423" cy="2520280"/>
          </a:xfrm>
          <a:prstGeom prst="rect">
            <a:avLst/>
          </a:prstGeom>
        </p:spPr>
      </p:pic>
      <p:sp>
        <p:nvSpPr>
          <p:cNvPr id="3" name="Dikdörtgen 2"/>
          <p:cNvSpPr/>
          <p:nvPr/>
        </p:nvSpPr>
        <p:spPr>
          <a:xfrm>
            <a:off x="971600" y="3573016"/>
            <a:ext cx="7913170" cy="923330"/>
          </a:xfrm>
          <a:prstGeom prst="rect">
            <a:avLst/>
          </a:prstGeom>
        </p:spPr>
        <p:txBody>
          <a:bodyPr wrap="square">
            <a:spAutoFit/>
          </a:bodyPr>
          <a:lstStyle/>
          <a:p>
            <a:r>
              <a:rPr lang="tr-TR" dirty="0" smtClean="0"/>
              <a:t>A g</a:t>
            </a:r>
            <a:r>
              <a:rPr lang="en-US" dirty="0" smtClean="0"/>
              <a:t>lance </a:t>
            </a:r>
            <a:r>
              <a:rPr lang="en-US" dirty="0"/>
              <a:t>at four indicators of economic and social conditions in four countries, Canada, Japan, Peru and Zaire (where), in 1994 (when) reflects the great differences that exist between wealthier and poorer nations (what).</a:t>
            </a:r>
          </a:p>
        </p:txBody>
      </p:sp>
      <p:sp>
        <p:nvSpPr>
          <p:cNvPr id="4" name="Dikdörtgen 3"/>
          <p:cNvSpPr/>
          <p:nvPr/>
        </p:nvSpPr>
        <p:spPr>
          <a:xfrm>
            <a:off x="3995936" y="5362985"/>
            <a:ext cx="5361136" cy="369332"/>
          </a:xfrm>
          <a:prstGeom prst="rect">
            <a:avLst/>
          </a:prstGeom>
        </p:spPr>
        <p:txBody>
          <a:bodyPr wrap="square">
            <a:spAutoFit/>
          </a:bodyPr>
          <a:lstStyle/>
          <a:p>
            <a:r>
              <a:rPr lang="tr-TR" dirty="0" smtClean="0"/>
              <a:t>Source: </a:t>
            </a:r>
            <a:r>
              <a:rPr lang="tr-TR" dirty="0" err="1" smtClean="0"/>
              <a:t>Ramedani</a:t>
            </a:r>
            <a:r>
              <a:rPr lang="tr-TR" dirty="0" smtClean="0"/>
              <a:t>, A. (2012). «IELTS </a:t>
            </a:r>
            <a:r>
              <a:rPr lang="tr-TR" dirty="0" err="1" smtClean="0"/>
              <a:t>Writing</a:t>
            </a:r>
            <a:r>
              <a:rPr lang="tr-TR" dirty="0" smtClean="0"/>
              <a:t> Compact»</a:t>
            </a:r>
            <a:endParaRPr lang="en-US" dirty="0"/>
          </a:p>
        </p:txBody>
      </p:sp>
    </p:spTree>
    <p:extLst>
      <p:ext uri="{BB962C8B-B14F-4D97-AF65-F5344CB8AC3E}">
        <p14:creationId xmlns:p14="http://schemas.microsoft.com/office/powerpoint/2010/main" val="34049542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stretch>
            <a:fillRect/>
          </a:stretch>
        </p:blipFill>
        <p:spPr>
          <a:xfrm>
            <a:off x="2267744" y="476672"/>
            <a:ext cx="4657725" cy="2943225"/>
          </a:xfrm>
          <a:prstGeom prst="rect">
            <a:avLst/>
          </a:prstGeom>
        </p:spPr>
      </p:pic>
      <p:sp>
        <p:nvSpPr>
          <p:cNvPr id="3" name="Dikdörtgen 2"/>
          <p:cNvSpPr/>
          <p:nvPr/>
        </p:nvSpPr>
        <p:spPr>
          <a:xfrm>
            <a:off x="899592" y="3861048"/>
            <a:ext cx="7668344" cy="923330"/>
          </a:xfrm>
          <a:prstGeom prst="rect">
            <a:avLst/>
          </a:prstGeom>
        </p:spPr>
        <p:txBody>
          <a:bodyPr wrap="square">
            <a:spAutoFit/>
          </a:bodyPr>
          <a:lstStyle/>
          <a:p>
            <a:r>
              <a:rPr lang="en-US" dirty="0"/>
              <a:t>The double bar chart provides information about how many unpaid work hours (what) men and women in different categories (where) spend in a week (when). These categories are based on how many children they have.</a:t>
            </a:r>
          </a:p>
        </p:txBody>
      </p:sp>
      <p:sp>
        <p:nvSpPr>
          <p:cNvPr id="4" name="Dikdörtgen 3"/>
          <p:cNvSpPr/>
          <p:nvPr/>
        </p:nvSpPr>
        <p:spPr>
          <a:xfrm>
            <a:off x="3995936" y="5362985"/>
            <a:ext cx="5361136" cy="369332"/>
          </a:xfrm>
          <a:prstGeom prst="rect">
            <a:avLst/>
          </a:prstGeom>
        </p:spPr>
        <p:txBody>
          <a:bodyPr wrap="square">
            <a:spAutoFit/>
          </a:bodyPr>
          <a:lstStyle/>
          <a:p>
            <a:r>
              <a:rPr lang="tr-TR" dirty="0" smtClean="0"/>
              <a:t>Source: </a:t>
            </a:r>
            <a:r>
              <a:rPr lang="tr-TR" dirty="0" err="1" smtClean="0"/>
              <a:t>Ramedani</a:t>
            </a:r>
            <a:r>
              <a:rPr lang="tr-TR" dirty="0" smtClean="0"/>
              <a:t>, A. (2012). «IELTS </a:t>
            </a:r>
            <a:r>
              <a:rPr lang="tr-TR" dirty="0" err="1" smtClean="0"/>
              <a:t>Writing</a:t>
            </a:r>
            <a:r>
              <a:rPr lang="tr-TR" dirty="0" smtClean="0"/>
              <a:t> Compact»</a:t>
            </a:r>
            <a:endParaRPr lang="en-US" dirty="0"/>
          </a:p>
        </p:txBody>
      </p:sp>
    </p:spTree>
    <p:extLst>
      <p:ext uri="{BB962C8B-B14F-4D97-AF65-F5344CB8AC3E}">
        <p14:creationId xmlns:p14="http://schemas.microsoft.com/office/powerpoint/2010/main" val="24179870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548680"/>
            <a:ext cx="2665410" cy="523220"/>
          </a:xfrm>
          <a:prstGeom prst="rect">
            <a:avLst/>
          </a:prstGeom>
        </p:spPr>
        <p:txBody>
          <a:bodyPr wrap="none">
            <a:spAutoFit/>
          </a:bodyPr>
          <a:lstStyle/>
          <a:p>
            <a:r>
              <a:rPr lang="tr-TR" sz="2800" b="1" dirty="0" err="1" smtClean="0">
                <a:solidFill>
                  <a:srgbClr val="FF0000"/>
                </a:solidFill>
              </a:rPr>
              <a:t>Some</a:t>
            </a:r>
            <a:r>
              <a:rPr lang="tr-TR" sz="2800" b="1" dirty="0" smtClean="0">
                <a:solidFill>
                  <a:srgbClr val="FF0000"/>
                </a:solidFill>
              </a:rPr>
              <a:t> </a:t>
            </a:r>
            <a:r>
              <a:rPr lang="tr-TR" sz="2800" b="1" dirty="0" err="1" smtClean="0">
                <a:solidFill>
                  <a:srgbClr val="FF0000"/>
                </a:solidFill>
              </a:rPr>
              <a:t>synonyms</a:t>
            </a:r>
            <a:r>
              <a:rPr lang="tr-TR" sz="2800" b="1" dirty="0" smtClean="0">
                <a:solidFill>
                  <a:srgbClr val="FF0000"/>
                </a:solidFill>
              </a:rPr>
              <a:t> </a:t>
            </a:r>
            <a:endParaRPr lang="tr-TR" sz="2800" b="1" dirty="0">
              <a:solidFill>
                <a:srgbClr val="FF0000"/>
              </a:solidFill>
            </a:endParaRPr>
          </a:p>
        </p:txBody>
      </p:sp>
      <p:sp>
        <p:nvSpPr>
          <p:cNvPr id="3" name="Dikdörtgen 2"/>
          <p:cNvSpPr/>
          <p:nvPr/>
        </p:nvSpPr>
        <p:spPr>
          <a:xfrm>
            <a:off x="827584" y="1340768"/>
            <a:ext cx="1952329" cy="369332"/>
          </a:xfrm>
          <a:prstGeom prst="rect">
            <a:avLst/>
          </a:prstGeom>
        </p:spPr>
        <p:txBody>
          <a:bodyPr wrap="none">
            <a:spAutoFit/>
          </a:bodyPr>
          <a:lstStyle/>
          <a:p>
            <a:r>
              <a:rPr lang="tr-TR" dirty="0" err="1"/>
              <a:t>shows</a:t>
            </a:r>
            <a:r>
              <a:rPr lang="tr-TR" dirty="0"/>
              <a:t> = </a:t>
            </a:r>
            <a:r>
              <a:rPr lang="tr-TR" dirty="0" err="1"/>
              <a:t>illustrates</a:t>
            </a:r>
            <a:r>
              <a:rPr lang="tr-TR" dirty="0"/>
              <a:t> </a:t>
            </a:r>
            <a:endParaRPr lang="en-US" dirty="0"/>
          </a:p>
        </p:txBody>
      </p:sp>
      <p:sp>
        <p:nvSpPr>
          <p:cNvPr id="4" name="Dikdörtgen 3"/>
          <p:cNvSpPr/>
          <p:nvPr/>
        </p:nvSpPr>
        <p:spPr>
          <a:xfrm>
            <a:off x="802114" y="1851502"/>
            <a:ext cx="2477409" cy="369332"/>
          </a:xfrm>
          <a:prstGeom prst="rect">
            <a:avLst/>
          </a:prstGeom>
        </p:spPr>
        <p:txBody>
          <a:bodyPr wrap="none">
            <a:spAutoFit/>
          </a:bodyPr>
          <a:lstStyle/>
          <a:p>
            <a:r>
              <a:rPr lang="tr-TR" dirty="0" err="1"/>
              <a:t>proportion</a:t>
            </a:r>
            <a:r>
              <a:rPr lang="tr-TR" dirty="0"/>
              <a:t> = </a:t>
            </a:r>
            <a:r>
              <a:rPr lang="tr-TR" dirty="0" err="1"/>
              <a:t>percentage</a:t>
            </a:r>
            <a:endParaRPr lang="en-US" dirty="0"/>
          </a:p>
        </p:txBody>
      </p:sp>
      <p:sp>
        <p:nvSpPr>
          <p:cNvPr id="5" name="Dikdörtgen 4"/>
          <p:cNvSpPr/>
          <p:nvPr/>
        </p:nvSpPr>
        <p:spPr>
          <a:xfrm>
            <a:off x="802114" y="2362236"/>
            <a:ext cx="1928285" cy="369332"/>
          </a:xfrm>
          <a:prstGeom prst="rect">
            <a:avLst/>
          </a:prstGeom>
        </p:spPr>
        <p:txBody>
          <a:bodyPr wrap="none">
            <a:spAutoFit/>
          </a:bodyPr>
          <a:lstStyle/>
          <a:p>
            <a:r>
              <a:rPr lang="tr-TR" dirty="0" err="1"/>
              <a:t>information</a:t>
            </a:r>
            <a:r>
              <a:rPr lang="tr-TR" dirty="0"/>
              <a:t> = data</a:t>
            </a:r>
            <a:endParaRPr lang="en-US" dirty="0"/>
          </a:p>
        </p:txBody>
      </p:sp>
      <p:sp>
        <p:nvSpPr>
          <p:cNvPr id="6" name="Dikdörtgen 5"/>
          <p:cNvSpPr/>
          <p:nvPr/>
        </p:nvSpPr>
        <p:spPr>
          <a:xfrm>
            <a:off x="802114" y="2872970"/>
            <a:ext cx="3270062" cy="369332"/>
          </a:xfrm>
          <a:prstGeom prst="rect">
            <a:avLst/>
          </a:prstGeom>
        </p:spPr>
        <p:txBody>
          <a:bodyPr wrap="none">
            <a:spAutoFit/>
          </a:bodyPr>
          <a:lstStyle/>
          <a:p>
            <a:r>
              <a:rPr lang="en-US" dirty="0"/>
              <a:t>the proportion of = the figure for</a:t>
            </a:r>
          </a:p>
        </p:txBody>
      </p:sp>
      <p:sp>
        <p:nvSpPr>
          <p:cNvPr id="7" name="Dikdörtgen 6"/>
          <p:cNvSpPr/>
          <p:nvPr/>
        </p:nvSpPr>
        <p:spPr>
          <a:xfrm>
            <a:off x="802114" y="3398837"/>
            <a:ext cx="3071290" cy="369332"/>
          </a:xfrm>
          <a:prstGeom prst="rect">
            <a:avLst/>
          </a:prstGeom>
        </p:spPr>
        <p:txBody>
          <a:bodyPr wrap="none">
            <a:spAutoFit/>
          </a:bodyPr>
          <a:lstStyle/>
          <a:p>
            <a:r>
              <a:rPr lang="en-US" dirty="0"/>
              <a:t>people in the USA = Americans</a:t>
            </a:r>
          </a:p>
        </p:txBody>
      </p:sp>
      <p:sp>
        <p:nvSpPr>
          <p:cNvPr id="8" name="Dikdörtgen 7"/>
          <p:cNvSpPr/>
          <p:nvPr/>
        </p:nvSpPr>
        <p:spPr>
          <a:xfrm>
            <a:off x="783463" y="3924704"/>
            <a:ext cx="4428200" cy="369332"/>
          </a:xfrm>
          <a:prstGeom prst="rect">
            <a:avLst/>
          </a:prstGeom>
        </p:spPr>
        <p:txBody>
          <a:bodyPr wrap="none">
            <a:spAutoFit/>
          </a:bodyPr>
          <a:lstStyle/>
          <a:p>
            <a:r>
              <a:rPr lang="en-US" dirty="0"/>
              <a:t>from 1999 to 2009 = between 1999 and 2009</a:t>
            </a:r>
          </a:p>
        </p:txBody>
      </p:sp>
      <p:sp>
        <p:nvSpPr>
          <p:cNvPr id="9" name="Dikdörtgen 8"/>
          <p:cNvSpPr/>
          <p:nvPr/>
        </p:nvSpPr>
        <p:spPr>
          <a:xfrm>
            <a:off x="758809" y="4459601"/>
            <a:ext cx="4477508" cy="369332"/>
          </a:xfrm>
          <a:prstGeom prst="rect">
            <a:avLst/>
          </a:prstGeom>
        </p:spPr>
        <p:txBody>
          <a:bodyPr wrap="none">
            <a:spAutoFit/>
          </a:bodyPr>
          <a:lstStyle/>
          <a:p>
            <a:r>
              <a:rPr lang="en-US" dirty="0"/>
              <a:t>from 1999 to 2009 = over a period of 10 years</a:t>
            </a:r>
          </a:p>
        </p:txBody>
      </p:sp>
      <p:sp>
        <p:nvSpPr>
          <p:cNvPr id="10" name="Dikdörtgen 9"/>
          <p:cNvSpPr/>
          <p:nvPr/>
        </p:nvSpPr>
        <p:spPr>
          <a:xfrm>
            <a:off x="783462" y="4994850"/>
            <a:ext cx="5948777" cy="369332"/>
          </a:xfrm>
          <a:prstGeom prst="rect">
            <a:avLst/>
          </a:prstGeom>
        </p:spPr>
        <p:txBody>
          <a:bodyPr wrap="square">
            <a:spAutoFit/>
          </a:bodyPr>
          <a:lstStyle/>
          <a:p>
            <a:r>
              <a:rPr lang="en-US"/>
              <a:t>in three countries = in the UK, France and Spain</a:t>
            </a:r>
          </a:p>
        </p:txBody>
      </p:sp>
      <p:sp>
        <p:nvSpPr>
          <p:cNvPr id="11" name="Dikdörtgen 10"/>
          <p:cNvSpPr/>
          <p:nvPr/>
        </p:nvSpPr>
        <p:spPr>
          <a:xfrm>
            <a:off x="3995936" y="5362985"/>
            <a:ext cx="5361136" cy="369332"/>
          </a:xfrm>
          <a:prstGeom prst="rect">
            <a:avLst/>
          </a:prstGeom>
        </p:spPr>
        <p:txBody>
          <a:bodyPr wrap="square">
            <a:spAutoFit/>
          </a:bodyPr>
          <a:lstStyle/>
          <a:p>
            <a:r>
              <a:rPr lang="tr-TR" dirty="0" smtClean="0"/>
              <a:t>Source: </a:t>
            </a:r>
            <a:r>
              <a:rPr lang="tr-TR" dirty="0" err="1" smtClean="0"/>
              <a:t>Ramedani</a:t>
            </a:r>
            <a:r>
              <a:rPr lang="tr-TR" dirty="0" smtClean="0"/>
              <a:t>, A. (2012). «IELTS </a:t>
            </a:r>
            <a:r>
              <a:rPr lang="tr-TR" dirty="0" err="1" smtClean="0"/>
              <a:t>Writing</a:t>
            </a:r>
            <a:r>
              <a:rPr lang="tr-TR" dirty="0" smtClean="0"/>
              <a:t> Compact»</a:t>
            </a:r>
            <a:endParaRPr lang="en-US" dirty="0"/>
          </a:p>
        </p:txBody>
      </p:sp>
    </p:spTree>
    <p:extLst>
      <p:ext uri="{BB962C8B-B14F-4D97-AF65-F5344CB8AC3E}">
        <p14:creationId xmlns:p14="http://schemas.microsoft.com/office/powerpoint/2010/main" val="35447212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Resim 2"/>
          <p:cNvPicPr>
            <a:picLocks noChangeAspect="1"/>
          </p:cNvPicPr>
          <p:nvPr/>
        </p:nvPicPr>
        <p:blipFill>
          <a:blip r:embed="rId2"/>
          <a:stretch>
            <a:fillRect/>
          </a:stretch>
        </p:blipFill>
        <p:spPr>
          <a:xfrm>
            <a:off x="1691680" y="1124744"/>
            <a:ext cx="5810250" cy="3371850"/>
          </a:xfrm>
          <a:prstGeom prst="rect">
            <a:avLst/>
          </a:prstGeom>
        </p:spPr>
      </p:pic>
    </p:spTree>
    <p:extLst>
      <p:ext uri="{BB962C8B-B14F-4D97-AF65-F5344CB8AC3E}">
        <p14:creationId xmlns:p14="http://schemas.microsoft.com/office/powerpoint/2010/main" val="34374643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67544" y="764704"/>
            <a:ext cx="8406680" cy="4247317"/>
          </a:xfrm>
          <a:prstGeom prst="rect">
            <a:avLst/>
          </a:prstGeom>
        </p:spPr>
        <p:txBody>
          <a:bodyPr wrap="square">
            <a:spAutoFit/>
          </a:bodyPr>
          <a:lstStyle/>
          <a:p>
            <a:r>
              <a:rPr lang="en-US" dirty="0"/>
              <a:t>The graph compares the rate of smoking in men and women in </a:t>
            </a:r>
            <a:r>
              <a:rPr lang="en-US" dirty="0" err="1"/>
              <a:t>Someland</a:t>
            </a:r>
            <a:r>
              <a:rPr lang="en-US" dirty="0"/>
              <a:t> between the years 1960 and 2000. It can be clearly seen that the rate of smoking for both men and women was declining for the last 20 years and that fewer women had smoked throughout the period</a:t>
            </a:r>
            <a:r>
              <a:rPr lang="en-US" dirty="0" smtClean="0"/>
              <a:t>.</a:t>
            </a:r>
            <a:endParaRPr lang="tr-TR" dirty="0" smtClean="0"/>
          </a:p>
          <a:p>
            <a:endParaRPr lang="tr-TR" dirty="0"/>
          </a:p>
          <a:p>
            <a:r>
              <a:rPr lang="en-US" dirty="0" smtClean="0"/>
              <a:t> </a:t>
            </a:r>
            <a:r>
              <a:rPr lang="en-US" dirty="0"/>
              <a:t>In 1960, 600 men in every 1,000 was smoking. This number decreased gradually to 500 by 1974 and continued to decrease but more steeply to 250 in 2000. In contrast, the rate of smoking in women in 1960 was very low at only 80 in every 1,000. By 1968 this increased to 170, and increased again but more steeply to 320 in 1977. The rate of female smokers then remained stable at 320 until 1984 at which point the figures began to decline and had dropped to 200 by 2000. </a:t>
            </a:r>
            <a:endParaRPr lang="tr-TR" dirty="0" smtClean="0"/>
          </a:p>
          <a:p>
            <a:endParaRPr lang="tr-TR" dirty="0"/>
          </a:p>
          <a:p>
            <a:r>
              <a:rPr lang="en-US" dirty="0" smtClean="0"/>
              <a:t>In </a:t>
            </a:r>
            <a:r>
              <a:rPr lang="en-US" dirty="0"/>
              <a:t>conclusion we can see that the rate of smoking in men dropped throughout the whole period but was always at a higher level than the female figures. The rate of smoking in women increased until 1977 but then decreased for the rest of the period.</a:t>
            </a:r>
          </a:p>
        </p:txBody>
      </p:sp>
      <p:sp>
        <p:nvSpPr>
          <p:cNvPr id="3" name="Dikdörtgen 2"/>
          <p:cNvSpPr/>
          <p:nvPr/>
        </p:nvSpPr>
        <p:spPr>
          <a:xfrm>
            <a:off x="3995936" y="5362985"/>
            <a:ext cx="5361136" cy="369332"/>
          </a:xfrm>
          <a:prstGeom prst="rect">
            <a:avLst/>
          </a:prstGeom>
        </p:spPr>
        <p:txBody>
          <a:bodyPr wrap="square">
            <a:spAutoFit/>
          </a:bodyPr>
          <a:lstStyle/>
          <a:p>
            <a:r>
              <a:rPr lang="tr-TR" dirty="0" smtClean="0"/>
              <a:t>Source: </a:t>
            </a:r>
            <a:r>
              <a:rPr lang="tr-TR" dirty="0" err="1" smtClean="0"/>
              <a:t>Ramedani</a:t>
            </a:r>
            <a:r>
              <a:rPr lang="tr-TR" dirty="0" smtClean="0"/>
              <a:t>, A. (2012). «IELTS </a:t>
            </a:r>
            <a:r>
              <a:rPr lang="tr-TR" dirty="0" err="1" smtClean="0"/>
              <a:t>Writing</a:t>
            </a:r>
            <a:r>
              <a:rPr lang="tr-TR" dirty="0" smtClean="0"/>
              <a:t> Compact»</a:t>
            </a:r>
            <a:endParaRPr lang="en-US" dirty="0"/>
          </a:p>
        </p:txBody>
      </p:sp>
    </p:spTree>
    <p:extLst>
      <p:ext uri="{BB962C8B-B14F-4D97-AF65-F5344CB8AC3E}">
        <p14:creationId xmlns:p14="http://schemas.microsoft.com/office/powerpoint/2010/main" val="397110505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
          <p:cNvSpPr/>
          <p:nvPr/>
        </p:nvSpPr>
        <p:spPr>
          <a:xfrm>
            <a:off x="744177" y="692696"/>
            <a:ext cx="2536720" cy="523220"/>
          </a:xfrm>
          <a:prstGeom prst="rect">
            <a:avLst/>
          </a:prstGeom>
        </p:spPr>
        <p:txBody>
          <a:bodyPr wrap="none">
            <a:spAutoFit/>
          </a:bodyPr>
          <a:lstStyle/>
          <a:p>
            <a:r>
              <a:rPr lang="tr-TR" sz="2800" b="1" dirty="0" err="1" smtClean="0">
                <a:solidFill>
                  <a:srgbClr val="FF0000"/>
                </a:solidFill>
              </a:rPr>
              <a:t>For</a:t>
            </a:r>
            <a:r>
              <a:rPr lang="tr-TR" sz="2800" b="1" dirty="0" smtClean="0">
                <a:solidFill>
                  <a:srgbClr val="FF0000"/>
                </a:solidFill>
              </a:rPr>
              <a:t> </a:t>
            </a:r>
            <a:r>
              <a:rPr lang="tr-TR" sz="2800" b="1" dirty="0" err="1" smtClean="0">
                <a:solidFill>
                  <a:srgbClr val="FF0000"/>
                </a:solidFill>
              </a:rPr>
              <a:t>Comparison</a:t>
            </a:r>
            <a:endParaRPr lang="tr-TR" sz="2800" b="1" dirty="0">
              <a:solidFill>
                <a:srgbClr val="FF0000"/>
              </a:solidFill>
            </a:endParaRPr>
          </a:p>
        </p:txBody>
      </p:sp>
      <p:sp>
        <p:nvSpPr>
          <p:cNvPr id="8" name="Dikdörtgen 7"/>
          <p:cNvSpPr/>
          <p:nvPr/>
        </p:nvSpPr>
        <p:spPr>
          <a:xfrm>
            <a:off x="755576" y="1700808"/>
            <a:ext cx="7416824" cy="369332"/>
          </a:xfrm>
          <a:prstGeom prst="rect">
            <a:avLst/>
          </a:prstGeom>
        </p:spPr>
        <p:txBody>
          <a:bodyPr wrap="square">
            <a:spAutoFit/>
          </a:bodyPr>
          <a:lstStyle/>
          <a:p>
            <a:r>
              <a:rPr lang="en-US" dirty="0"/>
              <a:t>more + noun + than: More males than females </a:t>
            </a:r>
            <a:r>
              <a:rPr lang="tr-TR" dirty="0" err="1" smtClean="0"/>
              <a:t>read</a:t>
            </a:r>
            <a:r>
              <a:rPr lang="tr-TR" dirty="0" smtClean="0"/>
              <a:t> </a:t>
            </a:r>
            <a:r>
              <a:rPr lang="tr-TR" dirty="0" err="1" smtClean="0"/>
              <a:t>newspaper</a:t>
            </a:r>
            <a:r>
              <a:rPr lang="tr-TR" dirty="0" smtClean="0"/>
              <a:t>.</a:t>
            </a:r>
            <a:endParaRPr lang="en-US" dirty="0"/>
          </a:p>
        </p:txBody>
      </p:sp>
      <p:sp>
        <p:nvSpPr>
          <p:cNvPr id="9" name="Dikdörtgen 8"/>
          <p:cNvSpPr/>
          <p:nvPr/>
        </p:nvSpPr>
        <p:spPr>
          <a:xfrm>
            <a:off x="755576" y="2304672"/>
            <a:ext cx="7992888" cy="369332"/>
          </a:xfrm>
          <a:prstGeom prst="rect">
            <a:avLst/>
          </a:prstGeom>
        </p:spPr>
        <p:txBody>
          <a:bodyPr wrap="square">
            <a:spAutoFit/>
          </a:bodyPr>
          <a:lstStyle/>
          <a:p>
            <a:r>
              <a:rPr lang="en-US" dirty="0"/>
              <a:t>adjective+ -</a:t>
            </a:r>
            <a:r>
              <a:rPr lang="en-US" dirty="0" err="1"/>
              <a:t>er</a:t>
            </a:r>
            <a:r>
              <a:rPr lang="en-US" dirty="0"/>
              <a:t>+ than: The price of </a:t>
            </a:r>
            <a:r>
              <a:rPr lang="tr-TR" dirty="0" smtClean="0"/>
              <a:t>a car </a:t>
            </a:r>
            <a:r>
              <a:rPr lang="en-US" dirty="0" smtClean="0"/>
              <a:t>was </a:t>
            </a:r>
            <a:r>
              <a:rPr lang="en-US" dirty="0"/>
              <a:t>lower in </a:t>
            </a:r>
            <a:r>
              <a:rPr lang="en-US" dirty="0" smtClean="0"/>
              <a:t>19</a:t>
            </a:r>
            <a:r>
              <a:rPr lang="tr-TR" dirty="0" smtClean="0"/>
              <a:t>89</a:t>
            </a:r>
            <a:r>
              <a:rPr lang="en-US" dirty="0" smtClean="0"/>
              <a:t> </a:t>
            </a:r>
            <a:r>
              <a:rPr lang="en-US" dirty="0"/>
              <a:t>than </a:t>
            </a:r>
            <a:r>
              <a:rPr lang="tr-TR" dirty="0" smtClean="0"/>
              <a:t>2001.</a:t>
            </a:r>
            <a:endParaRPr lang="en-US" dirty="0"/>
          </a:p>
        </p:txBody>
      </p:sp>
      <p:sp>
        <p:nvSpPr>
          <p:cNvPr id="10" name="Dikdörtgen 9"/>
          <p:cNvSpPr/>
          <p:nvPr/>
        </p:nvSpPr>
        <p:spPr>
          <a:xfrm>
            <a:off x="767408" y="2921786"/>
            <a:ext cx="7404992" cy="369332"/>
          </a:xfrm>
          <a:prstGeom prst="rect">
            <a:avLst/>
          </a:prstGeom>
        </p:spPr>
        <p:txBody>
          <a:bodyPr wrap="square">
            <a:spAutoFit/>
          </a:bodyPr>
          <a:lstStyle/>
          <a:p>
            <a:r>
              <a:rPr lang="en-US" dirty="0"/>
              <a:t>fewer +noun + than: Fewer females than males </a:t>
            </a:r>
            <a:r>
              <a:rPr lang="tr-TR" dirty="0" err="1" smtClean="0"/>
              <a:t>watch</a:t>
            </a:r>
            <a:r>
              <a:rPr lang="tr-TR" dirty="0" smtClean="0"/>
              <a:t> </a:t>
            </a:r>
            <a:r>
              <a:rPr lang="tr-TR" dirty="0" err="1" smtClean="0"/>
              <a:t>Tv</a:t>
            </a:r>
            <a:r>
              <a:rPr lang="tr-TR" dirty="0" smtClean="0"/>
              <a:t>.</a:t>
            </a:r>
            <a:endParaRPr lang="en-US" dirty="0"/>
          </a:p>
        </p:txBody>
      </p:sp>
      <p:sp>
        <p:nvSpPr>
          <p:cNvPr id="11" name="Dikdörtgen 10"/>
          <p:cNvSpPr/>
          <p:nvPr/>
        </p:nvSpPr>
        <p:spPr>
          <a:xfrm>
            <a:off x="771886" y="3538900"/>
            <a:ext cx="8372113" cy="369332"/>
          </a:xfrm>
          <a:prstGeom prst="rect">
            <a:avLst/>
          </a:prstGeom>
        </p:spPr>
        <p:txBody>
          <a:bodyPr wrap="square">
            <a:spAutoFit/>
          </a:bodyPr>
          <a:lstStyle/>
          <a:p>
            <a:r>
              <a:rPr lang="en-US" dirty="0"/>
              <a:t>more/less + adjectives+ than: </a:t>
            </a:r>
            <a:r>
              <a:rPr lang="tr-TR" dirty="0" err="1" smtClean="0"/>
              <a:t>Instagram</a:t>
            </a:r>
            <a:r>
              <a:rPr lang="en-US" dirty="0" smtClean="0"/>
              <a:t> </a:t>
            </a:r>
            <a:r>
              <a:rPr lang="en-US" dirty="0"/>
              <a:t>was more popular among males than females.</a:t>
            </a:r>
          </a:p>
        </p:txBody>
      </p:sp>
      <p:sp>
        <p:nvSpPr>
          <p:cNvPr id="12" name="Dikdörtgen 11"/>
          <p:cNvSpPr/>
          <p:nvPr/>
        </p:nvSpPr>
        <p:spPr>
          <a:xfrm>
            <a:off x="755576" y="4156618"/>
            <a:ext cx="8388424" cy="369332"/>
          </a:xfrm>
          <a:prstGeom prst="rect">
            <a:avLst/>
          </a:prstGeom>
        </p:spPr>
        <p:txBody>
          <a:bodyPr wrap="square">
            <a:spAutoFit/>
          </a:bodyPr>
          <a:lstStyle/>
          <a:p>
            <a:r>
              <a:rPr lang="en-US" dirty="0"/>
              <a:t>the most/least + adjective: The most popular form of communication was the Internet.</a:t>
            </a:r>
          </a:p>
        </p:txBody>
      </p:sp>
      <p:sp>
        <p:nvSpPr>
          <p:cNvPr id="13" name="Dikdörtgen 12"/>
          <p:cNvSpPr/>
          <p:nvPr/>
        </p:nvSpPr>
        <p:spPr>
          <a:xfrm>
            <a:off x="767408" y="4725144"/>
            <a:ext cx="8496944" cy="369332"/>
          </a:xfrm>
          <a:prstGeom prst="rect">
            <a:avLst/>
          </a:prstGeom>
        </p:spPr>
        <p:txBody>
          <a:bodyPr wrap="square">
            <a:spAutoFit/>
          </a:bodyPr>
          <a:lstStyle/>
          <a:p>
            <a:r>
              <a:rPr lang="en-US" dirty="0"/>
              <a:t>the+ adjective+ -</a:t>
            </a:r>
            <a:r>
              <a:rPr lang="en-US" dirty="0" err="1"/>
              <a:t>est</a:t>
            </a:r>
            <a:r>
              <a:rPr lang="en-US" dirty="0"/>
              <a:t>: The fastest means of </a:t>
            </a:r>
            <a:r>
              <a:rPr lang="tr-TR" dirty="0" err="1" smtClean="0"/>
              <a:t>transportation</a:t>
            </a:r>
            <a:r>
              <a:rPr lang="tr-TR" dirty="0" smtClean="0"/>
              <a:t> </a:t>
            </a:r>
            <a:r>
              <a:rPr lang="en-US" dirty="0" smtClean="0"/>
              <a:t>is </a:t>
            </a:r>
            <a:r>
              <a:rPr lang="tr-TR" dirty="0" err="1" smtClean="0"/>
              <a:t>flying</a:t>
            </a:r>
            <a:r>
              <a:rPr lang="en-US" dirty="0" smtClean="0"/>
              <a:t>.</a:t>
            </a:r>
            <a:endParaRPr lang="en-US" dirty="0"/>
          </a:p>
        </p:txBody>
      </p:sp>
      <p:sp>
        <p:nvSpPr>
          <p:cNvPr id="14" name="Dikdörtgen 13"/>
          <p:cNvSpPr/>
          <p:nvPr/>
        </p:nvSpPr>
        <p:spPr>
          <a:xfrm>
            <a:off x="3995936" y="5362985"/>
            <a:ext cx="5361136" cy="369332"/>
          </a:xfrm>
          <a:prstGeom prst="rect">
            <a:avLst/>
          </a:prstGeom>
        </p:spPr>
        <p:txBody>
          <a:bodyPr wrap="square">
            <a:spAutoFit/>
          </a:bodyPr>
          <a:lstStyle/>
          <a:p>
            <a:r>
              <a:rPr lang="tr-TR" dirty="0" smtClean="0"/>
              <a:t>Source: </a:t>
            </a:r>
            <a:r>
              <a:rPr lang="tr-TR" dirty="0" err="1" smtClean="0"/>
              <a:t>Ramedani</a:t>
            </a:r>
            <a:r>
              <a:rPr lang="tr-TR" dirty="0" smtClean="0"/>
              <a:t>, A. (2012). «IELTS </a:t>
            </a:r>
            <a:r>
              <a:rPr lang="tr-TR" dirty="0" err="1" smtClean="0"/>
              <a:t>Writing</a:t>
            </a:r>
            <a:r>
              <a:rPr lang="tr-TR" dirty="0" smtClean="0"/>
              <a:t> Compact»</a:t>
            </a:r>
            <a:endParaRPr lang="en-US" dirty="0"/>
          </a:p>
        </p:txBody>
      </p:sp>
    </p:spTree>
    <p:extLst>
      <p:ext uri="{BB962C8B-B14F-4D97-AF65-F5344CB8AC3E}">
        <p14:creationId xmlns:p14="http://schemas.microsoft.com/office/powerpoint/2010/main" val="1311699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stretch>
            <a:fillRect/>
          </a:stretch>
        </p:blipFill>
        <p:spPr>
          <a:xfrm>
            <a:off x="1331640" y="620688"/>
            <a:ext cx="6192688" cy="3519391"/>
          </a:xfrm>
          <a:prstGeom prst="rect">
            <a:avLst/>
          </a:prstGeom>
        </p:spPr>
      </p:pic>
      <p:sp>
        <p:nvSpPr>
          <p:cNvPr id="5" name="Dikdörtgen 4"/>
          <p:cNvSpPr/>
          <p:nvPr/>
        </p:nvSpPr>
        <p:spPr>
          <a:xfrm>
            <a:off x="3203848" y="4293096"/>
            <a:ext cx="5645325" cy="369332"/>
          </a:xfrm>
          <a:prstGeom prst="rect">
            <a:avLst/>
          </a:prstGeom>
        </p:spPr>
        <p:txBody>
          <a:bodyPr wrap="square">
            <a:spAutoFit/>
          </a:bodyPr>
          <a:lstStyle/>
          <a:p>
            <a:r>
              <a:rPr lang="tr-TR" dirty="0" err="1" smtClean="0"/>
              <a:t>Analyzing</a:t>
            </a:r>
            <a:r>
              <a:rPr lang="tr-TR" dirty="0" smtClean="0"/>
              <a:t> </a:t>
            </a:r>
            <a:r>
              <a:rPr lang="tr-TR" dirty="0" err="1" smtClean="0"/>
              <a:t>the</a:t>
            </a:r>
            <a:r>
              <a:rPr lang="tr-TR" dirty="0" smtClean="0"/>
              <a:t> bar </a:t>
            </a:r>
            <a:r>
              <a:rPr lang="tr-TR" dirty="0" err="1" smtClean="0"/>
              <a:t>graph</a:t>
            </a:r>
            <a:r>
              <a:rPr lang="tr-TR" dirty="0" smtClean="0"/>
              <a:t>. </a:t>
            </a:r>
            <a:endParaRPr lang="en-US" dirty="0"/>
          </a:p>
        </p:txBody>
      </p:sp>
      <p:sp>
        <p:nvSpPr>
          <p:cNvPr id="7" name="Dikdörtgen 6"/>
          <p:cNvSpPr/>
          <p:nvPr/>
        </p:nvSpPr>
        <p:spPr>
          <a:xfrm>
            <a:off x="3995936" y="5362985"/>
            <a:ext cx="5361136" cy="369332"/>
          </a:xfrm>
          <a:prstGeom prst="rect">
            <a:avLst/>
          </a:prstGeom>
        </p:spPr>
        <p:txBody>
          <a:bodyPr wrap="square">
            <a:spAutoFit/>
          </a:bodyPr>
          <a:lstStyle/>
          <a:p>
            <a:r>
              <a:rPr lang="tr-TR" dirty="0" smtClean="0"/>
              <a:t>Source: </a:t>
            </a:r>
            <a:r>
              <a:rPr lang="tr-TR" dirty="0" err="1" smtClean="0"/>
              <a:t>Ramedani</a:t>
            </a:r>
            <a:r>
              <a:rPr lang="tr-TR" dirty="0" smtClean="0"/>
              <a:t>, A. (2012). «IELTS </a:t>
            </a:r>
            <a:r>
              <a:rPr lang="tr-TR" dirty="0" err="1" smtClean="0"/>
              <a:t>Writing</a:t>
            </a:r>
            <a:r>
              <a:rPr lang="tr-TR" dirty="0" smtClean="0"/>
              <a:t> Compact»</a:t>
            </a:r>
            <a:endParaRPr lang="en-US" dirty="0"/>
          </a:p>
        </p:txBody>
      </p:sp>
    </p:spTree>
    <p:extLst>
      <p:ext uri="{BB962C8B-B14F-4D97-AF65-F5344CB8AC3E}">
        <p14:creationId xmlns:p14="http://schemas.microsoft.com/office/powerpoint/2010/main" val="25558883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p:nvPr/>
        </p:nvSpPr>
        <p:spPr>
          <a:xfrm>
            <a:off x="539552" y="548680"/>
            <a:ext cx="4632166" cy="523220"/>
          </a:xfrm>
          <a:prstGeom prst="rect">
            <a:avLst/>
          </a:prstGeom>
        </p:spPr>
        <p:txBody>
          <a:bodyPr wrap="none">
            <a:spAutoFit/>
          </a:bodyPr>
          <a:lstStyle/>
          <a:p>
            <a:r>
              <a:rPr lang="tr-TR" sz="2800" b="1" dirty="0" err="1" smtClean="0">
                <a:solidFill>
                  <a:srgbClr val="FF0000"/>
                </a:solidFill>
              </a:rPr>
              <a:t>For</a:t>
            </a:r>
            <a:r>
              <a:rPr lang="tr-TR" sz="2800" b="1" dirty="0" smtClean="0">
                <a:solidFill>
                  <a:srgbClr val="FF0000"/>
                </a:solidFill>
              </a:rPr>
              <a:t> </a:t>
            </a:r>
            <a:r>
              <a:rPr lang="tr-TR" sz="2800" b="1" dirty="0" err="1" smtClean="0">
                <a:solidFill>
                  <a:srgbClr val="FF0000"/>
                </a:solidFill>
              </a:rPr>
              <a:t>Expressing</a:t>
            </a:r>
            <a:r>
              <a:rPr lang="tr-TR" sz="2800" b="1" dirty="0" smtClean="0">
                <a:solidFill>
                  <a:srgbClr val="FF0000"/>
                </a:solidFill>
              </a:rPr>
              <a:t> </a:t>
            </a:r>
            <a:r>
              <a:rPr lang="tr-TR" sz="2800" b="1" dirty="0" err="1" smtClean="0">
                <a:solidFill>
                  <a:srgbClr val="FF0000"/>
                </a:solidFill>
              </a:rPr>
              <a:t>Approximation</a:t>
            </a:r>
            <a:endParaRPr lang="tr-TR" sz="2800" b="1" dirty="0">
              <a:solidFill>
                <a:srgbClr val="FF0000"/>
              </a:solidFill>
            </a:endParaRPr>
          </a:p>
        </p:txBody>
      </p:sp>
      <p:sp>
        <p:nvSpPr>
          <p:cNvPr id="4" name="Dikdörtgen 3"/>
          <p:cNvSpPr/>
          <p:nvPr/>
        </p:nvSpPr>
        <p:spPr>
          <a:xfrm>
            <a:off x="1039284" y="1484784"/>
            <a:ext cx="1844416" cy="369332"/>
          </a:xfrm>
          <a:prstGeom prst="rect">
            <a:avLst/>
          </a:prstGeom>
        </p:spPr>
        <p:txBody>
          <a:bodyPr wrap="none">
            <a:spAutoFit/>
          </a:bodyPr>
          <a:lstStyle/>
          <a:p>
            <a:r>
              <a:rPr lang="tr-TR" dirty="0"/>
              <a:t>X is </a:t>
            </a:r>
            <a:r>
              <a:rPr lang="tr-TR" dirty="0" err="1"/>
              <a:t>just</a:t>
            </a:r>
            <a:r>
              <a:rPr lang="tr-TR" dirty="0"/>
              <a:t> </a:t>
            </a:r>
            <a:r>
              <a:rPr lang="tr-TR" dirty="0" err="1"/>
              <a:t>under</a:t>
            </a:r>
            <a:r>
              <a:rPr lang="tr-TR" dirty="0"/>
              <a:t> .... </a:t>
            </a:r>
            <a:endParaRPr lang="en-US" dirty="0"/>
          </a:p>
        </p:txBody>
      </p:sp>
      <p:sp>
        <p:nvSpPr>
          <p:cNvPr id="5" name="Dikdörtgen 4"/>
          <p:cNvSpPr/>
          <p:nvPr/>
        </p:nvSpPr>
        <p:spPr>
          <a:xfrm>
            <a:off x="1039284" y="1988840"/>
            <a:ext cx="1648785" cy="369332"/>
          </a:xfrm>
          <a:prstGeom prst="rect">
            <a:avLst/>
          </a:prstGeom>
        </p:spPr>
        <p:txBody>
          <a:bodyPr wrap="none">
            <a:spAutoFit/>
          </a:bodyPr>
          <a:lstStyle/>
          <a:p>
            <a:r>
              <a:rPr lang="tr-TR" dirty="0"/>
              <a:t>X is </a:t>
            </a:r>
            <a:r>
              <a:rPr lang="tr-TR" dirty="0" err="1"/>
              <a:t>just</a:t>
            </a:r>
            <a:r>
              <a:rPr lang="tr-TR" dirty="0"/>
              <a:t> </a:t>
            </a:r>
            <a:r>
              <a:rPr lang="tr-TR" dirty="0" err="1"/>
              <a:t>over</a:t>
            </a:r>
            <a:r>
              <a:rPr lang="tr-TR" dirty="0"/>
              <a:t> ....</a:t>
            </a:r>
            <a:endParaRPr lang="en-US" dirty="0"/>
          </a:p>
        </p:txBody>
      </p:sp>
      <p:sp>
        <p:nvSpPr>
          <p:cNvPr id="6" name="Dikdörtgen 5"/>
          <p:cNvSpPr/>
          <p:nvPr/>
        </p:nvSpPr>
        <p:spPr>
          <a:xfrm>
            <a:off x="1039284" y="2517265"/>
            <a:ext cx="1893467" cy="369332"/>
          </a:xfrm>
          <a:prstGeom prst="rect">
            <a:avLst/>
          </a:prstGeom>
        </p:spPr>
        <p:txBody>
          <a:bodyPr wrap="none">
            <a:spAutoFit/>
          </a:bodyPr>
          <a:lstStyle/>
          <a:p>
            <a:r>
              <a:rPr lang="tr-TR" dirty="0"/>
              <a:t>X is </a:t>
            </a:r>
            <a:r>
              <a:rPr lang="tr-TR" dirty="0" err="1"/>
              <a:t>approximately</a:t>
            </a:r>
            <a:endParaRPr lang="en-US" dirty="0"/>
          </a:p>
        </p:txBody>
      </p:sp>
      <p:sp>
        <p:nvSpPr>
          <p:cNvPr id="7" name="Dikdörtgen 6"/>
          <p:cNvSpPr/>
          <p:nvPr/>
        </p:nvSpPr>
        <p:spPr>
          <a:xfrm>
            <a:off x="1039284" y="3045690"/>
            <a:ext cx="1390124" cy="369332"/>
          </a:xfrm>
          <a:prstGeom prst="rect">
            <a:avLst/>
          </a:prstGeom>
        </p:spPr>
        <p:txBody>
          <a:bodyPr wrap="none">
            <a:spAutoFit/>
          </a:bodyPr>
          <a:lstStyle/>
          <a:p>
            <a:r>
              <a:rPr lang="tr-TR" dirty="0"/>
              <a:t>X is </a:t>
            </a:r>
            <a:r>
              <a:rPr lang="tr-TR" dirty="0" err="1"/>
              <a:t>about</a:t>
            </a:r>
            <a:r>
              <a:rPr lang="tr-TR" dirty="0"/>
              <a:t> ....</a:t>
            </a:r>
            <a:endParaRPr lang="en-US" dirty="0"/>
          </a:p>
        </p:txBody>
      </p:sp>
    </p:spTree>
    <p:extLst>
      <p:ext uri="{BB962C8B-B14F-4D97-AF65-F5344CB8AC3E}">
        <p14:creationId xmlns:p14="http://schemas.microsoft.com/office/powerpoint/2010/main" val="39106728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p:nvPr/>
        </p:nvSpPr>
        <p:spPr>
          <a:xfrm>
            <a:off x="539552" y="548680"/>
            <a:ext cx="3131755" cy="523220"/>
          </a:xfrm>
          <a:prstGeom prst="rect">
            <a:avLst/>
          </a:prstGeom>
        </p:spPr>
        <p:txBody>
          <a:bodyPr wrap="none">
            <a:spAutoFit/>
          </a:bodyPr>
          <a:lstStyle/>
          <a:p>
            <a:r>
              <a:rPr lang="tr-TR" sz="2800" b="1" dirty="0" err="1" smtClean="0">
                <a:solidFill>
                  <a:srgbClr val="FF0000"/>
                </a:solidFill>
              </a:rPr>
              <a:t>Expressions</a:t>
            </a:r>
            <a:r>
              <a:rPr lang="tr-TR" sz="2800" b="1" dirty="0" smtClean="0">
                <a:solidFill>
                  <a:srgbClr val="FF0000"/>
                </a:solidFill>
              </a:rPr>
              <a:t> of Time</a:t>
            </a:r>
            <a:endParaRPr lang="tr-TR" sz="2800" b="1" dirty="0">
              <a:solidFill>
                <a:srgbClr val="FF0000"/>
              </a:solidFill>
            </a:endParaRPr>
          </a:p>
        </p:txBody>
      </p:sp>
      <p:sp>
        <p:nvSpPr>
          <p:cNvPr id="4" name="Dikdörtgen 3"/>
          <p:cNvSpPr/>
          <p:nvPr/>
        </p:nvSpPr>
        <p:spPr>
          <a:xfrm>
            <a:off x="827584" y="1484784"/>
            <a:ext cx="2105063" cy="369332"/>
          </a:xfrm>
          <a:prstGeom prst="rect">
            <a:avLst/>
          </a:prstGeom>
        </p:spPr>
        <p:txBody>
          <a:bodyPr wrap="none">
            <a:spAutoFit/>
          </a:bodyPr>
          <a:lstStyle/>
          <a:p>
            <a:r>
              <a:rPr lang="tr-TR"/>
              <a:t>From</a:t>
            </a:r>
            <a:r>
              <a:rPr lang="tr-TR" dirty="0"/>
              <a:t> </a:t>
            </a:r>
            <a:r>
              <a:rPr lang="tr-TR" dirty="0" err="1"/>
              <a:t>January</a:t>
            </a:r>
            <a:r>
              <a:rPr lang="tr-TR" dirty="0"/>
              <a:t> </a:t>
            </a:r>
            <a:r>
              <a:rPr lang="tr-TR" dirty="0" err="1"/>
              <a:t>to</a:t>
            </a:r>
            <a:r>
              <a:rPr lang="tr-TR" dirty="0"/>
              <a:t> </a:t>
            </a:r>
            <a:r>
              <a:rPr lang="tr-TR" dirty="0" err="1"/>
              <a:t>July</a:t>
            </a:r>
            <a:endParaRPr lang="en-US" dirty="0"/>
          </a:p>
        </p:txBody>
      </p:sp>
      <p:sp>
        <p:nvSpPr>
          <p:cNvPr id="5" name="Dikdörtgen 4"/>
          <p:cNvSpPr/>
          <p:nvPr/>
        </p:nvSpPr>
        <p:spPr>
          <a:xfrm>
            <a:off x="827584" y="1988859"/>
            <a:ext cx="885179" cy="369332"/>
          </a:xfrm>
          <a:prstGeom prst="rect">
            <a:avLst/>
          </a:prstGeom>
        </p:spPr>
        <p:txBody>
          <a:bodyPr wrap="none">
            <a:spAutoFit/>
          </a:bodyPr>
          <a:lstStyle/>
          <a:p>
            <a:r>
              <a:rPr lang="tr-TR" dirty="0" err="1"/>
              <a:t>In</a:t>
            </a:r>
            <a:r>
              <a:rPr lang="tr-TR" dirty="0"/>
              <a:t> 1987</a:t>
            </a:r>
            <a:endParaRPr lang="en-US" dirty="0"/>
          </a:p>
        </p:txBody>
      </p:sp>
      <p:sp>
        <p:nvSpPr>
          <p:cNvPr id="6" name="Dikdörtgen 5"/>
          <p:cNvSpPr/>
          <p:nvPr/>
        </p:nvSpPr>
        <p:spPr>
          <a:xfrm>
            <a:off x="827584" y="2492934"/>
            <a:ext cx="2159245" cy="369332"/>
          </a:xfrm>
          <a:prstGeom prst="rect">
            <a:avLst/>
          </a:prstGeom>
        </p:spPr>
        <p:txBody>
          <a:bodyPr wrap="none">
            <a:spAutoFit/>
          </a:bodyPr>
          <a:lstStyle/>
          <a:p>
            <a:r>
              <a:rPr lang="tr-TR" dirty="0" err="1"/>
              <a:t>In</a:t>
            </a:r>
            <a:r>
              <a:rPr lang="tr-TR" dirty="0"/>
              <a:t> </a:t>
            </a:r>
            <a:r>
              <a:rPr lang="tr-TR" dirty="0" err="1"/>
              <a:t>the</a:t>
            </a:r>
            <a:r>
              <a:rPr lang="tr-TR" dirty="0"/>
              <a:t> </a:t>
            </a:r>
            <a:r>
              <a:rPr lang="tr-TR" dirty="0" err="1"/>
              <a:t>winter</a:t>
            </a:r>
            <a:r>
              <a:rPr lang="tr-TR" dirty="0"/>
              <a:t> </a:t>
            </a:r>
            <a:r>
              <a:rPr lang="tr-TR" dirty="0" err="1"/>
              <a:t>months</a:t>
            </a:r>
            <a:endParaRPr lang="en-US" dirty="0"/>
          </a:p>
        </p:txBody>
      </p:sp>
      <p:sp>
        <p:nvSpPr>
          <p:cNvPr id="7" name="Dikdörtgen 6"/>
          <p:cNvSpPr/>
          <p:nvPr/>
        </p:nvSpPr>
        <p:spPr>
          <a:xfrm>
            <a:off x="832055" y="2997009"/>
            <a:ext cx="3030958" cy="369332"/>
          </a:xfrm>
          <a:prstGeom prst="rect">
            <a:avLst/>
          </a:prstGeom>
        </p:spPr>
        <p:txBody>
          <a:bodyPr wrap="none">
            <a:spAutoFit/>
          </a:bodyPr>
          <a:lstStyle/>
          <a:p>
            <a:r>
              <a:rPr lang="en-US" dirty="0"/>
              <a:t>In the first quarter of the year </a:t>
            </a:r>
          </a:p>
        </p:txBody>
      </p:sp>
      <p:sp>
        <p:nvSpPr>
          <p:cNvPr id="8" name="Dikdörtgen 7"/>
          <p:cNvSpPr/>
          <p:nvPr/>
        </p:nvSpPr>
        <p:spPr>
          <a:xfrm>
            <a:off x="827584" y="3501084"/>
            <a:ext cx="3434273" cy="369332"/>
          </a:xfrm>
          <a:prstGeom prst="rect">
            <a:avLst/>
          </a:prstGeom>
        </p:spPr>
        <p:txBody>
          <a:bodyPr wrap="none">
            <a:spAutoFit/>
          </a:bodyPr>
          <a:lstStyle/>
          <a:p>
            <a:r>
              <a:rPr lang="en-US" dirty="0"/>
              <a:t>In the first/second half of the year </a:t>
            </a:r>
          </a:p>
        </p:txBody>
      </p:sp>
      <p:sp>
        <p:nvSpPr>
          <p:cNvPr id="9" name="Dikdörtgen 8"/>
          <p:cNvSpPr/>
          <p:nvPr/>
        </p:nvSpPr>
        <p:spPr>
          <a:xfrm>
            <a:off x="831172" y="4061018"/>
            <a:ext cx="1367875" cy="369332"/>
          </a:xfrm>
          <a:prstGeom prst="rect">
            <a:avLst/>
          </a:prstGeom>
        </p:spPr>
        <p:txBody>
          <a:bodyPr wrap="none">
            <a:spAutoFit/>
          </a:bodyPr>
          <a:lstStyle/>
          <a:p>
            <a:r>
              <a:rPr lang="tr-TR" dirty="0" err="1"/>
              <a:t>In</a:t>
            </a:r>
            <a:r>
              <a:rPr lang="tr-TR" dirty="0"/>
              <a:t> </a:t>
            </a:r>
            <a:r>
              <a:rPr lang="tr-TR" dirty="0" err="1"/>
              <a:t>the</a:t>
            </a:r>
            <a:r>
              <a:rPr lang="tr-TR" dirty="0"/>
              <a:t> </a:t>
            </a:r>
            <a:r>
              <a:rPr lang="tr-TR" dirty="0" err="1"/>
              <a:t>future</a:t>
            </a:r>
            <a:endParaRPr lang="en-US" dirty="0"/>
          </a:p>
        </p:txBody>
      </p:sp>
    </p:spTree>
    <p:extLst>
      <p:ext uri="{BB962C8B-B14F-4D97-AF65-F5344CB8AC3E}">
        <p14:creationId xmlns:p14="http://schemas.microsoft.com/office/powerpoint/2010/main" val="37399219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548680"/>
            <a:ext cx="3596626" cy="523220"/>
          </a:xfrm>
          <a:prstGeom prst="rect">
            <a:avLst/>
          </a:prstGeom>
        </p:spPr>
        <p:txBody>
          <a:bodyPr wrap="none">
            <a:spAutoFit/>
          </a:bodyPr>
          <a:lstStyle/>
          <a:p>
            <a:r>
              <a:rPr lang="tr-TR" sz="2800" b="1" dirty="0" err="1" smtClean="0">
                <a:solidFill>
                  <a:srgbClr val="FF0000"/>
                </a:solidFill>
              </a:rPr>
              <a:t>Numbers</a:t>
            </a:r>
            <a:r>
              <a:rPr lang="tr-TR" sz="2800" b="1" dirty="0" smtClean="0">
                <a:solidFill>
                  <a:srgbClr val="FF0000"/>
                </a:solidFill>
              </a:rPr>
              <a:t> </a:t>
            </a:r>
            <a:r>
              <a:rPr lang="tr-TR" sz="2800" b="1" dirty="0" err="1" smtClean="0">
                <a:solidFill>
                  <a:srgbClr val="FF0000"/>
                </a:solidFill>
              </a:rPr>
              <a:t>and</a:t>
            </a:r>
            <a:r>
              <a:rPr lang="tr-TR" sz="2800" b="1" dirty="0" smtClean="0">
                <a:solidFill>
                  <a:srgbClr val="FF0000"/>
                </a:solidFill>
              </a:rPr>
              <a:t> </a:t>
            </a:r>
            <a:r>
              <a:rPr lang="tr-TR" sz="2800" b="1" dirty="0" err="1" smtClean="0">
                <a:solidFill>
                  <a:srgbClr val="FF0000"/>
                </a:solidFill>
              </a:rPr>
              <a:t>Statistics</a:t>
            </a:r>
            <a:endParaRPr lang="tr-TR" sz="2800" b="1" dirty="0">
              <a:solidFill>
                <a:srgbClr val="FF0000"/>
              </a:solidFill>
            </a:endParaRPr>
          </a:p>
        </p:txBody>
      </p:sp>
      <p:graphicFrame>
        <p:nvGraphicFramePr>
          <p:cNvPr id="6" name="Tablo 5"/>
          <p:cNvGraphicFramePr>
            <a:graphicFrameLocks noGrp="1"/>
          </p:cNvGraphicFramePr>
          <p:nvPr>
            <p:extLst>
              <p:ext uri="{D42A27DB-BD31-4B8C-83A1-F6EECF244321}">
                <p14:modId xmlns:p14="http://schemas.microsoft.com/office/powerpoint/2010/main" val="1740279537"/>
              </p:ext>
            </p:extLst>
          </p:nvPr>
        </p:nvGraphicFramePr>
        <p:xfrm>
          <a:off x="1475656" y="1772816"/>
          <a:ext cx="6096000" cy="74168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600508308"/>
                    </a:ext>
                  </a:extLst>
                </a:gridCol>
                <a:gridCol w="2032000">
                  <a:extLst>
                    <a:ext uri="{9D8B030D-6E8A-4147-A177-3AD203B41FA5}">
                      <a16:colId xmlns:a16="http://schemas.microsoft.com/office/drawing/2014/main" val="1096262499"/>
                    </a:ext>
                  </a:extLst>
                </a:gridCol>
                <a:gridCol w="2032000">
                  <a:extLst>
                    <a:ext uri="{9D8B030D-6E8A-4147-A177-3AD203B41FA5}">
                      <a16:colId xmlns:a16="http://schemas.microsoft.com/office/drawing/2014/main" val="1493948132"/>
                    </a:ext>
                  </a:extLst>
                </a:gridCol>
              </a:tblGrid>
              <a:tr h="370840">
                <a:tc>
                  <a:txBody>
                    <a:bodyPr/>
                    <a:lstStyle/>
                    <a:p>
                      <a:r>
                        <a:rPr lang="tr-TR" dirty="0" err="1" smtClean="0"/>
                        <a:t>Year</a:t>
                      </a:r>
                      <a:endParaRPr lang="en-US" dirty="0"/>
                    </a:p>
                  </a:txBody>
                  <a:tcPr/>
                </a:tc>
                <a:tc>
                  <a:txBody>
                    <a:bodyPr/>
                    <a:lstStyle/>
                    <a:p>
                      <a:r>
                        <a:rPr lang="tr-TR" dirty="0" smtClean="0"/>
                        <a:t>2005</a:t>
                      </a:r>
                      <a:endParaRPr lang="en-US" dirty="0"/>
                    </a:p>
                  </a:txBody>
                  <a:tcPr/>
                </a:tc>
                <a:tc>
                  <a:txBody>
                    <a:bodyPr/>
                    <a:lstStyle/>
                    <a:p>
                      <a:r>
                        <a:rPr lang="tr-TR" dirty="0" smtClean="0"/>
                        <a:t>2010</a:t>
                      </a:r>
                      <a:endParaRPr lang="en-US" dirty="0"/>
                    </a:p>
                  </a:txBody>
                  <a:tcPr/>
                </a:tc>
                <a:extLst>
                  <a:ext uri="{0D108BD9-81ED-4DB2-BD59-A6C34878D82A}">
                    <a16:rowId xmlns:a16="http://schemas.microsoft.com/office/drawing/2014/main" val="1664420961"/>
                  </a:ext>
                </a:extLst>
              </a:tr>
              <a:tr h="370840">
                <a:tc>
                  <a:txBody>
                    <a:bodyPr/>
                    <a:lstStyle/>
                    <a:p>
                      <a:r>
                        <a:rPr lang="tr-TR" dirty="0" smtClean="0"/>
                        <a:t>Value</a:t>
                      </a:r>
                      <a:endParaRPr lang="en-US" dirty="0"/>
                    </a:p>
                  </a:txBody>
                  <a:tcPr/>
                </a:tc>
                <a:tc>
                  <a:txBody>
                    <a:bodyPr/>
                    <a:lstStyle/>
                    <a:p>
                      <a:r>
                        <a:rPr lang="tr-TR" dirty="0" smtClean="0"/>
                        <a:t>1200 $</a:t>
                      </a:r>
                      <a:endParaRPr lang="en-US" dirty="0"/>
                    </a:p>
                  </a:txBody>
                  <a:tcPr/>
                </a:tc>
                <a:tc>
                  <a:txBody>
                    <a:bodyPr/>
                    <a:lstStyle/>
                    <a:p>
                      <a:r>
                        <a:rPr lang="tr-TR" dirty="0" smtClean="0"/>
                        <a:t>1800 $</a:t>
                      </a:r>
                      <a:endParaRPr lang="en-US" dirty="0"/>
                    </a:p>
                  </a:txBody>
                  <a:tcPr/>
                </a:tc>
                <a:extLst>
                  <a:ext uri="{0D108BD9-81ED-4DB2-BD59-A6C34878D82A}">
                    <a16:rowId xmlns:a16="http://schemas.microsoft.com/office/drawing/2014/main" val="2204513190"/>
                  </a:ext>
                </a:extLst>
              </a:tr>
            </a:tbl>
          </a:graphicData>
        </a:graphic>
      </p:graphicFrame>
      <p:sp>
        <p:nvSpPr>
          <p:cNvPr id="7" name="Dikdörtgen 6"/>
          <p:cNvSpPr/>
          <p:nvPr/>
        </p:nvSpPr>
        <p:spPr>
          <a:xfrm>
            <a:off x="1439881" y="3356992"/>
            <a:ext cx="6840760" cy="369332"/>
          </a:xfrm>
          <a:prstGeom prst="rect">
            <a:avLst/>
          </a:prstGeom>
        </p:spPr>
        <p:txBody>
          <a:bodyPr wrap="square">
            <a:spAutoFit/>
          </a:bodyPr>
          <a:lstStyle/>
          <a:p>
            <a:r>
              <a:rPr lang="en-US" dirty="0"/>
              <a:t>The price of X went up by 600, from $1200 to $1800. (numbers) </a:t>
            </a:r>
          </a:p>
        </p:txBody>
      </p:sp>
      <p:sp>
        <p:nvSpPr>
          <p:cNvPr id="8" name="Dikdörtgen 7"/>
          <p:cNvSpPr/>
          <p:nvPr/>
        </p:nvSpPr>
        <p:spPr>
          <a:xfrm>
            <a:off x="1446954" y="3861048"/>
            <a:ext cx="7229501" cy="369332"/>
          </a:xfrm>
          <a:prstGeom prst="rect">
            <a:avLst/>
          </a:prstGeom>
        </p:spPr>
        <p:txBody>
          <a:bodyPr wrap="square">
            <a:spAutoFit/>
          </a:bodyPr>
          <a:lstStyle/>
          <a:p>
            <a:r>
              <a:rPr lang="en-US" dirty="0"/>
              <a:t>The price of X went up 50%, from $1200 to $1800. (percentages)</a:t>
            </a:r>
          </a:p>
        </p:txBody>
      </p:sp>
    </p:spTree>
    <p:extLst>
      <p:ext uri="{BB962C8B-B14F-4D97-AF65-F5344CB8AC3E}">
        <p14:creationId xmlns:p14="http://schemas.microsoft.com/office/powerpoint/2010/main" val="32679709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p:nvPr/>
        </p:nvSpPr>
        <p:spPr>
          <a:xfrm>
            <a:off x="539552" y="548680"/>
            <a:ext cx="4104650" cy="523220"/>
          </a:xfrm>
          <a:prstGeom prst="rect">
            <a:avLst/>
          </a:prstGeom>
        </p:spPr>
        <p:txBody>
          <a:bodyPr wrap="none">
            <a:spAutoFit/>
          </a:bodyPr>
          <a:lstStyle/>
          <a:p>
            <a:r>
              <a:rPr lang="tr-TR" sz="2800" b="1" dirty="0" err="1" smtClean="0">
                <a:solidFill>
                  <a:srgbClr val="FF0000"/>
                </a:solidFill>
              </a:rPr>
              <a:t>Some</a:t>
            </a:r>
            <a:r>
              <a:rPr lang="tr-TR" sz="2800" b="1" dirty="0" smtClean="0">
                <a:solidFill>
                  <a:srgbClr val="FF0000"/>
                </a:solidFill>
              </a:rPr>
              <a:t> </a:t>
            </a:r>
            <a:r>
              <a:rPr lang="tr-TR" sz="2800" b="1" dirty="0" err="1" smtClean="0">
                <a:solidFill>
                  <a:srgbClr val="FF0000"/>
                </a:solidFill>
              </a:rPr>
              <a:t>Prefabricated</a:t>
            </a:r>
            <a:r>
              <a:rPr lang="tr-TR" sz="2800" b="1" dirty="0" smtClean="0">
                <a:solidFill>
                  <a:srgbClr val="FF0000"/>
                </a:solidFill>
              </a:rPr>
              <a:t> Forms</a:t>
            </a:r>
            <a:endParaRPr lang="tr-TR" sz="2800" b="1" dirty="0">
              <a:solidFill>
                <a:srgbClr val="FF0000"/>
              </a:solidFill>
            </a:endParaRPr>
          </a:p>
        </p:txBody>
      </p:sp>
      <p:sp>
        <p:nvSpPr>
          <p:cNvPr id="4" name="Dikdörtgen 3"/>
          <p:cNvSpPr/>
          <p:nvPr/>
        </p:nvSpPr>
        <p:spPr>
          <a:xfrm>
            <a:off x="899592" y="1412776"/>
            <a:ext cx="1878463" cy="369332"/>
          </a:xfrm>
          <a:prstGeom prst="rect">
            <a:avLst/>
          </a:prstGeom>
        </p:spPr>
        <p:txBody>
          <a:bodyPr wrap="none">
            <a:spAutoFit/>
          </a:bodyPr>
          <a:lstStyle/>
          <a:p>
            <a:r>
              <a:rPr lang="tr-TR" dirty="0" err="1"/>
              <a:t>It</a:t>
            </a:r>
            <a:r>
              <a:rPr lang="tr-TR" dirty="0"/>
              <a:t> is </a:t>
            </a:r>
            <a:r>
              <a:rPr lang="tr-TR" dirty="0" err="1"/>
              <a:t>evident</a:t>
            </a:r>
            <a:r>
              <a:rPr lang="tr-TR" dirty="0"/>
              <a:t> </a:t>
            </a:r>
            <a:r>
              <a:rPr lang="tr-TR" dirty="0" err="1"/>
              <a:t>that</a:t>
            </a:r>
            <a:r>
              <a:rPr lang="tr-TR" dirty="0"/>
              <a:t> ..</a:t>
            </a:r>
            <a:endParaRPr lang="en-US" dirty="0"/>
          </a:p>
        </p:txBody>
      </p:sp>
      <p:sp>
        <p:nvSpPr>
          <p:cNvPr id="5" name="Dikdörtgen 4"/>
          <p:cNvSpPr/>
          <p:nvPr/>
        </p:nvSpPr>
        <p:spPr>
          <a:xfrm>
            <a:off x="909007" y="1938318"/>
            <a:ext cx="2218364" cy="369332"/>
          </a:xfrm>
          <a:prstGeom prst="rect">
            <a:avLst/>
          </a:prstGeom>
        </p:spPr>
        <p:txBody>
          <a:bodyPr wrap="none">
            <a:spAutoFit/>
          </a:bodyPr>
          <a:lstStyle/>
          <a:p>
            <a:r>
              <a:rPr lang="tr-TR" dirty="0" err="1"/>
              <a:t>It</a:t>
            </a:r>
            <a:r>
              <a:rPr lang="tr-TR" dirty="0"/>
              <a:t> is </a:t>
            </a:r>
            <a:r>
              <a:rPr lang="tr-TR" dirty="0" err="1"/>
              <a:t>noticeable</a:t>
            </a:r>
            <a:r>
              <a:rPr lang="tr-TR" dirty="0"/>
              <a:t> </a:t>
            </a:r>
            <a:r>
              <a:rPr lang="tr-TR" dirty="0" err="1"/>
              <a:t>that</a:t>
            </a:r>
            <a:r>
              <a:rPr lang="tr-TR" dirty="0"/>
              <a:t> ...</a:t>
            </a:r>
            <a:endParaRPr lang="en-US" dirty="0"/>
          </a:p>
        </p:txBody>
      </p:sp>
      <p:sp>
        <p:nvSpPr>
          <p:cNvPr id="6" name="Dikdörtgen 5"/>
          <p:cNvSpPr/>
          <p:nvPr/>
        </p:nvSpPr>
        <p:spPr>
          <a:xfrm>
            <a:off x="911424" y="2463860"/>
            <a:ext cx="3255699" cy="369332"/>
          </a:xfrm>
          <a:prstGeom prst="rect">
            <a:avLst/>
          </a:prstGeom>
        </p:spPr>
        <p:txBody>
          <a:bodyPr wrap="none">
            <a:spAutoFit/>
          </a:bodyPr>
          <a:lstStyle/>
          <a:p>
            <a:r>
              <a:rPr lang="en-US" dirty="0"/>
              <a:t>We can see from the data that ...</a:t>
            </a:r>
          </a:p>
        </p:txBody>
      </p:sp>
      <p:sp>
        <p:nvSpPr>
          <p:cNvPr id="7" name="Dikdörtgen 6"/>
          <p:cNvSpPr/>
          <p:nvPr/>
        </p:nvSpPr>
        <p:spPr>
          <a:xfrm>
            <a:off x="915190" y="2893675"/>
            <a:ext cx="3935949" cy="369332"/>
          </a:xfrm>
          <a:prstGeom prst="rect">
            <a:avLst/>
          </a:prstGeom>
        </p:spPr>
        <p:txBody>
          <a:bodyPr wrap="none">
            <a:spAutoFit/>
          </a:bodyPr>
          <a:lstStyle/>
          <a:p>
            <a:r>
              <a:rPr lang="en-US" dirty="0"/>
              <a:t>From the pie chart it can be seen that ...</a:t>
            </a:r>
          </a:p>
        </p:txBody>
      </p:sp>
      <p:sp>
        <p:nvSpPr>
          <p:cNvPr id="8" name="Dikdörtgen 7"/>
          <p:cNvSpPr/>
          <p:nvPr/>
        </p:nvSpPr>
        <p:spPr>
          <a:xfrm>
            <a:off x="909007" y="3419217"/>
            <a:ext cx="2952090" cy="369332"/>
          </a:xfrm>
          <a:prstGeom prst="rect">
            <a:avLst/>
          </a:prstGeom>
        </p:spPr>
        <p:txBody>
          <a:bodyPr wrap="none">
            <a:spAutoFit/>
          </a:bodyPr>
          <a:lstStyle/>
          <a:p>
            <a:r>
              <a:rPr lang="tr-TR" dirty="0"/>
              <a:t>on a </a:t>
            </a:r>
            <a:r>
              <a:rPr lang="tr-TR" dirty="0" err="1"/>
              <a:t>weekly</a:t>
            </a:r>
            <a:r>
              <a:rPr lang="tr-TR" dirty="0"/>
              <a:t>/</a:t>
            </a:r>
            <a:r>
              <a:rPr lang="tr-TR" dirty="0" err="1"/>
              <a:t>monthly</a:t>
            </a:r>
            <a:r>
              <a:rPr lang="tr-TR" dirty="0"/>
              <a:t>/... </a:t>
            </a:r>
            <a:r>
              <a:rPr lang="tr-TR" dirty="0" err="1"/>
              <a:t>basis</a:t>
            </a:r>
            <a:endParaRPr lang="en-US" dirty="0"/>
          </a:p>
        </p:txBody>
      </p:sp>
      <p:sp>
        <p:nvSpPr>
          <p:cNvPr id="9" name="Dikdörtgen 8"/>
          <p:cNvSpPr/>
          <p:nvPr/>
        </p:nvSpPr>
        <p:spPr>
          <a:xfrm>
            <a:off x="909007" y="3978365"/>
            <a:ext cx="2683748" cy="369332"/>
          </a:xfrm>
          <a:prstGeom prst="rect">
            <a:avLst/>
          </a:prstGeom>
        </p:spPr>
        <p:txBody>
          <a:bodyPr wrap="none">
            <a:spAutoFit/>
          </a:bodyPr>
          <a:lstStyle/>
          <a:p>
            <a:r>
              <a:rPr lang="tr-TR"/>
              <a:t>During</a:t>
            </a:r>
            <a:r>
              <a:rPr lang="tr-TR" dirty="0"/>
              <a:t> </a:t>
            </a:r>
            <a:r>
              <a:rPr lang="tr-TR" dirty="0" err="1"/>
              <a:t>the</a:t>
            </a:r>
            <a:r>
              <a:rPr lang="tr-TR" dirty="0"/>
              <a:t> </a:t>
            </a:r>
            <a:r>
              <a:rPr lang="tr-TR" dirty="0" err="1"/>
              <a:t>same</a:t>
            </a:r>
            <a:r>
              <a:rPr lang="tr-TR" dirty="0"/>
              <a:t> </a:t>
            </a:r>
            <a:r>
              <a:rPr lang="tr-TR" dirty="0" err="1"/>
              <a:t>period</a:t>
            </a:r>
            <a:r>
              <a:rPr lang="tr-TR" dirty="0"/>
              <a:t>, ...</a:t>
            </a:r>
            <a:endParaRPr lang="en-US" dirty="0"/>
          </a:p>
        </p:txBody>
      </p:sp>
    </p:spTree>
    <p:extLst>
      <p:ext uri="{BB962C8B-B14F-4D97-AF65-F5344CB8AC3E}">
        <p14:creationId xmlns:p14="http://schemas.microsoft.com/office/powerpoint/2010/main" val="4037218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548680"/>
            <a:ext cx="4116063" cy="523220"/>
          </a:xfrm>
          <a:prstGeom prst="rect">
            <a:avLst/>
          </a:prstGeom>
        </p:spPr>
        <p:txBody>
          <a:bodyPr wrap="none">
            <a:spAutoFit/>
          </a:bodyPr>
          <a:lstStyle/>
          <a:p>
            <a:r>
              <a:rPr lang="tr-TR" sz="2800" b="1" dirty="0" err="1" smtClean="0">
                <a:solidFill>
                  <a:srgbClr val="FF0000"/>
                </a:solidFill>
              </a:rPr>
              <a:t>Writing</a:t>
            </a:r>
            <a:r>
              <a:rPr lang="tr-TR" sz="2800" b="1" dirty="0" smtClean="0">
                <a:solidFill>
                  <a:srgbClr val="FF0000"/>
                </a:solidFill>
              </a:rPr>
              <a:t> Analysis of </a:t>
            </a:r>
            <a:r>
              <a:rPr lang="tr-TR" sz="2800" b="1" dirty="0" err="1" smtClean="0">
                <a:solidFill>
                  <a:srgbClr val="FF0000"/>
                </a:solidFill>
              </a:rPr>
              <a:t>Graphs</a:t>
            </a:r>
            <a:endParaRPr lang="tr-TR" sz="2800" b="1" dirty="0">
              <a:solidFill>
                <a:srgbClr val="FF0000"/>
              </a:solidFill>
            </a:endParaRPr>
          </a:p>
        </p:txBody>
      </p:sp>
      <p:sp>
        <p:nvSpPr>
          <p:cNvPr id="3" name="Dikdörtgen 2"/>
          <p:cNvSpPr/>
          <p:nvPr/>
        </p:nvSpPr>
        <p:spPr>
          <a:xfrm>
            <a:off x="1043608" y="1412776"/>
            <a:ext cx="1538178" cy="369332"/>
          </a:xfrm>
          <a:prstGeom prst="rect">
            <a:avLst/>
          </a:prstGeom>
        </p:spPr>
        <p:txBody>
          <a:bodyPr wrap="none">
            <a:spAutoFit/>
          </a:bodyPr>
          <a:lstStyle/>
          <a:p>
            <a:r>
              <a:rPr lang="tr-TR" dirty="0" smtClean="0"/>
              <a:t>- </a:t>
            </a:r>
            <a:r>
              <a:rPr lang="tr-TR" dirty="0" err="1" smtClean="0"/>
              <a:t>Introduction</a:t>
            </a:r>
            <a:r>
              <a:rPr lang="tr-TR" dirty="0" smtClean="0"/>
              <a:t>:</a:t>
            </a:r>
            <a:endParaRPr lang="en-US" dirty="0"/>
          </a:p>
        </p:txBody>
      </p:sp>
      <p:sp>
        <p:nvSpPr>
          <p:cNvPr id="4" name="Dikdörtgen 3"/>
          <p:cNvSpPr/>
          <p:nvPr/>
        </p:nvSpPr>
        <p:spPr>
          <a:xfrm>
            <a:off x="1259632" y="1988840"/>
            <a:ext cx="2845907" cy="369332"/>
          </a:xfrm>
          <a:prstGeom prst="rect">
            <a:avLst/>
          </a:prstGeom>
        </p:spPr>
        <p:txBody>
          <a:bodyPr wrap="none">
            <a:spAutoFit/>
          </a:bodyPr>
          <a:lstStyle/>
          <a:p>
            <a:r>
              <a:rPr lang="tr-TR" dirty="0" err="1" smtClean="0"/>
              <a:t>What</a:t>
            </a:r>
            <a:r>
              <a:rPr lang="tr-TR" dirty="0" smtClean="0"/>
              <a:t> is </a:t>
            </a:r>
            <a:r>
              <a:rPr lang="tr-TR" dirty="0" err="1" smtClean="0"/>
              <a:t>the</a:t>
            </a:r>
            <a:r>
              <a:rPr lang="tr-TR" dirty="0" smtClean="0"/>
              <a:t> </a:t>
            </a:r>
            <a:r>
              <a:rPr lang="tr-TR" dirty="0" err="1" smtClean="0"/>
              <a:t>graph</a:t>
            </a:r>
            <a:r>
              <a:rPr lang="tr-TR" dirty="0" smtClean="0"/>
              <a:t> </a:t>
            </a:r>
            <a:r>
              <a:rPr lang="tr-TR" dirty="0" err="1" smtClean="0"/>
              <a:t>showing</a:t>
            </a:r>
            <a:r>
              <a:rPr lang="tr-TR" dirty="0" smtClean="0"/>
              <a:t> ?</a:t>
            </a:r>
            <a:endParaRPr lang="en-US" dirty="0"/>
          </a:p>
        </p:txBody>
      </p:sp>
      <p:sp>
        <p:nvSpPr>
          <p:cNvPr id="5" name="Dikdörtgen 4"/>
          <p:cNvSpPr/>
          <p:nvPr/>
        </p:nvSpPr>
        <p:spPr>
          <a:xfrm>
            <a:off x="1043608" y="2686472"/>
            <a:ext cx="2409762" cy="369332"/>
          </a:xfrm>
          <a:prstGeom prst="rect">
            <a:avLst/>
          </a:prstGeom>
        </p:spPr>
        <p:txBody>
          <a:bodyPr wrap="none">
            <a:spAutoFit/>
          </a:bodyPr>
          <a:lstStyle/>
          <a:p>
            <a:r>
              <a:rPr lang="tr-TR" dirty="0" smtClean="0"/>
              <a:t>- </a:t>
            </a:r>
            <a:r>
              <a:rPr lang="tr-TR" dirty="0" err="1" smtClean="0"/>
              <a:t>Short</a:t>
            </a:r>
            <a:r>
              <a:rPr lang="tr-TR" dirty="0" smtClean="0"/>
              <a:t> </a:t>
            </a:r>
            <a:r>
              <a:rPr lang="tr-TR" dirty="0"/>
              <a:t>body </a:t>
            </a:r>
            <a:r>
              <a:rPr lang="tr-TR" dirty="0" err="1" smtClean="0"/>
              <a:t>paragraph</a:t>
            </a:r>
            <a:r>
              <a:rPr lang="tr-TR" dirty="0" smtClean="0"/>
              <a:t>:</a:t>
            </a:r>
            <a:endParaRPr lang="en-US" dirty="0"/>
          </a:p>
        </p:txBody>
      </p:sp>
      <p:sp>
        <p:nvSpPr>
          <p:cNvPr id="6" name="Dikdörtgen 5"/>
          <p:cNvSpPr/>
          <p:nvPr/>
        </p:nvSpPr>
        <p:spPr>
          <a:xfrm>
            <a:off x="1331640" y="3250495"/>
            <a:ext cx="4310860" cy="369332"/>
          </a:xfrm>
          <a:prstGeom prst="rect">
            <a:avLst/>
          </a:prstGeom>
        </p:spPr>
        <p:txBody>
          <a:bodyPr wrap="none">
            <a:spAutoFit/>
          </a:bodyPr>
          <a:lstStyle/>
          <a:p>
            <a:r>
              <a:rPr lang="tr-TR" dirty="0" err="1" smtClean="0"/>
              <a:t>The</a:t>
            </a:r>
            <a:r>
              <a:rPr lang="tr-TR" dirty="0" smtClean="0"/>
              <a:t> </a:t>
            </a:r>
            <a:r>
              <a:rPr lang="tr-TR" dirty="0" err="1" smtClean="0"/>
              <a:t>most</a:t>
            </a:r>
            <a:r>
              <a:rPr lang="tr-TR" dirty="0" smtClean="0"/>
              <a:t> </a:t>
            </a:r>
            <a:r>
              <a:rPr lang="tr-TR" dirty="0" err="1" smtClean="0"/>
              <a:t>important</a:t>
            </a:r>
            <a:r>
              <a:rPr lang="tr-TR" dirty="0" smtClean="0"/>
              <a:t> </a:t>
            </a:r>
            <a:r>
              <a:rPr lang="tr-TR" dirty="0" err="1" smtClean="0"/>
              <a:t>points</a:t>
            </a:r>
            <a:r>
              <a:rPr lang="tr-TR" dirty="0" smtClean="0"/>
              <a:t> </a:t>
            </a:r>
            <a:r>
              <a:rPr lang="tr-TR" dirty="0" err="1" smtClean="0"/>
              <a:t>about</a:t>
            </a:r>
            <a:r>
              <a:rPr lang="tr-TR" dirty="0" smtClean="0"/>
              <a:t> </a:t>
            </a:r>
            <a:r>
              <a:rPr lang="tr-TR" dirty="0" err="1" smtClean="0"/>
              <a:t>the</a:t>
            </a:r>
            <a:r>
              <a:rPr lang="tr-TR" dirty="0" smtClean="0"/>
              <a:t> </a:t>
            </a:r>
            <a:r>
              <a:rPr lang="tr-TR" dirty="0" err="1" smtClean="0"/>
              <a:t>graph</a:t>
            </a:r>
            <a:r>
              <a:rPr lang="tr-TR" dirty="0" smtClean="0"/>
              <a:t>.</a:t>
            </a:r>
            <a:endParaRPr lang="en-US" dirty="0"/>
          </a:p>
        </p:txBody>
      </p:sp>
      <p:sp>
        <p:nvSpPr>
          <p:cNvPr id="7" name="Dikdörtgen 6"/>
          <p:cNvSpPr/>
          <p:nvPr/>
        </p:nvSpPr>
        <p:spPr>
          <a:xfrm>
            <a:off x="1053226" y="3850636"/>
            <a:ext cx="2475486" cy="369332"/>
          </a:xfrm>
          <a:prstGeom prst="rect">
            <a:avLst/>
          </a:prstGeom>
        </p:spPr>
        <p:txBody>
          <a:bodyPr wrap="none">
            <a:spAutoFit/>
          </a:bodyPr>
          <a:lstStyle/>
          <a:p>
            <a:r>
              <a:rPr lang="tr-TR" dirty="0" smtClean="0"/>
              <a:t>- Main </a:t>
            </a:r>
            <a:r>
              <a:rPr lang="tr-TR" dirty="0"/>
              <a:t>body </a:t>
            </a:r>
            <a:r>
              <a:rPr lang="tr-TR" dirty="0" err="1" smtClean="0"/>
              <a:t>paragraphs</a:t>
            </a:r>
            <a:r>
              <a:rPr lang="tr-TR" dirty="0" smtClean="0"/>
              <a:t>:</a:t>
            </a:r>
            <a:endParaRPr lang="en-US" dirty="0"/>
          </a:p>
        </p:txBody>
      </p:sp>
      <p:sp>
        <p:nvSpPr>
          <p:cNvPr id="8" name="Dikdörtgen 7"/>
          <p:cNvSpPr/>
          <p:nvPr/>
        </p:nvSpPr>
        <p:spPr>
          <a:xfrm>
            <a:off x="1342759" y="4352101"/>
            <a:ext cx="3032048" cy="369332"/>
          </a:xfrm>
          <a:prstGeom prst="rect">
            <a:avLst/>
          </a:prstGeom>
        </p:spPr>
        <p:txBody>
          <a:bodyPr wrap="none">
            <a:spAutoFit/>
          </a:bodyPr>
          <a:lstStyle/>
          <a:p>
            <a:r>
              <a:rPr lang="tr-TR" dirty="0" err="1" smtClean="0"/>
              <a:t>Some</a:t>
            </a:r>
            <a:r>
              <a:rPr lang="tr-TR" dirty="0" smtClean="0"/>
              <a:t> </a:t>
            </a:r>
            <a:r>
              <a:rPr lang="tr-TR" dirty="0" err="1" smtClean="0"/>
              <a:t>details</a:t>
            </a:r>
            <a:r>
              <a:rPr lang="tr-TR" dirty="0" smtClean="0"/>
              <a:t> </a:t>
            </a:r>
            <a:r>
              <a:rPr lang="tr-TR" dirty="0" err="1" smtClean="0"/>
              <a:t>and</a:t>
            </a:r>
            <a:r>
              <a:rPr lang="tr-TR" dirty="0" smtClean="0"/>
              <a:t> </a:t>
            </a:r>
            <a:r>
              <a:rPr lang="tr-TR" dirty="0" err="1" smtClean="0"/>
              <a:t>comparisons</a:t>
            </a:r>
            <a:endParaRPr lang="en-US" dirty="0"/>
          </a:p>
        </p:txBody>
      </p:sp>
      <p:sp>
        <p:nvSpPr>
          <p:cNvPr id="9" name="Dikdörtgen 8"/>
          <p:cNvSpPr/>
          <p:nvPr/>
        </p:nvSpPr>
        <p:spPr>
          <a:xfrm>
            <a:off x="1053226" y="4871956"/>
            <a:ext cx="1334020" cy="369332"/>
          </a:xfrm>
          <a:prstGeom prst="rect">
            <a:avLst/>
          </a:prstGeom>
        </p:spPr>
        <p:txBody>
          <a:bodyPr wrap="none">
            <a:spAutoFit/>
          </a:bodyPr>
          <a:lstStyle/>
          <a:p>
            <a:r>
              <a:rPr lang="tr-TR" dirty="0" smtClean="0"/>
              <a:t>- </a:t>
            </a:r>
            <a:r>
              <a:rPr lang="tr-TR" dirty="0" err="1" smtClean="0"/>
              <a:t>Conclusion</a:t>
            </a:r>
            <a:endParaRPr lang="en-US" dirty="0"/>
          </a:p>
        </p:txBody>
      </p:sp>
    </p:spTree>
    <p:extLst>
      <p:ext uri="{BB962C8B-B14F-4D97-AF65-F5344CB8AC3E}">
        <p14:creationId xmlns:p14="http://schemas.microsoft.com/office/powerpoint/2010/main" val="374720968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548680"/>
            <a:ext cx="2044470" cy="523220"/>
          </a:xfrm>
          <a:prstGeom prst="rect">
            <a:avLst/>
          </a:prstGeom>
        </p:spPr>
        <p:txBody>
          <a:bodyPr wrap="none">
            <a:spAutoFit/>
          </a:bodyPr>
          <a:lstStyle/>
          <a:p>
            <a:r>
              <a:rPr lang="tr-TR" sz="2800" b="1" dirty="0" err="1" smtClean="0">
                <a:solidFill>
                  <a:srgbClr val="FF0000"/>
                </a:solidFill>
              </a:rPr>
              <a:t>Introduction</a:t>
            </a:r>
            <a:endParaRPr lang="tr-TR" sz="2800" b="1" dirty="0">
              <a:solidFill>
                <a:srgbClr val="FF0000"/>
              </a:solidFill>
            </a:endParaRPr>
          </a:p>
        </p:txBody>
      </p:sp>
      <p:sp>
        <p:nvSpPr>
          <p:cNvPr id="3" name="Dikdörtgen 2"/>
          <p:cNvSpPr/>
          <p:nvPr/>
        </p:nvSpPr>
        <p:spPr>
          <a:xfrm>
            <a:off x="683568" y="1412776"/>
            <a:ext cx="7344816" cy="369332"/>
          </a:xfrm>
          <a:prstGeom prst="rect">
            <a:avLst/>
          </a:prstGeom>
        </p:spPr>
        <p:txBody>
          <a:bodyPr wrap="square">
            <a:spAutoFit/>
          </a:bodyPr>
          <a:lstStyle/>
          <a:p>
            <a:r>
              <a:rPr lang="en-US" dirty="0"/>
              <a:t>The bar graph/pie chart/ line graph/table provides information about ...</a:t>
            </a:r>
          </a:p>
        </p:txBody>
      </p:sp>
      <p:sp>
        <p:nvSpPr>
          <p:cNvPr id="4" name="Dikdörtgen 3"/>
          <p:cNvSpPr/>
          <p:nvPr/>
        </p:nvSpPr>
        <p:spPr>
          <a:xfrm>
            <a:off x="1043608" y="2420888"/>
            <a:ext cx="7128792" cy="369332"/>
          </a:xfrm>
          <a:prstGeom prst="rect">
            <a:avLst/>
          </a:prstGeom>
        </p:spPr>
        <p:txBody>
          <a:bodyPr wrap="square">
            <a:spAutoFit/>
          </a:bodyPr>
          <a:lstStyle/>
          <a:p>
            <a:r>
              <a:rPr lang="tr-TR" dirty="0" smtClean="0"/>
              <a:t>«</a:t>
            </a:r>
            <a:r>
              <a:rPr lang="en-US" dirty="0" smtClean="0"/>
              <a:t>The </a:t>
            </a:r>
            <a:r>
              <a:rPr lang="en-US" dirty="0"/>
              <a:t>pie charts show the amount of water used for domestic purposes</a:t>
            </a:r>
            <a:r>
              <a:rPr lang="en-US" dirty="0" smtClean="0"/>
              <a:t>.</a:t>
            </a:r>
            <a:r>
              <a:rPr lang="tr-TR" dirty="0" smtClean="0"/>
              <a:t>»</a:t>
            </a:r>
            <a:endParaRPr lang="en-US" dirty="0"/>
          </a:p>
        </p:txBody>
      </p:sp>
      <p:sp>
        <p:nvSpPr>
          <p:cNvPr id="5" name="Dikdörtgen 4"/>
          <p:cNvSpPr/>
          <p:nvPr/>
        </p:nvSpPr>
        <p:spPr>
          <a:xfrm>
            <a:off x="1087630" y="3212976"/>
            <a:ext cx="7228786" cy="646331"/>
          </a:xfrm>
          <a:prstGeom prst="rect">
            <a:avLst/>
          </a:prstGeom>
        </p:spPr>
        <p:txBody>
          <a:bodyPr wrap="square">
            <a:spAutoFit/>
          </a:bodyPr>
          <a:lstStyle/>
          <a:p>
            <a:r>
              <a:rPr lang="tr-TR" dirty="0" smtClean="0"/>
              <a:t>«</a:t>
            </a:r>
            <a:r>
              <a:rPr lang="en-US" dirty="0" smtClean="0"/>
              <a:t>The </a:t>
            </a:r>
            <a:r>
              <a:rPr lang="en-US" dirty="0"/>
              <a:t>table shows different devices which were used to access the Internet by university students in a dormitory over the last year</a:t>
            </a:r>
            <a:r>
              <a:rPr lang="en-US" dirty="0" smtClean="0"/>
              <a:t>.</a:t>
            </a:r>
            <a:r>
              <a:rPr lang="tr-TR" dirty="0" smtClean="0"/>
              <a:t>»</a:t>
            </a:r>
            <a:endParaRPr lang="en-US" dirty="0"/>
          </a:p>
        </p:txBody>
      </p:sp>
      <p:sp>
        <p:nvSpPr>
          <p:cNvPr id="6" name="Dikdörtgen 5"/>
          <p:cNvSpPr/>
          <p:nvPr/>
        </p:nvSpPr>
        <p:spPr>
          <a:xfrm>
            <a:off x="3995936" y="5362985"/>
            <a:ext cx="5361136" cy="369332"/>
          </a:xfrm>
          <a:prstGeom prst="rect">
            <a:avLst/>
          </a:prstGeom>
        </p:spPr>
        <p:txBody>
          <a:bodyPr wrap="square">
            <a:spAutoFit/>
          </a:bodyPr>
          <a:lstStyle/>
          <a:p>
            <a:r>
              <a:rPr lang="tr-TR" dirty="0" smtClean="0"/>
              <a:t>Source: </a:t>
            </a:r>
            <a:r>
              <a:rPr lang="tr-TR" dirty="0" err="1" smtClean="0"/>
              <a:t>Ramedani</a:t>
            </a:r>
            <a:r>
              <a:rPr lang="tr-TR" dirty="0" smtClean="0"/>
              <a:t>, A. (2012). «IELTS </a:t>
            </a:r>
            <a:r>
              <a:rPr lang="tr-TR" dirty="0" err="1" smtClean="0"/>
              <a:t>Writing</a:t>
            </a:r>
            <a:r>
              <a:rPr lang="tr-TR" dirty="0" smtClean="0"/>
              <a:t> Compact»</a:t>
            </a:r>
            <a:endParaRPr lang="en-US" dirty="0"/>
          </a:p>
        </p:txBody>
      </p:sp>
    </p:spTree>
    <p:extLst>
      <p:ext uri="{BB962C8B-B14F-4D97-AF65-F5344CB8AC3E}">
        <p14:creationId xmlns:p14="http://schemas.microsoft.com/office/powerpoint/2010/main" val="12479685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3850</TotalTime>
  <Words>770</Words>
  <Application>Microsoft Office PowerPoint</Application>
  <PresentationFormat>Ekran Gösterisi (4:3)</PresentationFormat>
  <Paragraphs>72</Paragraphs>
  <Slides>14</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14</vt:i4>
      </vt:variant>
    </vt:vector>
  </HeadingPairs>
  <TitlesOfParts>
    <vt:vector size="17" baseType="lpstr">
      <vt:lpstr>Arial</vt:lpstr>
      <vt:lpstr>Calibri</vt:lpstr>
      <vt:lpstr>Ofis Teması</vt:lpstr>
      <vt:lpstr>Writing: Charts and Graphs</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SINIF</dc:creator>
  <cp:lastModifiedBy>ilaum</cp:lastModifiedBy>
  <cp:revision>193</cp:revision>
  <dcterms:created xsi:type="dcterms:W3CDTF">2020-02-06T11:34:11Z</dcterms:created>
  <dcterms:modified xsi:type="dcterms:W3CDTF">2020-05-09T11:54:22Z</dcterms:modified>
</cp:coreProperties>
</file>