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77" r:id="rId2"/>
    <p:sldId id="288" r:id="rId3"/>
    <p:sldId id="289" r:id="rId4"/>
    <p:sldId id="263" r:id="rId5"/>
    <p:sldId id="291" r:id="rId6"/>
    <p:sldId id="292" r:id="rId7"/>
    <p:sldId id="293"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4" autoAdjust="0"/>
    <p:restoredTop sz="97500" autoAdjust="0"/>
  </p:normalViewPr>
  <p:slideViewPr>
    <p:cSldViewPr>
      <p:cViewPr varScale="1">
        <p:scale>
          <a:sx n="67" d="100"/>
          <a:sy n="67" d="100"/>
        </p:scale>
        <p:origin x="-104" y="-88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07/11/17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tr-TR"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tr-TR"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tr-TR"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tr-TR"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07/11/17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tr-TR"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tr-TR"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07/11/17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07/11/17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tr-TR"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07/11/17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tr-TR"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07/11/17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tr-TR"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tr-TR"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07/11/17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07/11/17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endParaRPr lang="en-US" dirty="0" smtClean="0"/>
          </a:p>
        </p:txBody>
      </p:sp>
      <p:sp>
        <p:nvSpPr>
          <p:cNvPr id="5" name="Title 4"/>
          <p:cNvSpPr>
            <a:spLocks noGrp="1"/>
          </p:cNvSpPr>
          <p:nvPr>
            <p:ph type="title"/>
          </p:nvPr>
        </p:nvSpPr>
        <p:spPr>
          <a:xfrm>
            <a:off x="228600" y="3048000"/>
            <a:ext cx="7239000" cy="1828800"/>
          </a:xfrm>
        </p:spPr>
        <p:txBody>
          <a:bodyPr>
            <a:normAutofit/>
          </a:bodyPr>
          <a:lstStyle/>
          <a:p>
            <a:pPr algn="l"/>
            <a:r>
              <a:rPr lang="en-US" b="0" dirty="0" err="1" smtClean="0">
                <a:solidFill>
                  <a:srgbClr val="7BCF27"/>
                </a:solidFill>
                <a:latin typeface="Calibri" pitchFamily="34" charset="0"/>
              </a:rPr>
              <a:t>Doğu</a:t>
            </a:r>
            <a:r>
              <a:rPr lang="en-US" b="0" dirty="0" smtClean="0">
                <a:solidFill>
                  <a:srgbClr val="7BCF27"/>
                </a:solidFill>
                <a:latin typeface="Calibri" pitchFamily="34" charset="0"/>
              </a:rPr>
              <a:t> </a:t>
            </a:r>
            <a:r>
              <a:rPr lang="en-US" b="0" dirty="0" err="1" smtClean="0">
                <a:solidFill>
                  <a:srgbClr val="7BCF27"/>
                </a:solidFill>
                <a:latin typeface="Calibri" pitchFamily="34" charset="0"/>
              </a:rPr>
              <a:t>Karadeniz</a:t>
            </a:r>
            <a:r>
              <a:rPr lang="en-US" b="0" dirty="0" smtClean="0">
                <a:solidFill>
                  <a:srgbClr val="7BCF27"/>
                </a:solidFill>
                <a:latin typeface="Calibri" pitchFamily="34" charset="0"/>
              </a:rPr>
              <a:t> </a:t>
            </a:r>
            <a:r>
              <a:rPr lang="en-US" b="0" dirty="0" err="1" smtClean="0">
                <a:solidFill>
                  <a:srgbClr val="7BCF27"/>
                </a:solidFill>
                <a:latin typeface="Calibri" pitchFamily="34" charset="0"/>
              </a:rPr>
              <a:t>Turu</a:t>
            </a:r>
            <a:r>
              <a:rPr lang="en-US" b="0" dirty="0" smtClean="0">
                <a:solidFill>
                  <a:srgbClr val="7BCF27"/>
                </a:solidFill>
                <a:latin typeface="Calibri" pitchFamily="34" charset="0"/>
              </a:rPr>
              <a:t> (5gün 4gece)</a:t>
            </a:r>
            <a:endParaRPr lang="en-US" sz="72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rmAutofit/>
          </a:bodyPr>
          <a:lstStyle/>
          <a:p>
            <a:r>
              <a:rPr lang="tr-TR" sz="6600" b="1" dirty="0">
                <a:ln w="19050">
                  <a:solidFill>
                    <a:schemeClr val="tx1"/>
                  </a:solidFill>
                  <a:prstDash val="solid"/>
                </a:ln>
                <a:solidFill>
                  <a:schemeClr val="accent3"/>
                </a:solidFill>
                <a:effectLst>
                  <a:outerShdw blurRad="50000" dist="50800" dir="7500000" algn="tl">
                    <a:srgbClr val="000000">
                      <a:shade val="5000"/>
                      <a:alpha val="35000"/>
                    </a:srgbClr>
                  </a:outerShdw>
                </a:effectLst>
              </a:rPr>
              <a:t>ÖNEMLİ </a:t>
            </a:r>
            <a:r>
              <a:rPr lang="tr-TR" sz="6600" b="1"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NOTLAR</a:t>
            </a:r>
            <a:endParaRPr lang="tr-TR" sz="6600" b="1"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
        <p:nvSpPr>
          <p:cNvPr id="7" name="Content Placeholder 6"/>
          <p:cNvSpPr>
            <a:spLocks noGrp="1"/>
          </p:cNvSpPr>
          <p:nvPr>
            <p:ph idx="1"/>
          </p:nvPr>
        </p:nvSpPr>
        <p:spPr>
          <a:xfrm>
            <a:off x="0" y="1143000"/>
            <a:ext cx="9144000" cy="4953000"/>
          </a:xfrm>
        </p:spPr>
        <p:txBody>
          <a:bodyPr>
            <a:normAutofit fontScale="92500" lnSpcReduction="20000"/>
          </a:bodyPr>
          <a:lstStyle/>
          <a:p>
            <a:pPr marL="0" indent="0">
              <a:buNone/>
            </a:pPr>
            <a:r>
              <a:rPr lang="tr-TR" b="1" dirty="0" smtClean="0"/>
              <a:t>Bu Tur </a:t>
            </a:r>
            <a:r>
              <a:rPr lang="tr-TR" b="1" dirty="0"/>
              <a:t>İçin Gerekli Kişisel Malzemeler:</a:t>
            </a:r>
            <a:r>
              <a:rPr lang="tr-TR" dirty="0"/>
              <a:t> </a:t>
            </a:r>
            <a:endParaRPr lang="tr-TR" dirty="0" smtClean="0"/>
          </a:p>
          <a:p>
            <a:r>
              <a:rPr lang="tr-TR" dirty="0" smtClean="0"/>
              <a:t>Spor </a:t>
            </a:r>
            <a:r>
              <a:rPr lang="tr-TR" dirty="0"/>
              <a:t>ayakkabı, </a:t>
            </a:r>
            <a:endParaRPr lang="tr-TR" dirty="0" smtClean="0"/>
          </a:p>
          <a:p>
            <a:r>
              <a:rPr lang="tr-TR" dirty="0"/>
              <a:t>Y</a:t>
            </a:r>
            <a:r>
              <a:rPr lang="tr-TR" dirty="0" smtClean="0"/>
              <a:t>ürüyüş </a:t>
            </a:r>
            <a:r>
              <a:rPr lang="tr-TR" dirty="0"/>
              <a:t>ayakkabısı, </a:t>
            </a:r>
            <a:endParaRPr lang="tr-TR" dirty="0" smtClean="0"/>
          </a:p>
          <a:p>
            <a:r>
              <a:rPr lang="tr-TR" dirty="0" smtClean="0"/>
              <a:t>Hırka </a:t>
            </a:r>
            <a:r>
              <a:rPr lang="tr-TR" dirty="0"/>
              <a:t>ya da kazak, </a:t>
            </a:r>
            <a:endParaRPr lang="tr-TR" dirty="0" smtClean="0"/>
          </a:p>
          <a:p>
            <a:r>
              <a:rPr lang="tr-TR" dirty="0" smtClean="0"/>
              <a:t>Bol </a:t>
            </a:r>
            <a:r>
              <a:rPr lang="tr-TR" dirty="0"/>
              <a:t>miktarda çorap, </a:t>
            </a:r>
            <a:endParaRPr lang="tr-TR" dirty="0" smtClean="0"/>
          </a:p>
          <a:p>
            <a:r>
              <a:rPr lang="tr-TR" dirty="0" smtClean="0"/>
              <a:t>Fotoğraf </a:t>
            </a:r>
            <a:r>
              <a:rPr lang="tr-TR" dirty="0"/>
              <a:t>makinesi, </a:t>
            </a:r>
            <a:endParaRPr lang="tr-TR" dirty="0" smtClean="0"/>
          </a:p>
          <a:p>
            <a:r>
              <a:rPr lang="tr-TR" dirty="0" smtClean="0"/>
              <a:t>Mayo</a:t>
            </a:r>
            <a:r>
              <a:rPr lang="tr-TR" dirty="0"/>
              <a:t>, </a:t>
            </a:r>
            <a:endParaRPr lang="tr-TR" dirty="0" smtClean="0"/>
          </a:p>
          <a:p>
            <a:r>
              <a:rPr lang="tr-TR" dirty="0" smtClean="0"/>
              <a:t>Havlu </a:t>
            </a:r>
            <a:r>
              <a:rPr lang="tr-TR" dirty="0"/>
              <a:t>ve terlik, </a:t>
            </a:r>
            <a:endParaRPr lang="tr-TR" dirty="0" smtClean="0"/>
          </a:p>
          <a:p>
            <a:r>
              <a:rPr lang="tr-TR" dirty="0" smtClean="0"/>
              <a:t>Rahat </a:t>
            </a:r>
            <a:r>
              <a:rPr lang="tr-TR" dirty="0"/>
              <a:t>kıyafetler.</a:t>
            </a:r>
            <a:endParaRPr lang="en-US" dirty="0"/>
          </a:p>
          <a:p>
            <a:pPr marL="0" indent="0">
              <a:buNone/>
            </a:pPr>
            <a:r>
              <a:rPr lang="tr-TR" b="1" dirty="0" smtClean="0"/>
              <a:t>Not: </a:t>
            </a:r>
            <a:r>
              <a:rPr lang="tr-TR" dirty="0" smtClean="0"/>
              <a:t>Karadeniz </a:t>
            </a:r>
            <a:r>
              <a:rPr lang="tr-TR" dirty="0"/>
              <a:t>Yayla </a:t>
            </a:r>
            <a:r>
              <a:rPr lang="tr-TR" dirty="0" smtClean="0"/>
              <a:t>Turları 44 </a:t>
            </a:r>
            <a:r>
              <a:rPr lang="tr-TR" dirty="0"/>
              <a:t>kişilik katılım esas alınarak planlama yapılmış </a:t>
            </a:r>
            <a:r>
              <a:rPr lang="tr-TR" dirty="0" smtClean="0"/>
              <a:t>olup </a:t>
            </a:r>
            <a:r>
              <a:rPr lang="tr-TR" dirty="0" err="1" smtClean="0"/>
              <a:t>lüx</a:t>
            </a:r>
            <a:r>
              <a:rPr lang="tr-TR" dirty="0" smtClean="0"/>
              <a:t> otobüslerle ulaşım </a:t>
            </a:r>
            <a:r>
              <a:rPr lang="tr-TR" dirty="0"/>
              <a:t>sağlanır.</a:t>
            </a:r>
            <a:r>
              <a:rPr lang="en-US" dirty="0"/>
              <a:t> </a:t>
            </a:r>
            <a:endParaRPr lang="tr-TR" dirty="0"/>
          </a:p>
        </p:txBody>
      </p:sp>
    </p:spTree>
    <p:extLst>
      <p:ext uri="{BB962C8B-B14F-4D97-AF65-F5344CB8AC3E}">
        <p14:creationId xmlns:p14="http://schemas.microsoft.com/office/powerpoint/2010/main" val="117546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bzon.gif"/>
          <p:cNvPicPr>
            <a:picLocks noChangeAspect="1"/>
          </p:cNvPicPr>
          <p:nvPr/>
        </p:nvPicPr>
        <p:blipFill rotWithShape="1">
          <a:blip r:embed="rId2">
            <a:extLst>
              <a:ext uri="{28A0092B-C50C-407E-A947-70E740481C1C}">
                <a14:useLocalDpi xmlns:a14="http://schemas.microsoft.com/office/drawing/2010/main" val="0"/>
              </a:ext>
            </a:extLst>
          </a:blip>
          <a:srcRect t="25388" b="22831"/>
          <a:stretch/>
        </p:blipFill>
        <p:spPr>
          <a:xfrm>
            <a:off x="14136" y="3886200"/>
            <a:ext cx="9144000" cy="2971799"/>
          </a:xfrm>
          <a:prstGeom prst="rect">
            <a:avLst/>
          </a:prstGeom>
          <a:ln>
            <a:noFill/>
          </a:ln>
          <a:effectLst>
            <a:softEdge rad="112500"/>
          </a:effectLst>
        </p:spPr>
      </p:pic>
      <p:pic>
        <p:nvPicPr>
          <p:cNvPr id="6" name="Picture 5" descr="Ankara.jpg"/>
          <p:cNvPicPr>
            <a:picLocks noChangeAspect="1"/>
          </p:cNvPicPr>
          <p:nvPr/>
        </p:nvPicPr>
        <p:blipFill rotWithShape="1">
          <a:blip r:embed="rId3">
            <a:extLst>
              <a:ext uri="{28A0092B-C50C-407E-A947-70E740481C1C}">
                <a14:useLocalDpi xmlns:a14="http://schemas.microsoft.com/office/drawing/2010/main" val="0"/>
              </a:ext>
            </a:extLst>
          </a:blip>
          <a:srcRect t="35844" b="-1"/>
          <a:stretch/>
        </p:blipFill>
        <p:spPr>
          <a:xfrm>
            <a:off x="0" y="0"/>
            <a:ext cx="9158136" cy="3809999"/>
          </a:xfrm>
          <a:prstGeom prst="rect">
            <a:avLst/>
          </a:prstGeom>
          <a:ln>
            <a:noFill/>
          </a:ln>
          <a:effectLst>
            <a:softEdge rad="112500"/>
          </a:effectLst>
        </p:spPr>
      </p:pic>
      <p:sp>
        <p:nvSpPr>
          <p:cNvPr id="4" name="Title 3"/>
          <p:cNvSpPr>
            <a:spLocks noGrp="1"/>
          </p:cNvSpPr>
          <p:nvPr>
            <p:ph type="title"/>
          </p:nvPr>
        </p:nvSpPr>
        <p:spPr>
          <a:xfrm>
            <a:off x="304800" y="2743200"/>
            <a:ext cx="8686800" cy="1095600"/>
          </a:xfrm>
        </p:spPr>
        <p:txBody>
          <a:bodyPr/>
          <a:lstStyle/>
          <a:p>
            <a:r>
              <a:rPr lang="tr-TR" dirty="0"/>
              <a:t>ANKARA-TRABZON </a:t>
            </a:r>
          </a:p>
        </p:txBody>
      </p:sp>
      <p:sp>
        <p:nvSpPr>
          <p:cNvPr id="5" name="Text Placeholder 4"/>
          <p:cNvSpPr>
            <a:spLocks noGrp="1"/>
          </p:cNvSpPr>
          <p:nvPr>
            <p:ph type="body" idx="1"/>
          </p:nvPr>
        </p:nvSpPr>
        <p:spPr>
          <a:xfrm>
            <a:off x="304800" y="3886200"/>
            <a:ext cx="8694000" cy="1371600"/>
          </a:xfrm>
        </p:spPr>
        <p:txBody>
          <a:bodyPr>
            <a:normAutofit/>
          </a:bodyPr>
          <a:lstStyle/>
          <a:p>
            <a:r>
              <a:rPr lang="tr-TR" dirty="0">
                <a:solidFill>
                  <a:schemeClr val="tx1">
                    <a:alpha val="81000"/>
                  </a:schemeClr>
                </a:solidFill>
              </a:rPr>
              <a:t>Saat </a:t>
            </a:r>
            <a:r>
              <a:rPr lang="tr-TR" dirty="0" smtClean="0">
                <a:solidFill>
                  <a:schemeClr val="tx1">
                    <a:alpha val="81000"/>
                  </a:schemeClr>
                </a:solidFill>
              </a:rPr>
              <a:t>23.00</a:t>
            </a:r>
            <a:r>
              <a:rPr lang="tr-TR" dirty="0">
                <a:solidFill>
                  <a:schemeClr val="tx1">
                    <a:alpha val="81000"/>
                  </a:schemeClr>
                </a:solidFill>
              </a:rPr>
              <a:t>’da Ankara Sıhhiye Atatürk Lisesi önünden hareket.  Gerekli molalar verilerek Trabzon’a </a:t>
            </a:r>
            <a:r>
              <a:rPr lang="tr-TR" dirty="0" smtClean="0">
                <a:solidFill>
                  <a:schemeClr val="tx1">
                    <a:alpha val="81000"/>
                  </a:schemeClr>
                </a:solidFill>
              </a:rPr>
              <a:t>varış 11.00’da.</a:t>
            </a:r>
            <a:endParaRPr lang="en-US" dirty="0">
              <a:solidFill>
                <a:schemeClr val="tx1">
                  <a:alpha val="81000"/>
                </a:schemeClr>
              </a:solidFill>
            </a:endParaRPr>
          </a:p>
        </p:txBody>
      </p:sp>
    </p:spTree>
    <p:extLst>
      <p:ext uri="{BB962C8B-B14F-4D97-AF65-F5344CB8AC3E}">
        <p14:creationId xmlns:p14="http://schemas.microsoft.com/office/powerpoint/2010/main" val="35607338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0" y="0"/>
            <a:ext cx="1087306" cy="9906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229958" y="83355"/>
            <a:ext cx="836842" cy="602445"/>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52400" y="-256639"/>
            <a:ext cx="609600" cy="1323439"/>
          </a:xfrm>
          <a:prstGeom prst="rect">
            <a:avLst/>
          </a:prstGeom>
          <a:noFill/>
        </p:spPr>
        <p:txBody>
          <a:bodyPr wrap="square" rtlCol="0">
            <a:spAutoFit/>
          </a:bodyPr>
          <a:lstStyle/>
          <a:p>
            <a:r>
              <a:rPr lang="en-US" sz="8000" b="1" dirty="0">
                <a:solidFill>
                  <a:srgbClr val="2A7A9E">
                    <a:alpha val="40000"/>
                  </a:srgbClr>
                </a:solidFill>
                <a:cs typeface="Arial" pitchFamily="34" charset="0"/>
              </a:rPr>
              <a:t>1</a:t>
            </a:r>
            <a:endParaRPr lang="en-US" b="1" dirty="0">
              <a:solidFill>
                <a:srgbClr val="2A7A9E">
                  <a:alpha val="40000"/>
                </a:srgbClr>
              </a:solidFill>
              <a:cs typeface="Arial" pitchFamily="34" charset="0"/>
            </a:endParaRPr>
          </a:p>
        </p:txBody>
      </p:sp>
      <p:sp>
        <p:nvSpPr>
          <p:cNvPr id="12" name="Text Placeholder 2"/>
          <p:cNvSpPr>
            <a:spLocks noGrp="1"/>
          </p:cNvSpPr>
          <p:nvPr>
            <p:ph type="body" idx="1"/>
          </p:nvPr>
        </p:nvSpPr>
        <p:spPr>
          <a:xfrm>
            <a:off x="897646" y="838200"/>
            <a:ext cx="8229601" cy="1143000"/>
          </a:xfrm>
        </p:spPr>
        <p:txBody>
          <a:bodyPr>
            <a:normAutofit/>
          </a:bodyPr>
          <a:lstStyle/>
          <a:p>
            <a:r>
              <a:rPr lang="tr-TR" sz="2000" dirty="0"/>
              <a:t>Altındere Milli Parkı sınırları içerisinde bulunan Sümela Manastırı’na hareket. Muhteşem manzaraya sahip Manastırın gezilmesinin ardından öğle yemeği molası</a:t>
            </a:r>
            <a:r>
              <a:rPr lang="tr-TR" sz="2000" dirty="0" smtClean="0"/>
              <a:t>. 11.15-13.00</a:t>
            </a:r>
            <a:r>
              <a:rPr lang="en-US" sz="2000" dirty="0" smtClean="0"/>
              <a:t> </a:t>
            </a:r>
            <a:endParaRPr lang="tr-TR" sz="2000" dirty="0"/>
          </a:p>
        </p:txBody>
      </p:sp>
      <p:sp>
        <p:nvSpPr>
          <p:cNvPr id="16" name="Title 8"/>
          <p:cNvSpPr txBox="1">
            <a:spLocks/>
          </p:cNvSpPr>
          <p:nvPr/>
        </p:nvSpPr>
        <p:spPr>
          <a:xfrm>
            <a:off x="1066800" y="0"/>
            <a:ext cx="8077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cap="all">
                <a:solidFill>
                  <a:schemeClr val="tx1"/>
                </a:solidFill>
                <a:latin typeface="+mj-lt"/>
                <a:ea typeface="+mj-ea"/>
                <a:cs typeface="+mj-cs"/>
              </a:defRPr>
            </a:lvl1pPr>
          </a:lstStyle>
          <a:p>
            <a:pPr>
              <a:spcBef>
                <a:spcPts val="0"/>
              </a:spcBef>
            </a:pPr>
            <a:r>
              <a:rPr lang="en-US" sz="2400" cap="none" dirty="0" smtClean="0">
                <a:solidFill>
                  <a:prstClr val="black">
                    <a:lumMod val="85000"/>
                    <a:lumOff val="15000"/>
                  </a:prstClr>
                </a:solidFill>
                <a:ea typeface="+mn-ea"/>
                <a:cs typeface="+mn-cs"/>
              </a:rPr>
              <a:t>TRABZON - </a:t>
            </a:r>
            <a:r>
              <a:rPr lang="en-US" sz="2400" cap="none" dirty="0" smtClean="0">
                <a:solidFill>
                  <a:srgbClr val="FF0000"/>
                </a:solidFill>
                <a:ea typeface="+mn-ea"/>
                <a:cs typeface="+mn-cs"/>
              </a:rPr>
              <a:t>SUMELA MANASTIRI</a:t>
            </a:r>
            <a:r>
              <a:rPr lang="en-US" sz="2400" cap="none" dirty="0" smtClean="0">
                <a:solidFill>
                  <a:prstClr val="black">
                    <a:lumMod val="85000"/>
                    <a:lumOff val="15000"/>
                  </a:prstClr>
                </a:solidFill>
                <a:ea typeface="+mn-ea"/>
                <a:cs typeface="+mn-cs"/>
              </a:rPr>
              <a:t> - ZİGANA - MAÇKA</a:t>
            </a:r>
            <a:endParaRPr lang="en-US" sz="2400" b="0" cap="none" dirty="0">
              <a:solidFill>
                <a:prstClr val="black">
                  <a:lumMod val="50000"/>
                  <a:lumOff val="50000"/>
                </a:prstClr>
              </a:solidFill>
              <a:ea typeface="+mn-ea"/>
              <a:cs typeface="+mn-cs"/>
            </a:endParaRPr>
          </a:p>
        </p:txBody>
      </p:sp>
      <p:pic>
        <p:nvPicPr>
          <p:cNvPr id="2" name="Picture 1" descr="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81200"/>
            <a:ext cx="9144000" cy="4191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0" y="0"/>
            <a:ext cx="1087306" cy="9906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229958" y="83355"/>
            <a:ext cx="836842" cy="602445"/>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52400" y="-256639"/>
            <a:ext cx="609600" cy="1323439"/>
          </a:xfrm>
          <a:prstGeom prst="rect">
            <a:avLst/>
          </a:prstGeom>
          <a:noFill/>
        </p:spPr>
        <p:txBody>
          <a:bodyPr wrap="square" rtlCol="0">
            <a:spAutoFit/>
          </a:bodyPr>
          <a:lstStyle/>
          <a:p>
            <a:r>
              <a:rPr lang="en-US" sz="8000" b="1" dirty="0">
                <a:solidFill>
                  <a:srgbClr val="2A7A9E">
                    <a:alpha val="40000"/>
                  </a:srgbClr>
                </a:solidFill>
                <a:cs typeface="Arial" pitchFamily="34" charset="0"/>
              </a:rPr>
              <a:t>1</a:t>
            </a:r>
            <a:endParaRPr lang="en-US" b="1" dirty="0">
              <a:solidFill>
                <a:srgbClr val="2A7A9E">
                  <a:alpha val="40000"/>
                </a:srgbClr>
              </a:solidFill>
              <a:cs typeface="Arial" pitchFamily="34" charset="0"/>
            </a:endParaRPr>
          </a:p>
        </p:txBody>
      </p:sp>
      <p:sp>
        <p:nvSpPr>
          <p:cNvPr id="12" name="Text Placeholder 2"/>
          <p:cNvSpPr>
            <a:spLocks noGrp="1"/>
          </p:cNvSpPr>
          <p:nvPr>
            <p:ph type="body" idx="1"/>
          </p:nvPr>
        </p:nvSpPr>
        <p:spPr>
          <a:xfrm>
            <a:off x="897646" y="838200"/>
            <a:ext cx="8229601" cy="838200"/>
          </a:xfrm>
        </p:spPr>
        <p:txBody>
          <a:bodyPr>
            <a:normAutofit/>
          </a:bodyPr>
          <a:lstStyle/>
          <a:p>
            <a:r>
              <a:rPr lang="tr-TR" sz="2000" dirty="0"/>
              <a:t>Zigana Dağına hareket. Tarihi İpekyolu güzergahı olan Zigana Dağının ve </a:t>
            </a:r>
            <a:r>
              <a:rPr lang="tr-TR" sz="2000" dirty="0" err="1" smtClean="0"/>
              <a:t>Hamsiköy’ün</a:t>
            </a:r>
            <a:r>
              <a:rPr lang="tr-TR" sz="2000" dirty="0" smtClean="0"/>
              <a:t> görülmesi. 13.30-15.00</a:t>
            </a:r>
            <a:r>
              <a:rPr lang="en-US" sz="2000" dirty="0" smtClean="0"/>
              <a:t> </a:t>
            </a:r>
            <a:endParaRPr lang="tr-TR" sz="2000" dirty="0"/>
          </a:p>
        </p:txBody>
      </p:sp>
      <p:sp>
        <p:nvSpPr>
          <p:cNvPr id="9" name="Title 8"/>
          <p:cNvSpPr txBox="1">
            <a:spLocks/>
          </p:cNvSpPr>
          <p:nvPr/>
        </p:nvSpPr>
        <p:spPr>
          <a:xfrm>
            <a:off x="1066800" y="0"/>
            <a:ext cx="8077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cap="all">
                <a:solidFill>
                  <a:schemeClr val="tx1"/>
                </a:solidFill>
                <a:latin typeface="+mj-lt"/>
                <a:ea typeface="+mj-ea"/>
                <a:cs typeface="+mj-cs"/>
              </a:defRPr>
            </a:lvl1pPr>
          </a:lstStyle>
          <a:p>
            <a:pPr>
              <a:spcBef>
                <a:spcPts val="0"/>
              </a:spcBef>
            </a:pPr>
            <a:r>
              <a:rPr lang="en-US" sz="2400" cap="none" dirty="0" smtClean="0">
                <a:solidFill>
                  <a:prstClr val="black">
                    <a:lumMod val="85000"/>
                    <a:lumOff val="15000"/>
                  </a:prstClr>
                </a:solidFill>
                <a:ea typeface="+mn-ea"/>
                <a:cs typeface="+mn-cs"/>
              </a:rPr>
              <a:t>TRABZON - SUMELA MANASTIRI - </a:t>
            </a:r>
            <a:r>
              <a:rPr lang="en-US" sz="2400" cap="none" dirty="0" smtClean="0">
                <a:solidFill>
                  <a:srgbClr val="FF0000"/>
                </a:solidFill>
                <a:ea typeface="+mn-ea"/>
                <a:cs typeface="+mn-cs"/>
              </a:rPr>
              <a:t>ZİGANA</a:t>
            </a:r>
            <a:r>
              <a:rPr lang="en-US" sz="2400" cap="none" dirty="0" smtClean="0">
                <a:solidFill>
                  <a:prstClr val="black">
                    <a:lumMod val="85000"/>
                    <a:lumOff val="15000"/>
                  </a:prstClr>
                </a:solidFill>
                <a:ea typeface="+mn-ea"/>
                <a:cs typeface="+mn-cs"/>
              </a:rPr>
              <a:t> - MAÇKA</a:t>
            </a:r>
            <a:endParaRPr lang="en-US" sz="2400" b="0" cap="none" dirty="0">
              <a:solidFill>
                <a:prstClr val="black">
                  <a:lumMod val="50000"/>
                  <a:lumOff val="50000"/>
                </a:prstClr>
              </a:solidFill>
              <a:ea typeface="+mn-ea"/>
              <a:cs typeface="+mn-cs"/>
            </a:endParaRPr>
          </a:p>
        </p:txBody>
      </p:sp>
      <p:pic>
        <p:nvPicPr>
          <p:cNvPr id="2" name="Picture 1" descr="11.jpg"/>
          <p:cNvPicPr>
            <a:picLocks noChangeAspect="1"/>
          </p:cNvPicPr>
          <p:nvPr/>
        </p:nvPicPr>
        <p:blipFill rotWithShape="1">
          <a:blip r:embed="rId3">
            <a:extLst>
              <a:ext uri="{28A0092B-C50C-407E-A947-70E740481C1C}">
                <a14:useLocalDpi xmlns:a14="http://schemas.microsoft.com/office/drawing/2010/main" val="0"/>
              </a:ext>
            </a:extLst>
          </a:blip>
          <a:srcRect l="13132"/>
          <a:stretch/>
        </p:blipFill>
        <p:spPr>
          <a:xfrm>
            <a:off x="76200" y="2209800"/>
            <a:ext cx="4444181" cy="3962400"/>
          </a:xfrm>
          <a:prstGeom prst="rect">
            <a:avLst/>
          </a:prstGeom>
          <a:ln>
            <a:noFill/>
          </a:ln>
          <a:effectLst>
            <a:softEdge rad="112500"/>
          </a:effectLst>
        </p:spPr>
      </p:pic>
      <p:pic>
        <p:nvPicPr>
          <p:cNvPr id="3" name="Picture 2" descr="111.jpg"/>
          <p:cNvPicPr>
            <a:picLocks noChangeAspect="1"/>
          </p:cNvPicPr>
          <p:nvPr/>
        </p:nvPicPr>
        <p:blipFill rotWithShape="1">
          <a:blip r:embed="rId4">
            <a:extLst>
              <a:ext uri="{28A0092B-C50C-407E-A947-70E740481C1C}">
                <a14:useLocalDpi xmlns:a14="http://schemas.microsoft.com/office/drawing/2010/main" val="0"/>
              </a:ext>
            </a:extLst>
          </a:blip>
          <a:srcRect l="9876" b="14846"/>
          <a:stretch/>
        </p:blipFill>
        <p:spPr>
          <a:xfrm>
            <a:off x="4572000" y="2209800"/>
            <a:ext cx="4538307" cy="3962399"/>
          </a:xfrm>
          <a:prstGeom prst="rect">
            <a:avLst/>
          </a:prstGeom>
          <a:ln>
            <a:noFill/>
          </a:ln>
          <a:effectLst>
            <a:softEdge rad="112500"/>
          </a:effectLst>
        </p:spPr>
      </p:pic>
    </p:spTree>
    <p:extLst>
      <p:ext uri="{BB962C8B-B14F-4D97-AF65-F5344CB8AC3E}">
        <p14:creationId xmlns:p14="http://schemas.microsoft.com/office/powerpoint/2010/main" val="200423095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0" y="0"/>
            <a:ext cx="1087306" cy="9906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229958" y="83355"/>
            <a:ext cx="836842" cy="602445"/>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52400" y="-256639"/>
            <a:ext cx="609600" cy="1323439"/>
          </a:xfrm>
          <a:prstGeom prst="rect">
            <a:avLst/>
          </a:prstGeom>
          <a:noFill/>
        </p:spPr>
        <p:txBody>
          <a:bodyPr wrap="square" rtlCol="0">
            <a:spAutoFit/>
          </a:bodyPr>
          <a:lstStyle/>
          <a:p>
            <a:r>
              <a:rPr lang="en-US" sz="8000" b="1" dirty="0">
                <a:solidFill>
                  <a:srgbClr val="2A7A9E">
                    <a:alpha val="40000"/>
                  </a:srgbClr>
                </a:solidFill>
                <a:cs typeface="Arial" pitchFamily="34" charset="0"/>
              </a:rPr>
              <a:t>1</a:t>
            </a:r>
            <a:endParaRPr lang="en-US" b="1" dirty="0">
              <a:solidFill>
                <a:srgbClr val="2A7A9E">
                  <a:alpha val="40000"/>
                </a:srgbClr>
              </a:solidFill>
              <a:cs typeface="Arial" pitchFamily="34" charset="0"/>
            </a:endParaRPr>
          </a:p>
        </p:txBody>
      </p:sp>
      <p:sp>
        <p:nvSpPr>
          <p:cNvPr id="12" name="Text Placeholder 2"/>
          <p:cNvSpPr>
            <a:spLocks noGrp="1"/>
          </p:cNvSpPr>
          <p:nvPr>
            <p:ph type="body" idx="1"/>
          </p:nvPr>
        </p:nvSpPr>
        <p:spPr>
          <a:xfrm>
            <a:off x="897646" y="838200"/>
            <a:ext cx="8229601" cy="1143000"/>
          </a:xfrm>
        </p:spPr>
        <p:txBody>
          <a:bodyPr>
            <a:normAutofit/>
          </a:bodyPr>
          <a:lstStyle/>
          <a:p>
            <a:pPr lvl="0"/>
            <a:r>
              <a:rPr lang="tr-TR" sz="2000" dirty="0"/>
              <a:t>Bir zamanlar Türkiye’nin en uzun tüneli olan Zigana Dağı tünelinin görülmesi ve iklim değişikliğinin fotoğraflanmasının ardından otelimize hareket</a:t>
            </a:r>
            <a:r>
              <a:rPr lang="tr-TR" sz="2000" dirty="0" smtClean="0"/>
              <a:t>.15.30-17.00 </a:t>
            </a:r>
            <a:endParaRPr lang="en-US" sz="2000" dirty="0">
              <a:effectLst/>
            </a:endParaRPr>
          </a:p>
        </p:txBody>
      </p:sp>
      <p:sp>
        <p:nvSpPr>
          <p:cNvPr id="9" name="Title 8"/>
          <p:cNvSpPr txBox="1">
            <a:spLocks/>
          </p:cNvSpPr>
          <p:nvPr/>
        </p:nvSpPr>
        <p:spPr>
          <a:xfrm>
            <a:off x="1066800" y="0"/>
            <a:ext cx="8077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cap="all">
                <a:solidFill>
                  <a:schemeClr val="tx1"/>
                </a:solidFill>
                <a:latin typeface="+mj-lt"/>
                <a:ea typeface="+mj-ea"/>
                <a:cs typeface="+mj-cs"/>
              </a:defRPr>
            </a:lvl1pPr>
          </a:lstStyle>
          <a:p>
            <a:pPr>
              <a:spcBef>
                <a:spcPts val="0"/>
              </a:spcBef>
            </a:pPr>
            <a:r>
              <a:rPr lang="en-US" sz="2400" cap="none" dirty="0" smtClean="0">
                <a:solidFill>
                  <a:prstClr val="black">
                    <a:lumMod val="85000"/>
                    <a:lumOff val="15000"/>
                  </a:prstClr>
                </a:solidFill>
                <a:ea typeface="+mn-ea"/>
                <a:cs typeface="+mn-cs"/>
              </a:rPr>
              <a:t>TRABZON - SUMELA MANASTIRI - </a:t>
            </a:r>
            <a:r>
              <a:rPr lang="en-US" sz="2400" cap="none" dirty="0" smtClean="0">
                <a:solidFill>
                  <a:srgbClr val="FF0000"/>
                </a:solidFill>
                <a:ea typeface="+mn-ea"/>
                <a:cs typeface="+mn-cs"/>
              </a:rPr>
              <a:t>ZİGANA</a:t>
            </a:r>
            <a:r>
              <a:rPr lang="en-US" sz="2400" cap="none" dirty="0" smtClean="0">
                <a:solidFill>
                  <a:prstClr val="black">
                    <a:lumMod val="85000"/>
                    <a:lumOff val="15000"/>
                  </a:prstClr>
                </a:solidFill>
                <a:ea typeface="+mn-ea"/>
                <a:cs typeface="+mn-cs"/>
              </a:rPr>
              <a:t> - MAÇKA</a:t>
            </a:r>
            <a:endParaRPr lang="en-US" sz="2400" b="0" cap="none" dirty="0">
              <a:solidFill>
                <a:prstClr val="black">
                  <a:lumMod val="50000"/>
                  <a:lumOff val="50000"/>
                </a:prstClr>
              </a:solidFill>
              <a:ea typeface="+mn-ea"/>
              <a:cs typeface="+mn-cs"/>
            </a:endParaRPr>
          </a:p>
        </p:txBody>
      </p:sp>
      <p:pic>
        <p:nvPicPr>
          <p:cNvPr id="2" name="Picture 1" descr="tünel1.jpg"/>
          <p:cNvPicPr>
            <a:picLocks noChangeAspect="1"/>
          </p:cNvPicPr>
          <p:nvPr/>
        </p:nvPicPr>
        <p:blipFill rotWithShape="1">
          <a:blip r:embed="rId3">
            <a:extLst>
              <a:ext uri="{28A0092B-C50C-407E-A947-70E740481C1C}">
                <a14:useLocalDpi xmlns:a14="http://schemas.microsoft.com/office/drawing/2010/main" val="0"/>
              </a:ext>
            </a:extLst>
          </a:blip>
          <a:srcRect l="13976" t="17984" r="12264" b="11616"/>
          <a:stretch/>
        </p:blipFill>
        <p:spPr>
          <a:xfrm>
            <a:off x="0" y="2209800"/>
            <a:ext cx="4495800" cy="3581400"/>
          </a:xfrm>
          <a:prstGeom prst="rect">
            <a:avLst/>
          </a:prstGeom>
          <a:ln>
            <a:noFill/>
          </a:ln>
          <a:effectLst>
            <a:softEdge rad="112500"/>
          </a:effectLst>
        </p:spPr>
      </p:pic>
      <p:pic>
        <p:nvPicPr>
          <p:cNvPr id="3" name="Picture 2" descr="tünel2.jpg"/>
          <p:cNvPicPr>
            <a:picLocks noChangeAspect="1"/>
          </p:cNvPicPr>
          <p:nvPr/>
        </p:nvPicPr>
        <p:blipFill rotWithShape="1">
          <a:blip r:embed="rId4">
            <a:extLst>
              <a:ext uri="{28A0092B-C50C-407E-A947-70E740481C1C}">
                <a14:useLocalDpi xmlns:a14="http://schemas.microsoft.com/office/drawing/2010/main" val="0"/>
              </a:ext>
            </a:extLst>
          </a:blip>
          <a:srcRect l="9251" t="16543" r="7678"/>
          <a:stretch/>
        </p:blipFill>
        <p:spPr>
          <a:xfrm>
            <a:off x="4495800" y="2209800"/>
            <a:ext cx="4667255" cy="3581400"/>
          </a:xfrm>
          <a:prstGeom prst="rect">
            <a:avLst/>
          </a:prstGeom>
          <a:ln>
            <a:noFill/>
          </a:ln>
          <a:effectLst>
            <a:softEdge rad="112500"/>
          </a:effectLst>
        </p:spPr>
      </p:pic>
      <p:sp>
        <p:nvSpPr>
          <p:cNvPr id="5" name="Striped Right Arrow 4"/>
          <p:cNvSpPr/>
          <p:nvPr/>
        </p:nvSpPr>
        <p:spPr>
          <a:xfrm rot="16200000">
            <a:off x="1562100" y="5295900"/>
            <a:ext cx="1143000" cy="1066800"/>
          </a:xfrm>
          <a:prstGeom prst="stripedRightArrow">
            <a:avLst>
              <a:gd name="adj1" fmla="val 50000"/>
              <a:gd name="adj2" fmla="val 463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0" name="Striped Right Arrow 9"/>
          <p:cNvSpPr/>
          <p:nvPr/>
        </p:nvSpPr>
        <p:spPr>
          <a:xfrm rot="5400000">
            <a:off x="6477000" y="5334000"/>
            <a:ext cx="1219200" cy="106680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084804"/>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0" y="0"/>
            <a:ext cx="1087306" cy="9906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229958" y="83355"/>
            <a:ext cx="836842" cy="602445"/>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52400" y="-256639"/>
            <a:ext cx="609600" cy="1323439"/>
          </a:xfrm>
          <a:prstGeom prst="rect">
            <a:avLst/>
          </a:prstGeom>
          <a:noFill/>
        </p:spPr>
        <p:txBody>
          <a:bodyPr wrap="square" rtlCol="0">
            <a:spAutoFit/>
          </a:bodyPr>
          <a:lstStyle/>
          <a:p>
            <a:r>
              <a:rPr lang="en-US" sz="8000" b="1" dirty="0">
                <a:solidFill>
                  <a:srgbClr val="2A7A9E">
                    <a:alpha val="40000"/>
                  </a:srgbClr>
                </a:solidFill>
                <a:cs typeface="Arial" pitchFamily="34" charset="0"/>
              </a:rPr>
              <a:t>1</a:t>
            </a:r>
            <a:endParaRPr lang="en-US" b="1" dirty="0">
              <a:solidFill>
                <a:srgbClr val="2A7A9E">
                  <a:alpha val="40000"/>
                </a:srgbClr>
              </a:solidFill>
              <a:cs typeface="Arial" pitchFamily="34" charset="0"/>
            </a:endParaRPr>
          </a:p>
        </p:txBody>
      </p:sp>
      <p:sp>
        <p:nvSpPr>
          <p:cNvPr id="11" name="Title 8"/>
          <p:cNvSpPr>
            <a:spLocks noGrp="1"/>
          </p:cNvSpPr>
          <p:nvPr>
            <p:ph type="title"/>
          </p:nvPr>
        </p:nvSpPr>
        <p:spPr>
          <a:xfrm>
            <a:off x="1066800" y="0"/>
            <a:ext cx="8077200" cy="762000"/>
          </a:xfrm>
        </p:spPr>
        <p:txBody>
          <a:bodyPr>
            <a:noAutofit/>
          </a:bodyPr>
          <a:lstStyle/>
          <a:p>
            <a:pPr lvl="0">
              <a:spcBef>
                <a:spcPts val="0"/>
              </a:spcBef>
            </a:pPr>
            <a:r>
              <a:rPr lang="en-US" sz="2400" cap="none" dirty="0" smtClean="0">
                <a:solidFill>
                  <a:prstClr val="black">
                    <a:lumMod val="85000"/>
                    <a:lumOff val="15000"/>
                  </a:prstClr>
                </a:solidFill>
                <a:ea typeface="+mn-ea"/>
                <a:cs typeface="+mn-cs"/>
              </a:rPr>
              <a:t>TRABZON - SUMELA MANASTIRI - ZİGANA - </a:t>
            </a:r>
            <a:r>
              <a:rPr lang="en-US" sz="2400" cap="none" dirty="0" smtClean="0">
                <a:solidFill>
                  <a:srgbClr val="FF0000"/>
                </a:solidFill>
                <a:ea typeface="+mn-ea"/>
                <a:cs typeface="+mn-cs"/>
              </a:rPr>
              <a:t>MAÇKA</a:t>
            </a:r>
            <a:endParaRPr lang="en-US" sz="2400" b="0" cap="none" dirty="0">
              <a:solidFill>
                <a:srgbClr val="FF0000"/>
              </a:solidFill>
              <a:ea typeface="+mn-ea"/>
              <a:cs typeface="+mn-cs"/>
            </a:endParaRPr>
          </a:p>
        </p:txBody>
      </p:sp>
      <p:sp>
        <p:nvSpPr>
          <p:cNvPr id="12" name="Text Placeholder 2"/>
          <p:cNvSpPr>
            <a:spLocks noGrp="1"/>
          </p:cNvSpPr>
          <p:nvPr>
            <p:ph type="body" idx="1"/>
          </p:nvPr>
        </p:nvSpPr>
        <p:spPr>
          <a:xfrm>
            <a:off x="897646" y="838200"/>
            <a:ext cx="8229601" cy="457200"/>
          </a:xfrm>
        </p:spPr>
        <p:txBody>
          <a:bodyPr>
            <a:normAutofit/>
          </a:bodyPr>
          <a:lstStyle/>
          <a:p>
            <a:pPr lvl="0"/>
            <a:r>
              <a:rPr lang="tr-TR" sz="2000" dirty="0"/>
              <a:t>Konaklama ve akşam yemeği İpekyolu Park </a:t>
            </a:r>
            <a:r>
              <a:rPr lang="tr-TR" sz="2000" dirty="0" smtClean="0"/>
              <a:t>Otel****’</a:t>
            </a:r>
            <a:r>
              <a:rPr lang="tr-TR" sz="2000" dirty="0"/>
              <a:t>de</a:t>
            </a:r>
            <a:r>
              <a:rPr lang="tr-TR" sz="2000" dirty="0" smtClean="0"/>
              <a:t>. 18.00</a:t>
            </a:r>
            <a:r>
              <a:rPr lang="en-US" sz="2000" dirty="0" smtClean="0"/>
              <a:t> </a:t>
            </a:r>
            <a:endParaRPr lang="en-US" sz="2000" dirty="0">
              <a:effectLst/>
            </a:endParaRPr>
          </a:p>
        </p:txBody>
      </p:sp>
      <p:pic>
        <p:nvPicPr>
          <p:cNvPr id="2" name="Picture 1" descr="ipekyolu.jpg"/>
          <p:cNvPicPr>
            <a:picLocks noChangeAspect="1"/>
          </p:cNvPicPr>
          <p:nvPr/>
        </p:nvPicPr>
        <p:blipFill rotWithShape="1">
          <a:blip r:embed="rId3">
            <a:extLst>
              <a:ext uri="{28A0092B-C50C-407E-A947-70E740481C1C}">
                <a14:useLocalDpi xmlns:a14="http://schemas.microsoft.com/office/drawing/2010/main" val="0"/>
              </a:ext>
            </a:extLst>
          </a:blip>
          <a:srcRect t="8254" b="13438"/>
          <a:stretch/>
        </p:blipFill>
        <p:spPr>
          <a:xfrm>
            <a:off x="0" y="1371601"/>
            <a:ext cx="9144000" cy="4876800"/>
          </a:xfrm>
          <a:prstGeom prst="rect">
            <a:avLst/>
          </a:prstGeom>
          <a:ln>
            <a:noFill/>
          </a:ln>
          <a:effectLst>
            <a:softEdge rad="112500"/>
          </a:effectLst>
        </p:spPr>
      </p:pic>
    </p:spTree>
    <p:extLst>
      <p:ext uri="{BB962C8B-B14F-4D97-AF65-F5344CB8AC3E}">
        <p14:creationId xmlns:p14="http://schemas.microsoft.com/office/powerpoint/2010/main" val="321492003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1639" y="0"/>
            <a:ext cx="1084925" cy="1018156"/>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11" name="Oval 10"/>
          <p:cNvSpPr/>
          <p:nvPr/>
        </p:nvSpPr>
        <p:spPr>
          <a:xfrm>
            <a:off x="231791" y="33036"/>
            <a:ext cx="835009" cy="652764"/>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2" name="TextBox 11"/>
          <p:cNvSpPr txBox="1"/>
          <p:nvPr/>
        </p:nvSpPr>
        <p:spPr>
          <a:xfrm>
            <a:off x="195282" y="-228600"/>
            <a:ext cx="642918" cy="1323439"/>
          </a:xfrm>
          <a:prstGeom prst="rect">
            <a:avLst/>
          </a:prstGeom>
          <a:noFill/>
        </p:spPr>
        <p:txBody>
          <a:bodyPr wrap="square" rtlCol="0">
            <a:spAutoFit/>
          </a:bodyPr>
          <a:lstStyle/>
          <a:p>
            <a:r>
              <a:rPr lang="en-US" sz="8000" b="1" dirty="0" smtClean="0">
                <a:solidFill>
                  <a:srgbClr val="65B131">
                    <a:alpha val="64000"/>
                  </a:srgbClr>
                </a:solidFill>
                <a:cs typeface="Arial" pitchFamily="34" charset="0"/>
              </a:rPr>
              <a:t>2</a:t>
            </a:r>
            <a:endParaRPr lang="en-US" sz="8000" b="1" dirty="0">
              <a:solidFill>
                <a:srgbClr val="65B131">
                  <a:alpha val="64000"/>
                </a:srgbClr>
              </a:solidFill>
              <a:cs typeface="Arial" pitchFamily="34" charset="0"/>
            </a:endParaRPr>
          </a:p>
        </p:txBody>
      </p:sp>
      <p:sp>
        <p:nvSpPr>
          <p:cNvPr id="14" name="Title 7"/>
          <p:cNvSpPr>
            <a:spLocks noGrp="1"/>
          </p:cNvSpPr>
          <p:nvPr>
            <p:ph type="title"/>
          </p:nvPr>
        </p:nvSpPr>
        <p:spPr>
          <a:xfrm>
            <a:off x="1066800" y="10201"/>
            <a:ext cx="8077200" cy="751799"/>
          </a:xfrm>
        </p:spPr>
        <p:txBody>
          <a:bodyPr>
            <a:noAutofit/>
          </a:bodyPr>
          <a:lstStyle/>
          <a:p>
            <a:pPr lvl="0">
              <a:spcBef>
                <a:spcPts val="0"/>
              </a:spcBef>
            </a:pPr>
            <a:r>
              <a:rPr lang="en-US" sz="2400" cap="none" dirty="0">
                <a:solidFill>
                  <a:srgbClr val="FF0000"/>
                </a:solidFill>
                <a:ea typeface="+mn-ea"/>
                <a:cs typeface="+mn-cs"/>
              </a:rPr>
              <a:t>LAZ </a:t>
            </a:r>
            <a:r>
              <a:rPr lang="en-US" sz="2400" cap="none" dirty="0" smtClean="0">
                <a:solidFill>
                  <a:srgbClr val="FF0000"/>
                </a:solidFill>
                <a:ea typeface="+mn-ea"/>
                <a:cs typeface="+mn-cs"/>
              </a:rPr>
              <a:t>KONAKLARI</a:t>
            </a:r>
            <a:r>
              <a:rPr lang="en-US" sz="2400" cap="none" dirty="0" smtClean="0">
                <a:solidFill>
                  <a:prstClr val="black">
                    <a:lumMod val="85000"/>
                    <a:lumOff val="15000"/>
                  </a:prstClr>
                </a:solidFill>
                <a:ea typeface="+mn-ea"/>
                <a:cs typeface="+mn-cs"/>
              </a:rPr>
              <a:t> - ARHAVİ - KAMİLET VADİSİ - MENÇUNA ŞELALESİ - SARP </a:t>
            </a:r>
            <a:r>
              <a:rPr lang="en-US" sz="2400" cap="none" dirty="0">
                <a:solidFill>
                  <a:prstClr val="black">
                    <a:lumMod val="85000"/>
                    <a:lumOff val="15000"/>
                  </a:prstClr>
                </a:solidFill>
                <a:ea typeface="+mn-ea"/>
                <a:cs typeface="+mn-cs"/>
              </a:rPr>
              <a:t>SINIR KAPISI </a:t>
            </a:r>
            <a:endParaRPr lang="en-US" sz="1600" dirty="0"/>
          </a:p>
        </p:txBody>
      </p:sp>
      <p:sp>
        <p:nvSpPr>
          <p:cNvPr id="16" name="Text Placeholder 2"/>
          <p:cNvSpPr txBox="1">
            <a:spLocks/>
          </p:cNvSpPr>
          <p:nvPr/>
        </p:nvSpPr>
        <p:spPr>
          <a:xfrm>
            <a:off x="897646" y="838200"/>
            <a:ext cx="8229601" cy="1066800"/>
          </a:xfrm>
          <a:prstGeom prst="rect">
            <a:avLst/>
          </a:prstGeom>
        </p:spPr>
        <p:txBody>
          <a:bodyPr vert="horz" lIns="91440" tIns="45720" rIns="91440" bIns="45720" rtlCol="0" anchor="b">
            <a:normAutofit/>
          </a:bodyPr>
          <a:lstStyle>
            <a:lvl1pPr marL="0" indent="0" algn="r" defTabSz="914400"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tr-TR" sz="2000" dirty="0"/>
              <a:t>Kahvaltı sonrası Karadeniz’in en güzel köylerinden biri olan, Klasik Laz konaklarının kivi bahçelerinin de görülebileceği Çağlayan Köyü’ne hareket</a:t>
            </a:r>
            <a:r>
              <a:rPr lang="tr-TR" sz="2000" dirty="0" smtClean="0"/>
              <a:t>. 09.00</a:t>
            </a:r>
            <a:r>
              <a:rPr lang="en-US" sz="2000" dirty="0" smtClean="0"/>
              <a:t> </a:t>
            </a:r>
            <a:endParaRPr lang="en-US" sz="2000" dirty="0"/>
          </a:p>
        </p:txBody>
      </p:sp>
      <p:pic>
        <p:nvPicPr>
          <p:cNvPr id="2" name="Picture 1" descr="khevtsvrili_cagl_y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 y="1981200"/>
            <a:ext cx="5371270" cy="4033335"/>
          </a:xfrm>
          <a:prstGeom prst="rect">
            <a:avLst/>
          </a:prstGeom>
          <a:ln>
            <a:noFill/>
          </a:ln>
          <a:effectLst>
            <a:softEdge rad="112500"/>
          </a:effectLst>
        </p:spPr>
      </p:pic>
      <p:pic>
        <p:nvPicPr>
          <p:cNvPr id="3" name="Picture 2" descr="laz-evi-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960" y="1981200"/>
            <a:ext cx="3749040" cy="1947672"/>
          </a:xfrm>
          <a:prstGeom prst="rect">
            <a:avLst/>
          </a:prstGeom>
          <a:ln>
            <a:noFill/>
          </a:ln>
          <a:effectLst>
            <a:softEdge rad="112500"/>
          </a:effectLst>
        </p:spPr>
      </p:pic>
      <p:pic>
        <p:nvPicPr>
          <p:cNvPr id="4" name="Picture 3" descr="kiv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3962400"/>
            <a:ext cx="3730924" cy="20574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307</Words>
  <Application>Microsoft Macintosh PowerPoint</Application>
  <PresentationFormat>On-screen Show (4:3)</PresentationFormat>
  <Paragraphs>48</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Introducing PowerPoint 2011</vt:lpstr>
      <vt:lpstr>Doğu Karadeniz Turu (5gün 4gece)</vt:lpstr>
      <vt:lpstr>ÖNEMLİ NOTLAR</vt:lpstr>
      <vt:lpstr>ANKARA-TRABZON </vt:lpstr>
      <vt:lpstr>PowerPoint Presentation</vt:lpstr>
      <vt:lpstr>PowerPoint Presentation</vt:lpstr>
      <vt:lpstr>PowerPoint Presentation</vt:lpstr>
      <vt:lpstr>TRABZON - SUMELA MANASTIRI - ZİGANA - MAÇKA</vt:lpstr>
      <vt:lpstr>LAZ KONAKLARI - ARHAVİ - KAMİLET VADİSİ - MENÇUNA ŞELALESİ - SARP SINIR KAPISI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2017-11-07T00:29:15Z</dcterms:modified>
</cp:coreProperties>
</file>