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FOTOSENTEZ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Fotosentez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Fotosentetik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organizmalar güneş enerjisini ATP ve NADPH şeklinde yakalar, bunu CO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ve H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O'dan karbonhidratları ve diğer organik bileşikleri yapmak için enerji kaynağı olarak kullanırken, aynı zamanda atmosfere de 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verirler.</a:t>
            </a:r>
          </a:p>
          <a:p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Aerobik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heterotroplar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(örneğin, insanlar) yüksek-enerjili organik bileşikleri 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ile yakıp kendisi için ATP oluştururken sonuçta fotosentezin kullandığı CO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ve H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O'yu verir. </a:t>
            </a:r>
          </a:p>
          <a:p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Heterotroplarda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solunumla oluşan CO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atmosfere döner  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fotosentetik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organizmalarca tekrar kullanılır. </a:t>
            </a:r>
          </a:p>
          <a:p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Güneş enerjisi yeryüzünde CO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ve O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döngüsünün sürekliliğini 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fotosentetik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olmayan organizmaların kullandığı indirgenmiş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substratları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(yakıtları) örneğin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glukozu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sağlar.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3509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Fotosistemler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Fotosistem</a:t>
            </a:r>
            <a:r>
              <a:rPr lang="en-US" b="1" dirty="0" smtClean="0"/>
              <a:t> I</a:t>
            </a:r>
          </a:p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görevi</a:t>
            </a:r>
            <a:r>
              <a:rPr lang="en-US" dirty="0"/>
              <a:t> </a:t>
            </a:r>
            <a:r>
              <a:rPr lang="en-US" dirty="0" err="1"/>
              <a:t>indirgenmiş</a:t>
            </a:r>
            <a:r>
              <a:rPr lang="en-US" dirty="0"/>
              <a:t> </a:t>
            </a:r>
            <a:r>
              <a:rPr lang="en-US" dirty="0" err="1"/>
              <a:t>koenzim</a:t>
            </a:r>
            <a:r>
              <a:rPr lang="en-US" dirty="0"/>
              <a:t> (NADPH) </a:t>
            </a:r>
            <a:r>
              <a:rPr lang="en-US" dirty="0" err="1"/>
              <a:t>sağlamaktır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Klorofil</a:t>
            </a:r>
            <a:r>
              <a:rPr lang="en-US" dirty="0"/>
              <a:t> </a:t>
            </a:r>
            <a:r>
              <a:rPr lang="en-US" dirty="0" err="1"/>
              <a:t>molekülleri</a:t>
            </a:r>
            <a:r>
              <a:rPr lang="en-US" dirty="0"/>
              <a:t>, </a:t>
            </a:r>
            <a:r>
              <a:rPr lang="en-US" dirty="0" err="1"/>
              <a:t>güneş</a:t>
            </a:r>
            <a:r>
              <a:rPr lang="en-US" dirty="0"/>
              <a:t> </a:t>
            </a:r>
            <a:r>
              <a:rPr lang="en-US" dirty="0" err="1"/>
              <a:t>ışığının</a:t>
            </a:r>
            <a:r>
              <a:rPr lang="en-US" dirty="0"/>
              <a:t> 700 nm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boyundaki</a:t>
            </a:r>
            <a:r>
              <a:rPr lang="en-US" dirty="0"/>
              <a:t> </a:t>
            </a:r>
            <a:r>
              <a:rPr lang="en-US" dirty="0" err="1"/>
              <a:t>ışınımını</a:t>
            </a:r>
            <a:r>
              <a:rPr lang="en-US" dirty="0"/>
              <a:t> </a:t>
            </a:r>
            <a:r>
              <a:rPr lang="en-US" dirty="0" err="1"/>
              <a:t>absorplayıp</a:t>
            </a:r>
            <a:r>
              <a:rPr lang="en-US" dirty="0"/>
              <a:t> </a:t>
            </a:r>
            <a:r>
              <a:rPr lang="en-US" dirty="0" err="1"/>
              <a:t>uyarılınca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fırlatır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Fırlatılan</a:t>
            </a:r>
            <a:r>
              <a:rPr lang="en-US" dirty="0"/>
              <a:t> </a:t>
            </a:r>
            <a:r>
              <a:rPr lang="en-US" dirty="0" err="1"/>
              <a:t>uyarılmış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dizi</a:t>
            </a:r>
            <a:r>
              <a:rPr lang="en-US" dirty="0"/>
              <a:t> 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NADP’ye</a:t>
            </a:r>
            <a:r>
              <a:rPr lang="en-US" dirty="0"/>
              <a:t> </a:t>
            </a:r>
            <a:r>
              <a:rPr lang="en-US" dirty="0" err="1"/>
              <a:t>aktarılır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469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Fotosistemler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Fotosistem</a:t>
            </a:r>
            <a:r>
              <a:rPr lang="en-US" b="1" dirty="0" smtClean="0"/>
              <a:t> II</a:t>
            </a:r>
          </a:p>
          <a:p>
            <a:pPr marL="0" indent="0"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Bu sistemde yer alan klorofil molekülü ise 680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nm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dalga boyuna sahip ışınımları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absorplar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ve yapısında bulunan bir elektronun uyarılarak yapıdan fırlatılmasına ve kuvvetli bir oksitleyici oluşmasına neden olur.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Fırlatılan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elektron yine bir dizi taşıyıcı üzerinden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fotosistem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I</a:t>
            </a:r>
            <a:r>
              <a:rPr lang="ja-JP" altLang="tr-TR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e aktarılır. Oradaki elektron açığını kapatır.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510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 </a:t>
            </a:r>
            <a:r>
              <a:rPr lang="en-US" dirty="0" err="1" smtClean="0"/>
              <a:t>Şeması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P680 (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PSII'de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)'in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uyarımı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P680*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oluşturur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bu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mükemmel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elektron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vericisidir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pikosaniyeler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içinde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elektronu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feofitine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aktararak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onu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negatif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yükler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Feo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-). 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Kendi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elektronlarının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kaybı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P680*'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radikal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katyona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/>
                <a:cs typeface="Calibri"/>
              </a:rPr>
              <a:t>dönüştürür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 (P680+). </a:t>
            </a:r>
            <a:endParaRPr lang="en-US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Feo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gelen fazla elektronları hızla protein-bağlı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plastokinon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(PQ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)'a verir, bu da ardından elektronunu daha gevşek bağlı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plastokinon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(PQ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B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)'a aktarır. </a:t>
            </a:r>
          </a:p>
          <a:p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PQ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B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bu şekilde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PQ</a:t>
            </a:r>
            <a:r>
              <a:rPr lang="tr-TR" sz="2000" baseline="-25000" dirty="0" err="1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'dan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iki elektron ve sıvı ortam sudan iki proton kazanınca, tam olarak indirgenmiş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kinol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(PQ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B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H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) formuna döner. </a:t>
            </a:r>
            <a:endParaRPr lang="tr-TR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PQ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B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H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'deki elektronlar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sitokrom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b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6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f kompleksine doğru geçer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Uyarılmış tepkime merkezi (P700*) bir elektronunu bir alıcıya (A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0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) (klorofilin özel bir formu olduğuna inanılır, işlevsel olarak PSII</a:t>
            </a:r>
            <a:r>
              <a:rPr lang="ja-JP" altLang="tr-TR" sz="20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nin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feofıtinine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benzerdir) verir ve A</a:t>
            </a:r>
            <a:r>
              <a:rPr lang="tr-TR" sz="2000" baseline="-25000" dirty="0">
                <a:solidFill>
                  <a:srgbClr val="000000"/>
                </a:solidFill>
                <a:latin typeface="Calibri"/>
                <a:cs typeface="Calibri"/>
              </a:rPr>
              <a:t>0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- 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ile P700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oluşur </a:t>
            </a:r>
          </a:p>
          <a:p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Uyarım tekrar fotokimyasal tepkime merkezinde yük ayırımına neden olur. </a:t>
            </a:r>
          </a:p>
        </p:txBody>
      </p:sp>
    </p:spTree>
    <p:extLst>
      <p:ext uri="{BB962C8B-B14F-4D97-AF65-F5344CB8AC3E}">
        <p14:creationId xmlns:p14="http://schemas.microsoft.com/office/powerpoint/2010/main" val="424312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 </a:t>
            </a:r>
            <a:r>
              <a:rPr lang="en-US" dirty="0" err="1" smtClean="0"/>
              <a:t>Şeması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rgbClr val="000000"/>
                </a:solidFill>
                <a:cs typeface="Calibri"/>
              </a:rPr>
              <a:t>P700</a:t>
            </a:r>
            <a:r>
              <a:rPr lang="tr-TR" baseline="30000" dirty="0">
                <a:solidFill>
                  <a:srgbClr val="000000"/>
                </a:solidFill>
                <a:cs typeface="Calibri"/>
              </a:rPr>
              <a:t>+</a:t>
            </a:r>
            <a:r>
              <a:rPr lang="tr-TR" dirty="0">
                <a:solidFill>
                  <a:srgbClr val="000000"/>
                </a:solidFill>
                <a:cs typeface="Calibri"/>
              </a:rPr>
              <a:t>, kuvvetli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oksidandır</a:t>
            </a:r>
            <a:r>
              <a:rPr lang="tr-TR" dirty="0">
                <a:solidFill>
                  <a:srgbClr val="000000"/>
                </a:solidFill>
                <a:cs typeface="Calibri"/>
              </a:rPr>
              <a:t>, Cu-içeren elektron-taşıyıcı çözünür bir protein olan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plastosiyaninden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kolayca bir elektron alır. </a:t>
            </a:r>
          </a:p>
          <a:p>
            <a:r>
              <a:rPr lang="tr-TR" dirty="0">
                <a:solidFill>
                  <a:srgbClr val="000000"/>
                </a:solidFill>
                <a:cs typeface="Calibri"/>
              </a:rPr>
              <a:t>A</a:t>
            </a:r>
            <a:r>
              <a:rPr lang="tr-TR" baseline="-25000" dirty="0">
                <a:solidFill>
                  <a:srgbClr val="000000"/>
                </a:solidFill>
                <a:cs typeface="Calibri"/>
              </a:rPr>
              <a:t>0</a:t>
            </a:r>
            <a:r>
              <a:rPr lang="tr-TR" baseline="30000" dirty="0">
                <a:solidFill>
                  <a:srgbClr val="000000"/>
                </a:solidFill>
                <a:cs typeface="Calibri"/>
              </a:rPr>
              <a:t>- </a:t>
            </a:r>
            <a:r>
              <a:rPr lang="tr-TR" dirty="0">
                <a:solidFill>
                  <a:srgbClr val="000000"/>
                </a:solidFill>
                <a:cs typeface="Calibri"/>
              </a:rPr>
              <a:t>elektronunu zincir taşıyıcıları üzerinden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NADP</a:t>
            </a:r>
            <a:r>
              <a:rPr lang="tr-TR" baseline="30000" dirty="0" err="1">
                <a:solidFill>
                  <a:srgbClr val="000000"/>
                </a:solidFill>
                <a:cs typeface="Calibri"/>
              </a:rPr>
              <a:t>+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'e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ileten kuvvetli bir indirgeyicidir. </a:t>
            </a:r>
          </a:p>
          <a:p>
            <a:r>
              <a:rPr lang="tr-TR" dirty="0">
                <a:solidFill>
                  <a:srgbClr val="000000"/>
                </a:solidFill>
                <a:cs typeface="Calibri"/>
              </a:rPr>
              <a:t>Önce,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filokinon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(A1) bir elektron alır ve onu bir demir-sülfür proteine (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PSI'deki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üç Fe-S merkez üzerinden) aktarır. </a:t>
            </a:r>
          </a:p>
          <a:p>
            <a:r>
              <a:rPr lang="tr-TR" dirty="0">
                <a:solidFill>
                  <a:srgbClr val="000000"/>
                </a:solidFill>
                <a:cs typeface="Calibri"/>
              </a:rPr>
              <a:t>Buradan elektronlar,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tilakoit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zarla gevşek bağlı bir diğer demir-sülfür protein olan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ferrodoksin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(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Fd</a:t>
            </a:r>
            <a:r>
              <a:rPr lang="tr-TR" dirty="0">
                <a:solidFill>
                  <a:srgbClr val="000000"/>
                </a:solidFill>
                <a:cs typeface="Calibri"/>
              </a:rPr>
              <a:t>)'e geçer. Ispanak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ferrodoksini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(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M</a:t>
            </a:r>
            <a:r>
              <a:rPr lang="tr-TR" baseline="-25000" dirty="0" err="1">
                <a:solidFill>
                  <a:srgbClr val="000000"/>
                </a:solidFill>
                <a:cs typeface="Calibri"/>
              </a:rPr>
              <a:t>r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10,700), bir elektron yükseltgenme ve indirgenmesi yapan 2Fe-2S merkezi içerir. </a:t>
            </a:r>
          </a:p>
          <a:p>
            <a:r>
              <a:rPr lang="tr-TR" dirty="0">
                <a:solidFill>
                  <a:srgbClr val="000000"/>
                </a:solidFill>
                <a:cs typeface="Calibri"/>
              </a:rPr>
              <a:t>Zincirde bulunan dört-elektron taşıyıcı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flavoprotein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ferrodoksin</a:t>
            </a:r>
            <a:r>
              <a:rPr lang="tr-TR" dirty="0">
                <a:solidFill>
                  <a:srgbClr val="000000"/>
                </a:solidFill>
                <a:cs typeface="Calibri"/>
              </a:rPr>
              <a:t>: NADP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oksidoredüktaz</a:t>
            </a:r>
            <a:r>
              <a:rPr lang="tr-TR" dirty="0">
                <a:solidFill>
                  <a:srgbClr val="000000"/>
                </a:solidFill>
                <a:cs typeface="Calibri"/>
              </a:rPr>
              <a:t>, bu elektronları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redükte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ferrodoksinden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(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Fd</a:t>
            </a:r>
            <a:r>
              <a:rPr lang="tr-TR" baseline="-25000" dirty="0" err="1">
                <a:solidFill>
                  <a:srgbClr val="000000"/>
                </a:solidFill>
                <a:cs typeface="Calibri"/>
              </a:rPr>
              <a:t>red</a:t>
            </a:r>
            <a:r>
              <a:rPr lang="tr-TR" dirty="0">
                <a:solidFill>
                  <a:srgbClr val="000000"/>
                </a:solidFill>
                <a:cs typeface="Calibri"/>
              </a:rPr>
              <a:t>) 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NADP</a:t>
            </a:r>
            <a:r>
              <a:rPr lang="tr-TR" baseline="30000" dirty="0" err="1">
                <a:solidFill>
                  <a:srgbClr val="000000"/>
                </a:solidFill>
                <a:cs typeface="Calibri"/>
              </a:rPr>
              <a:t>+</a:t>
            </a:r>
            <a:r>
              <a:rPr lang="tr-TR" dirty="0" err="1">
                <a:solidFill>
                  <a:srgbClr val="000000"/>
                </a:solidFill>
                <a:cs typeface="Calibri"/>
              </a:rPr>
              <a:t>'ye</a:t>
            </a:r>
            <a:r>
              <a:rPr lang="tr-TR" dirty="0">
                <a:solidFill>
                  <a:srgbClr val="000000"/>
                </a:solidFill>
                <a:cs typeface="Calibri"/>
              </a:rPr>
              <a:t> aktarır.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Fotosolunum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CO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rubiskonun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mutlak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substratı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değildir. 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enzimin aktif bölgesi için CO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ile yarışır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rubisko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'nin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ribuloz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1,5-bifosfatla birleşmesini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katalizleyerek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3-fosfogliserat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fosfoglikolat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oluşturur. 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Enzimin isminin kısaltılmasında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oksigenaz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özelliği de simgelenmektedir: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RuBP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karboksilaz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/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oksigenaz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Rubisko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bu özelliğiyle karbon asimilasyonu  yerine,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fosfoglikolattan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bir miktar karbonun akmasını sağlayarak  enerji kaybına neden olur. 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302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Fotosolunum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Glikolat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yolağıyla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fosfoglikolattan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akan karbonlar, iki molekül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fosfoglikolattan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bir molekül serin (üç karbon) ve bir molekül CO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oluşturur. </a:t>
            </a:r>
          </a:p>
          <a:p>
            <a:pPr algn="just"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Rubiskonun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kurtarma yoluyla birleşen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oksigenaz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aktivitesi, 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kullanıp CO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ürettiği için adına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fotosolunum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fotorespirasyon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) denilir. </a:t>
            </a:r>
          </a:p>
          <a:p>
            <a:pPr algn="just"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süreç, mitokondri solunumundan farklı olarak, enerjiyi korumaz. </a:t>
            </a:r>
          </a:p>
          <a:p>
            <a:pPr algn="just"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Fotosolunum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biyokütle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oluşumunu %50 azaltan bir faktördür. Bu nedenle, özellikle  sıcak  iklimlere evrimleşen bitkilerde, karbon asimilasyonunun sürecinde bazı uyumlar gerçekleşmiştir.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6653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635</Words>
  <Application>Microsoft Macintosh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FOTOSENTEZ</vt:lpstr>
      <vt:lpstr>Fotosentez</vt:lpstr>
      <vt:lpstr>Fotosistemler</vt:lpstr>
      <vt:lpstr>Fotosistemler</vt:lpstr>
      <vt:lpstr>Z Şeması</vt:lpstr>
      <vt:lpstr>Z Şeması</vt:lpstr>
      <vt:lpstr>Fotosolunum</vt:lpstr>
      <vt:lpstr>Fotosolunum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16</cp:revision>
  <dcterms:created xsi:type="dcterms:W3CDTF">2018-05-08T12:08:33Z</dcterms:created>
  <dcterms:modified xsi:type="dcterms:W3CDTF">2018-05-15T08:33:29Z</dcterms:modified>
</cp:coreProperties>
</file>