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2" r:id="rId4"/>
    <p:sldId id="271" r:id="rId5"/>
    <p:sldId id="273" r:id="rId6"/>
    <p:sldId id="265" r:id="rId7"/>
    <p:sldId id="269" r:id="rId8"/>
    <p:sldId id="27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7B29F6-CABF-41A8-BC34-3AC7365EDBC1}" type="datetimeFigureOut">
              <a:rPr lang="tr-TR" smtClean="0"/>
              <a:pPr/>
              <a:t>7.05.2020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D92B9A-B599-4E6B-B753-66A37FF076A5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885952"/>
            <a:ext cx="7851648" cy="1828800"/>
          </a:xfrm>
        </p:spPr>
        <p:txBody>
          <a:bodyPr>
            <a:noAutofit/>
          </a:bodyPr>
          <a:lstStyle/>
          <a:p>
            <a:r>
              <a:rPr lang="tr-TR" sz="4400" dirty="0">
                <a:latin typeface="Comic Sans MS" pitchFamily="66" charset="0"/>
              </a:rPr>
              <a:t>İNSAN KAYNAKLARI YÖNETİMİNİN İŞLEVLERİ</a:t>
            </a:r>
            <a:endParaRPr lang="tr-TR" sz="40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İnsan Kaynakları Yönetiminin İşlevleri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35480"/>
            <a:ext cx="8401080" cy="438912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Planlama (işgücü planları ve programları, iş analizleri)</a:t>
            </a:r>
          </a:p>
          <a:p>
            <a:pPr>
              <a:lnSpc>
                <a:spcPct val="13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Kadrolama (bulma, seçme, yerleştirme) </a:t>
            </a:r>
          </a:p>
          <a:p>
            <a:pPr>
              <a:lnSpc>
                <a:spcPct val="13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Değerleme ve Ödüllendirme (değerleme, temel ücret, özendirici sistemler, ödüller) </a:t>
            </a:r>
          </a:p>
          <a:p>
            <a:pPr>
              <a:lnSpc>
                <a:spcPct val="13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Yetiştirme ve Geliştirme (eğitim ve yetiştirme, kariyer planlaması) </a:t>
            </a:r>
          </a:p>
          <a:p>
            <a:pPr>
              <a:lnSpc>
                <a:spcPct val="13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Endüstri İlişkileri (toplu pazarlık, </a:t>
            </a:r>
            <a:r>
              <a:rPr lang="tr-TR" sz="2000" dirty="0" err="1">
                <a:latin typeface="Comic Sans MS" pitchFamily="66" charset="0"/>
              </a:rPr>
              <a:t>işgören</a:t>
            </a:r>
            <a:r>
              <a:rPr lang="tr-TR" sz="2000" dirty="0">
                <a:latin typeface="Comic Sans MS" pitchFamily="66" charset="0"/>
              </a:rPr>
              <a:t> hakları) </a:t>
            </a:r>
          </a:p>
          <a:p>
            <a:pPr>
              <a:lnSpc>
                <a:spcPct val="130000"/>
              </a:lnSpc>
              <a:buClrTx/>
              <a:buFont typeface="Wingdings" pitchFamily="2" charset="2"/>
              <a:buChar char="q"/>
            </a:pPr>
            <a:r>
              <a:rPr lang="tr-TR" sz="2000" dirty="0">
                <a:latin typeface="Comic Sans MS" pitchFamily="66" charset="0"/>
              </a:rPr>
              <a:t>Koruma ve Geliştirme (iş güvenliği, </a:t>
            </a:r>
            <a:r>
              <a:rPr lang="tr-TR" sz="2000" dirty="0" err="1">
                <a:latin typeface="Comic Sans MS" pitchFamily="66" charset="0"/>
              </a:rPr>
              <a:t>işgören</a:t>
            </a:r>
            <a:r>
              <a:rPr lang="tr-TR" sz="2000" dirty="0">
                <a:latin typeface="Comic Sans MS" pitchFamily="66" charset="0"/>
              </a:rPr>
              <a:t> sağlığı, iş yapımının kalitesi, veri toplama ve kullanma)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/>
          </a:bodyPr>
          <a:lstStyle/>
          <a:p>
            <a:r>
              <a:rPr lang="tr-TR" sz="2600" b="1" dirty="0">
                <a:latin typeface="Comic Sans MS" pitchFamily="66" charset="0"/>
              </a:rPr>
              <a:t>İNSAN KAYNAKLARI YÖNETİMİNİN İŞLEVLERİ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1- İşgücü Planlaması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2- Personel Bulma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3- Personelin Seçimi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4- İşe Alıştırma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5- Görevde Yükselme, Yer Değiştirme, İşten Ayrılma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6- İşgücünün Eğitimi ve Geliştirilmesi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7- Sağlık ve İş Güvenliği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8- Disiplin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9- Sağlanan Hizmet ve Yararlar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10- Sendikal İlişkiler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11- </a:t>
            </a:r>
            <a:r>
              <a:rPr lang="tr-TR" sz="2000" dirty="0" err="1">
                <a:latin typeface="Comic Sans MS" pitchFamily="66" charset="0"/>
              </a:rPr>
              <a:t>İşgören</a:t>
            </a:r>
            <a:r>
              <a:rPr lang="tr-TR" sz="2000" dirty="0">
                <a:latin typeface="Comic Sans MS" pitchFamily="66" charset="0"/>
              </a:rPr>
              <a:t> Değerlemesi </a:t>
            </a:r>
          </a:p>
          <a:p>
            <a:pPr>
              <a:buNone/>
            </a:pPr>
            <a:r>
              <a:rPr lang="tr-TR" sz="2000" dirty="0">
                <a:latin typeface="Comic Sans MS" pitchFamily="66" charset="0"/>
              </a:rPr>
              <a:t>12- İş Değerlemesi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695" y="908720"/>
            <a:ext cx="8229600" cy="632666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İK Bölümünün İşletmedeki Görevleri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400" b="1" dirty="0">
                <a:latin typeface="Comic Sans MS" pitchFamily="66" charset="0"/>
              </a:rPr>
              <a:t>A-Politika Yaratma ve Oluşturma: </a:t>
            </a:r>
            <a:r>
              <a:rPr lang="tr-TR" sz="2400" dirty="0">
                <a:latin typeface="Comic Sans MS" pitchFamily="66" charset="0"/>
              </a:rPr>
              <a:t>Mevcut sorunların çözümü ya da ortaya çıkabilecek sorunlara karşı önlem almayı sağlayıcı yeni politikalar ya da politika değişiklikleri önermek ve oluşturmak İK yöneticisinin görevlerindendir.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400" b="1" dirty="0">
                <a:latin typeface="Comic Sans MS" pitchFamily="66" charset="0"/>
              </a:rPr>
              <a:t>B-Danışmanlık: </a:t>
            </a:r>
            <a:r>
              <a:rPr lang="tr-TR" sz="2400" dirty="0">
                <a:latin typeface="Comic Sans MS" pitchFamily="66" charset="0"/>
              </a:rPr>
              <a:t>İK yöneticilerinin görevlerinin önemli bir bölümünü, öteki yöneticilere danışmanlık yapmak oluşturur.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89295" y="764704"/>
            <a:ext cx="8229600" cy="632666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İK Bölümünün İşletmedeki Görevleri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400" b="1" dirty="0">
                <a:latin typeface="Comic Sans MS" pitchFamily="66" charset="0"/>
              </a:rPr>
              <a:t>C-Hizmet: </a:t>
            </a:r>
            <a:r>
              <a:rPr lang="tr-TR" sz="2400" dirty="0">
                <a:latin typeface="Comic Sans MS" pitchFamily="66" charset="0"/>
              </a:rPr>
              <a:t>İK bölümü, işletmenin günlük işleyişi sırasında personelle ilgili her türlü işlevin yerine getirilmesinde temel görevdir.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tr-TR" sz="2400" b="1" dirty="0">
                <a:latin typeface="Comic Sans MS" pitchFamily="66" charset="0"/>
              </a:rPr>
              <a:t>D-Denetim: </a:t>
            </a:r>
            <a:r>
              <a:rPr lang="tr-TR" sz="2400" dirty="0">
                <a:latin typeface="Comic Sans MS" pitchFamily="66" charset="0"/>
              </a:rPr>
              <a:t>İşletmenin tüm bölümlerinde uygulanan personel politikasıyla uyumlu olması, bunun gerektirdiği ilkelerin tekdüzeliğin sağlanması personel bölümünce sağlanır.</a:t>
            </a:r>
          </a:p>
        </p:txBody>
      </p:sp>
    </p:spTree>
    <p:extLst>
      <p:ext uri="{BB962C8B-B14F-4D97-AF65-F5344CB8AC3E}">
        <p14:creationId xmlns:p14="http://schemas.microsoft.com/office/powerpoint/2010/main" val="2801577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İş Değerleme Yöntemleri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57203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  <a:buNone/>
            </a:pPr>
            <a:r>
              <a:rPr lang="tr-TR" b="1" dirty="0">
                <a:latin typeface="Comic Sans MS" pitchFamily="66" charset="0"/>
              </a:rPr>
              <a:t>a-Sıralama Yöntemi: </a:t>
            </a:r>
            <a:r>
              <a:rPr lang="tr-TR" dirty="0">
                <a:latin typeface="Comic Sans MS" pitchFamily="66" charset="0"/>
              </a:rPr>
              <a:t>İşletmelerdeki işlerin birbirlerine göre üstün ya da zayıf yönleri göz önünde tutularak sıralanmasıdır. </a:t>
            </a:r>
          </a:p>
          <a:p>
            <a:pPr>
              <a:lnSpc>
                <a:spcPct val="130000"/>
              </a:lnSpc>
              <a:buNone/>
            </a:pPr>
            <a:r>
              <a:rPr lang="tr-TR" b="1" dirty="0">
                <a:latin typeface="Comic Sans MS" pitchFamily="66" charset="0"/>
              </a:rPr>
              <a:t>b-Sınıflandırma Yöntemi: </a:t>
            </a:r>
            <a:r>
              <a:rPr lang="tr-TR" dirty="0">
                <a:latin typeface="Comic Sans MS" pitchFamily="66" charset="0"/>
              </a:rPr>
              <a:t>İşletmedeki işler belirli sınıflar ya da dereceler içinde ayrıca sınıflandırılır. </a:t>
            </a:r>
          </a:p>
          <a:p>
            <a:pPr>
              <a:lnSpc>
                <a:spcPct val="130000"/>
              </a:lnSpc>
              <a:buNone/>
            </a:pPr>
            <a:r>
              <a:rPr lang="tr-TR" b="1" dirty="0">
                <a:latin typeface="Comic Sans MS" pitchFamily="66" charset="0"/>
              </a:rPr>
              <a:t>c-Puanlama Yöntemi: </a:t>
            </a:r>
            <a:r>
              <a:rPr lang="tr-TR" dirty="0">
                <a:latin typeface="Comic Sans MS" pitchFamily="66" charset="0"/>
              </a:rPr>
              <a:t>İşi oluşturan, fiziksel çaba, zihinsel çaba, beceri, iş bilgisi, iş görgüsü, sorumluluk, eğitim, iş koşulları gibi </a:t>
            </a:r>
            <a:r>
              <a:rPr lang="tr-TR" dirty="0" err="1">
                <a:latin typeface="Comic Sans MS" pitchFamily="66" charset="0"/>
              </a:rPr>
              <a:t>ögelerin</a:t>
            </a:r>
            <a:r>
              <a:rPr lang="tr-TR" dirty="0">
                <a:latin typeface="Comic Sans MS" pitchFamily="66" charset="0"/>
              </a:rPr>
              <a:t> belirli bir işte hangi derecede ağırlık taşıdığını ölçmeyi amaçlar. </a:t>
            </a:r>
          </a:p>
          <a:p>
            <a:pPr>
              <a:lnSpc>
                <a:spcPct val="130000"/>
              </a:lnSpc>
              <a:buNone/>
            </a:pPr>
            <a:r>
              <a:rPr lang="tr-TR" b="1" dirty="0">
                <a:latin typeface="Comic Sans MS" pitchFamily="66" charset="0"/>
              </a:rPr>
              <a:t>d-İş </a:t>
            </a:r>
            <a:r>
              <a:rPr lang="tr-TR" b="1" dirty="0" err="1">
                <a:latin typeface="Comic Sans MS" pitchFamily="66" charset="0"/>
              </a:rPr>
              <a:t>Ögelerini</a:t>
            </a:r>
            <a:r>
              <a:rPr lang="tr-TR" b="1" dirty="0">
                <a:latin typeface="Comic Sans MS" pitchFamily="66" charset="0"/>
              </a:rPr>
              <a:t> Karşılaştırma Yöntemi</a:t>
            </a:r>
            <a:r>
              <a:rPr lang="tr-TR" dirty="0">
                <a:latin typeface="Comic Sans MS" pitchFamily="66" charset="0"/>
              </a:rPr>
              <a:t>: İşletme için önemli olan kilit işler seçilerek iş </a:t>
            </a:r>
            <a:r>
              <a:rPr lang="tr-TR" dirty="0" err="1">
                <a:latin typeface="Comic Sans MS" pitchFamily="66" charset="0"/>
              </a:rPr>
              <a:t>ögeleri</a:t>
            </a:r>
            <a:r>
              <a:rPr lang="tr-TR" dirty="0">
                <a:latin typeface="Comic Sans MS" pitchFamily="66" charset="0"/>
              </a:rPr>
              <a:t> değerlendirilir. Tüm </a:t>
            </a:r>
            <a:r>
              <a:rPr lang="tr-TR" dirty="0" err="1">
                <a:latin typeface="Comic Sans MS" pitchFamily="66" charset="0"/>
              </a:rPr>
              <a:t>ögeler</a:t>
            </a:r>
            <a:r>
              <a:rPr lang="tr-TR" dirty="0">
                <a:latin typeface="Comic Sans MS" pitchFamily="66" charset="0"/>
              </a:rPr>
              <a:t> değerlendirilmez.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ÜCRET VE ÜCRET YÖNETİMİ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Ücret, geniş anlamda düşünsel ya da fiziksel işgücünün, yerine getirdiği iş karşılığında aldığı değerdir. 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Ücret, emeğe düşen paydır.</a:t>
            </a:r>
          </a:p>
          <a:p>
            <a:pPr algn="just">
              <a:buNone/>
            </a:pPr>
            <a:r>
              <a:rPr lang="tr-TR" sz="2800" dirty="0">
                <a:latin typeface="Comic Sans MS" pitchFamily="66" charset="0"/>
              </a:rPr>
              <a:t>Ücretler işçi açısından gelir niteliğindeyken, işletme açısından maliyet gideridir. </a:t>
            </a:r>
          </a:p>
          <a:p>
            <a:pPr>
              <a:buNone/>
            </a:pPr>
            <a:endParaRPr lang="tr-TR" sz="22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Comic Sans MS" pitchFamily="66" charset="0"/>
              </a:rPr>
              <a:t>ÜCRET VE ÜCRET YÖNETİMİ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400" b="1" dirty="0">
                <a:latin typeface="Comic Sans MS" pitchFamily="66" charset="0"/>
              </a:rPr>
              <a:t>Dengeli Ücretin (Adil Ücret) Saptanması </a:t>
            </a:r>
          </a:p>
          <a:p>
            <a:pPr algn="just">
              <a:buNone/>
            </a:pPr>
            <a:r>
              <a:rPr lang="tr-TR" sz="2400" dirty="0">
                <a:latin typeface="Comic Sans MS" pitchFamily="66" charset="0"/>
              </a:rPr>
              <a:t>Dengeli olarak belirlenen ücret, işinin değerine uygunluğu işçi tarafından kabul edilen ücrettir. </a:t>
            </a:r>
          </a:p>
          <a:p>
            <a:pPr algn="just">
              <a:buNone/>
            </a:pPr>
            <a:r>
              <a:rPr lang="tr-TR" sz="2400" dirty="0">
                <a:latin typeface="Comic Sans MS" pitchFamily="66" charset="0"/>
              </a:rPr>
              <a:t>Dengeli Ücretin (Adil Ücret) Saptanmasındaki Ölçütler: </a:t>
            </a:r>
          </a:p>
          <a:p>
            <a:pPr lvl="1" algn="just">
              <a:buNone/>
            </a:pPr>
            <a:r>
              <a:rPr lang="tr-TR" dirty="0">
                <a:latin typeface="Comic Sans MS" pitchFamily="66" charset="0"/>
              </a:rPr>
              <a:t>a- İşin Güçlüğü </a:t>
            </a:r>
          </a:p>
          <a:p>
            <a:pPr lvl="1" algn="just">
              <a:buNone/>
            </a:pPr>
            <a:r>
              <a:rPr lang="tr-TR" dirty="0">
                <a:latin typeface="Comic Sans MS" pitchFamily="66" charset="0"/>
              </a:rPr>
              <a:t>b- Eğitim ve Meslek Deneyimi </a:t>
            </a:r>
          </a:p>
          <a:p>
            <a:pPr lvl="1" algn="just">
              <a:buNone/>
            </a:pPr>
            <a:r>
              <a:rPr lang="tr-TR" dirty="0">
                <a:latin typeface="Comic Sans MS" pitchFamily="66" charset="0"/>
              </a:rPr>
              <a:t>c- İşletme Çevresinin Koşulları </a:t>
            </a:r>
          </a:p>
          <a:p>
            <a:pPr lvl="1" algn="just">
              <a:buNone/>
            </a:pPr>
            <a:r>
              <a:rPr lang="tr-TR" dirty="0">
                <a:latin typeface="Comic Sans MS" pitchFamily="66" charset="0"/>
              </a:rPr>
              <a:t>d- Düşünsel Ağırlık</a:t>
            </a:r>
          </a:p>
          <a:p>
            <a:pPr>
              <a:buNone/>
            </a:pPr>
            <a:endParaRPr lang="tr-TR" sz="2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15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401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Calibri</vt:lpstr>
      <vt:lpstr>Comic Sans MS</vt:lpstr>
      <vt:lpstr>Constantia</vt:lpstr>
      <vt:lpstr>Wingdings</vt:lpstr>
      <vt:lpstr>Wingdings 2</vt:lpstr>
      <vt:lpstr>Akış</vt:lpstr>
      <vt:lpstr>İNSAN KAYNAKLARI YÖNETİMİNİN İŞLEVLERİ</vt:lpstr>
      <vt:lpstr>İnsan Kaynakları Yönetiminin İşlevleri</vt:lpstr>
      <vt:lpstr>İNSAN KAYNAKLARI YÖNETİMİNİN İŞLEVLERİ</vt:lpstr>
      <vt:lpstr>İK Bölümünün İşletmedeki Görevleri</vt:lpstr>
      <vt:lpstr>İK Bölümünün İşletmedeki Görevleri</vt:lpstr>
      <vt:lpstr>İş Değerleme Yöntemleri</vt:lpstr>
      <vt:lpstr>ÜCRET VE ÜCRET YÖNETİMİ </vt:lpstr>
      <vt:lpstr>ÜCRET VE ÜCRET YÖNETİMİ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 Kaynakları</dc:title>
  <dc:creator>User</dc:creator>
  <cp:lastModifiedBy>User</cp:lastModifiedBy>
  <cp:revision>11</cp:revision>
  <dcterms:created xsi:type="dcterms:W3CDTF">2020-05-01T14:56:18Z</dcterms:created>
  <dcterms:modified xsi:type="dcterms:W3CDTF">2020-05-07T10:22:16Z</dcterms:modified>
</cp:coreProperties>
</file>