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0299030-0B6F-4048-ACF4-FE0730292AB3}"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4257528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299030-0B6F-4048-ACF4-FE0730292AB3}"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174101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299030-0B6F-4048-ACF4-FE0730292AB3}"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168774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299030-0B6F-4048-ACF4-FE0730292AB3}"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205162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0299030-0B6F-4048-ACF4-FE0730292AB3}"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3687412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299030-0B6F-4048-ACF4-FE0730292AB3}"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230739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299030-0B6F-4048-ACF4-FE0730292AB3}"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3462461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299030-0B6F-4048-ACF4-FE0730292AB3}"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221003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299030-0B6F-4048-ACF4-FE0730292AB3}"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1385289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299030-0B6F-4048-ACF4-FE0730292AB3}"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950961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299030-0B6F-4048-ACF4-FE0730292AB3}"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FA690E-633D-434A-B62C-9F848C3BB4D6}" type="slidenum">
              <a:rPr lang="tr-TR" smtClean="0"/>
              <a:t>‹#›</a:t>
            </a:fld>
            <a:endParaRPr lang="tr-TR"/>
          </a:p>
        </p:txBody>
      </p:sp>
    </p:spTree>
    <p:extLst>
      <p:ext uri="{BB962C8B-B14F-4D97-AF65-F5344CB8AC3E}">
        <p14:creationId xmlns:p14="http://schemas.microsoft.com/office/powerpoint/2010/main" val="4264888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99030-0B6F-4048-ACF4-FE0730292AB3}" type="datetimeFigureOut">
              <a:rPr lang="tr-TR" smtClean="0"/>
              <a:t>8.3.2018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FA690E-633D-434A-B62C-9F848C3BB4D6}" type="slidenum">
              <a:rPr lang="tr-TR" smtClean="0"/>
              <a:t>‹#›</a:t>
            </a:fld>
            <a:endParaRPr lang="tr-TR"/>
          </a:p>
        </p:txBody>
      </p:sp>
    </p:spTree>
    <p:extLst>
      <p:ext uri="{BB962C8B-B14F-4D97-AF65-F5344CB8AC3E}">
        <p14:creationId xmlns:p14="http://schemas.microsoft.com/office/powerpoint/2010/main" val="1774184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BİÇİM VE ZAMAN EKLERİ</a:t>
            </a:r>
            <a:endParaRPr lang="tr-TR" dirty="0"/>
          </a:p>
        </p:txBody>
      </p:sp>
      <p:sp>
        <p:nvSpPr>
          <p:cNvPr id="3" name="İçerik Yer Tutucusu 2"/>
          <p:cNvSpPr>
            <a:spLocks noGrp="1"/>
          </p:cNvSpPr>
          <p:nvPr>
            <p:ph idx="1"/>
          </p:nvPr>
        </p:nvSpPr>
        <p:spPr/>
        <p:txBody>
          <a:bodyPr/>
          <a:lstStyle/>
          <a:p>
            <a:r>
              <a:rPr lang="tr-TR" dirty="0" smtClean="0"/>
              <a:t>Her fiilin cümlede yüklem olarak kullanılabilmesi için zaman veya kip ifade edecek biçimlere sokulması gerekir. Bu ekler dil bilgisi çalışmalarında genellikle biçim ve zaman ekleri olarak adlandırılır.</a:t>
            </a:r>
          </a:p>
        </p:txBody>
      </p:sp>
    </p:spTree>
    <p:extLst>
      <p:ext uri="{BB962C8B-B14F-4D97-AF65-F5344CB8AC3E}">
        <p14:creationId xmlns:p14="http://schemas.microsoft.com/office/powerpoint/2010/main" val="3224261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Kipler</a:t>
            </a:r>
            <a:endParaRPr lang="tr-TR" dirty="0"/>
          </a:p>
        </p:txBody>
      </p:sp>
      <p:sp>
        <p:nvSpPr>
          <p:cNvPr id="5" name="İçerik Yer Tutucusu 4"/>
          <p:cNvSpPr>
            <a:spLocks noGrp="1"/>
          </p:cNvSpPr>
          <p:nvPr>
            <p:ph idx="1"/>
          </p:nvPr>
        </p:nvSpPr>
        <p:spPr/>
        <p:txBody>
          <a:bodyPr/>
          <a:lstStyle/>
          <a:p>
            <a:r>
              <a:rPr lang="tr-TR" dirty="0" smtClean="0"/>
              <a:t>Cümle kurucunun, öznenin gerçekleştirdiği yüklemle ifade edilen hareketle ilgili istek, gereklilik, emir , şart vb. tutumu kip olarak adlandırılır.</a:t>
            </a:r>
          </a:p>
          <a:p>
            <a:endParaRPr lang="tr-TR" dirty="0"/>
          </a:p>
        </p:txBody>
      </p:sp>
    </p:spTree>
    <p:extLst>
      <p:ext uri="{BB962C8B-B14F-4D97-AF65-F5344CB8AC3E}">
        <p14:creationId xmlns:p14="http://schemas.microsoft.com/office/powerpoint/2010/main" val="3091703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Emir Kipi</a:t>
            </a:r>
            <a:endParaRPr lang="tr-TR" dirty="0"/>
          </a:p>
        </p:txBody>
      </p:sp>
      <p:sp>
        <p:nvSpPr>
          <p:cNvPr id="4" name="İçerik Yer Tutucusu 3"/>
          <p:cNvSpPr>
            <a:spLocks noGrp="1"/>
          </p:cNvSpPr>
          <p:nvPr>
            <p:ph sz="half" idx="1"/>
          </p:nvPr>
        </p:nvSpPr>
        <p:spPr>
          <a:xfrm>
            <a:off x="457200" y="1600201"/>
            <a:ext cx="8229600" cy="1540768"/>
          </a:xfrm>
        </p:spPr>
        <p:txBody>
          <a:bodyPr>
            <a:normAutofit fontScale="92500" lnSpcReduction="20000"/>
          </a:bodyPr>
          <a:lstStyle/>
          <a:p>
            <a:r>
              <a:rPr lang="tr-TR" dirty="0" smtClean="0"/>
              <a:t>Emir kipi ,cümle kurucunun oluşturduğu cümledeki özne için yüklemi emir biçiminde tasarladığını ifade eder. Hemen hemen her kişi için ayrı ek kullanılır.</a:t>
            </a:r>
          </a:p>
          <a:p>
            <a:r>
              <a:rPr lang="tr-TR" dirty="0" smtClean="0"/>
              <a:t>Gelecek zaman ifade eder. </a:t>
            </a:r>
          </a:p>
          <a:p>
            <a:endParaRPr lang="tr-TR" dirty="0"/>
          </a:p>
        </p:txBody>
      </p:sp>
      <p:graphicFrame>
        <p:nvGraphicFramePr>
          <p:cNvPr id="6" name="İçerik Yer Tutucusu 5"/>
          <p:cNvGraphicFramePr>
            <a:graphicFrameLocks noGrp="1"/>
          </p:cNvGraphicFramePr>
          <p:nvPr>
            <p:ph sz="half" idx="2"/>
            <p:extLst>
              <p:ext uri="{D42A27DB-BD31-4B8C-83A1-F6EECF244321}">
                <p14:modId xmlns:p14="http://schemas.microsoft.com/office/powerpoint/2010/main" val="4238276658"/>
              </p:ext>
            </p:extLst>
          </p:nvPr>
        </p:nvGraphicFramePr>
        <p:xfrm>
          <a:off x="827088" y="3429000"/>
          <a:ext cx="7859709" cy="2433320"/>
        </p:xfrm>
        <a:graphic>
          <a:graphicData uri="http://schemas.openxmlformats.org/drawingml/2006/table">
            <a:tbl>
              <a:tblPr firstRow="1" bandRow="1">
                <a:tableStyleId>{5C22544A-7EE6-4342-B048-85BDC9FD1C3A}</a:tableStyleId>
              </a:tblPr>
              <a:tblGrid>
                <a:gridCol w="432544"/>
                <a:gridCol w="1122200"/>
                <a:gridCol w="1260993"/>
                <a:gridCol w="1361223"/>
                <a:gridCol w="1160763"/>
                <a:gridCol w="1260993"/>
                <a:gridCol w="1260993"/>
              </a:tblGrid>
              <a:tr h="370840">
                <a:tc>
                  <a:txBody>
                    <a:bodyPr/>
                    <a:lstStyle/>
                    <a:p>
                      <a:endParaRPr lang="tr-TR" b="1" dirty="0"/>
                    </a:p>
                  </a:txBody>
                  <a:tcPr/>
                </a:tc>
                <a:tc gridSpan="3">
                  <a:txBody>
                    <a:bodyPr/>
                    <a:lstStyle/>
                    <a:p>
                      <a:r>
                        <a:rPr lang="tr-TR" dirty="0" smtClean="0"/>
                        <a:t>Teklik</a:t>
                      </a:r>
                      <a:endParaRPr lang="tr-TR" dirty="0"/>
                    </a:p>
                  </a:txBody>
                  <a:tcPr/>
                </a:tc>
                <a:tc hMerge="1">
                  <a:txBody>
                    <a:bodyPr/>
                    <a:lstStyle/>
                    <a:p>
                      <a:endParaRPr lang="tr-TR"/>
                    </a:p>
                  </a:txBody>
                  <a:tcPr/>
                </a:tc>
                <a:tc hMerge="1">
                  <a:txBody>
                    <a:bodyPr/>
                    <a:lstStyle/>
                    <a:p>
                      <a:endParaRPr lang="tr-TR" dirty="0"/>
                    </a:p>
                  </a:txBody>
                  <a:tcPr/>
                </a:tc>
                <a:tc gridSpan="3">
                  <a:txBody>
                    <a:bodyPr/>
                    <a:lstStyle/>
                    <a:p>
                      <a:r>
                        <a:rPr lang="tr-TR" dirty="0" smtClean="0"/>
                        <a:t>Çokluk</a:t>
                      </a:r>
                      <a:endParaRPr lang="tr-TR" dirty="0"/>
                    </a:p>
                  </a:txBody>
                  <a:tcPr/>
                </a:tc>
                <a:tc hMerge="1">
                  <a:txBody>
                    <a:bodyPr/>
                    <a:lstStyle/>
                    <a:p>
                      <a:endParaRPr lang="tr-TR"/>
                    </a:p>
                  </a:txBody>
                  <a:tcPr/>
                </a:tc>
                <a:tc hMerge="1">
                  <a:txBody>
                    <a:bodyPr/>
                    <a:lstStyle/>
                    <a:p>
                      <a:endParaRPr lang="tr-TR" dirty="0"/>
                    </a:p>
                  </a:txBody>
                  <a:tcPr/>
                </a:tc>
              </a:tr>
              <a:tr h="370840">
                <a:tc rowSpan="2">
                  <a:txBody>
                    <a:bodyPr/>
                    <a:lstStyle/>
                    <a:p>
                      <a:endParaRPr lang="tr-TR" sz="1600" b="1" dirty="0"/>
                    </a:p>
                  </a:txBody>
                  <a:tcPr/>
                </a:tc>
                <a:tc rowSpan="2">
                  <a:txBody>
                    <a:bodyPr/>
                    <a:lstStyle/>
                    <a:p>
                      <a:pPr algn="ctr"/>
                      <a:r>
                        <a:rPr lang="tr-TR" sz="1600" b="1" dirty="0" smtClean="0"/>
                        <a:t>Ekler</a:t>
                      </a:r>
                      <a:endParaRPr lang="tr-TR" sz="1600" b="1" dirty="0"/>
                    </a:p>
                  </a:txBody>
                  <a:tcPr anchor="ctr"/>
                </a:tc>
                <a:tc gridSpan="2">
                  <a:txBody>
                    <a:bodyPr/>
                    <a:lstStyle/>
                    <a:p>
                      <a:pPr algn="ctr"/>
                      <a:r>
                        <a:rPr lang="tr-TR" b="1" dirty="0" smtClean="0"/>
                        <a:t>Çekim</a:t>
                      </a:r>
                      <a:endParaRPr lang="tr-TR" b="1" dirty="0"/>
                    </a:p>
                  </a:txBody>
                  <a:tcPr anchor="ctr"/>
                </a:tc>
                <a:tc hMerge="1">
                  <a:txBody>
                    <a:bodyPr/>
                    <a:lstStyle/>
                    <a:p>
                      <a:endParaRPr lang="tr-TR" b="1" dirty="0"/>
                    </a:p>
                  </a:txBody>
                  <a:tcPr/>
                </a:tc>
                <a:tc rowSpan="2">
                  <a:txBody>
                    <a:bodyPr/>
                    <a:lstStyle/>
                    <a:p>
                      <a:pPr algn="ctr"/>
                      <a:r>
                        <a:rPr lang="tr-TR" sz="1600" b="1" dirty="0" smtClean="0"/>
                        <a:t>Ekler</a:t>
                      </a:r>
                      <a:endParaRPr lang="tr-TR" sz="1600" b="1" dirty="0"/>
                    </a:p>
                  </a:txBody>
                  <a:tcPr anchor="ctr"/>
                </a:tc>
                <a:tc gridSpan="2">
                  <a:txBody>
                    <a:bodyPr/>
                    <a:lstStyle/>
                    <a:p>
                      <a:pPr algn="ctr"/>
                      <a:r>
                        <a:rPr lang="tr-TR" b="1" dirty="0" smtClean="0"/>
                        <a:t>Çekim</a:t>
                      </a:r>
                      <a:endParaRPr lang="tr-TR" b="1" dirty="0"/>
                    </a:p>
                  </a:txBody>
                  <a:tcPr/>
                </a:tc>
                <a:tc hMerge="1">
                  <a:txBody>
                    <a:bodyPr/>
                    <a:lstStyle/>
                    <a:p>
                      <a:endParaRPr lang="tr-TR" b="1" dirty="0"/>
                    </a:p>
                  </a:txBody>
                  <a:tcPr/>
                </a:tc>
              </a:tr>
              <a:tr h="370840">
                <a:tc vMerge="1">
                  <a:txBody>
                    <a:bodyPr/>
                    <a:lstStyle/>
                    <a:p>
                      <a:endParaRPr lang="tr-TR" b="1" dirty="0"/>
                    </a:p>
                  </a:txBody>
                  <a:tcPr/>
                </a:tc>
                <a:tc vMerge="1">
                  <a:txBody>
                    <a:bodyPr/>
                    <a:lstStyle/>
                    <a:p>
                      <a:endParaRPr lang="tr-TR" dirty="0"/>
                    </a:p>
                  </a:txBody>
                  <a:tcPr/>
                </a:tc>
                <a:tc>
                  <a:txBody>
                    <a:bodyPr/>
                    <a:lstStyle/>
                    <a:p>
                      <a:r>
                        <a:rPr lang="tr-TR" sz="1600" dirty="0" smtClean="0"/>
                        <a:t>Olumlu</a:t>
                      </a:r>
                      <a:endParaRPr lang="tr-TR" sz="1600" dirty="0"/>
                    </a:p>
                  </a:txBody>
                  <a:tcPr/>
                </a:tc>
                <a:tc>
                  <a:txBody>
                    <a:bodyPr/>
                    <a:lstStyle/>
                    <a:p>
                      <a:r>
                        <a:rPr lang="tr-TR" sz="1600" dirty="0" smtClean="0"/>
                        <a:t>Olumsuz</a:t>
                      </a:r>
                      <a:endParaRPr lang="tr-TR" sz="1600" dirty="0"/>
                    </a:p>
                  </a:txBody>
                  <a:tcPr/>
                </a:tc>
                <a:tc vMerge="1">
                  <a:txBody>
                    <a:bodyPr/>
                    <a:lstStyle/>
                    <a:p>
                      <a:endParaRPr lang="tr-TR" dirty="0"/>
                    </a:p>
                  </a:txBody>
                  <a:tcPr/>
                </a:tc>
                <a:tc>
                  <a:txBody>
                    <a:bodyPr/>
                    <a:lstStyle/>
                    <a:p>
                      <a:r>
                        <a:rPr lang="tr-TR" sz="1600" dirty="0" smtClean="0"/>
                        <a:t>Olumlu</a:t>
                      </a:r>
                      <a:endParaRPr lang="tr-TR" sz="1600" dirty="0"/>
                    </a:p>
                  </a:txBody>
                  <a:tcPr/>
                </a:tc>
                <a:tc>
                  <a:txBody>
                    <a:bodyPr/>
                    <a:lstStyle/>
                    <a:p>
                      <a:r>
                        <a:rPr lang="tr-TR" sz="1600" dirty="0" smtClean="0"/>
                        <a:t>Olumsuz</a:t>
                      </a:r>
                      <a:endParaRPr lang="tr-TR" sz="1600" dirty="0"/>
                    </a:p>
                  </a:txBody>
                  <a:tcPr/>
                </a:tc>
              </a:tr>
              <a:tr h="370840">
                <a:tc>
                  <a:txBody>
                    <a:bodyPr/>
                    <a:lstStyle/>
                    <a:p>
                      <a:r>
                        <a:rPr lang="tr-TR" sz="1600" b="1" dirty="0" smtClean="0"/>
                        <a:t>I</a:t>
                      </a:r>
                      <a:endParaRPr lang="tr-TR" sz="1600" b="1" dirty="0"/>
                    </a:p>
                  </a:txBody>
                  <a:tcPr/>
                </a:tc>
                <a:tc>
                  <a:txBody>
                    <a:bodyPr/>
                    <a:lstStyle/>
                    <a:p>
                      <a:r>
                        <a:rPr lang="tr-TR" sz="1600" dirty="0" smtClean="0"/>
                        <a:t>-</a:t>
                      </a:r>
                      <a:r>
                        <a:rPr lang="tr-TR" sz="1600" dirty="0" err="1" smtClean="0"/>
                        <a:t>AyIm</a:t>
                      </a:r>
                      <a:endParaRPr lang="tr-TR" sz="1600" dirty="0"/>
                    </a:p>
                  </a:txBody>
                  <a:tcPr/>
                </a:tc>
                <a:tc>
                  <a:txBody>
                    <a:bodyPr/>
                    <a:lstStyle/>
                    <a:p>
                      <a:r>
                        <a:rPr lang="tr-TR" sz="1600" dirty="0" smtClean="0"/>
                        <a:t>Geleyim</a:t>
                      </a:r>
                      <a:endParaRPr lang="tr-TR" sz="1600" dirty="0"/>
                    </a:p>
                  </a:txBody>
                  <a:tcPr/>
                </a:tc>
                <a:tc>
                  <a:txBody>
                    <a:bodyPr/>
                    <a:lstStyle/>
                    <a:p>
                      <a:r>
                        <a:rPr lang="tr-TR" sz="1600" dirty="0" smtClean="0"/>
                        <a:t>Gelmeyeyim</a:t>
                      </a:r>
                      <a:endParaRPr lang="tr-TR" sz="1600" dirty="0"/>
                    </a:p>
                  </a:txBody>
                  <a:tcPr/>
                </a:tc>
                <a:tc>
                  <a:txBody>
                    <a:bodyPr/>
                    <a:lstStyle/>
                    <a:p>
                      <a:r>
                        <a:rPr lang="tr-TR" sz="1600" dirty="0" smtClean="0"/>
                        <a:t>-</a:t>
                      </a:r>
                      <a:r>
                        <a:rPr lang="tr-TR" sz="1600" dirty="0" err="1" smtClean="0"/>
                        <a:t>AlIm</a:t>
                      </a:r>
                      <a:endParaRPr lang="tr-TR" sz="1600" dirty="0"/>
                    </a:p>
                  </a:txBody>
                  <a:tcPr/>
                </a:tc>
                <a:tc>
                  <a:txBody>
                    <a:bodyPr/>
                    <a:lstStyle/>
                    <a:p>
                      <a:r>
                        <a:rPr lang="tr-TR" sz="1600" dirty="0" smtClean="0"/>
                        <a:t>Gelelim</a:t>
                      </a:r>
                      <a:endParaRPr lang="tr-TR" sz="1600" dirty="0"/>
                    </a:p>
                  </a:txBody>
                  <a:tcPr/>
                </a:tc>
                <a:tc>
                  <a:txBody>
                    <a:bodyPr/>
                    <a:lstStyle/>
                    <a:p>
                      <a:r>
                        <a:rPr lang="tr-TR" sz="1600" dirty="0" smtClean="0"/>
                        <a:t>Gelmeyelim</a:t>
                      </a:r>
                      <a:endParaRPr lang="tr-TR" sz="1600" dirty="0"/>
                    </a:p>
                  </a:txBody>
                  <a:tcPr/>
                </a:tc>
              </a:tr>
              <a:tr h="370840">
                <a:tc>
                  <a:txBody>
                    <a:bodyPr/>
                    <a:lstStyle/>
                    <a:p>
                      <a:r>
                        <a:rPr lang="tr-TR" sz="1600" b="1" dirty="0" smtClean="0"/>
                        <a:t>II</a:t>
                      </a:r>
                      <a:endParaRPr lang="tr-TR" sz="1600" b="1" dirty="0"/>
                    </a:p>
                  </a:txBody>
                  <a:tcPr/>
                </a:tc>
                <a:tc>
                  <a:txBody>
                    <a:bodyPr/>
                    <a:lstStyle/>
                    <a:p>
                      <a:r>
                        <a:rPr lang="tr-TR" sz="1600" dirty="0" smtClean="0"/>
                        <a:t>Ø</a:t>
                      </a:r>
                      <a:endParaRPr lang="tr-TR" sz="1600" dirty="0"/>
                    </a:p>
                  </a:txBody>
                  <a:tcPr/>
                </a:tc>
                <a:tc>
                  <a:txBody>
                    <a:bodyPr/>
                    <a:lstStyle/>
                    <a:p>
                      <a:r>
                        <a:rPr lang="tr-TR" sz="1600" dirty="0" smtClean="0"/>
                        <a:t>Gel</a:t>
                      </a:r>
                      <a:endParaRPr lang="tr-TR" sz="1600" dirty="0"/>
                    </a:p>
                  </a:txBody>
                  <a:tcPr/>
                </a:tc>
                <a:tc>
                  <a:txBody>
                    <a:bodyPr/>
                    <a:lstStyle/>
                    <a:p>
                      <a:r>
                        <a:rPr lang="tr-TR" sz="1600" dirty="0" smtClean="0"/>
                        <a:t>Gelme</a:t>
                      </a:r>
                      <a:endParaRPr lang="tr-TR" sz="1600" dirty="0"/>
                    </a:p>
                  </a:txBody>
                  <a:tcPr/>
                </a:tc>
                <a:tc>
                  <a:txBody>
                    <a:bodyPr/>
                    <a:lstStyle/>
                    <a:p>
                      <a:r>
                        <a:rPr lang="tr-TR" sz="1600" dirty="0" smtClean="0"/>
                        <a:t>-n;-</a:t>
                      </a:r>
                      <a:r>
                        <a:rPr lang="tr-TR" sz="1600" dirty="0" err="1" smtClean="0"/>
                        <a:t>nIz</a:t>
                      </a:r>
                      <a:r>
                        <a:rPr lang="tr-TR" sz="1600" dirty="0" smtClean="0"/>
                        <a:t>/-</a:t>
                      </a:r>
                      <a:r>
                        <a:rPr lang="tr-TR" sz="1600" dirty="0" err="1" smtClean="0"/>
                        <a:t>nUz</a:t>
                      </a:r>
                      <a:endParaRPr lang="tr-TR" sz="1600" dirty="0"/>
                    </a:p>
                  </a:txBody>
                  <a:tcPr/>
                </a:tc>
                <a:tc>
                  <a:txBody>
                    <a:bodyPr/>
                    <a:lstStyle/>
                    <a:p>
                      <a:r>
                        <a:rPr lang="tr-TR" sz="1600" dirty="0" smtClean="0"/>
                        <a:t>Gelin/</a:t>
                      </a:r>
                    </a:p>
                    <a:p>
                      <a:r>
                        <a:rPr lang="tr-TR" sz="1600" dirty="0" smtClean="0"/>
                        <a:t>Geliniz</a:t>
                      </a:r>
                      <a:endParaRPr lang="tr-TR" sz="1600" dirty="0"/>
                    </a:p>
                  </a:txBody>
                  <a:tcPr/>
                </a:tc>
                <a:tc>
                  <a:txBody>
                    <a:bodyPr/>
                    <a:lstStyle/>
                    <a:p>
                      <a:r>
                        <a:rPr lang="tr-TR" sz="1600" dirty="0" smtClean="0"/>
                        <a:t>Gelmeyin</a:t>
                      </a:r>
                      <a:r>
                        <a:rPr lang="tr-TR" sz="1600" baseline="0" dirty="0" smtClean="0"/>
                        <a:t> / Gelmeyiniz</a:t>
                      </a:r>
                      <a:endParaRPr lang="tr-TR" sz="1600" dirty="0"/>
                    </a:p>
                  </a:txBody>
                  <a:tcPr/>
                </a:tc>
              </a:tr>
              <a:tr h="370840">
                <a:tc>
                  <a:txBody>
                    <a:bodyPr/>
                    <a:lstStyle/>
                    <a:p>
                      <a:r>
                        <a:rPr lang="tr-TR" sz="1600" b="1" dirty="0" smtClean="0"/>
                        <a:t>III</a:t>
                      </a:r>
                      <a:endParaRPr lang="tr-TR" sz="1600" b="1" dirty="0"/>
                    </a:p>
                  </a:txBody>
                  <a:tcPr/>
                </a:tc>
                <a:tc>
                  <a:txBody>
                    <a:bodyPr/>
                    <a:lstStyle/>
                    <a:p>
                      <a:r>
                        <a:rPr lang="tr-TR" sz="1600" dirty="0" smtClean="0"/>
                        <a:t>-</a:t>
                      </a:r>
                      <a:r>
                        <a:rPr lang="tr-TR" sz="1600" dirty="0" err="1" smtClean="0"/>
                        <a:t>sIn</a:t>
                      </a:r>
                      <a:r>
                        <a:rPr lang="tr-TR" sz="1600" dirty="0" smtClean="0"/>
                        <a:t>/-</a:t>
                      </a:r>
                      <a:r>
                        <a:rPr lang="tr-TR" sz="1600" dirty="0" err="1" smtClean="0"/>
                        <a:t>sUn</a:t>
                      </a:r>
                      <a:endParaRPr lang="tr-TR" sz="1600" dirty="0"/>
                    </a:p>
                  </a:txBody>
                  <a:tcPr/>
                </a:tc>
                <a:tc>
                  <a:txBody>
                    <a:bodyPr/>
                    <a:lstStyle/>
                    <a:p>
                      <a:r>
                        <a:rPr lang="tr-TR" sz="1600" dirty="0" smtClean="0"/>
                        <a:t>Gelsin</a:t>
                      </a:r>
                      <a:endParaRPr lang="tr-TR" sz="1600" dirty="0"/>
                    </a:p>
                  </a:txBody>
                  <a:tcPr/>
                </a:tc>
                <a:tc>
                  <a:txBody>
                    <a:bodyPr/>
                    <a:lstStyle/>
                    <a:p>
                      <a:r>
                        <a:rPr lang="tr-TR" sz="1600" dirty="0" smtClean="0"/>
                        <a:t>Gelmesin</a:t>
                      </a:r>
                      <a:endParaRPr lang="tr-TR" sz="1600" dirty="0"/>
                    </a:p>
                  </a:txBody>
                  <a:tcPr/>
                </a:tc>
                <a:tc>
                  <a:txBody>
                    <a:bodyPr/>
                    <a:lstStyle/>
                    <a:p>
                      <a:r>
                        <a:rPr lang="tr-TR" sz="1600" dirty="0" smtClean="0"/>
                        <a:t>-</a:t>
                      </a:r>
                      <a:r>
                        <a:rPr lang="tr-TR" sz="1600" dirty="0" err="1" smtClean="0"/>
                        <a:t>sIn</a:t>
                      </a:r>
                      <a:r>
                        <a:rPr lang="tr-TR" sz="1600" dirty="0" smtClean="0"/>
                        <a:t>(</a:t>
                      </a:r>
                      <a:r>
                        <a:rPr lang="tr-TR" sz="1600" dirty="0" err="1" smtClean="0"/>
                        <a:t>lAr</a:t>
                      </a:r>
                      <a:r>
                        <a:rPr lang="tr-TR" sz="1600" dirty="0" smtClean="0"/>
                        <a:t>)</a:t>
                      </a:r>
                      <a:endParaRPr lang="tr-TR"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Gelsin(</a:t>
                      </a:r>
                      <a:r>
                        <a:rPr lang="tr-TR" sz="1600" dirty="0" err="1" smtClean="0"/>
                        <a:t>ler</a:t>
                      </a:r>
                      <a:r>
                        <a:rPr lang="tr-TR" sz="1600" dirty="0" smtClean="0"/>
                        <a:t>)</a:t>
                      </a:r>
                    </a:p>
                  </a:txBody>
                  <a:tcPr/>
                </a:tc>
                <a:tc>
                  <a:txBody>
                    <a:bodyPr/>
                    <a:lstStyle/>
                    <a:p>
                      <a:r>
                        <a:rPr lang="tr-TR" sz="1600" dirty="0" smtClean="0"/>
                        <a:t>Gelsin(</a:t>
                      </a:r>
                      <a:r>
                        <a:rPr lang="tr-TR" sz="1600" dirty="0" err="1" smtClean="0"/>
                        <a:t>ler</a:t>
                      </a:r>
                      <a:r>
                        <a:rPr lang="tr-TR" sz="1600" dirty="0" smtClean="0"/>
                        <a:t>)</a:t>
                      </a:r>
                      <a:endParaRPr lang="tr-TR" sz="1600" dirty="0"/>
                    </a:p>
                  </a:txBody>
                  <a:tcPr/>
                </a:tc>
              </a:tr>
            </a:tbl>
          </a:graphicData>
        </a:graphic>
      </p:graphicFrame>
    </p:spTree>
    <p:extLst>
      <p:ext uri="{BB962C8B-B14F-4D97-AF65-F5344CB8AC3E}">
        <p14:creationId xmlns:p14="http://schemas.microsoft.com/office/powerpoint/2010/main" val="3628043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İstek</a:t>
            </a:r>
            <a:endParaRPr lang="tr-TR" dirty="0"/>
          </a:p>
        </p:txBody>
      </p:sp>
      <p:sp>
        <p:nvSpPr>
          <p:cNvPr id="3" name="İçerik Yer Tutucusu 2"/>
          <p:cNvSpPr>
            <a:spLocks noGrp="1"/>
          </p:cNvSpPr>
          <p:nvPr>
            <p:ph sz="half" idx="1"/>
          </p:nvPr>
        </p:nvSpPr>
        <p:spPr>
          <a:xfrm>
            <a:off x="457200" y="1600201"/>
            <a:ext cx="8229600" cy="1972815"/>
          </a:xfrm>
        </p:spPr>
        <p:txBody>
          <a:bodyPr>
            <a:normAutofit fontScale="70000" lnSpcReduction="20000"/>
          </a:bodyPr>
          <a:lstStyle/>
          <a:p>
            <a:r>
              <a:rPr lang="tr-TR" dirty="0" smtClean="0"/>
              <a:t>İstek </a:t>
            </a:r>
            <a:r>
              <a:rPr lang="tr-TR" dirty="0"/>
              <a:t>kipi ,cümle kurucunun oluşturduğu cümledeki özne için yüklemi </a:t>
            </a:r>
            <a:r>
              <a:rPr lang="tr-TR" dirty="0" smtClean="0"/>
              <a:t>istek </a:t>
            </a:r>
            <a:r>
              <a:rPr lang="tr-TR" dirty="0"/>
              <a:t>biçiminde tasarladığını ifade eder. </a:t>
            </a:r>
            <a:r>
              <a:rPr lang="tr-TR" dirty="0" smtClean="0"/>
              <a:t>Bu </a:t>
            </a:r>
            <a:r>
              <a:rPr lang="tr-TR" dirty="0"/>
              <a:t>kip ekleme yöntemiyle oluşturulmak istendiğinde </a:t>
            </a:r>
            <a:r>
              <a:rPr lang="tr-TR" dirty="0" smtClean="0"/>
              <a:t>Türkiye Türkçesinde –A ekinden yararlanılır. </a:t>
            </a:r>
            <a:r>
              <a:rPr lang="tr-TR" dirty="0" err="1" smtClean="0"/>
              <a:t>Çekimlenmesinde</a:t>
            </a:r>
            <a:r>
              <a:rPr lang="tr-TR" dirty="0" smtClean="0"/>
              <a:t> I. kişiler için iyelik kökenli, II. kişileri için ise kişi zamiri kökenli öznelik ekleri kullanılır. I. kişiler için istek kipi ölçünlü Türkçede pek kullanılmamaktadır.</a:t>
            </a:r>
            <a:endParaRPr lang="tr-TR" dirty="0"/>
          </a:p>
          <a:p>
            <a:r>
              <a:rPr lang="tr-TR" dirty="0"/>
              <a:t>Gelecek zaman ifade eder. </a:t>
            </a:r>
          </a:p>
          <a:p>
            <a:endParaRPr lang="tr-TR" dirty="0"/>
          </a:p>
          <a:p>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2946502778"/>
              </p:ext>
            </p:extLst>
          </p:nvPr>
        </p:nvGraphicFramePr>
        <p:xfrm>
          <a:off x="611188" y="4221088"/>
          <a:ext cx="8075612" cy="1854200"/>
        </p:xfrm>
        <a:graphic>
          <a:graphicData uri="http://schemas.openxmlformats.org/drawingml/2006/table">
            <a:tbl>
              <a:tblPr firstRow="1" bandRow="1">
                <a:tableStyleId>{5C22544A-7EE6-4342-B048-85BDC9FD1C3A}</a:tableStyleId>
              </a:tblPr>
              <a:tblGrid>
                <a:gridCol w="432420"/>
                <a:gridCol w="1910798"/>
                <a:gridCol w="1910798"/>
                <a:gridCol w="1910798"/>
                <a:gridCol w="1910798"/>
              </a:tblGrid>
              <a:tr h="370840">
                <a:tc>
                  <a:txBody>
                    <a:bodyPr/>
                    <a:lstStyle/>
                    <a:p>
                      <a:endParaRPr lang="tr-TR" b="1"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r>
              <a:tr h="370840">
                <a:tc>
                  <a:txBody>
                    <a:bodyPr/>
                    <a:lstStyle/>
                    <a:p>
                      <a:r>
                        <a:rPr lang="tr-TR" b="1" dirty="0" smtClean="0"/>
                        <a:t>I</a:t>
                      </a:r>
                      <a:endParaRPr lang="tr-TR" b="1" dirty="0"/>
                    </a:p>
                  </a:txBody>
                  <a:tcPr/>
                </a:tc>
                <a:tc>
                  <a:txBody>
                    <a:bodyPr/>
                    <a:lstStyle/>
                    <a:p>
                      <a:r>
                        <a:rPr lang="tr-TR" i="1" dirty="0" smtClean="0"/>
                        <a:t>Gelem </a:t>
                      </a:r>
                      <a:endParaRPr lang="tr-TR" i="1" dirty="0"/>
                    </a:p>
                  </a:txBody>
                  <a:tcPr/>
                </a:tc>
                <a:tc>
                  <a:txBody>
                    <a:bodyPr/>
                    <a:lstStyle/>
                    <a:p>
                      <a:r>
                        <a:rPr lang="tr-TR" i="1" dirty="0" err="1" smtClean="0"/>
                        <a:t>Gelmeyem</a:t>
                      </a:r>
                      <a:endParaRPr lang="tr-TR" i="1" dirty="0"/>
                    </a:p>
                  </a:txBody>
                  <a:tcPr/>
                </a:tc>
                <a:tc>
                  <a:txBody>
                    <a:bodyPr/>
                    <a:lstStyle/>
                    <a:p>
                      <a:r>
                        <a:rPr lang="tr-TR" i="1" dirty="0" err="1" smtClean="0"/>
                        <a:t>Gelek</a:t>
                      </a:r>
                      <a:endParaRPr lang="tr-TR" i="1" dirty="0"/>
                    </a:p>
                  </a:txBody>
                  <a:tcPr/>
                </a:tc>
                <a:tc>
                  <a:txBody>
                    <a:bodyPr/>
                    <a:lstStyle/>
                    <a:p>
                      <a:r>
                        <a:rPr lang="tr-TR" i="1" dirty="0" err="1" smtClean="0"/>
                        <a:t>Gelmeyek</a:t>
                      </a:r>
                      <a:endParaRPr lang="tr-TR" i="1" dirty="0"/>
                    </a:p>
                  </a:txBody>
                  <a:tcPr/>
                </a:tc>
              </a:tr>
              <a:tr h="370840">
                <a:tc>
                  <a:txBody>
                    <a:bodyPr/>
                    <a:lstStyle/>
                    <a:p>
                      <a:r>
                        <a:rPr lang="tr-TR" b="1" dirty="0" smtClean="0"/>
                        <a:t>II</a:t>
                      </a:r>
                      <a:endParaRPr lang="tr-TR" b="1" dirty="0"/>
                    </a:p>
                  </a:txBody>
                  <a:tcPr/>
                </a:tc>
                <a:tc>
                  <a:txBody>
                    <a:bodyPr/>
                    <a:lstStyle/>
                    <a:p>
                      <a:r>
                        <a:rPr lang="tr-TR" dirty="0" smtClean="0"/>
                        <a:t>Gelesin</a:t>
                      </a:r>
                      <a:endParaRPr lang="tr-TR" dirty="0"/>
                    </a:p>
                  </a:txBody>
                  <a:tcPr/>
                </a:tc>
                <a:tc>
                  <a:txBody>
                    <a:bodyPr/>
                    <a:lstStyle/>
                    <a:p>
                      <a:r>
                        <a:rPr lang="tr-TR" dirty="0" smtClean="0"/>
                        <a:t>Gelmeyesin</a:t>
                      </a:r>
                      <a:endParaRPr lang="tr-TR" dirty="0"/>
                    </a:p>
                  </a:txBody>
                  <a:tcPr/>
                </a:tc>
                <a:tc>
                  <a:txBody>
                    <a:bodyPr/>
                    <a:lstStyle/>
                    <a:p>
                      <a:r>
                        <a:rPr lang="tr-TR" dirty="0" smtClean="0"/>
                        <a:t>Gelesiniz</a:t>
                      </a:r>
                      <a:endParaRPr lang="tr-TR" dirty="0"/>
                    </a:p>
                  </a:txBody>
                  <a:tcPr/>
                </a:tc>
                <a:tc>
                  <a:txBody>
                    <a:bodyPr/>
                    <a:lstStyle/>
                    <a:p>
                      <a:r>
                        <a:rPr lang="tr-TR" dirty="0" smtClean="0"/>
                        <a:t>Gelmeyesiniz</a:t>
                      </a:r>
                      <a:endParaRPr lang="tr-TR" dirty="0"/>
                    </a:p>
                  </a:txBody>
                  <a:tcPr/>
                </a:tc>
              </a:tr>
              <a:tr h="370840">
                <a:tc>
                  <a:txBody>
                    <a:bodyPr/>
                    <a:lstStyle/>
                    <a:p>
                      <a:r>
                        <a:rPr lang="tr-TR" b="1" dirty="0" smtClean="0"/>
                        <a:t>III</a:t>
                      </a:r>
                      <a:endParaRPr lang="tr-TR" b="1" dirty="0"/>
                    </a:p>
                  </a:txBody>
                  <a:tcPr/>
                </a:tc>
                <a:tc>
                  <a:txBody>
                    <a:bodyPr/>
                    <a:lstStyle/>
                    <a:p>
                      <a:r>
                        <a:rPr lang="tr-TR" dirty="0" smtClean="0"/>
                        <a:t>Gele</a:t>
                      </a:r>
                      <a:endParaRPr lang="tr-TR" dirty="0"/>
                    </a:p>
                  </a:txBody>
                  <a:tcPr/>
                </a:tc>
                <a:tc>
                  <a:txBody>
                    <a:bodyPr/>
                    <a:lstStyle/>
                    <a:p>
                      <a:r>
                        <a:rPr lang="tr-TR" dirty="0" smtClean="0"/>
                        <a:t>Gelmeye</a:t>
                      </a:r>
                      <a:endParaRPr lang="tr-TR" dirty="0"/>
                    </a:p>
                  </a:txBody>
                  <a:tcPr/>
                </a:tc>
                <a:tc>
                  <a:txBody>
                    <a:bodyPr/>
                    <a:lstStyle/>
                    <a:p>
                      <a:r>
                        <a:rPr lang="tr-TR" dirty="0" smtClean="0"/>
                        <a:t>Gele</a:t>
                      </a:r>
                      <a:endParaRPr lang="tr-TR" dirty="0"/>
                    </a:p>
                  </a:txBody>
                  <a:tcPr/>
                </a:tc>
                <a:tc>
                  <a:txBody>
                    <a:bodyPr/>
                    <a:lstStyle/>
                    <a:p>
                      <a:r>
                        <a:rPr lang="tr-TR" dirty="0" smtClean="0"/>
                        <a:t>Gelmeye(</a:t>
                      </a:r>
                      <a:r>
                        <a:rPr lang="tr-TR" dirty="0" err="1" smtClean="0"/>
                        <a:t>ler</a:t>
                      </a:r>
                      <a:r>
                        <a:rPr lang="tr-TR" dirty="0" smtClean="0"/>
                        <a:t>)</a:t>
                      </a:r>
                      <a:endParaRPr lang="tr-TR" dirty="0"/>
                    </a:p>
                  </a:txBody>
                  <a:tcPr/>
                </a:tc>
              </a:tr>
            </a:tbl>
          </a:graphicData>
        </a:graphic>
      </p:graphicFrame>
    </p:spTree>
    <p:extLst>
      <p:ext uri="{BB962C8B-B14F-4D97-AF65-F5344CB8AC3E}">
        <p14:creationId xmlns:p14="http://schemas.microsoft.com/office/powerpoint/2010/main" val="2917719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Gereklilik Kipi</a:t>
            </a:r>
            <a:endParaRPr lang="tr-TR" dirty="0"/>
          </a:p>
        </p:txBody>
      </p:sp>
      <p:sp>
        <p:nvSpPr>
          <p:cNvPr id="3" name="İçerik Yer Tutucusu 2"/>
          <p:cNvSpPr>
            <a:spLocks noGrp="1"/>
          </p:cNvSpPr>
          <p:nvPr>
            <p:ph sz="half" idx="1"/>
          </p:nvPr>
        </p:nvSpPr>
        <p:spPr>
          <a:xfrm>
            <a:off x="457200" y="1600201"/>
            <a:ext cx="8229600" cy="1540767"/>
          </a:xfrm>
        </p:spPr>
        <p:txBody>
          <a:bodyPr>
            <a:normAutofit fontScale="70000" lnSpcReduction="20000"/>
          </a:bodyPr>
          <a:lstStyle/>
          <a:p>
            <a:r>
              <a:rPr lang="tr-TR" dirty="0" smtClean="0"/>
              <a:t>Gereklilik </a:t>
            </a:r>
            <a:r>
              <a:rPr lang="tr-TR" dirty="0"/>
              <a:t>kipi ,cümle kurucunun oluşturduğu cümledeki özne için yüklemi </a:t>
            </a:r>
            <a:r>
              <a:rPr lang="tr-TR" dirty="0" smtClean="0"/>
              <a:t>gereklilik </a:t>
            </a:r>
            <a:r>
              <a:rPr lang="tr-TR" dirty="0"/>
              <a:t>biçiminde tasarladığını ifade eder. Bu </a:t>
            </a:r>
            <a:r>
              <a:rPr lang="tr-TR" dirty="0" smtClean="0"/>
              <a:t>kip ekleme yöntemiyle oluşturulmak istendiğinde Türkiye </a:t>
            </a:r>
            <a:r>
              <a:rPr lang="tr-TR" dirty="0"/>
              <a:t>Türkçesinde </a:t>
            </a:r>
            <a:r>
              <a:rPr lang="tr-TR" dirty="0" smtClean="0"/>
              <a:t>–</a:t>
            </a:r>
            <a:r>
              <a:rPr lang="tr-TR" dirty="0" err="1" smtClean="0"/>
              <a:t>mAlI</a:t>
            </a:r>
            <a:r>
              <a:rPr lang="tr-TR" dirty="0" smtClean="0"/>
              <a:t> </a:t>
            </a:r>
            <a:r>
              <a:rPr lang="tr-TR" dirty="0"/>
              <a:t>ekinden yararlanılır. </a:t>
            </a:r>
            <a:r>
              <a:rPr lang="tr-TR" dirty="0" err="1"/>
              <a:t>Çekimlenmesinde</a:t>
            </a:r>
            <a:r>
              <a:rPr lang="tr-TR" dirty="0"/>
              <a:t> </a:t>
            </a:r>
            <a:r>
              <a:rPr lang="tr-TR" dirty="0" smtClean="0"/>
              <a:t>kişi </a:t>
            </a:r>
            <a:r>
              <a:rPr lang="tr-TR" dirty="0"/>
              <a:t>zamiri kökenli öznelik ekleri kullanılır. </a:t>
            </a:r>
            <a:endParaRPr lang="tr-TR" dirty="0" smtClean="0"/>
          </a:p>
          <a:p>
            <a:r>
              <a:rPr lang="tr-TR" dirty="0" smtClean="0"/>
              <a:t>Gelecek zaman ifade eder.</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1981522595"/>
              </p:ext>
            </p:extLst>
          </p:nvPr>
        </p:nvGraphicFramePr>
        <p:xfrm>
          <a:off x="611188" y="3429000"/>
          <a:ext cx="8075612" cy="1854200"/>
        </p:xfrm>
        <a:graphic>
          <a:graphicData uri="http://schemas.openxmlformats.org/drawingml/2006/table">
            <a:tbl>
              <a:tblPr firstRow="1" bandRow="1">
                <a:tableStyleId>{5C22544A-7EE6-4342-B048-85BDC9FD1C3A}</a:tableStyleId>
              </a:tblPr>
              <a:tblGrid>
                <a:gridCol w="432420"/>
                <a:gridCol w="1910798"/>
                <a:gridCol w="1910798"/>
                <a:gridCol w="1910798"/>
                <a:gridCol w="1910798"/>
              </a:tblGrid>
              <a:tr h="370840">
                <a:tc>
                  <a:txBody>
                    <a:bodyPr/>
                    <a:lstStyle/>
                    <a:p>
                      <a:endParaRPr lang="tr-TR" b="1"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r>
              <a:tr h="370840">
                <a:tc>
                  <a:txBody>
                    <a:bodyPr/>
                    <a:lstStyle/>
                    <a:p>
                      <a:r>
                        <a:rPr lang="tr-TR" b="1" dirty="0" smtClean="0"/>
                        <a:t>I</a:t>
                      </a:r>
                      <a:endParaRPr lang="tr-TR" b="1" dirty="0"/>
                    </a:p>
                  </a:txBody>
                  <a:tcPr/>
                </a:tc>
                <a:tc>
                  <a:txBody>
                    <a:bodyPr/>
                    <a:lstStyle/>
                    <a:p>
                      <a:r>
                        <a:rPr lang="tr-TR" i="1" dirty="0" smtClean="0"/>
                        <a:t>Gelmeliyim </a:t>
                      </a:r>
                      <a:endParaRPr lang="tr-TR" i="1" dirty="0"/>
                    </a:p>
                  </a:txBody>
                  <a:tcPr/>
                </a:tc>
                <a:tc>
                  <a:txBody>
                    <a:bodyPr/>
                    <a:lstStyle/>
                    <a:p>
                      <a:r>
                        <a:rPr lang="tr-TR" i="1" dirty="0" smtClean="0"/>
                        <a:t>Gelmemeliyim </a:t>
                      </a:r>
                      <a:endParaRPr lang="tr-TR" i="1" dirty="0"/>
                    </a:p>
                  </a:txBody>
                  <a:tcPr/>
                </a:tc>
                <a:tc>
                  <a:txBody>
                    <a:bodyPr/>
                    <a:lstStyle/>
                    <a:p>
                      <a:r>
                        <a:rPr lang="tr-TR" i="1" dirty="0" smtClean="0"/>
                        <a:t>Gelmeliyiz</a:t>
                      </a:r>
                      <a:endParaRPr lang="tr-TR" i="1" dirty="0"/>
                    </a:p>
                  </a:txBody>
                  <a:tcPr/>
                </a:tc>
                <a:tc>
                  <a:txBody>
                    <a:bodyPr/>
                    <a:lstStyle/>
                    <a:p>
                      <a:r>
                        <a:rPr lang="tr-TR" i="1" dirty="0" smtClean="0"/>
                        <a:t>Gelmemeliyim </a:t>
                      </a:r>
                      <a:endParaRPr lang="tr-TR" i="1" dirty="0"/>
                    </a:p>
                  </a:txBody>
                  <a:tcPr/>
                </a:tc>
              </a:tr>
              <a:tr h="370840">
                <a:tc>
                  <a:txBody>
                    <a:bodyPr/>
                    <a:lstStyle/>
                    <a:p>
                      <a:r>
                        <a:rPr lang="tr-TR" b="1" dirty="0" smtClean="0"/>
                        <a:t>II</a:t>
                      </a:r>
                      <a:endParaRPr lang="tr-TR" b="1" dirty="0"/>
                    </a:p>
                  </a:txBody>
                  <a:tcPr/>
                </a:tc>
                <a:tc>
                  <a:txBody>
                    <a:bodyPr/>
                    <a:lstStyle/>
                    <a:p>
                      <a:r>
                        <a:rPr lang="tr-TR" dirty="0" smtClean="0"/>
                        <a:t>Gelmelisin</a:t>
                      </a:r>
                      <a:endParaRPr lang="tr-TR" dirty="0"/>
                    </a:p>
                  </a:txBody>
                  <a:tcPr/>
                </a:tc>
                <a:tc>
                  <a:txBody>
                    <a:bodyPr/>
                    <a:lstStyle/>
                    <a:p>
                      <a:r>
                        <a:rPr lang="tr-TR" dirty="0" smtClean="0"/>
                        <a:t>Gelmemelisin</a:t>
                      </a:r>
                      <a:endParaRPr lang="tr-TR" dirty="0"/>
                    </a:p>
                  </a:txBody>
                  <a:tcPr/>
                </a:tc>
                <a:tc>
                  <a:txBody>
                    <a:bodyPr/>
                    <a:lstStyle/>
                    <a:p>
                      <a:r>
                        <a:rPr lang="tr-TR" dirty="0" smtClean="0"/>
                        <a:t>Gelmelisiniz</a:t>
                      </a:r>
                      <a:endParaRPr lang="tr-TR" dirty="0"/>
                    </a:p>
                  </a:txBody>
                  <a:tcPr/>
                </a:tc>
                <a:tc>
                  <a:txBody>
                    <a:bodyPr/>
                    <a:lstStyle/>
                    <a:p>
                      <a:r>
                        <a:rPr lang="tr-TR" dirty="0" smtClean="0"/>
                        <a:t>Gelmemelisin</a:t>
                      </a:r>
                      <a:endParaRPr lang="tr-TR" dirty="0"/>
                    </a:p>
                  </a:txBody>
                  <a:tcPr/>
                </a:tc>
              </a:tr>
              <a:tr h="370840">
                <a:tc>
                  <a:txBody>
                    <a:bodyPr/>
                    <a:lstStyle/>
                    <a:p>
                      <a:r>
                        <a:rPr lang="tr-TR" b="1" dirty="0" smtClean="0"/>
                        <a:t>III</a:t>
                      </a:r>
                      <a:endParaRPr lang="tr-TR" b="1" dirty="0"/>
                    </a:p>
                  </a:txBody>
                  <a:tcPr/>
                </a:tc>
                <a:tc>
                  <a:txBody>
                    <a:bodyPr/>
                    <a:lstStyle/>
                    <a:p>
                      <a:r>
                        <a:rPr lang="tr-TR" dirty="0" smtClean="0"/>
                        <a:t>Gelmeli</a:t>
                      </a:r>
                      <a:endParaRPr lang="tr-TR" dirty="0"/>
                    </a:p>
                  </a:txBody>
                  <a:tcPr/>
                </a:tc>
                <a:tc>
                  <a:txBody>
                    <a:bodyPr/>
                    <a:lstStyle/>
                    <a:p>
                      <a:r>
                        <a:rPr lang="tr-TR" dirty="0" smtClean="0"/>
                        <a:t>Gelmemeli</a:t>
                      </a:r>
                      <a:endParaRPr lang="tr-TR" dirty="0"/>
                    </a:p>
                  </a:txBody>
                  <a:tcPr/>
                </a:tc>
                <a:tc>
                  <a:txBody>
                    <a:bodyPr/>
                    <a:lstStyle/>
                    <a:p>
                      <a:r>
                        <a:rPr lang="tr-TR" dirty="0" smtClean="0"/>
                        <a:t>Gelmeli(</a:t>
                      </a:r>
                      <a:r>
                        <a:rPr lang="tr-TR" dirty="0" err="1" smtClean="0"/>
                        <a:t>ler</a:t>
                      </a:r>
                      <a:r>
                        <a:rPr lang="tr-TR" dirty="0" smtClean="0"/>
                        <a:t>)</a:t>
                      </a:r>
                      <a:endParaRPr lang="tr-TR" dirty="0"/>
                    </a:p>
                  </a:txBody>
                  <a:tcPr/>
                </a:tc>
                <a:tc>
                  <a:txBody>
                    <a:bodyPr/>
                    <a:lstStyle/>
                    <a:p>
                      <a:r>
                        <a:rPr lang="tr-TR" dirty="0" smtClean="0"/>
                        <a:t>Gelmemeli</a:t>
                      </a:r>
                      <a:endParaRPr lang="tr-TR" dirty="0"/>
                    </a:p>
                  </a:txBody>
                  <a:tcPr/>
                </a:tc>
              </a:tr>
            </a:tbl>
          </a:graphicData>
        </a:graphic>
      </p:graphicFrame>
    </p:spTree>
    <p:extLst>
      <p:ext uri="{BB962C8B-B14F-4D97-AF65-F5344CB8AC3E}">
        <p14:creationId xmlns:p14="http://schemas.microsoft.com/office/powerpoint/2010/main" val="3461288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Şart Kipi</a:t>
            </a:r>
            <a:endParaRPr lang="tr-TR" dirty="0"/>
          </a:p>
        </p:txBody>
      </p:sp>
      <p:sp>
        <p:nvSpPr>
          <p:cNvPr id="3" name="İçerik Yer Tutucusu 2"/>
          <p:cNvSpPr>
            <a:spLocks noGrp="1"/>
          </p:cNvSpPr>
          <p:nvPr>
            <p:ph sz="half" idx="1"/>
          </p:nvPr>
        </p:nvSpPr>
        <p:spPr>
          <a:xfrm>
            <a:off x="457200" y="1600201"/>
            <a:ext cx="8229600" cy="1756791"/>
          </a:xfrm>
        </p:spPr>
        <p:txBody>
          <a:bodyPr>
            <a:normAutofit fontScale="70000" lnSpcReduction="20000"/>
          </a:bodyPr>
          <a:lstStyle/>
          <a:p>
            <a:r>
              <a:rPr lang="tr-TR" dirty="0" smtClean="0"/>
              <a:t>Şart kipi, cümle </a:t>
            </a:r>
            <a:r>
              <a:rPr lang="tr-TR" dirty="0"/>
              <a:t>kurucunun oluşturduğu </a:t>
            </a:r>
            <a:r>
              <a:rPr lang="tr-TR" dirty="0" smtClean="0"/>
              <a:t>söz öbeğindeki </a:t>
            </a:r>
            <a:r>
              <a:rPr lang="tr-TR" dirty="0"/>
              <a:t>özne için yüklemi </a:t>
            </a:r>
            <a:r>
              <a:rPr lang="tr-TR" dirty="0" smtClean="0"/>
              <a:t>şart </a:t>
            </a:r>
            <a:r>
              <a:rPr lang="tr-TR" dirty="0"/>
              <a:t>biçiminde tasarladığını ifade eder</a:t>
            </a:r>
            <a:r>
              <a:rPr lang="tr-TR" dirty="0" smtClean="0"/>
              <a:t>. Şart kipiyle </a:t>
            </a:r>
            <a:r>
              <a:rPr lang="tr-TR" dirty="0" err="1" smtClean="0"/>
              <a:t>çekimlenmiş</a:t>
            </a:r>
            <a:r>
              <a:rPr lang="tr-TR" dirty="0" smtClean="0"/>
              <a:t> bir fille cümle kurulamaz. Ancak başka bir yüklemin yönetim alanına, zarf fiil ekleriyle </a:t>
            </a:r>
            <a:r>
              <a:rPr lang="tr-TR" dirty="0" err="1" smtClean="0"/>
              <a:t>çekimlenmiş</a:t>
            </a:r>
            <a:r>
              <a:rPr lang="tr-TR" dirty="0" smtClean="0"/>
              <a:t> bir fiil gibi zarf tümleci olarak girer. </a:t>
            </a:r>
          </a:p>
          <a:p>
            <a:r>
              <a:rPr lang="tr-TR" dirty="0" smtClean="0"/>
              <a:t> </a:t>
            </a:r>
            <a:r>
              <a:rPr lang="tr-TR" dirty="0"/>
              <a:t>Bu kip </a:t>
            </a:r>
            <a:r>
              <a:rPr lang="tr-TR" dirty="0" smtClean="0"/>
              <a:t>için Türkiye </a:t>
            </a:r>
            <a:r>
              <a:rPr lang="tr-TR" dirty="0"/>
              <a:t>Türkçesinde </a:t>
            </a:r>
            <a:r>
              <a:rPr lang="tr-TR" dirty="0" smtClean="0"/>
              <a:t>–</a:t>
            </a:r>
            <a:r>
              <a:rPr lang="tr-TR" dirty="0" err="1" smtClean="0"/>
              <a:t>sA</a:t>
            </a:r>
            <a:r>
              <a:rPr lang="tr-TR" dirty="0" smtClean="0"/>
              <a:t> </a:t>
            </a:r>
            <a:r>
              <a:rPr lang="tr-TR" dirty="0"/>
              <a:t>ekinden yararlanılır. </a:t>
            </a:r>
            <a:r>
              <a:rPr lang="tr-TR" dirty="0" err="1"/>
              <a:t>Çekimlenmesinde</a:t>
            </a:r>
            <a:r>
              <a:rPr lang="tr-TR" dirty="0"/>
              <a:t> </a:t>
            </a:r>
            <a:r>
              <a:rPr lang="tr-TR" dirty="0" smtClean="0"/>
              <a:t>iyelik </a:t>
            </a:r>
            <a:r>
              <a:rPr lang="tr-TR" dirty="0"/>
              <a:t>kökenli öznelik ekleri kullanılır. </a:t>
            </a:r>
          </a:p>
          <a:p>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2077441081"/>
              </p:ext>
            </p:extLst>
          </p:nvPr>
        </p:nvGraphicFramePr>
        <p:xfrm>
          <a:off x="755650" y="3717032"/>
          <a:ext cx="7931150" cy="1854200"/>
        </p:xfrm>
        <a:graphic>
          <a:graphicData uri="http://schemas.openxmlformats.org/drawingml/2006/table">
            <a:tbl>
              <a:tblPr firstRow="1" bandRow="1">
                <a:tableStyleId>{5C22544A-7EE6-4342-B048-85BDC9FD1C3A}</a:tableStyleId>
              </a:tblPr>
              <a:tblGrid>
                <a:gridCol w="431974"/>
                <a:gridCol w="1874794"/>
                <a:gridCol w="1874794"/>
                <a:gridCol w="1874794"/>
                <a:gridCol w="1874794"/>
              </a:tblGrid>
              <a:tr h="370840">
                <a:tc>
                  <a:txBody>
                    <a:bodyPr/>
                    <a:lstStyle/>
                    <a:p>
                      <a:endParaRPr lang="tr-TR" b="1"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r>
              <a:tr h="370840">
                <a:tc>
                  <a:txBody>
                    <a:bodyPr/>
                    <a:lstStyle/>
                    <a:p>
                      <a:r>
                        <a:rPr lang="tr-TR" b="1" dirty="0" smtClean="0"/>
                        <a:t>I</a:t>
                      </a:r>
                      <a:endParaRPr lang="tr-TR" b="1" dirty="0"/>
                    </a:p>
                  </a:txBody>
                  <a:tcPr/>
                </a:tc>
                <a:tc>
                  <a:txBody>
                    <a:bodyPr/>
                    <a:lstStyle/>
                    <a:p>
                      <a:r>
                        <a:rPr lang="tr-TR" i="1" dirty="0" smtClean="0"/>
                        <a:t>Gelsem</a:t>
                      </a:r>
                      <a:endParaRPr lang="tr-TR" i="1" dirty="0"/>
                    </a:p>
                  </a:txBody>
                  <a:tcPr/>
                </a:tc>
                <a:tc>
                  <a:txBody>
                    <a:bodyPr/>
                    <a:lstStyle/>
                    <a:p>
                      <a:r>
                        <a:rPr lang="tr-TR" i="1" dirty="0" smtClean="0"/>
                        <a:t>Gelmesem</a:t>
                      </a:r>
                      <a:endParaRPr lang="tr-TR" i="1" dirty="0"/>
                    </a:p>
                  </a:txBody>
                  <a:tcPr/>
                </a:tc>
                <a:tc>
                  <a:txBody>
                    <a:bodyPr/>
                    <a:lstStyle/>
                    <a:p>
                      <a:r>
                        <a:rPr lang="tr-TR" i="1" dirty="0" smtClean="0"/>
                        <a:t>Gelsek</a:t>
                      </a:r>
                      <a:endParaRPr lang="tr-TR" i="1" dirty="0"/>
                    </a:p>
                  </a:txBody>
                  <a:tcPr/>
                </a:tc>
                <a:tc>
                  <a:txBody>
                    <a:bodyPr/>
                    <a:lstStyle/>
                    <a:p>
                      <a:r>
                        <a:rPr lang="tr-TR" i="1" dirty="0" smtClean="0"/>
                        <a:t>Gelmesek</a:t>
                      </a:r>
                      <a:endParaRPr lang="tr-TR" i="1" dirty="0"/>
                    </a:p>
                  </a:txBody>
                  <a:tcPr/>
                </a:tc>
              </a:tr>
              <a:tr h="370840">
                <a:tc>
                  <a:txBody>
                    <a:bodyPr/>
                    <a:lstStyle/>
                    <a:p>
                      <a:r>
                        <a:rPr lang="tr-TR" b="1" dirty="0" smtClean="0"/>
                        <a:t>II</a:t>
                      </a:r>
                      <a:endParaRPr lang="tr-TR" b="1" dirty="0"/>
                    </a:p>
                  </a:txBody>
                  <a:tcPr/>
                </a:tc>
                <a:tc>
                  <a:txBody>
                    <a:bodyPr/>
                    <a:lstStyle/>
                    <a:p>
                      <a:r>
                        <a:rPr lang="tr-TR" i="1" dirty="0" smtClean="0"/>
                        <a:t>Gelsen</a:t>
                      </a:r>
                      <a:endParaRPr lang="tr-TR" dirty="0"/>
                    </a:p>
                  </a:txBody>
                  <a:tcPr/>
                </a:tc>
                <a:tc>
                  <a:txBody>
                    <a:bodyPr/>
                    <a:lstStyle/>
                    <a:p>
                      <a:r>
                        <a:rPr lang="tr-TR" i="1" dirty="0" smtClean="0"/>
                        <a:t>Gelmesen</a:t>
                      </a:r>
                      <a:endParaRPr lang="tr-TR" dirty="0"/>
                    </a:p>
                  </a:txBody>
                  <a:tcPr/>
                </a:tc>
                <a:tc>
                  <a:txBody>
                    <a:bodyPr/>
                    <a:lstStyle/>
                    <a:p>
                      <a:r>
                        <a:rPr lang="tr-TR" i="1" dirty="0" smtClean="0"/>
                        <a:t>Gelseniz</a:t>
                      </a:r>
                      <a:endParaRPr lang="tr-TR" dirty="0"/>
                    </a:p>
                  </a:txBody>
                  <a:tcPr/>
                </a:tc>
                <a:tc>
                  <a:txBody>
                    <a:bodyPr/>
                    <a:lstStyle/>
                    <a:p>
                      <a:r>
                        <a:rPr lang="tr-TR" i="1" dirty="0" smtClean="0"/>
                        <a:t>Gelmeseniz</a:t>
                      </a:r>
                      <a:endParaRPr lang="tr-TR" dirty="0"/>
                    </a:p>
                  </a:txBody>
                  <a:tcPr/>
                </a:tc>
              </a:tr>
              <a:tr h="370840">
                <a:tc>
                  <a:txBody>
                    <a:bodyPr/>
                    <a:lstStyle/>
                    <a:p>
                      <a:r>
                        <a:rPr lang="tr-TR" b="1" dirty="0" smtClean="0"/>
                        <a:t>III</a:t>
                      </a:r>
                      <a:endParaRPr lang="tr-TR" b="1" dirty="0"/>
                    </a:p>
                  </a:txBody>
                  <a:tcPr/>
                </a:tc>
                <a:tc>
                  <a:txBody>
                    <a:bodyPr/>
                    <a:lstStyle/>
                    <a:p>
                      <a:r>
                        <a:rPr lang="tr-TR" i="1" dirty="0" smtClean="0"/>
                        <a:t>Gelse</a:t>
                      </a:r>
                      <a:endParaRPr lang="tr-TR" dirty="0"/>
                    </a:p>
                  </a:txBody>
                  <a:tcPr/>
                </a:tc>
                <a:tc>
                  <a:txBody>
                    <a:bodyPr/>
                    <a:lstStyle/>
                    <a:p>
                      <a:r>
                        <a:rPr lang="tr-TR" i="1" dirty="0" err="1" smtClean="0"/>
                        <a:t>Gelnese</a:t>
                      </a:r>
                      <a:endParaRPr lang="tr-TR" dirty="0"/>
                    </a:p>
                  </a:txBody>
                  <a:tcPr/>
                </a:tc>
                <a:tc>
                  <a:txBody>
                    <a:bodyPr/>
                    <a:lstStyle/>
                    <a:p>
                      <a:r>
                        <a:rPr lang="tr-TR" i="1" dirty="0" smtClean="0"/>
                        <a:t>Gelse(</a:t>
                      </a:r>
                      <a:r>
                        <a:rPr lang="tr-TR" i="1" dirty="0" err="1" smtClean="0"/>
                        <a:t>ler</a:t>
                      </a:r>
                      <a:r>
                        <a:rPr lang="tr-TR" i="1" dirty="0" smtClean="0"/>
                        <a:t>)</a:t>
                      </a:r>
                      <a:endParaRPr lang="tr-TR" dirty="0"/>
                    </a:p>
                  </a:txBody>
                  <a:tcPr/>
                </a:tc>
                <a:tc>
                  <a:txBody>
                    <a:bodyPr/>
                    <a:lstStyle/>
                    <a:p>
                      <a:r>
                        <a:rPr lang="tr-TR" i="1" dirty="0" smtClean="0"/>
                        <a:t>Gelmese(</a:t>
                      </a:r>
                      <a:r>
                        <a:rPr lang="tr-TR" i="1" dirty="0" err="1" smtClean="0"/>
                        <a:t>ler</a:t>
                      </a:r>
                      <a:r>
                        <a:rPr lang="tr-TR" i="1" dirty="0" smtClean="0"/>
                        <a:t>)</a:t>
                      </a:r>
                      <a:endParaRPr lang="tr-TR" dirty="0"/>
                    </a:p>
                  </a:txBody>
                  <a:tcPr/>
                </a:tc>
              </a:tr>
            </a:tbl>
          </a:graphicData>
        </a:graphic>
      </p:graphicFrame>
    </p:spTree>
    <p:extLst>
      <p:ext uri="{BB962C8B-B14F-4D97-AF65-F5344CB8AC3E}">
        <p14:creationId xmlns:p14="http://schemas.microsoft.com/office/powerpoint/2010/main" val="1358689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1434593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Zamanlar</a:t>
            </a:r>
            <a:endParaRPr lang="tr-TR" dirty="0"/>
          </a:p>
        </p:txBody>
      </p:sp>
      <p:sp>
        <p:nvSpPr>
          <p:cNvPr id="3" name="İçerik Yer Tutucusu 2"/>
          <p:cNvSpPr>
            <a:spLocks noGrp="1"/>
          </p:cNvSpPr>
          <p:nvPr>
            <p:ph idx="1"/>
          </p:nvPr>
        </p:nvSpPr>
        <p:spPr/>
        <p:txBody>
          <a:bodyPr>
            <a:normAutofit lnSpcReduction="10000"/>
          </a:bodyPr>
          <a:lstStyle/>
          <a:p>
            <a:r>
              <a:rPr lang="tr-TR" dirty="0" smtClean="0"/>
              <a:t>Yüklem olan fiilin, cümlenin kurulduğu ana göre zamanın hangi diliminde ortaya çıktığını ifade eden ekleridir. Esasta zaman geçmiş, şimdi ve gelecek olmak üzere kabaca üç ana döneme ayrılır. İşte zaman ekleri yüklem olan fiilin bu üç dönemden hangisinde ortaya çıktığını haber verir.  </a:t>
            </a:r>
          </a:p>
          <a:p>
            <a:r>
              <a:rPr lang="tr-TR" dirty="0" smtClean="0"/>
              <a:t>Türk dilinde kullanılan zaman zaman ekleri ve özellikleri şöyledir. </a:t>
            </a:r>
            <a:endParaRPr lang="tr-TR" dirty="0"/>
          </a:p>
        </p:txBody>
      </p:sp>
    </p:spTree>
    <p:extLst>
      <p:ext uri="{BB962C8B-B14F-4D97-AF65-F5344CB8AC3E}">
        <p14:creationId xmlns:p14="http://schemas.microsoft.com/office/powerpoint/2010/main" val="2933096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Görülen Geçmiş Zaman</a:t>
            </a:r>
            <a:endParaRPr lang="tr-TR" dirty="0"/>
          </a:p>
        </p:txBody>
      </p:sp>
      <p:sp>
        <p:nvSpPr>
          <p:cNvPr id="4" name="İçerik Yer Tutucusu 3"/>
          <p:cNvSpPr>
            <a:spLocks noGrp="1"/>
          </p:cNvSpPr>
          <p:nvPr>
            <p:ph sz="half" idx="1"/>
          </p:nvPr>
        </p:nvSpPr>
        <p:spPr>
          <a:xfrm>
            <a:off x="457200" y="1600201"/>
            <a:ext cx="7931224" cy="2116831"/>
          </a:xfrm>
        </p:spPr>
        <p:txBody>
          <a:bodyPr>
            <a:normAutofit fontScale="77500" lnSpcReduction="20000"/>
          </a:bodyPr>
          <a:lstStyle/>
          <a:p>
            <a:r>
              <a:rPr lang="tr-TR" altLang="tr-TR" dirty="0" smtClean="0"/>
              <a:t>Görülen geçmiş zamanı ifade etmek için fiil tabanlarına «-DI/-DU» ekleri ulanır.  Görülen geçmiş zaman eki esasta cümle kurucuya göre cümle öznesinin tanık olduğu geçmişte ortaya çıkan hareketleri bildirir.  </a:t>
            </a:r>
          </a:p>
          <a:p>
            <a:r>
              <a:rPr lang="tr-TR" altLang="tr-TR" dirty="0" smtClean="0"/>
              <a:t>Bunun yanı sıra tanık olunmasa da geçmişte ortaya çıktığı mutlak gerçek olan hareketler de görülen geçmiş zamanda ifade edilir. </a:t>
            </a:r>
          </a:p>
          <a:p>
            <a:r>
              <a:rPr lang="tr-TR" altLang="tr-TR" dirty="0" err="1" smtClean="0"/>
              <a:t>Çekimlenmesinde</a:t>
            </a:r>
            <a:r>
              <a:rPr lang="tr-TR" altLang="tr-TR" dirty="0" smtClean="0"/>
              <a:t> iyelik kökenli öznelik eklerinden yararlanılır.</a:t>
            </a:r>
          </a:p>
        </p:txBody>
      </p:sp>
      <p:graphicFrame>
        <p:nvGraphicFramePr>
          <p:cNvPr id="8" name="İçerik Yer Tutucusu 7"/>
          <p:cNvGraphicFramePr>
            <a:graphicFrameLocks noGrp="1"/>
          </p:cNvGraphicFramePr>
          <p:nvPr>
            <p:ph sz="half" idx="2"/>
            <p:extLst>
              <p:ext uri="{D42A27DB-BD31-4B8C-83A1-F6EECF244321}">
                <p14:modId xmlns:p14="http://schemas.microsoft.com/office/powerpoint/2010/main" val="2803520100"/>
              </p:ext>
            </p:extLst>
          </p:nvPr>
        </p:nvGraphicFramePr>
        <p:xfrm>
          <a:off x="899592" y="3789040"/>
          <a:ext cx="7056785" cy="2447102"/>
        </p:xfrm>
        <a:graphic>
          <a:graphicData uri="http://schemas.openxmlformats.org/drawingml/2006/table">
            <a:tbl>
              <a:tblPr firstRow="1" bandRow="1">
                <a:tableStyleId>{5C22544A-7EE6-4342-B048-85BDC9FD1C3A}</a:tableStyleId>
              </a:tblPr>
              <a:tblGrid>
                <a:gridCol w="621785"/>
                <a:gridCol w="1608750"/>
                <a:gridCol w="1608750"/>
                <a:gridCol w="1608750"/>
                <a:gridCol w="1608750"/>
              </a:tblGrid>
              <a:tr h="360040">
                <a:tc>
                  <a:txBody>
                    <a:bodyPr/>
                    <a:lstStyle/>
                    <a:p>
                      <a:endParaRPr lang="tr-TR"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406385">
                <a:tc>
                  <a:txBody>
                    <a:bodyPr/>
                    <a:lstStyle/>
                    <a:p>
                      <a:endParaRPr lang="tr-TR" sz="1200" b="1" dirty="0"/>
                    </a:p>
                  </a:txBody>
                  <a:tcPr/>
                </a:tc>
                <a:tc>
                  <a:txBody>
                    <a:bodyPr/>
                    <a:lstStyle/>
                    <a:p>
                      <a:r>
                        <a:rPr lang="tr-TR" sz="1800" b="1" dirty="0" smtClean="0"/>
                        <a:t>Olumlu</a:t>
                      </a:r>
                      <a:endParaRPr lang="tr-TR" sz="1800" b="1" dirty="0"/>
                    </a:p>
                  </a:txBody>
                  <a:tcPr/>
                </a:tc>
                <a:tc>
                  <a:txBody>
                    <a:bodyPr/>
                    <a:lstStyle/>
                    <a:p>
                      <a:r>
                        <a:rPr lang="tr-TR" sz="1800" b="1" dirty="0" smtClean="0"/>
                        <a:t>Olumsuz</a:t>
                      </a:r>
                      <a:endParaRPr lang="tr-TR" sz="1800" b="1" dirty="0"/>
                    </a:p>
                  </a:txBody>
                  <a:tcPr/>
                </a:tc>
                <a:tc>
                  <a:txBody>
                    <a:bodyPr/>
                    <a:lstStyle/>
                    <a:p>
                      <a:r>
                        <a:rPr lang="tr-TR" sz="1800" b="1" dirty="0" smtClean="0"/>
                        <a:t>Olumlu</a:t>
                      </a:r>
                      <a:endParaRPr lang="tr-TR" sz="1800" b="1" dirty="0"/>
                    </a:p>
                  </a:txBody>
                  <a:tcPr/>
                </a:tc>
                <a:tc>
                  <a:txBody>
                    <a:bodyPr/>
                    <a:lstStyle/>
                    <a:p>
                      <a:r>
                        <a:rPr lang="tr-TR" sz="1800" b="1" dirty="0" smtClean="0"/>
                        <a:t>Olumsuz</a:t>
                      </a:r>
                      <a:endParaRPr lang="tr-TR" sz="1800" b="1" dirty="0"/>
                    </a:p>
                  </a:txBody>
                  <a:tcPr/>
                </a:tc>
              </a:tr>
              <a:tr h="558319">
                <a:tc>
                  <a:txBody>
                    <a:bodyPr/>
                    <a:lstStyle/>
                    <a:p>
                      <a:r>
                        <a:rPr lang="tr-TR" b="1" dirty="0" smtClean="0"/>
                        <a:t>I</a:t>
                      </a:r>
                      <a:endParaRPr lang="tr-TR" b="1" dirty="0"/>
                    </a:p>
                  </a:txBody>
                  <a:tcPr/>
                </a:tc>
                <a:tc>
                  <a:txBody>
                    <a:bodyPr/>
                    <a:lstStyle/>
                    <a:p>
                      <a:r>
                        <a:rPr lang="tr-TR" sz="1800" dirty="0" smtClean="0"/>
                        <a:t>Geldim</a:t>
                      </a:r>
                      <a:endParaRPr lang="tr-TR" sz="1800" dirty="0"/>
                    </a:p>
                  </a:txBody>
                  <a:tcPr/>
                </a:tc>
                <a:tc>
                  <a:txBody>
                    <a:bodyPr/>
                    <a:lstStyle/>
                    <a:p>
                      <a:r>
                        <a:rPr lang="tr-TR" sz="1800" dirty="0" smtClean="0"/>
                        <a:t>Gelmedim</a:t>
                      </a:r>
                      <a:endParaRPr lang="tr-TR" sz="1800" dirty="0"/>
                    </a:p>
                  </a:txBody>
                  <a:tcPr/>
                </a:tc>
                <a:tc>
                  <a:txBody>
                    <a:bodyPr/>
                    <a:lstStyle/>
                    <a:p>
                      <a:r>
                        <a:rPr lang="tr-TR" sz="1800" dirty="0" smtClean="0"/>
                        <a:t>Geldik</a:t>
                      </a:r>
                      <a:endParaRPr lang="tr-TR" sz="1800" dirty="0"/>
                    </a:p>
                  </a:txBody>
                  <a:tcPr/>
                </a:tc>
                <a:tc>
                  <a:txBody>
                    <a:bodyPr/>
                    <a:lstStyle/>
                    <a:p>
                      <a:r>
                        <a:rPr lang="tr-TR" sz="1800" dirty="0" smtClean="0"/>
                        <a:t>Gelmedik</a:t>
                      </a:r>
                      <a:endParaRPr lang="tr-TR" sz="1800" dirty="0"/>
                    </a:p>
                  </a:txBody>
                  <a:tcPr/>
                </a:tc>
              </a:tr>
              <a:tr h="558319">
                <a:tc>
                  <a:txBody>
                    <a:bodyPr/>
                    <a:lstStyle/>
                    <a:p>
                      <a:r>
                        <a:rPr lang="tr-TR" b="1" dirty="0" smtClean="0"/>
                        <a:t>II</a:t>
                      </a:r>
                      <a:endParaRPr lang="tr-TR" b="1" dirty="0"/>
                    </a:p>
                  </a:txBody>
                  <a:tcPr/>
                </a:tc>
                <a:tc>
                  <a:txBody>
                    <a:bodyPr/>
                    <a:lstStyle/>
                    <a:p>
                      <a:r>
                        <a:rPr lang="tr-TR" sz="1800" dirty="0" smtClean="0"/>
                        <a:t>Geldin</a:t>
                      </a:r>
                      <a:endParaRPr lang="tr-TR" sz="1800" dirty="0"/>
                    </a:p>
                  </a:txBody>
                  <a:tcPr/>
                </a:tc>
                <a:tc>
                  <a:txBody>
                    <a:bodyPr/>
                    <a:lstStyle/>
                    <a:p>
                      <a:r>
                        <a:rPr lang="tr-TR" sz="1800" dirty="0" smtClean="0"/>
                        <a:t>Gelmedim</a:t>
                      </a:r>
                      <a:endParaRPr lang="tr-TR" sz="1800" dirty="0"/>
                    </a:p>
                  </a:txBody>
                  <a:tcPr/>
                </a:tc>
                <a:tc>
                  <a:txBody>
                    <a:bodyPr/>
                    <a:lstStyle/>
                    <a:p>
                      <a:r>
                        <a:rPr lang="tr-TR" sz="1800" dirty="0" smtClean="0"/>
                        <a:t>Geldiniz</a:t>
                      </a:r>
                      <a:endParaRPr lang="tr-TR" sz="1800" dirty="0"/>
                    </a:p>
                  </a:txBody>
                  <a:tcPr/>
                </a:tc>
                <a:tc>
                  <a:txBody>
                    <a:bodyPr/>
                    <a:lstStyle/>
                    <a:p>
                      <a:r>
                        <a:rPr lang="tr-TR" sz="1800" dirty="0" smtClean="0"/>
                        <a:t>Gelmediniz</a:t>
                      </a:r>
                      <a:endParaRPr lang="tr-TR" sz="1800" dirty="0"/>
                    </a:p>
                  </a:txBody>
                  <a:tcPr/>
                </a:tc>
              </a:tr>
              <a:tr h="558319">
                <a:tc>
                  <a:txBody>
                    <a:bodyPr/>
                    <a:lstStyle/>
                    <a:p>
                      <a:r>
                        <a:rPr lang="tr-TR" b="1" dirty="0" smtClean="0"/>
                        <a:t>III</a:t>
                      </a:r>
                      <a:endParaRPr lang="tr-TR" b="1" dirty="0"/>
                    </a:p>
                  </a:txBody>
                  <a:tcPr/>
                </a:tc>
                <a:tc>
                  <a:txBody>
                    <a:bodyPr/>
                    <a:lstStyle/>
                    <a:p>
                      <a:r>
                        <a:rPr lang="tr-TR" sz="1800" dirty="0" smtClean="0"/>
                        <a:t>Geldi</a:t>
                      </a:r>
                      <a:endParaRPr lang="tr-TR" sz="1800" dirty="0"/>
                    </a:p>
                  </a:txBody>
                  <a:tcPr/>
                </a:tc>
                <a:tc>
                  <a:txBody>
                    <a:bodyPr/>
                    <a:lstStyle/>
                    <a:p>
                      <a:r>
                        <a:rPr lang="tr-TR" sz="1800" dirty="0" smtClean="0"/>
                        <a:t>gelmedim</a:t>
                      </a:r>
                      <a:endParaRPr lang="tr-TR" sz="1800" dirty="0"/>
                    </a:p>
                  </a:txBody>
                  <a:tcPr/>
                </a:tc>
                <a:tc>
                  <a:txBody>
                    <a:bodyPr/>
                    <a:lstStyle/>
                    <a:p>
                      <a:r>
                        <a:rPr lang="tr-TR" sz="1800" dirty="0" smtClean="0"/>
                        <a:t>Geldi(</a:t>
                      </a:r>
                      <a:r>
                        <a:rPr lang="tr-TR" sz="1800" dirty="0" err="1" smtClean="0"/>
                        <a:t>ler</a:t>
                      </a:r>
                      <a:r>
                        <a:rPr lang="tr-TR" sz="1800" dirty="0" smtClean="0"/>
                        <a:t>)</a:t>
                      </a:r>
                      <a:endParaRPr lang="tr-TR" sz="1800" dirty="0"/>
                    </a:p>
                  </a:txBody>
                  <a:tcPr/>
                </a:tc>
                <a:tc>
                  <a:txBody>
                    <a:bodyPr/>
                    <a:lstStyle/>
                    <a:p>
                      <a:r>
                        <a:rPr lang="tr-TR" sz="1800" dirty="0" smtClean="0"/>
                        <a:t>Gelmedi(</a:t>
                      </a:r>
                      <a:r>
                        <a:rPr lang="tr-TR" sz="1800" dirty="0" err="1" smtClean="0"/>
                        <a:t>ler</a:t>
                      </a:r>
                      <a:r>
                        <a:rPr lang="tr-TR" sz="1800" dirty="0" smtClean="0"/>
                        <a:t>)</a:t>
                      </a:r>
                      <a:endParaRPr lang="tr-TR" sz="1800" dirty="0"/>
                    </a:p>
                  </a:txBody>
                  <a:tcPr/>
                </a:tc>
              </a:tr>
            </a:tbl>
          </a:graphicData>
        </a:graphic>
      </p:graphicFrame>
    </p:spTree>
    <p:extLst>
      <p:ext uri="{BB962C8B-B14F-4D97-AF65-F5344CB8AC3E}">
        <p14:creationId xmlns:p14="http://schemas.microsoft.com/office/powerpoint/2010/main" val="2594838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Öğrenilen Geçmiş </a:t>
            </a:r>
            <a:r>
              <a:rPr lang="tr-TR" dirty="0" err="1" smtClean="0"/>
              <a:t>ZAman</a:t>
            </a:r>
            <a:endParaRPr lang="tr-TR" dirty="0"/>
          </a:p>
        </p:txBody>
      </p:sp>
      <p:sp>
        <p:nvSpPr>
          <p:cNvPr id="3" name="İçerik Yer Tutucusu 2"/>
          <p:cNvSpPr>
            <a:spLocks noGrp="1"/>
          </p:cNvSpPr>
          <p:nvPr>
            <p:ph sz="half" idx="1"/>
          </p:nvPr>
        </p:nvSpPr>
        <p:spPr>
          <a:xfrm>
            <a:off x="457200" y="1600201"/>
            <a:ext cx="7931224" cy="2044823"/>
          </a:xfrm>
        </p:spPr>
        <p:txBody>
          <a:bodyPr>
            <a:normAutofit fontScale="77500" lnSpcReduction="20000"/>
          </a:bodyPr>
          <a:lstStyle/>
          <a:p>
            <a:r>
              <a:rPr lang="tr-TR" altLang="tr-TR" dirty="0" smtClean="0"/>
              <a:t>Öğrenilen geçmiş zamanı ifade etmek için fiil tabanlarına «-</a:t>
            </a:r>
            <a:r>
              <a:rPr lang="tr-TR" altLang="tr-TR" dirty="0" err="1" smtClean="0"/>
              <a:t>mIş</a:t>
            </a:r>
            <a:r>
              <a:rPr lang="tr-TR" altLang="tr-TR" dirty="0" smtClean="0"/>
              <a:t>/-</a:t>
            </a:r>
            <a:r>
              <a:rPr lang="tr-TR" altLang="tr-TR" dirty="0" err="1" smtClean="0"/>
              <a:t>mUş</a:t>
            </a:r>
            <a:r>
              <a:rPr lang="tr-TR" altLang="tr-TR" dirty="0" smtClean="0"/>
              <a:t>» ekleri ulanır. Esasta «-</a:t>
            </a:r>
            <a:r>
              <a:rPr lang="tr-TR" altLang="tr-TR" dirty="0" err="1" smtClean="0"/>
              <a:t>mIş</a:t>
            </a:r>
            <a:r>
              <a:rPr lang="tr-TR" altLang="tr-TR" dirty="0" smtClean="0"/>
              <a:t>/-</a:t>
            </a:r>
            <a:r>
              <a:rPr lang="tr-TR" altLang="tr-TR" dirty="0" err="1" smtClean="0"/>
              <a:t>mUş</a:t>
            </a:r>
            <a:r>
              <a:rPr lang="tr-TR" altLang="tr-TR" dirty="0" smtClean="0"/>
              <a:t>» biçim birimi bir </a:t>
            </a:r>
            <a:r>
              <a:rPr lang="tr-TR" altLang="tr-TR" dirty="0" err="1" smtClean="0"/>
              <a:t>dolaylılık</a:t>
            </a:r>
            <a:r>
              <a:rPr lang="tr-TR" altLang="tr-TR" dirty="0" smtClean="0"/>
              <a:t> ekidir. Yani cümle kurucu, cümle öznesinin gerçekleştirdiği hareketi dolaylı olarak öğrendiğini ifade eder. Fiil tabanlarına doğrudan ulandığında hem geçmiş zaman hem </a:t>
            </a:r>
            <a:r>
              <a:rPr lang="tr-TR" altLang="tr-TR" dirty="0" err="1" smtClean="0"/>
              <a:t>dolaylılık</a:t>
            </a:r>
            <a:r>
              <a:rPr lang="tr-TR" altLang="tr-TR" dirty="0" smtClean="0"/>
              <a:t> bildirir.</a:t>
            </a:r>
          </a:p>
          <a:p>
            <a:r>
              <a:rPr lang="tr-TR" dirty="0" smtClean="0"/>
              <a:t>Şahıs zamiri öznelik ekleriyle </a:t>
            </a:r>
            <a:r>
              <a:rPr lang="tr-TR" dirty="0" err="1" smtClean="0"/>
              <a:t>çekimlenir</a:t>
            </a:r>
            <a:r>
              <a:rPr lang="tr-TR" dirty="0" smtClean="0"/>
              <a:t>.</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2151046329"/>
              </p:ext>
            </p:extLst>
          </p:nvPr>
        </p:nvGraphicFramePr>
        <p:xfrm>
          <a:off x="251520" y="3789040"/>
          <a:ext cx="7992892" cy="1854200"/>
        </p:xfrm>
        <a:graphic>
          <a:graphicData uri="http://schemas.openxmlformats.org/drawingml/2006/table">
            <a:tbl>
              <a:tblPr firstRow="1" bandRow="1">
                <a:tableStyleId>{5C22544A-7EE6-4342-B048-85BDC9FD1C3A}</a:tableStyleId>
              </a:tblPr>
              <a:tblGrid>
                <a:gridCol w="648072"/>
                <a:gridCol w="1836205"/>
                <a:gridCol w="1836205"/>
                <a:gridCol w="1836205"/>
                <a:gridCol w="1836205"/>
              </a:tblGrid>
              <a:tr h="370840">
                <a:tc>
                  <a:txBody>
                    <a:bodyPr/>
                    <a:lstStyle/>
                    <a:p>
                      <a:endParaRPr lang="tr-TR" dirty="0"/>
                    </a:p>
                  </a:txBody>
                  <a:tcPr/>
                </a:tc>
                <a:tc gridSpan="2">
                  <a:txBody>
                    <a:bodyPr/>
                    <a:lstStyle/>
                    <a:p>
                      <a:pPr algn="ctr"/>
                      <a:r>
                        <a:rPr lang="tr-TR" dirty="0" smtClean="0"/>
                        <a:t>Teklik</a:t>
                      </a:r>
                      <a:endParaRPr lang="tr-TR" dirty="0"/>
                    </a:p>
                  </a:txBody>
                  <a:tcPr/>
                </a:tc>
                <a:tc hMerge="1">
                  <a:txBody>
                    <a:bodyPr/>
                    <a:lstStyle/>
                    <a:p>
                      <a:endParaRPr lang="tr-TR" dirty="0"/>
                    </a:p>
                  </a:txBody>
                  <a:tcPr/>
                </a:tc>
                <a:tc gridSpan="2">
                  <a:txBody>
                    <a:bodyPr/>
                    <a:lstStyle/>
                    <a:p>
                      <a:pPr algn="ctr"/>
                      <a:r>
                        <a:rPr lang="tr-TR" dirty="0" smtClean="0"/>
                        <a:t>Çokluk</a:t>
                      </a:r>
                      <a:endParaRPr lang="tr-TR" dirty="0"/>
                    </a:p>
                  </a:txBody>
                  <a:tcPr/>
                </a:tc>
                <a:tc hMerge="1">
                  <a:txBody>
                    <a:bodyPr/>
                    <a:lstStyle/>
                    <a:p>
                      <a:endParaRPr lang="tr-TR" dirty="0"/>
                    </a:p>
                  </a:txBody>
                  <a:tcPr/>
                </a:tc>
              </a:tr>
              <a:tr h="370840">
                <a:tc>
                  <a:txBody>
                    <a:bodyPr/>
                    <a:lstStyle/>
                    <a:p>
                      <a:endParaRPr lang="tr-TR" sz="1200" b="1" dirty="0"/>
                    </a:p>
                  </a:txBody>
                  <a:tcPr/>
                </a:tc>
                <a:tc>
                  <a:txBody>
                    <a:bodyPr/>
                    <a:lstStyle/>
                    <a:p>
                      <a:r>
                        <a:rPr lang="tr-TR" sz="1800" b="1" dirty="0" smtClean="0"/>
                        <a:t>Olumlu</a:t>
                      </a:r>
                      <a:endParaRPr lang="tr-TR" sz="1800" b="1" dirty="0"/>
                    </a:p>
                  </a:txBody>
                  <a:tcPr/>
                </a:tc>
                <a:tc>
                  <a:txBody>
                    <a:bodyPr/>
                    <a:lstStyle/>
                    <a:p>
                      <a:r>
                        <a:rPr lang="tr-TR" sz="1800" b="1" dirty="0" smtClean="0"/>
                        <a:t>Olumsuz</a:t>
                      </a:r>
                      <a:endParaRPr lang="tr-TR" sz="1800" b="1" dirty="0"/>
                    </a:p>
                  </a:txBody>
                  <a:tcPr/>
                </a:tc>
                <a:tc>
                  <a:txBody>
                    <a:bodyPr/>
                    <a:lstStyle/>
                    <a:p>
                      <a:r>
                        <a:rPr lang="tr-TR" sz="1800" b="1" dirty="0" smtClean="0"/>
                        <a:t>Olumlu</a:t>
                      </a:r>
                      <a:endParaRPr lang="tr-TR" sz="1800" b="1" dirty="0"/>
                    </a:p>
                  </a:txBody>
                  <a:tcPr/>
                </a:tc>
                <a:tc>
                  <a:txBody>
                    <a:bodyPr/>
                    <a:lstStyle/>
                    <a:p>
                      <a:r>
                        <a:rPr lang="tr-TR" sz="1800" b="1" dirty="0" smtClean="0"/>
                        <a:t>Olumsuz</a:t>
                      </a:r>
                      <a:endParaRPr lang="tr-TR" sz="1800" b="1" dirty="0"/>
                    </a:p>
                  </a:txBody>
                  <a:tcPr/>
                </a:tc>
              </a:tr>
              <a:tr h="370840">
                <a:tc>
                  <a:txBody>
                    <a:bodyPr/>
                    <a:lstStyle/>
                    <a:p>
                      <a:r>
                        <a:rPr lang="tr-TR" b="1" dirty="0" smtClean="0"/>
                        <a:t>I</a:t>
                      </a:r>
                      <a:endParaRPr lang="tr-TR" b="1" dirty="0"/>
                    </a:p>
                  </a:txBody>
                  <a:tcPr/>
                </a:tc>
                <a:tc>
                  <a:txBody>
                    <a:bodyPr/>
                    <a:lstStyle/>
                    <a:p>
                      <a:r>
                        <a:rPr lang="tr-TR" sz="1800" dirty="0" smtClean="0"/>
                        <a:t>Gelmişim</a:t>
                      </a:r>
                      <a:endParaRPr lang="tr-TR" sz="1800" dirty="0"/>
                    </a:p>
                  </a:txBody>
                  <a:tcPr/>
                </a:tc>
                <a:tc>
                  <a:txBody>
                    <a:bodyPr/>
                    <a:lstStyle/>
                    <a:p>
                      <a:r>
                        <a:rPr lang="tr-TR" sz="1800" dirty="0" smtClean="0"/>
                        <a:t>Gelmemişim</a:t>
                      </a:r>
                      <a:endParaRPr lang="tr-TR" sz="1800" dirty="0"/>
                    </a:p>
                  </a:txBody>
                  <a:tcPr/>
                </a:tc>
                <a:tc>
                  <a:txBody>
                    <a:bodyPr/>
                    <a:lstStyle/>
                    <a:p>
                      <a:r>
                        <a:rPr lang="tr-TR" sz="1800" dirty="0" smtClean="0"/>
                        <a:t>Gelmişiz</a:t>
                      </a:r>
                      <a:endParaRPr lang="tr-TR" sz="1800" dirty="0"/>
                    </a:p>
                  </a:txBody>
                  <a:tcPr/>
                </a:tc>
                <a:tc>
                  <a:txBody>
                    <a:bodyPr/>
                    <a:lstStyle/>
                    <a:p>
                      <a:r>
                        <a:rPr lang="tr-TR" sz="1800" dirty="0" smtClean="0"/>
                        <a:t>Gelmemişiz</a:t>
                      </a:r>
                      <a:endParaRPr lang="tr-TR" sz="1800" dirty="0"/>
                    </a:p>
                  </a:txBody>
                  <a:tcPr/>
                </a:tc>
              </a:tr>
              <a:tr h="370840">
                <a:tc>
                  <a:txBody>
                    <a:bodyPr/>
                    <a:lstStyle/>
                    <a:p>
                      <a:r>
                        <a:rPr lang="tr-TR" b="1" dirty="0" smtClean="0"/>
                        <a:t>II</a:t>
                      </a:r>
                      <a:endParaRPr lang="tr-TR" b="1" dirty="0"/>
                    </a:p>
                  </a:txBody>
                  <a:tcPr/>
                </a:tc>
                <a:tc>
                  <a:txBody>
                    <a:bodyPr/>
                    <a:lstStyle/>
                    <a:p>
                      <a:r>
                        <a:rPr lang="tr-TR" sz="1800" dirty="0" smtClean="0"/>
                        <a:t>Gelmişsin</a:t>
                      </a:r>
                      <a:endParaRPr lang="tr-TR" sz="1800" dirty="0"/>
                    </a:p>
                  </a:txBody>
                  <a:tcPr/>
                </a:tc>
                <a:tc>
                  <a:txBody>
                    <a:bodyPr/>
                    <a:lstStyle/>
                    <a:p>
                      <a:r>
                        <a:rPr lang="tr-TR" sz="1800" dirty="0" smtClean="0"/>
                        <a:t>Gelmemişsin</a:t>
                      </a:r>
                      <a:endParaRPr lang="tr-TR" sz="1800" dirty="0"/>
                    </a:p>
                  </a:txBody>
                  <a:tcPr/>
                </a:tc>
                <a:tc>
                  <a:txBody>
                    <a:bodyPr/>
                    <a:lstStyle/>
                    <a:p>
                      <a:r>
                        <a:rPr lang="tr-TR" sz="1800" dirty="0" smtClean="0"/>
                        <a:t>Gelmişsiniz</a:t>
                      </a:r>
                      <a:endParaRPr lang="tr-TR" sz="1800" dirty="0"/>
                    </a:p>
                  </a:txBody>
                  <a:tcPr/>
                </a:tc>
                <a:tc>
                  <a:txBody>
                    <a:bodyPr/>
                    <a:lstStyle/>
                    <a:p>
                      <a:r>
                        <a:rPr lang="tr-TR" sz="1800" dirty="0" smtClean="0"/>
                        <a:t>Gelmemişsiniz</a:t>
                      </a:r>
                      <a:endParaRPr lang="tr-TR" sz="1800" dirty="0"/>
                    </a:p>
                  </a:txBody>
                  <a:tcPr/>
                </a:tc>
              </a:tr>
              <a:tr h="370840">
                <a:tc>
                  <a:txBody>
                    <a:bodyPr/>
                    <a:lstStyle/>
                    <a:p>
                      <a:r>
                        <a:rPr lang="tr-TR" b="1" dirty="0" smtClean="0"/>
                        <a:t>III</a:t>
                      </a:r>
                      <a:endParaRPr lang="tr-TR" b="1" dirty="0"/>
                    </a:p>
                  </a:txBody>
                  <a:tcPr/>
                </a:tc>
                <a:tc>
                  <a:txBody>
                    <a:bodyPr/>
                    <a:lstStyle/>
                    <a:p>
                      <a:r>
                        <a:rPr lang="tr-TR" sz="1800" dirty="0" smtClean="0"/>
                        <a:t>Gelmiş</a:t>
                      </a:r>
                      <a:endParaRPr lang="tr-TR" sz="1800" dirty="0"/>
                    </a:p>
                  </a:txBody>
                  <a:tcPr/>
                </a:tc>
                <a:tc>
                  <a:txBody>
                    <a:bodyPr/>
                    <a:lstStyle/>
                    <a:p>
                      <a:r>
                        <a:rPr lang="tr-TR" sz="1800" dirty="0" smtClean="0"/>
                        <a:t>Gelmemiş</a:t>
                      </a:r>
                      <a:endParaRPr lang="tr-TR" sz="1800" dirty="0"/>
                    </a:p>
                  </a:txBody>
                  <a:tcPr/>
                </a:tc>
                <a:tc>
                  <a:txBody>
                    <a:bodyPr/>
                    <a:lstStyle/>
                    <a:p>
                      <a:r>
                        <a:rPr lang="tr-TR" sz="1800" dirty="0" smtClean="0"/>
                        <a:t>Gelmiş</a:t>
                      </a:r>
                      <a:endParaRPr lang="tr-TR" sz="1800" dirty="0"/>
                    </a:p>
                  </a:txBody>
                  <a:tcPr/>
                </a:tc>
                <a:tc>
                  <a:txBody>
                    <a:bodyPr/>
                    <a:lstStyle/>
                    <a:p>
                      <a:r>
                        <a:rPr lang="tr-TR" sz="1800" dirty="0" smtClean="0"/>
                        <a:t>Gelmemiş</a:t>
                      </a:r>
                      <a:endParaRPr lang="tr-TR" sz="1800" dirty="0"/>
                    </a:p>
                  </a:txBody>
                  <a:tcPr/>
                </a:tc>
              </a:tr>
            </a:tbl>
          </a:graphicData>
        </a:graphic>
      </p:graphicFrame>
    </p:spTree>
    <p:extLst>
      <p:ext uri="{BB962C8B-B14F-4D97-AF65-F5344CB8AC3E}">
        <p14:creationId xmlns:p14="http://schemas.microsoft.com/office/powerpoint/2010/main" val="4224758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548681"/>
            <a:ext cx="7931224" cy="1944216"/>
          </a:xfrm>
        </p:spPr>
        <p:txBody>
          <a:bodyPr>
            <a:normAutofit/>
          </a:bodyPr>
          <a:lstStyle/>
          <a:p>
            <a:r>
              <a:rPr lang="tr-TR" altLang="tr-TR" dirty="0" smtClean="0"/>
              <a:t>Ana yardımcı fiile ulandığında ise </a:t>
            </a:r>
            <a:r>
              <a:rPr lang="tr-TR" altLang="tr-TR" dirty="0" err="1" smtClean="0"/>
              <a:t>dolaylılık</a:t>
            </a:r>
            <a:r>
              <a:rPr lang="tr-TR" altLang="tr-TR" dirty="0" smtClean="0"/>
              <a:t> ifadesine sahiptir.  Böylesi durumlarda fiilin gerçekleşme zamanı fiil tabanındaki zaman ekiyle ifade edilir.</a:t>
            </a:r>
            <a:endParaRPr lang="tr-TR" dirty="0"/>
          </a:p>
        </p:txBody>
      </p:sp>
      <p:graphicFrame>
        <p:nvGraphicFramePr>
          <p:cNvPr id="6" name="İçerik Yer Tutucusu 5"/>
          <p:cNvGraphicFramePr>
            <a:graphicFrameLocks noGrp="1"/>
          </p:cNvGraphicFramePr>
          <p:nvPr>
            <p:ph sz="half" idx="2"/>
            <p:extLst>
              <p:ext uri="{D42A27DB-BD31-4B8C-83A1-F6EECF244321}">
                <p14:modId xmlns:p14="http://schemas.microsoft.com/office/powerpoint/2010/main" val="811195377"/>
              </p:ext>
            </p:extLst>
          </p:nvPr>
        </p:nvGraphicFramePr>
        <p:xfrm>
          <a:off x="827586" y="2636913"/>
          <a:ext cx="7859214" cy="2501825"/>
        </p:xfrm>
        <a:graphic>
          <a:graphicData uri="http://schemas.openxmlformats.org/drawingml/2006/table">
            <a:tbl>
              <a:tblPr firstRow="1" bandRow="1">
                <a:tableStyleId>{5C22544A-7EE6-4342-B048-85BDC9FD1C3A}</a:tableStyleId>
              </a:tblPr>
              <a:tblGrid>
                <a:gridCol w="504054"/>
                <a:gridCol w="1838790"/>
                <a:gridCol w="1838790"/>
                <a:gridCol w="1838790"/>
                <a:gridCol w="1838790"/>
              </a:tblGrid>
              <a:tr h="500365">
                <a:tc>
                  <a:txBody>
                    <a:bodyPr/>
                    <a:lstStyle/>
                    <a:p>
                      <a:endParaRPr lang="tr-TR" dirty="0"/>
                    </a:p>
                  </a:txBody>
                  <a:tcPr/>
                </a:tc>
                <a:tc gridSpan="2">
                  <a:txBody>
                    <a:bodyPr/>
                    <a:lstStyle/>
                    <a:p>
                      <a:pPr algn="ctr"/>
                      <a:r>
                        <a:rPr lang="tr-TR" dirty="0" smtClean="0"/>
                        <a:t>Teklik</a:t>
                      </a:r>
                      <a:endParaRPr lang="tr-TR" dirty="0"/>
                    </a:p>
                  </a:txBody>
                  <a:tcPr/>
                </a:tc>
                <a:tc hMerge="1">
                  <a:txBody>
                    <a:bodyPr/>
                    <a:lstStyle/>
                    <a:p>
                      <a:endParaRPr lang="tr-TR" dirty="0"/>
                    </a:p>
                  </a:txBody>
                  <a:tcPr/>
                </a:tc>
                <a:tc gridSpan="2">
                  <a:txBody>
                    <a:bodyPr/>
                    <a:lstStyle/>
                    <a:p>
                      <a:pPr algn="ctr"/>
                      <a:r>
                        <a:rPr lang="tr-TR" dirty="0" smtClean="0"/>
                        <a:t>Çokluk</a:t>
                      </a:r>
                      <a:endParaRPr lang="tr-TR" dirty="0"/>
                    </a:p>
                  </a:txBody>
                  <a:tcPr/>
                </a:tc>
                <a:tc hMerge="1">
                  <a:txBody>
                    <a:bodyPr/>
                    <a:lstStyle/>
                    <a:p>
                      <a:endParaRPr lang="tr-TR" dirty="0"/>
                    </a:p>
                  </a:txBody>
                  <a:tcPr/>
                </a:tc>
              </a:tr>
              <a:tr h="500365">
                <a:tc>
                  <a:txBody>
                    <a:bodyPr/>
                    <a:lstStyle/>
                    <a:p>
                      <a:endParaRPr lang="tr-TR" sz="1200" b="1" dirty="0"/>
                    </a:p>
                  </a:txBody>
                  <a:tcPr/>
                </a:tc>
                <a:tc>
                  <a:txBody>
                    <a:bodyPr/>
                    <a:lstStyle/>
                    <a:p>
                      <a:r>
                        <a:rPr lang="tr-TR" sz="1800" b="1" dirty="0" smtClean="0"/>
                        <a:t>Gelecek Z</a:t>
                      </a:r>
                      <a:endParaRPr lang="tr-TR" sz="1800" b="1" dirty="0"/>
                    </a:p>
                  </a:txBody>
                  <a:tcPr/>
                </a:tc>
                <a:tc>
                  <a:txBody>
                    <a:bodyPr/>
                    <a:lstStyle/>
                    <a:p>
                      <a:r>
                        <a:rPr lang="tr-TR" sz="1800" b="1" dirty="0" smtClean="0"/>
                        <a:t>Geniş Z.</a:t>
                      </a:r>
                      <a:endParaRPr lang="tr-TR" sz="1800" b="1" dirty="0"/>
                    </a:p>
                  </a:txBody>
                  <a:tcPr/>
                </a:tc>
                <a:tc>
                  <a:txBody>
                    <a:bodyPr/>
                    <a:lstStyle/>
                    <a:p>
                      <a:r>
                        <a:rPr lang="tr-TR" sz="1800" b="1" dirty="0" smtClean="0"/>
                        <a:t>Gelecek Z</a:t>
                      </a:r>
                      <a:endParaRPr lang="tr-TR" sz="1800" b="1" dirty="0"/>
                    </a:p>
                  </a:txBody>
                  <a:tcPr/>
                </a:tc>
                <a:tc>
                  <a:txBody>
                    <a:bodyPr/>
                    <a:lstStyle/>
                    <a:p>
                      <a:r>
                        <a:rPr lang="tr-TR" sz="1800" b="1" dirty="0" smtClean="0"/>
                        <a:t>Geniş Z.</a:t>
                      </a:r>
                      <a:endParaRPr lang="tr-TR" sz="1800" b="1" dirty="0"/>
                    </a:p>
                  </a:txBody>
                  <a:tcPr/>
                </a:tc>
              </a:tr>
              <a:tr h="500365">
                <a:tc>
                  <a:txBody>
                    <a:bodyPr/>
                    <a:lstStyle/>
                    <a:p>
                      <a:r>
                        <a:rPr lang="tr-TR" b="1" dirty="0" smtClean="0"/>
                        <a:t>I</a:t>
                      </a:r>
                      <a:endParaRPr lang="tr-TR" b="1" dirty="0"/>
                    </a:p>
                  </a:txBody>
                  <a:tcPr/>
                </a:tc>
                <a:tc>
                  <a:txBody>
                    <a:bodyPr/>
                    <a:lstStyle/>
                    <a:p>
                      <a:r>
                        <a:rPr lang="tr-TR" sz="1800" dirty="0" smtClean="0"/>
                        <a:t>Gelecek imişim</a:t>
                      </a:r>
                      <a:endParaRPr lang="tr-TR" sz="1800" dirty="0"/>
                    </a:p>
                  </a:txBody>
                  <a:tcPr/>
                </a:tc>
                <a:tc>
                  <a:txBody>
                    <a:bodyPr/>
                    <a:lstStyle/>
                    <a:p>
                      <a:r>
                        <a:rPr lang="tr-TR" sz="1800" dirty="0" smtClean="0"/>
                        <a:t>Gelir imişim</a:t>
                      </a:r>
                      <a:endParaRPr lang="tr-TR" sz="1800" dirty="0"/>
                    </a:p>
                  </a:txBody>
                  <a:tcPr/>
                </a:tc>
                <a:tc>
                  <a:txBody>
                    <a:bodyPr/>
                    <a:lstStyle/>
                    <a:p>
                      <a:r>
                        <a:rPr lang="tr-TR" sz="1800" dirty="0" smtClean="0"/>
                        <a:t>Gelecek imişiz</a:t>
                      </a:r>
                      <a:endParaRPr lang="tr-TR" sz="1800" dirty="0"/>
                    </a:p>
                  </a:txBody>
                  <a:tcPr/>
                </a:tc>
                <a:tc>
                  <a:txBody>
                    <a:bodyPr/>
                    <a:lstStyle/>
                    <a:p>
                      <a:r>
                        <a:rPr lang="tr-TR" sz="1800" dirty="0" smtClean="0"/>
                        <a:t>Gelir imişiz</a:t>
                      </a:r>
                      <a:endParaRPr lang="tr-TR" sz="1800" dirty="0"/>
                    </a:p>
                  </a:txBody>
                  <a:tcPr/>
                </a:tc>
              </a:tr>
              <a:tr h="500365">
                <a:tc>
                  <a:txBody>
                    <a:bodyPr/>
                    <a:lstStyle/>
                    <a:p>
                      <a:r>
                        <a:rPr lang="tr-TR" b="1" dirty="0" smtClean="0"/>
                        <a:t>II</a:t>
                      </a:r>
                      <a:endParaRPr lang="tr-TR" b="1" dirty="0"/>
                    </a:p>
                  </a:txBody>
                  <a:tcPr/>
                </a:tc>
                <a:tc>
                  <a:txBody>
                    <a:bodyPr/>
                    <a:lstStyle/>
                    <a:p>
                      <a:r>
                        <a:rPr lang="tr-TR" sz="1800" dirty="0" smtClean="0"/>
                        <a:t>Gelecek imişsin</a:t>
                      </a:r>
                      <a:endParaRPr lang="tr-TR" sz="1800" dirty="0"/>
                    </a:p>
                  </a:txBody>
                  <a:tcPr/>
                </a:tc>
                <a:tc>
                  <a:txBody>
                    <a:bodyPr/>
                    <a:lstStyle/>
                    <a:p>
                      <a:r>
                        <a:rPr lang="tr-TR" sz="1800" dirty="0" smtClean="0"/>
                        <a:t>Gelir imişsin</a:t>
                      </a:r>
                      <a:endParaRPr lang="tr-TR" sz="1800" dirty="0"/>
                    </a:p>
                  </a:txBody>
                  <a:tcPr/>
                </a:tc>
                <a:tc>
                  <a:txBody>
                    <a:bodyPr/>
                    <a:lstStyle/>
                    <a:p>
                      <a:r>
                        <a:rPr lang="tr-TR" sz="1800" dirty="0" smtClean="0"/>
                        <a:t>Gelecek imişsiniz</a:t>
                      </a:r>
                      <a:endParaRPr lang="tr-TR" sz="1800" dirty="0"/>
                    </a:p>
                  </a:txBody>
                  <a:tcPr/>
                </a:tc>
                <a:tc>
                  <a:txBody>
                    <a:bodyPr/>
                    <a:lstStyle/>
                    <a:p>
                      <a:r>
                        <a:rPr lang="tr-TR" sz="1800" dirty="0" smtClean="0"/>
                        <a:t>Gelir imişsiniz</a:t>
                      </a:r>
                      <a:endParaRPr lang="tr-TR" sz="1800" dirty="0"/>
                    </a:p>
                  </a:txBody>
                  <a:tcPr/>
                </a:tc>
              </a:tr>
              <a:tr h="500365">
                <a:tc>
                  <a:txBody>
                    <a:bodyPr/>
                    <a:lstStyle/>
                    <a:p>
                      <a:r>
                        <a:rPr lang="tr-TR" b="1" dirty="0" smtClean="0"/>
                        <a:t>II</a:t>
                      </a:r>
                      <a:endParaRPr lang="tr-TR" b="1" dirty="0"/>
                    </a:p>
                  </a:txBody>
                  <a:tcPr/>
                </a:tc>
                <a:tc>
                  <a:txBody>
                    <a:bodyPr/>
                    <a:lstStyle/>
                    <a:p>
                      <a:r>
                        <a:rPr lang="tr-TR" sz="1800" dirty="0" smtClean="0"/>
                        <a:t>Gelecek imiş</a:t>
                      </a:r>
                      <a:endParaRPr lang="tr-TR" sz="1800" dirty="0"/>
                    </a:p>
                  </a:txBody>
                  <a:tcPr/>
                </a:tc>
                <a:tc>
                  <a:txBody>
                    <a:bodyPr/>
                    <a:lstStyle/>
                    <a:p>
                      <a:r>
                        <a:rPr lang="tr-TR" sz="1800" dirty="0" smtClean="0"/>
                        <a:t>Gelir imiş</a:t>
                      </a:r>
                      <a:endParaRPr lang="tr-TR" sz="1800" dirty="0"/>
                    </a:p>
                  </a:txBody>
                  <a:tcPr/>
                </a:tc>
                <a:tc>
                  <a:txBody>
                    <a:bodyPr/>
                    <a:lstStyle/>
                    <a:p>
                      <a:r>
                        <a:rPr lang="tr-TR" sz="1800" dirty="0" smtClean="0"/>
                        <a:t>Gelecek imiş(</a:t>
                      </a:r>
                      <a:r>
                        <a:rPr lang="tr-TR" sz="1800" dirty="0" err="1" smtClean="0"/>
                        <a:t>ler</a:t>
                      </a:r>
                      <a:r>
                        <a:rPr lang="tr-TR" sz="1800" dirty="0" smtClean="0"/>
                        <a:t>)</a:t>
                      </a:r>
                      <a:endParaRPr lang="tr-TR" sz="1800" dirty="0"/>
                    </a:p>
                  </a:txBody>
                  <a:tcPr/>
                </a:tc>
                <a:tc>
                  <a:txBody>
                    <a:bodyPr/>
                    <a:lstStyle/>
                    <a:p>
                      <a:r>
                        <a:rPr lang="tr-TR" sz="1800" dirty="0" smtClean="0"/>
                        <a:t>Gelir imiş</a:t>
                      </a:r>
                      <a:endParaRPr lang="tr-TR" sz="1800" dirty="0"/>
                    </a:p>
                  </a:txBody>
                  <a:tcPr/>
                </a:tc>
              </a:tr>
            </a:tbl>
          </a:graphicData>
        </a:graphic>
      </p:graphicFrame>
    </p:spTree>
    <p:extLst>
      <p:ext uri="{BB962C8B-B14F-4D97-AF65-F5344CB8AC3E}">
        <p14:creationId xmlns:p14="http://schemas.microsoft.com/office/powerpoint/2010/main" val="654321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Şimdiki Zaman</a:t>
            </a:r>
            <a:endParaRPr lang="tr-TR" dirty="0"/>
          </a:p>
        </p:txBody>
      </p:sp>
      <p:sp>
        <p:nvSpPr>
          <p:cNvPr id="3" name="İçerik Yer Tutucusu 2"/>
          <p:cNvSpPr>
            <a:spLocks noGrp="1"/>
          </p:cNvSpPr>
          <p:nvPr>
            <p:ph sz="half" idx="1"/>
          </p:nvPr>
        </p:nvSpPr>
        <p:spPr>
          <a:xfrm>
            <a:off x="457200" y="1412777"/>
            <a:ext cx="8219256" cy="2016224"/>
          </a:xfrm>
        </p:spPr>
        <p:txBody>
          <a:bodyPr>
            <a:normAutofit fontScale="70000" lnSpcReduction="20000"/>
          </a:bodyPr>
          <a:lstStyle/>
          <a:p>
            <a:r>
              <a:rPr lang="tr-TR" dirty="0" smtClean="0"/>
              <a:t>Şimdiki zamanı ifade etmek için «-(i)yor» veya «-</a:t>
            </a:r>
            <a:r>
              <a:rPr lang="tr-TR" dirty="0" err="1" smtClean="0"/>
              <a:t>mAktA</a:t>
            </a:r>
            <a:r>
              <a:rPr lang="tr-TR" dirty="0" smtClean="0"/>
              <a:t>» eklerinden yararlanılır. </a:t>
            </a:r>
            <a:r>
              <a:rPr lang="tr-TR" dirty="0"/>
              <a:t>«-(i)yor» veya «-</a:t>
            </a:r>
            <a:r>
              <a:rPr lang="tr-TR" dirty="0" err="1"/>
              <a:t>mAktA</a:t>
            </a:r>
            <a:r>
              <a:rPr lang="tr-TR" dirty="0" smtClean="0"/>
              <a:t>» eki </a:t>
            </a:r>
            <a:r>
              <a:rPr lang="tr-TR" dirty="0"/>
              <a:t>aracılığıyla cümle kurucu, öznenin yüklemin ifade ettiği hareketi içinde bulunulan zamanda gerçekleştirdiğini bildirir.</a:t>
            </a:r>
          </a:p>
          <a:p>
            <a:r>
              <a:rPr lang="tr-TR" dirty="0" smtClean="0"/>
              <a:t> </a:t>
            </a:r>
            <a:r>
              <a:rPr lang="tr-TR" altLang="tr-TR" dirty="0"/>
              <a:t>«-yor» ekiyle biraz önce başlamış ve sürmekte </a:t>
            </a:r>
            <a:r>
              <a:rPr lang="tr-TR" altLang="tr-TR" dirty="0" smtClean="0"/>
              <a:t>olan şimdiki zaman; </a:t>
            </a:r>
            <a:r>
              <a:rPr lang="tr-TR" altLang="tr-TR" dirty="0"/>
              <a:t>«-</a:t>
            </a:r>
            <a:r>
              <a:rPr lang="tr-TR" altLang="tr-TR" dirty="0" err="1"/>
              <a:t>mAktA</a:t>
            </a:r>
            <a:r>
              <a:rPr lang="tr-TR" altLang="tr-TR" dirty="0"/>
              <a:t>» ekiyle ise </a:t>
            </a:r>
            <a:r>
              <a:rPr lang="tr-TR" altLang="tr-TR" dirty="0" smtClean="0"/>
              <a:t>tam </a:t>
            </a:r>
            <a:r>
              <a:rPr lang="tr-TR" altLang="tr-TR" dirty="0"/>
              <a:t>içinde bulunulan </a:t>
            </a:r>
            <a:r>
              <a:rPr lang="tr-TR" altLang="tr-TR" dirty="0" smtClean="0"/>
              <a:t>zaman ifade edilir.</a:t>
            </a:r>
          </a:p>
          <a:p>
            <a:r>
              <a:rPr lang="tr-TR" altLang="tr-TR" dirty="0" err="1" smtClean="0"/>
              <a:t>Çekimlenmelerinde</a:t>
            </a:r>
            <a:r>
              <a:rPr lang="tr-TR" altLang="tr-TR" dirty="0" smtClean="0"/>
              <a:t>  şahıs zamiri kökenli öznelik ekleri kullanılır. </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2157175075"/>
              </p:ext>
            </p:extLst>
          </p:nvPr>
        </p:nvGraphicFramePr>
        <p:xfrm>
          <a:off x="468313" y="3500438"/>
          <a:ext cx="8218487" cy="1854200"/>
        </p:xfrm>
        <a:graphic>
          <a:graphicData uri="http://schemas.openxmlformats.org/drawingml/2006/table">
            <a:tbl>
              <a:tblPr firstRow="1" bandRow="1">
                <a:tableStyleId>{5C22544A-7EE6-4342-B048-85BDC9FD1C3A}</a:tableStyleId>
              </a:tblPr>
              <a:tblGrid>
                <a:gridCol w="503287"/>
                <a:gridCol w="1928800"/>
                <a:gridCol w="1928800"/>
                <a:gridCol w="1928800"/>
                <a:gridCol w="1928800"/>
              </a:tblGrid>
              <a:tr h="370840">
                <a:tc>
                  <a:txBody>
                    <a:bodyPr/>
                    <a:lstStyle/>
                    <a:p>
                      <a:endParaRPr lang="tr-TR"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dirty="0"/>
                    </a:p>
                  </a:txBody>
                  <a:tcPr/>
                </a:tc>
                <a:tc>
                  <a:txBody>
                    <a:bodyPr/>
                    <a:lstStyle/>
                    <a:p>
                      <a:r>
                        <a:rPr lang="tr-TR" dirty="0" smtClean="0"/>
                        <a:t>-(i)yor</a:t>
                      </a:r>
                      <a:endParaRPr lang="tr-TR" dirty="0"/>
                    </a:p>
                  </a:txBody>
                  <a:tcPr/>
                </a:tc>
                <a:tc>
                  <a:txBody>
                    <a:bodyPr/>
                    <a:lstStyle/>
                    <a:p>
                      <a:r>
                        <a:rPr lang="tr-TR" dirty="0" smtClean="0"/>
                        <a:t>-makta</a:t>
                      </a:r>
                      <a:endParaRPr lang="tr-TR" dirty="0"/>
                    </a:p>
                  </a:txBody>
                  <a:tcPr/>
                </a:tc>
                <a:tc>
                  <a:txBody>
                    <a:bodyPr/>
                    <a:lstStyle/>
                    <a:p>
                      <a:r>
                        <a:rPr lang="tr-TR" dirty="0" smtClean="0"/>
                        <a:t>-(i)yor</a:t>
                      </a:r>
                      <a:endParaRPr lang="tr-TR" dirty="0"/>
                    </a:p>
                  </a:txBody>
                  <a:tcPr/>
                </a:tc>
                <a:tc>
                  <a:txBody>
                    <a:bodyPr/>
                    <a:lstStyle/>
                    <a:p>
                      <a:r>
                        <a:rPr lang="tr-TR" dirty="0" smtClean="0"/>
                        <a:t>-makta</a:t>
                      </a:r>
                      <a:endParaRPr lang="tr-TR" dirty="0"/>
                    </a:p>
                  </a:txBody>
                  <a:tcPr/>
                </a:tc>
              </a:tr>
              <a:tr h="370840">
                <a:tc>
                  <a:txBody>
                    <a:bodyPr/>
                    <a:lstStyle/>
                    <a:p>
                      <a:r>
                        <a:rPr lang="tr-TR" dirty="0" smtClean="0"/>
                        <a:t>II</a:t>
                      </a:r>
                      <a:endParaRPr lang="tr-TR" dirty="0"/>
                    </a:p>
                  </a:txBody>
                  <a:tcPr/>
                </a:tc>
                <a:tc>
                  <a:txBody>
                    <a:bodyPr/>
                    <a:lstStyle/>
                    <a:p>
                      <a:r>
                        <a:rPr lang="tr-TR" dirty="0" smtClean="0"/>
                        <a:t>Geliyorum </a:t>
                      </a:r>
                      <a:endParaRPr lang="tr-TR" dirty="0"/>
                    </a:p>
                  </a:txBody>
                  <a:tcPr/>
                </a:tc>
                <a:tc>
                  <a:txBody>
                    <a:bodyPr/>
                    <a:lstStyle/>
                    <a:p>
                      <a:r>
                        <a:rPr lang="tr-TR" dirty="0" smtClean="0"/>
                        <a:t>Gelmekteyim</a:t>
                      </a:r>
                      <a:endParaRPr lang="tr-TR" dirty="0"/>
                    </a:p>
                  </a:txBody>
                  <a:tcPr/>
                </a:tc>
                <a:tc>
                  <a:txBody>
                    <a:bodyPr/>
                    <a:lstStyle/>
                    <a:p>
                      <a:r>
                        <a:rPr lang="tr-TR" dirty="0" smtClean="0"/>
                        <a:t>Geliyoruz</a:t>
                      </a:r>
                      <a:endParaRPr lang="tr-TR" dirty="0"/>
                    </a:p>
                  </a:txBody>
                  <a:tcPr/>
                </a:tc>
                <a:tc>
                  <a:txBody>
                    <a:bodyPr/>
                    <a:lstStyle/>
                    <a:p>
                      <a:r>
                        <a:rPr lang="tr-TR" dirty="0" smtClean="0"/>
                        <a:t>Gelmekteyiz</a:t>
                      </a:r>
                      <a:endParaRPr lang="tr-TR" dirty="0"/>
                    </a:p>
                  </a:txBody>
                  <a:tcPr/>
                </a:tc>
              </a:tr>
              <a:tr h="370840">
                <a:tc>
                  <a:txBody>
                    <a:bodyPr/>
                    <a:lstStyle/>
                    <a:p>
                      <a:r>
                        <a:rPr lang="tr-TR" dirty="0" smtClean="0"/>
                        <a:t>II</a:t>
                      </a:r>
                      <a:endParaRPr lang="tr-TR" dirty="0"/>
                    </a:p>
                  </a:txBody>
                  <a:tcPr/>
                </a:tc>
                <a:tc>
                  <a:txBody>
                    <a:bodyPr/>
                    <a:lstStyle/>
                    <a:p>
                      <a:r>
                        <a:rPr lang="tr-TR" dirty="0" smtClean="0"/>
                        <a:t>Geliyorsun</a:t>
                      </a:r>
                      <a:endParaRPr lang="tr-TR" dirty="0"/>
                    </a:p>
                  </a:txBody>
                  <a:tcPr/>
                </a:tc>
                <a:tc>
                  <a:txBody>
                    <a:bodyPr/>
                    <a:lstStyle/>
                    <a:p>
                      <a:r>
                        <a:rPr lang="tr-TR" dirty="0" smtClean="0"/>
                        <a:t>Gelmektesin</a:t>
                      </a:r>
                      <a:endParaRPr lang="tr-TR" dirty="0"/>
                    </a:p>
                  </a:txBody>
                  <a:tcPr/>
                </a:tc>
                <a:tc>
                  <a:txBody>
                    <a:bodyPr/>
                    <a:lstStyle/>
                    <a:p>
                      <a:r>
                        <a:rPr lang="tr-TR" dirty="0" smtClean="0"/>
                        <a:t>Geliyorsunuz</a:t>
                      </a:r>
                      <a:endParaRPr lang="tr-TR" dirty="0"/>
                    </a:p>
                  </a:txBody>
                  <a:tcPr/>
                </a:tc>
                <a:tc>
                  <a:txBody>
                    <a:bodyPr/>
                    <a:lstStyle/>
                    <a:p>
                      <a:r>
                        <a:rPr lang="tr-TR" dirty="0" smtClean="0"/>
                        <a:t>Gelmektesiniz</a:t>
                      </a:r>
                      <a:endParaRPr lang="tr-TR" dirty="0"/>
                    </a:p>
                  </a:txBody>
                  <a:tcPr/>
                </a:tc>
              </a:tr>
              <a:tr h="370840">
                <a:tc>
                  <a:txBody>
                    <a:bodyPr/>
                    <a:lstStyle/>
                    <a:p>
                      <a:r>
                        <a:rPr lang="tr-TR" dirty="0" smtClean="0"/>
                        <a:t>III</a:t>
                      </a:r>
                      <a:endParaRPr lang="tr-TR" dirty="0"/>
                    </a:p>
                  </a:txBody>
                  <a:tcPr/>
                </a:tc>
                <a:tc>
                  <a:txBody>
                    <a:bodyPr/>
                    <a:lstStyle/>
                    <a:p>
                      <a:r>
                        <a:rPr lang="tr-TR" dirty="0" smtClean="0"/>
                        <a:t>Geliyor</a:t>
                      </a:r>
                      <a:endParaRPr lang="tr-TR" dirty="0"/>
                    </a:p>
                  </a:txBody>
                  <a:tcPr/>
                </a:tc>
                <a:tc>
                  <a:txBody>
                    <a:bodyPr/>
                    <a:lstStyle/>
                    <a:p>
                      <a:r>
                        <a:rPr lang="tr-TR" dirty="0" smtClean="0"/>
                        <a:t>Gelmekte</a:t>
                      </a:r>
                      <a:endParaRPr lang="tr-TR" dirty="0"/>
                    </a:p>
                  </a:txBody>
                  <a:tcPr/>
                </a:tc>
                <a:tc>
                  <a:txBody>
                    <a:bodyPr/>
                    <a:lstStyle/>
                    <a:p>
                      <a:r>
                        <a:rPr lang="tr-TR" dirty="0" smtClean="0"/>
                        <a:t>Geliyor(</a:t>
                      </a:r>
                      <a:r>
                        <a:rPr lang="tr-TR" dirty="0" err="1" smtClean="0"/>
                        <a:t>lar</a:t>
                      </a:r>
                      <a:r>
                        <a:rPr lang="tr-TR" dirty="0" smtClean="0"/>
                        <a:t>)</a:t>
                      </a:r>
                      <a:endParaRPr lang="tr-TR" dirty="0"/>
                    </a:p>
                  </a:txBody>
                  <a:tcPr/>
                </a:tc>
                <a:tc>
                  <a:txBody>
                    <a:bodyPr/>
                    <a:lstStyle/>
                    <a:p>
                      <a:r>
                        <a:rPr lang="tr-TR" dirty="0" smtClean="0"/>
                        <a:t>Gelmekte(</a:t>
                      </a:r>
                      <a:r>
                        <a:rPr lang="tr-TR" dirty="0" err="1" smtClean="0"/>
                        <a:t>ler</a:t>
                      </a:r>
                      <a:r>
                        <a:rPr lang="tr-TR" dirty="0" smtClean="0"/>
                        <a:t>)</a:t>
                      </a:r>
                      <a:endParaRPr lang="tr-TR" dirty="0"/>
                    </a:p>
                  </a:txBody>
                  <a:tcPr/>
                </a:tc>
              </a:tr>
            </a:tbl>
          </a:graphicData>
        </a:graphic>
      </p:graphicFrame>
    </p:spTree>
    <p:extLst>
      <p:ext uri="{BB962C8B-B14F-4D97-AF65-F5344CB8AC3E}">
        <p14:creationId xmlns:p14="http://schemas.microsoft.com/office/powerpoint/2010/main" val="3352485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half" idx="1"/>
          </p:nvPr>
        </p:nvSpPr>
        <p:spPr>
          <a:xfrm>
            <a:off x="457200" y="1600201"/>
            <a:ext cx="8219256" cy="1540767"/>
          </a:xfrm>
        </p:spPr>
        <p:txBody>
          <a:bodyPr>
            <a:normAutofit fontScale="85000" lnSpcReduction="10000"/>
          </a:bodyPr>
          <a:lstStyle/>
          <a:p>
            <a:r>
              <a:rPr lang="tr-TR" dirty="0" smtClean="0"/>
              <a:t>«-(i)yor» ekinin </a:t>
            </a:r>
            <a:r>
              <a:rPr lang="tr-TR" dirty="0" err="1" smtClean="0"/>
              <a:t>yorı</a:t>
            </a:r>
            <a:r>
              <a:rPr lang="tr-TR" dirty="0" smtClean="0"/>
              <a:t>- yardımcı fiilinin geniş zaman eki almış biçimin çeşitli ses olayları sonrasında kalıplaşmasıyla; «-</a:t>
            </a:r>
            <a:r>
              <a:rPr lang="tr-TR" dirty="0" err="1" smtClean="0"/>
              <a:t>mAktA</a:t>
            </a:r>
            <a:r>
              <a:rPr lang="tr-TR" dirty="0" smtClean="0"/>
              <a:t>» eki ise «-</a:t>
            </a:r>
            <a:r>
              <a:rPr lang="tr-TR" dirty="0" err="1" smtClean="0"/>
              <a:t>mAk</a:t>
            </a:r>
            <a:r>
              <a:rPr lang="tr-TR" dirty="0" smtClean="0"/>
              <a:t>» isim fiil eki ile «-DA» bulunma hali ekinin birleşmesi sonucunda oluştuğu düşünülmektedir. </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3733933994"/>
              </p:ext>
            </p:extLst>
          </p:nvPr>
        </p:nvGraphicFramePr>
        <p:xfrm>
          <a:off x="611560" y="3284980"/>
          <a:ext cx="8075240" cy="2448275"/>
        </p:xfrm>
        <a:graphic>
          <a:graphicData uri="http://schemas.openxmlformats.org/drawingml/2006/table">
            <a:tbl>
              <a:tblPr firstRow="1" bandRow="1">
                <a:tableStyleId>{5C22544A-7EE6-4342-B048-85BDC9FD1C3A}</a:tableStyleId>
              </a:tblPr>
              <a:tblGrid>
                <a:gridCol w="504056"/>
                <a:gridCol w="1892796"/>
                <a:gridCol w="1892796"/>
                <a:gridCol w="1892796"/>
                <a:gridCol w="1892796"/>
              </a:tblGrid>
              <a:tr h="489655">
                <a:tc>
                  <a:txBody>
                    <a:bodyPr/>
                    <a:lstStyle/>
                    <a:p>
                      <a:endParaRPr lang="tr-TR"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489655">
                <a:tc>
                  <a:txBody>
                    <a:bodyPr/>
                    <a:lstStyle/>
                    <a:p>
                      <a:endParaRPr lang="tr-TR" dirty="0"/>
                    </a:p>
                  </a:txBody>
                  <a:tcPr/>
                </a:tc>
                <a:tc>
                  <a:txBody>
                    <a:bodyPr/>
                    <a:lstStyle/>
                    <a:p>
                      <a:r>
                        <a:rPr lang="tr-TR" dirty="0" smtClean="0"/>
                        <a:t>-(i)yor</a:t>
                      </a:r>
                      <a:endParaRPr lang="tr-TR" dirty="0"/>
                    </a:p>
                  </a:txBody>
                  <a:tcPr/>
                </a:tc>
                <a:tc>
                  <a:txBody>
                    <a:bodyPr/>
                    <a:lstStyle/>
                    <a:p>
                      <a:r>
                        <a:rPr lang="tr-TR" dirty="0" smtClean="0"/>
                        <a:t>-makta</a:t>
                      </a:r>
                      <a:endParaRPr lang="tr-TR" dirty="0"/>
                    </a:p>
                  </a:txBody>
                  <a:tcPr/>
                </a:tc>
                <a:tc>
                  <a:txBody>
                    <a:bodyPr/>
                    <a:lstStyle/>
                    <a:p>
                      <a:r>
                        <a:rPr lang="tr-TR" dirty="0" smtClean="0"/>
                        <a:t>-(i)yor</a:t>
                      </a:r>
                      <a:endParaRPr lang="tr-TR" dirty="0"/>
                    </a:p>
                  </a:txBody>
                  <a:tcPr/>
                </a:tc>
                <a:tc>
                  <a:txBody>
                    <a:bodyPr/>
                    <a:lstStyle/>
                    <a:p>
                      <a:r>
                        <a:rPr lang="tr-TR" dirty="0" smtClean="0"/>
                        <a:t>-makta</a:t>
                      </a:r>
                      <a:endParaRPr lang="tr-TR" dirty="0"/>
                    </a:p>
                  </a:txBody>
                  <a:tcPr/>
                </a:tc>
              </a:tr>
              <a:tr h="489655">
                <a:tc>
                  <a:txBody>
                    <a:bodyPr/>
                    <a:lstStyle/>
                    <a:p>
                      <a:r>
                        <a:rPr lang="tr-TR" dirty="0" smtClean="0"/>
                        <a:t>II</a:t>
                      </a:r>
                      <a:endParaRPr lang="tr-TR" dirty="0"/>
                    </a:p>
                  </a:txBody>
                  <a:tcPr/>
                </a:tc>
                <a:tc>
                  <a:txBody>
                    <a:bodyPr/>
                    <a:lstStyle/>
                    <a:p>
                      <a:r>
                        <a:rPr lang="tr-TR" dirty="0" smtClean="0"/>
                        <a:t>Gelmiyorum </a:t>
                      </a:r>
                      <a:endParaRPr lang="tr-TR" dirty="0"/>
                    </a:p>
                  </a:txBody>
                  <a:tcPr/>
                </a:tc>
                <a:tc>
                  <a:txBody>
                    <a:bodyPr/>
                    <a:lstStyle/>
                    <a:p>
                      <a:r>
                        <a:rPr lang="tr-TR" dirty="0" smtClean="0"/>
                        <a:t>Gelmemekteyim</a:t>
                      </a:r>
                      <a:endParaRPr lang="tr-TR" dirty="0"/>
                    </a:p>
                  </a:txBody>
                  <a:tcPr/>
                </a:tc>
                <a:tc>
                  <a:txBody>
                    <a:bodyPr/>
                    <a:lstStyle/>
                    <a:p>
                      <a:r>
                        <a:rPr lang="tr-TR" dirty="0" smtClean="0"/>
                        <a:t>Gelmiyoruz</a:t>
                      </a:r>
                      <a:endParaRPr lang="tr-TR" dirty="0"/>
                    </a:p>
                  </a:txBody>
                  <a:tcPr/>
                </a:tc>
                <a:tc>
                  <a:txBody>
                    <a:bodyPr/>
                    <a:lstStyle/>
                    <a:p>
                      <a:r>
                        <a:rPr lang="tr-TR" dirty="0" smtClean="0"/>
                        <a:t>Gelmemekteyiz</a:t>
                      </a:r>
                      <a:endParaRPr lang="tr-TR" dirty="0"/>
                    </a:p>
                  </a:txBody>
                  <a:tcPr/>
                </a:tc>
              </a:tr>
              <a:tr h="489655">
                <a:tc>
                  <a:txBody>
                    <a:bodyPr/>
                    <a:lstStyle/>
                    <a:p>
                      <a:r>
                        <a:rPr lang="tr-TR" dirty="0" smtClean="0"/>
                        <a:t>II</a:t>
                      </a:r>
                      <a:endParaRPr lang="tr-TR" dirty="0"/>
                    </a:p>
                  </a:txBody>
                  <a:tcPr/>
                </a:tc>
                <a:tc>
                  <a:txBody>
                    <a:bodyPr/>
                    <a:lstStyle/>
                    <a:p>
                      <a:r>
                        <a:rPr lang="tr-TR" dirty="0" smtClean="0"/>
                        <a:t>Gelmiyorsun</a:t>
                      </a:r>
                      <a:endParaRPr lang="tr-TR" dirty="0"/>
                    </a:p>
                  </a:txBody>
                  <a:tcPr/>
                </a:tc>
                <a:tc>
                  <a:txBody>
                    <a:bodyPr/>
                    <a:lstStyle/>
                    <a:p>
                      <a:r>
                        <a:rPr lang="tr-TR" dirty="0" smtClean="0"/>
                        <a:t>Gelmemektesin</a:t>
                      </a:r>
                      <a:endParaRPr lang="tr-TR" dirty="0"/>
                    </a:p>
                  </a:txBody>
                  <a:tcPr/>
                </a:tc>
                <a:tc>
                  <a:txBody>
                    <a:bodyPr/>
                    <a:lstStyle/>
                    <a:p>
                      <a:r>
                        <a:rPr lang="tr-TR" dirty="0" smtClean="0"/>
                        <a:t>Gelmiyorsunuz</a:t>
                      </a:r>
                      <a:endParaRPr lang="tr-TR" dirty="0"/>
                    </a:p>
                  </a:txBody>
                  <a:tcPr/>
                </a:tc>
                <a:tc>
                  <a:txBody>
                    <a:bodyPr/>
                    <a:lstStyle/>
                    <a:p>
                      <a:r>
                        <a:rPr lang="tr-TR" dirty="0" smtClean="0"/>
                        <a:t>Gelmemektesiniz</a:t>
                      </a:r>
                      <a:endParaRPr lang="tr-TR" dirty="0"/>
                    </a:p>
                  </a:txBody>
                  <a:tcPr/>
                </a:tc>
              </a:tr>
              <a:tr h="489655">
                <a:tc>
                  <a:txBody>
                    <a:bodyPr/>
                    <a:lstStyle/>
                    <a:p>
                      <a:r>
                        <a:rPr lang="tr-TR" dirty="0" smtClean="0"/>
                        <a:t>III</a:t>
                      </a:r>
                      <a:endParaRPr lang="tr-TR" dirty="0"/>
                    </a:p>
                  </a:txBody>
                  <a:tcPr/>
                </a:tc>
                <a:tc>
                  <a:txBody>
                    <a:bodyPr/>
                    <a:lstStyle/>
                    <a:p>
                      <a:r>
                        <a:rPr lang="tr-TR" dirty="0" smtClean="0"/>
                        <a:t>Gelmiyor</a:t>
                      </a:r>
                      <a:endParaRPr lang="tr-TR" dirty="0"/>
                    </a:p>
                  </a:txBody>
                  <a:tcPr/>
                </a:tc>
                <a:tc>
                  <a:txBody>
                    <a:bodyPr/>
                    <a:lstStyle/>
                    <a:p>
                      <a:r>
                        <a:rPr lang="tr-TR" dirty="0" smtClean="0"/>
                        <a:t>Gelmemekte</a:t>
                      </a:r>
                      <a:endParaRPr lang="tr-TR" dirty="0"/>
                    </a:p>
                  </a:txBody>
                  <a:tcPr/>
                </a:tc>
                <a:tc>
                  <a:txBody>
                    <a:bodyPr/>
                    <a:lstStyle/>
                    <a:p>
                      <a:r>
                        <a:rPr lang="tr-TR" dirty="0" smtClean="0"/>
                        <a:t>Gelmiyor(</a:t>
                      </a:r>
                      <a:r>
                        <a:rPr lang="tr-TR" dirty="0" err="1" smtClean="0"/>
                        <a:t>lar</a:t>
                      </a:r>
                      <a:r>
                        <a:rPr lang="tr-TR" dirty="0" smtClean="0"/>
                        <a:t>)</a:t>
                      </a:r>
                      <a:endParaRPr lang="tr-TR" dirty="0"/>
                    </a:p>
                  </a:txBody>
                  <a:tcPr/>
                </a:tc>
                <a:tc>
                  <a:txBody>
                    <a:bodyPr/>
                    <a:lstStyle/>
                    <a:p>
                      <a:r>
                        <a:rPr lang="tr-TR" dirty="0" smtClean="0"/>
                        <a:t>Gelmemekte(</a:t>
                      </a:r>
                      <a:r>
                        <a:rPr lang="tr-TR" dirty="0" err="1" smtClean="0"/>
                        <a:t>ler</a:t>
                      </a:r>
                      <a:r>
                        <a:rPr lang="tr-TR" dirty="0" smtClean="0"/>
                        <a:t>)</a:t>
                      </a:r>
                      <a:endParaRPr lang="tr-TR" dirty="0"/>
                    </a:p>
                  </a:txBody>
                  <a:tcPr/>
                </a:tc>
              </a:tr>
            </a:tbl>
          </a:graphicData>
        </a:graphic>
      </p:graphicFrame>
    </p:spTree>
    <p:extLst>
      <p:ext uri="{BB962C8B-B14F-4D97-AF65-F5344CB8AC3E}">
        <p14:creationId xmlns:p14="http://schemas.microsoft.com/office/powerpoint/2010/main" val="1885910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Gelecek zaman</a:t>
            </a:r>
            <a:endParaRPr lang="tr-TR" dirty="0"/>
          </a:p>
        </p:txBody>
      </p:sp>
      <p:sp>
        <p:nvSpPr>
          <p:cNvPr id="3" name="İçerik Yer Tutucusu 2"/>
          <p:cNvSpPr>
            <a:spLocks noGrp="1"/>
          </p:cNvSpPr>
          <p:nvPr>
            <p:ph sz="half" idx="1"/>
          </p:nvPr>
        </p:nvSpPr>
        <p:spPr>
          <a:xfrm>
            <a:off x="457200" y="1600200"/>
            <a:ext cx="8219256" cy="1612776"/>
          </a:xfrm>
        </p:spPr>
        <p:txBody>
          <a:bodyPr>
            <a:normAutofit fontScale="77500" lnSpcReduction="20000"/>
          </a:bodyPr>
          <a:lstStyle/>
          <a:p>
            <a:r>
              <a:rPr lang="tr-TR" dirty="0" smtClean="0"/>
              <a:t>Gelecek zamanı ifade etmek için «-</a:t>
            </a:r>
            <a:r>
              <a:rPr lang="tr-TR" dirty="0" err="1" smtClean="0"/>
              <a:t>AcAk</a:t>
            </a:r>
            <a:r>
              <a:rPr lang="tr-TR" dirty="0" smtClean="0"/>
              <a:t>» ekinden yararlanılır. Bu ek aracılığıyla cümle </a:t>
            </a:r>
            <a:r>
              <a:rPr lang="tr-TR" dirty="0"/>
              <a:t>kurucu, öznenin yüklemin ifade ettiği hareketi içinde bulunulan </a:t>
            </a:r>
            <a:r>
              <a:rPr lang="tr-TR" dirty="0" smtClean="0"/>
              <a:t>zamandan sonra, gelecekte </a:t>
            </a:r>
            <a:r>
              <a:rPr lang="tr-TR" dirty="0"/>
              <a:t>gerçekleştirdiğini </a:t>
            </a:r>
            <a:r>
              <a:rPr lang="tr-TR" dirty="0" smtClean="0"/>
              <a:t>bildirir.</a:t>
            </a:r>
          </a:p>
          <a:p>
            <a:r>
              <a:rPr lang="tr-TR" dirty="0" err="1" smtClean="0"/>
              <a:t>Çekimlenmesinde</a:t>
            </a:r>
            <a:r>
              <a:rPr lang="tr-TR" dirty="0" smtClean="0"/>
              <a:t> şahıs zamiri kökenli öznelik ekleri kullanılır.</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733953262"/>
              </p:ext>
            </p:extLst>
          </p:nvPr>
        </p:nvGraphicFramePr>
        <p:xfrm>
          <a:off x="539750" y="3573463"/>
          <a:ext cx="8147050" cy="1854200"/>
        </p:xfrm>
        <a:graphic>
          <a:graphicData uri="http://schemas.openxmlformats.org/drawingml/2006/table">
            <a:tbl>
              <a:tblPr firstRow="1" bandRow="1">
                <a:tableStyleId>{5C22544A-7EE6-4342-B048-85BDC9FD1C3A}</a:tableStyleId>
              </a:tblPr>
              <a:tblGrid>
                <a:gridCol w="431850"/>
                <a:gridCol w="1928800"/>
                <a:gridCol w="1928800"/>
                <a:gridCol w="1928800"/>
                <a:gridCol w="1928800"/>
              </a:tblGrid>
              <a:tr h="370840">
                <a:tc>
                  <a:txBody>
                    <a:bodyPr/>
                    <a:lstStyle/>
                    <a:p>
                      <a:endParaRPr lang="tr-TR" b="1"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r>
              <a:tr h="370840">
                <a:tc>
                  <a:txBody>
                    <a:bodyPr/>
                    <a:lstStyle/>
                    <a:p>
                      <a:r>
                        <a:rPr lang="tr-TR" b="1" dirty="0" smtClean="0"/>
                        <a:t>I</a:t>
                      </a:r>
                      <a:endParaRPr lang="tr-TR" b="1" dirty="0"/>
                    </a:p>
                  </a:txBody>
                  <a:tcPr/>
                </a:tc>
                <a:tc>
                  <a:txBody>
                    <a:bodyPr/>
                    <a:lstStyle/>
                    <a:p>
                      <a:r>
                        <a:rPr lang="tr-TR" dirty="0" smtClean="0"/>
                        <a:t>Geleceğim </a:t>
                      </a:r>
                      <a:endParaRPr lang="tr-TR" dirty="0"/>
                    </a:p>
                  </a:txBody>
                  <a:tcPr/>
                </a:tc>
                <a:tc>
                  <a:txBody>
                    <a:bodyPr/>
                    <a:lstStyle/>
                    <a:p>
                      <a:r>
                        <a:rPr lang="tr-TR" dirty="0" smtClean="0"/>
                        <a:t>Gelmeyeceğim</a:t>
                      </a:r>
                      <a:endParaRPr lang="tr-TR" dirty="0"/>
                    </a:p>
                  </a:txBody>
                  <a:tcPr/>
                </a:tc>
                <a:tc>
                  <a:txBody>
                    <a:bodyPr/>
                    <a:lstStyle/>
                    <a:p>
                      <a:r>
                        <a:rPr lang="tr-TR" dirty="0" smtClean="0"/>
                        <a:t>Geleceğiz</a:t>
                      </a:r>
                      <a:endParaRPr lang="tr-TR" dirty="0"/>
                    </a:p>
                  </a:txBody>
                  <a:tcPr/>
                </a:tc>
                <a:tc>
                  <a:txBody>
                    <a:bodyPr/>
                    <a:lstStyle/>
                    <a:p>
                      <a:r>
                        <a:rPr lang="tr-TR" dirty="0" smtClean="0"/>
                        <a:t>Gelmeyeceğiz</a:t>
                      </a:r>
                      <a:endParaRPr lang="tr-TR" dirty="0"/>
                    </a:p>
                  </a:txBody>
                  <a:tcPr/>
                </a:tc>
              </a:tr>
              <a:tr h="370840">
                <a:tc>
                  <a:txBody>
                    <a:bodyPr/>
                    <a:lstStyle/>
                    <a:p>
                      <a:r>
                        <a:rPr lang="tr-TR" b="1" dirty="0" smtClean="0"/>
                        <a:t>II</a:t>
                      </a:r>
                      <a:endParaRPr lang="tr-TR" b="1" dirty="0"/>
                    </a:p>
                  </a:txBody>
                  <a:tcPr/>
                </a:tc>
                <a:tc>
                  <a:txBody>
                    <a:bodyPr/>
                    <a:lstStyle/>
                    <a:p>
                      <a:r>
                        <a:rPr lang="tr-TR" dirty="0" smtClean="0"/>
                        <a:t>Geleceksin</a:t>
                      </a:r>
                      <a:endParaRPr lang="tr-TR" dirty="0"/>
                    </a:p>
                  </a:txBody>
                  <a:tcPr/>
                </a:tc>
                <a:tc>
                  <a:txBody>
                    <a:bodyPr/>
                    <a:lstStyle/>
                    <a:p>
                      <a:r>
                        <a:rPr lang="tr-TR" dirty="0" smtClean="0"/>
                        <a:t>Gelmeyeceksin</a:t>
                      </a:r>
                      <a:endParaRPr lang="tr-TR" dirty="0"/>
                    </a:p>
                  </a:txBody>
                  <a:tcPr/>
                </a:tc>
                <a:tc>
                  <a:txBody>
                    <a:bodyPr/>
                    <a:lstStyle/>
                    <a:p>
                      <a:r>
                        <a:rPr lang="tr-TR" dirty="0" smtClean="0"/>
                        <a:t>Geleceksiniz</a:t>
                      </a:r>
                      <a:endParaRPr lang="tr-TR" dirty="0"/>
                    </a:p>
                  </a:txBody>
                  <a:tcPr/>
                </a:tc>
                <a:tc>
                  <a:txBody>
                    <a:bodyPr/>
                    <a:lstStyle/>
                    <a:p>
                      <a:r>
                        <a:rPr lang="tr-TR" dirty="0" smtClean="0"/>
                        <a:t>Gelmeyeceksiniz</a:t>
                      </a:r>
                      <a:endParaRPr lang="tr-TR" dirty="0"/>
                    </a:p>
                  </a:txBody>
                  <a:tcPr/>
                </a:tc>
              </a:tr>
              <a:tr h="370840">
                <a:tc>
                  <a:txBody>
                    <a:bodyPr/>
                    <a:lstStyle/>
                    <a:p>
                      <a:r>
                        <a:rPr lang="tr-TR" b="1" dirty="0" smtClean="0"/>
                        <a:t>III</a:t>
                      </a:r>
                      <a:endParaRPr lang="tr-TR" b="1" dirty="0"/>
                    </a:p>
                  </a:txBody>
                  <a:tcPr/>
                </a:tc>
                <a:tc>
                  <a:txBody>
                    <a:bodyPr/>
                    <a:lstStyle/>
                    <a:p>
                      <a:r>
                        <a:rPr lang="tr-TR" dirty="0" smtClean="0"/>
                        <a:t>Gelecek</a:t>
                      </a:r>
                      <a:endParaRPr lang="tr-TR" dirty="0"/>
                    </a:p>
                  </a:txBody>
                  <a:tcPr/>
                </a:tc>
                <a:tc>
                  <a:txBody>
                    <a:bodyPr/>
                    <a:lstStyle/>
                    <a:p>
                      <a:r>
                        <a:rPr lang="tr-TR" dirty="0" smtClean="0"/>
                        <a:t>Gelmeyecek</a:t>
                      </a:r>
                      <a:endParaRPr lang="tr-TR" dirty="0"/>
                    </a:p>
                  </a:txBody>
                  <a:tcPr/>
                </a:tc>
                <a:tc>
                  <a:txBody>
                    <a:bodyPr/>
                    <a:lstStyle/>
                    <a:p>
                      <a:r>
                        <a:rPr lang="tr-TR" dirty="0" smtClean="0"/>
                        <a:t>Gelecek(</a:t>
                      </a:r>
                      <a:r>
                        <a:rPr lang="tr-TR" dirty="0" err="1" smtClean="0"/>
                        <a:t>ler</a:t>
                      </a:r>
                      <a:r>
                        <a:rPr lang="tr-TR" dirty="0" smtClean="0"/>
                        <a:t>)</a:t>
                      </a:r>
                      <a:endParaRPr lang="tr-TR" dirty="0"/>
                    </a:p>
                  </a:txBody>
                  <a:tcPr/>
                </a:tc>
                <a:tc>
                  <a:txBody>
                    <a:bodyPr/>
                    <a:lstStyle/>
                    <a:p>
                      <a:r>
                        <a:rPr lang="tr-TR" dirty="0" smtClean="0"/>
                        <a:t>Gelmeyecek(</a:t>
                      </a:r>
                      <a:r>
                        <a:rPr lang="tr-TR" dirty="0" err="1" smtClean="0"/>
                        <a:t>ler</a:t>
                      </a:r>
                      <a:r>
                        <a:rPr lang="tr-TR" dirty="0" smtClean="0"/>
                        <a:t>)</a:t>
                      </a:r>
                      <a:endParaRPr lang="tr-TR" dirty="0"/>
                    </a:p>
                  </a:txBody>
                  <a:tcPr/>
                </a:tc>
              </a:tr>
            </a:tbl>
          </a:graphicData>
        </a:graphic>
      </p:graphicFrame>
    </p:spTree>
    <p:extLst>
      <p:ext uri="{BB962C8B-B14F-4D97-AF65-F5344CB8AC3E}">
        <p14:creationId xmlns:p14="http://schemas.microsoft.com/office/powerpoint/2010/main" val="20104505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Geniş Zaman</a:t>
            </a:r>
            <a:endParaRPr lang="tr-TR"/>
          </a:p>
        </p:txBody>
      </p:sp>
      <p:sp>
        <p:nvSpPr>
          <p:cNvPr id="3" name="İçerik Yer Tutucusu 2"/>
          <p:cNvSpPr>
            <a:spLocks noGrp="1"/>
          </p:cNvSpPr>
          <p:nvPr>
            <p:ph sz="half" idx="1"/>
          </p:nvPr>
        </p:nvSpPr>
        <p:spPr>
          <a:xfrm>
            <a:off x="457200" y="1417638"/>
            <a:ext cx="8229600" cy="2155378"/>
          </a:xfrm>
        </p:spPr>
        <p:txBody>
          <a:bodyPr>
            <a:normAutofit fontScale="77500" lnSpcReduction="20000"/>
          </a:bodyPr>
          <a:lstStyle/>
          <a:p>
            <a:r>
              <a:rPr lang="tr-TR" altLang="tr-TR" dirty="0" smtClean="0"/>
              <a:t>Cümle kurucu, öznenin geçmişten </a:t>
            </a:r>
            <a:r>
              <a:rPr lang="tr-TR" altLang="tr-TR" dirty="0"/>
              <a:t>başlayıp içinde bulunulan zamana kadar süre </a:t>
            </a:r>
            <a:r>
              <a:rPr lang="tr-TR" altLang="tr-TR" dirty="0" smtClean="0"/>
              <a:t>giden hareketlerini ifade etmek istediğinde yüklem olan fiili geniş zaman biçimine sokar. </a:t>
            </a:r>
            <a:endParaRPr lang="tr-TR" altLang="tr-TR" dirty="0"/>
          </a:p>
          <a:p>
            <a:r>
              <a:rPr lang="tr-TR" altLang="tr-TR" dirty="0" smtClean="0"/>
              <a:t>Olumlu fiillerin geniş zamanı «-Ar» veya «-r» ekleriyle olumsuz fiillerin geniş zamanı ise «-z» ekiyle yapılır. I. kişilerde sıfır biçimbirimle ifade edilir.</a:t>
            </a:r>
          </a:p>
          <a:p>
            <a:r>
              <a:rPr lang="tr-TR" altLang="tr-TR" dirty="0" err="1" smtClean="0"/>
              <a:t>Çekimlenmesinde</a:t>
            </a:r>
            <a:r>
              <a:rPr lang="tr-TR" altLang="tr-TR" dirty="0" smtClean="0"/>
              <a:t> kişi zamiri kökenli öznelik ekleri kullanılır.</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1698979102"/>
              </p:ext>
            </p:extLst>
          </p:nvPr>
        </p:nvGraphicFramePr>
        <p:xfrm>
          <a:off x="458346" y="4077072"/>
          <a:ext cx="8147050" cy="1854200"/>
        </p:xfrm>
        <a:graphic>
          <a:graphicData uri="http://schemas.openxmlformats.org/drawingml/2006/table">
            <a:tbl>
              <a:tblPr firstRow="1" bandRow="1">
                <a:tableStyleId>{5C22544A-7EE6-4342-B048-85BDC9FD1C3A}</a:tableStyleId>
              </a:tblPr>
              <a:tblGrid>
                <a:gridCol w="431850"/>
                <a:gridCol w="1928800"/>
                <a:gridCol w="1928800"/>
                <a:gridCol w="1928800"/>
                <a:gridCol w="1928800"/>
              </a:tblGrid>
              <a:tr h="370840">
                <a:tc>
                  <a:txBody>
                    <a:bodyPr/>
                    <a:lstStyle/>
                    <a:p>
                      <a:endParaRPr lang="tr-TR" b="1" dirty="0"/>
                    </a:p>
                  </a:txBody>
                  <a:tcPr/>
                </a:tc>
                <a:tc gridSpan="2">
                  <a:txBody>
                    <a:bodyPr/>
                    <a:lstStyle/>
                    <a:p>
                      <a:r>
                        <a:rPr lang="tr-TR" dirty="0" smtClean="0"/>
                        <a:t>Teklik</a:t>
                      </a:r>
                      <a:endParaRPr lang="tr-TR" dirty="0"/>
                    </a:p>
                  </a:txBody>
                  <a:tcPr/>
                </a:tc>
                <a:tc hMerge="1">
                  <a:txBody>
                    <a:bodyPr/>
                    <a:lstStyle/>
                    <a:p>
                      <a:endParaRPr lang="tr-TR" dirty="0"/>
                    </a:p>
                  </a:txBody>
                  <a:tcPr/>
                </a:tc>
                <a:tc gridSpan="2">
                  <a:txBody>
                    <a:bodyPr/>
                    <a:lstStyle/>
                    <a:p>
                      <a:r>
                        <a:rPr lang="tr-TR" dirty="0" smtClean="0"/>
                        <a:t>Çokluk</a:t>
                      </a:r>
                      <a:endParaRPr lang="tr-TR" dirty="0"/>
                    </a:p>
                  </a:txBody>
                  <a:tcPr/>
                </a:tc>
                <a:tc hMerge="1">
                  <a:txBody>
                    <a:bodyPr/>
                    <a:lstStyle/>
                    <a:p>
                      <a:endParaRPr lang="tr-TR" dirty="0"/>
                    </a:p>
                  </a:txBody>
                  <a:tcPr/>
                </a:tc>
              </a:tr>
              <a:tr h="370840">
                <a:tc>
                  <a:txBody>
                    <a:bodyPr/>
                    <a:lstStyle/>
                    <a:p>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c>
                  <a:txBody>
                    <a:bodyPr/>
                    <a:lstStyle/>
                    <a:p>
                      <a:r>
                        <a:rPr lang="tr-TR" b="1" dirty="0" smtClean="0"/>
                        <a:t>Olumlu</a:t>
                      </a:r>
                      <a:endParaRPr lang="tr-TR" b="1" dirty="0"/>
                    </a:p>
                  </a:txBody>
                  <a:tcPr/>
                </a:tc>
                <a:tc>
                  <a:txBody>
                    <a:bodyPr/>
                    <a:lstStyle/>
                    <a:p>
                      <a:r>
                        <a:rPr lang="tr-TR" b="1" dirty="0" smtClean="0"/>
                        <a:t>Olumsuz</a:t>
                      </a:r>
                      <a:endParaRPr lang="tr-TR" b="1" dirty="0"/>
                    </a:p>
                  </a:txBody>
                  <a:tcPr/>
                </a:tc>
              </a:tr>
              <a:tr h="370840">
                <a:tc>
                  <a:txBody>
                    <a:bodyPr/>
                    <a:lstStyle/>
                    <a:p>
                      <a:r>
                        <a:rPr lang="tr-TR" b="1" dirty="0" smtClean="0"/>
                        <a:t>I</a:t>
                      </a:r>
                      <a:endParaRPr lang="tr-TR" b="1" dirty="0"/>
                    </a:p>
                  </a:txBody>
                  <a:tcPr/>
                </a:tc>
                <a:tc>
                  <a:txBody>
                    <a:bodyPr/>
                    <a:lstStyle/>
                    <a:p>
                      <a:r>
                        <a:rPr lang="tr-TR" dirty="0" smtClean="0"/>
                        <a:t>Gelirim </a:t>
                      </a:r>
                      <a:endParaRPr lang="tr-TR" dirty="0"/>
                    </a:p>
                  </a:txBody>
                  <a:tcPr/>
                </a:tc>
                <a:tc>
                  <a:txBody>
                    <a:bodyPr/>
                    <a:lstStyle/>
                    <a:p>
                      <a:r>
                        <a:rPr lang="tr-TR" dirty="0" smtClean="0"/>
                        <a:t>Gelmem</a:t>
                      </a:r>
                      <a:endParaRPr lang="tr-TR" dirty="0"/>
                    </a:p>
                  </a:txBody>
                  <a:tcPr/>
                </a:tc>
                <a:tc>
                  <a:txBody>
                    <a:bodyPr/>
                    <a:lstStyle/>
                    <a:p>
                      <a:r>
                        <a:rPr lang="tr-TR" dirty="0" smtClean="0"/>
                        <a:t>Geliriz</a:t>
                      </a:r>
                      <a:endParaRPr lang="tr-TR" dirty="0"/>
                    </a:p>
                  </a:txBody>
                  <a:tcPr/>
                </a:tc>
                <a:tc>
                  <a:txBody>
                    <a:bodyPr/>
                    <a:lstStyle/>
                    <a:p>
                      <a:r>
                        <a:rPr lang="tr-TR" dirty="0" smtClean="0"/>
                        <a:t>Gelmeyiz</a:t>
                      </a:r>
                      <a:endParaRPr lang="tr-TR" dirty="0"/>
                    </a:p>
                  </a:txBody>
                  <a:tcPr/>
                </a:tc>
              </a:tr>
              <a:tr h="370840">
                <a:tc>
                  <a:txBody>
                    <a:bodyPr/>
                    <a:lstStyle/>
                    <a:p>
                      <a:r>
                        <a:rPr lang="tr-TR" b="1" dirty="0" smtClean="0"/>
                        <a:t>II</a:t>
                      </a:r>
                      <a:endParaRPr lang="tr-TR" b="1" dirty="0"/>
                    </a:p>
                  </a:txBody>
                  <a:tcPr/>
                </a:tc>
                <a:tc>
                  <a:txBody>
                    <a:bodyPr/>
                    <a:lstStyle/>
                    <a:p>
                      <a:r>
                        <a:rPr lang="tr-TR" dirty="0" smtClean="0"/>
                        <a:t>Gelirsin</a:t>
                      </a:r>
                      <a:endParaRPr lang="tr-TR" dirty="0"/>
                    </a:p>
                  </a:txBody>
                  <a:tcPr/>
                </a:tc>
                <a:tc>
                  <a:txBody>
                    <a:bodyPr/>
                    <a:lstStyle/>
                    <a:p>
                      <a:r>
                        <a:rPr lang="tr-TR" dirty="0" smtClean="0"/>
                        <a:t>Gelmezsin</a:t>
                      </a:r>
                      <a:endParaRPr lang="tr-TR" dirty="0"/>
                    </a:p>
                  </a:txBody>
                  <a:tcPr/>
                </a:tc>
                <a:tc>
                  <a:txBody>
                    <a:bodyPr/>
                    <a:lstStyle/>
                    <a:p>
                      <a:r>
                        <a:rPr lang="tr-TR" dirty="0" smtClean="0"/>
                        <a:t>Gelirsiniz</a:t>
                      </a:r>
                      <a:endParaRPr lang="tr-TR" dirty="0"/>
                    </a:p>
                  </a:txBody>
                  <a:tcPr/>
                </a:tc>
                <a:tc>
                  <a:txBody>
                    <a:bodyPr/>
                    <a:lstStyle/>
                    <a:p>
                      <a:r>
                        <a:rPr lang="tr-TR" dirty="0" smtClean="0"/>
                        <a:t>Gelmezsiniz</a:t>
                      </a:r>
                      <a:endParaRPr lang="tr-TR" dirty="0"/>
                    </a:p>
                  </a:txBody>
                  <a:tcPr/>
                </a:tc>
              </a:tr>
              <a:tr h="370840">
                <a:tc>
                  <a:txBody>
                    <a:bodyPr/>
                    <a:lstStyle/>
                    <a:p>
                      <a:r>
                        <a:rPr lang="tr-TR" b="1" dirty="0" smtClean="0"/>
                        <a:t>III</a:t>
                      </a:r>
                      <a:endParaRPr lang="tr-TR" b="1" dirty="0"/>
                    </a:p>
                  </a:txBody>
                  <a:tcPr/>
                </a:tc>
                <a:tc>
                  <a:txBody>
                    <a:bodyPr/>
                    <a:lstStyle/>
                    <a:p>
                      <a:r>
                        <a:rPr lang="tr-TR" dirty="0" smtClean="0"/>
                        <a:t>Gelir</a:t>
                      </a:r>
                      <a:endParaRPr lang="tr-TR" dirty="0"/>
                    </a:p>
                  </a:txBody>
                  <a:tcPr/>
                </a:tc>
                <a:tc>
                  <a:txBody>
                    <a:bodyPr/>
                    <a:lstStyle/>
                    <a:p>
                      <a:r>
                        <a:rPr lang="tr-TR" dirty="0" smtClean="0"/>
                        <a:t>Gelmez</a:t>
                      </a:r>
                      <a:endParaRPr lang="tr-TR" dirty="0"/>
                    </a:p>
                  </a:txBody>
                  <a:tcPr/>
                </a:tc>
                <a:tc>
                  <a:txBody>
                    <a:bodyPr/>
                    <a:lstStyle/>
                    <a:p>
                      <a:r>
                        <a:rPr lang="tr-TR" dirty="0" smtClean="0"/>
                        <a:t>Gelir</a:t>
                      </a:r>
                      <a:endParaRPr lang="tr-TR" dirty="0"/>
                    </a:p>
                  </a:txBody>
                  <a:tcPr/>
                </a:tc>
                <a:tc>
                  <a:txBody>
                    <a:bodyPr/>
                    <a:lstStyle/>
                    <a:p>
                      <a:r>
                        <a:rPr lang="tr-TR" dirty="0" smtClean="0"/>
                        <a:t>Gelmez(</a:t>
                      </a:r>
                      <a:r>
                        <a:rPr lang="tr-TR" dirty="0" err="1" smtClean="0"/>
                        <a:t>ler</a:t>
                      </a:r>
                      <a:r>
                        <a:rPr lang="tr-TR" dirty="0" smtClean="0"/>
                        <a:t>)</a:t>
                      </a:r>
                      <a:endParaRPr lang="tr-TR" dirty="0"/>
                    </a:p>
                  </a:txBody>
                  <a:tcPr/>
                </a:tc>
              </a:tr>
            </a:tbl>
          </a:graphicData>
        </a:graphic>
      </p:graphicFrame>
    </p:spTree>
    <p:extLst>
      <p:ext uri="{BB962C8B-B14F-4D97-AF65-F5344CB8AC3E}">
        <p14:creationId xmlns:p14="http://schemas.microsoft.com/office/powerpoint/2010/main" val="2585604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1126</Words>
  <Application>Microsoft Office PowerPoint</Application>
  <PresentationFormat>Ekran Gösterisi (4:3)</PresentationFormat>
  <Paragraphs>292</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Calibri</vt:lpstr>
      <vt:lpstr>Ofis Teması</vt:lpstr>
      <vt:lpstr>BİÇİM VE ZAMAN EKLERİ</vt:lpstr>
      <vt:lpstr>Zamanlar</vt:lpstr>
      <vt:lpstr>Görülen Geçmiş Zaman</vt:lpstr>
      <vt:lpstr>Öğrenilen Geçmiş ZAman</vt:lpstr>
      <vt:lpstr>PowerPoint Sunusu</vt:lpstr>
      <vt:lpstr>Şimdiki Zaman</vt:lpstr>
      <vt:lpstr>PowerPoint Sunusu</vt:lpstr>
      <vt:lpstr>Gelecek zaman</vt:lpstr>
      <vt:lpstr>Geniş Zaman</vt:lpstr>
      <vt:lpstr>Kipler</vt:lpstr>
      <vt:lpstr>Emir Kipi</vt:lpstr>
      <vt:lpstr>İstek</vt:lpstr>
      <vt:lpstr>Gereklilik Kipi</vt:lpstr>
      <vt:lpstr>Şart Kipi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ceritoglu</dc:creator>
  <cp:lastModifiedBy>kutbilge</cp:lastModifiedBy>
  <cp:revision>24</cp:revision>
  <dcterms:created xsi:type="dcterms:W3CDTF">2018-02-26T16:40:03Z</dcterms:created>
  <dcterms:modified xsi:type="dcterms:W3CDTF">2018-03-08T10:40:58Z</dcterms:modified>
</cp:coreProperties>
</file>