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9"/>
  </p:notesMasterIdLst>
  <p:sldIdLst>
    <p:sldId id="258" r:id="rId2"/>
    <p:sldId id="295" r:id="rId3"/>
    <p:sldId id="257" r:id="rId4"/>
    <p:sldId id="260" r:id="rId5"/>
    <p:sldId id="259" r:id="rId6"/>
    <p:sldId id="261" r:id="rId7"/>
    <p:sldId id="262" r:id="rId8"/>
    <p:sldId id="263" r:id="rId9"/>
    <p:sldId id="266" r:id="rId10"/>
    <p:sldId id="267" r:id="rId11"/>
    <p:sldId id="268" r:id="rId12"/>
    <p:sldId id="294" r:id="rId13"/>
    <p:sldId id="279" r:id="rId14"/>
    <p:sldId id="280" r:id="rId15"/>
    <p:sldId id="281" r:id="rId16"/>
    <p:sldId id="282" r:id="rId17"/>
    <p:sldId id="283" r:id="rId18"/>
    <p:sldId id="293" r:id="rId19"/>
    <p:sldId id="284" r:id="rId20"/>
    <p:sldId id="285" r:id="rId21"/>
    <p:sldId id="286" r:id="rId22"/>
    <p:sldId id="288" r:id="rId23"/>
    <p:sldId id="289" r:id="rId24"/>
    <p:sldId id="290" r:id="rId25"/>
    <p:sldId id="291" r:id="rId26"/>
    <p:sldId id="296" r:id="rId27"/>
    <p:sldId id="29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88F88-17D5-4629-BAA9-2B9999C64AA4}" type="datetimeFigureOut">
              <a:rPr lang="tr-TR" smtClean="0"/>
              <a:t>10.05.2020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61E2A-0284-4121-9C04-C94679F5BB51}" type="slidenum">
              <a:rPr lang="tr-TR" smtClean="0"/>
              <a:t>‹#›</a:t>
            </a:fld>
            <a:endParaRPr lang="tr-TR"/>
          </a:p>
        </p:txBody>
      </p:sp>
    </p:spTree>
    <p:extLst>
      <p:ext uri="{BB962C8B-B14F-4D97-AF65-F5344CB8AC3E}">
        <p14:creationId xmlns:p14="http://schemas.microsoft.com/office/powerpoint/2010/main" val="39192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69D0128-F082-415B-BEF8-43656A58784B}"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8DE32EB-A793-4EC2-94D9-69FD3ACA9207}" type="slidenum">
              <a:rPr lang="tr-TR" smtClean="0"/>
              <a:t>‹#›</a:t>
            </a:fld>
            <a:endParaRPr lang="tr-TR"/>
          </a:p>
        </p:txBody>
      </p:sp>
    </p:spTree>
    <p:extLst>
      <p:ext uri="{BB962C8B-B14F-4D97-AF65-F5344CB8AC3E}">
        <p14:creationId xmlns:p14="http://schemas.microsoft.com/office/powerpoint/2010/main" val="220876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9D0128-F082-415B-BEF8-43656A58784B}"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DE32EB-A793-4EC2-94D9-69FD3ACA9207}" type="slidenum">
              <a:rPr lang="tr-TR" smtClean="0"/>
              <a:t>‹#›</a:t>
            </a:fld>
            <a:endParaRPr lang="tr-TR"/>
          </a:p>
        </p:txBody>
      </p:sp>
    </p:spTree>
    <p:extLst>
      <p:ext uri="{BB962C8B-B14F-4D97-AF65-F5344CB8AC3E}">
        <p14:creationId xmlns:p14="http://schemas.microsoft.com/office/powerpoint/2010/main" val="97562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9D0128-F082-415B-BEF8-43656A58784B}"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DE32EB-A793-4EC2-94D9-69FD3ACA9207}" type="slidenum">
              <a:rPr lang="tr-TR" smtClean="0"/>
              <a:t>‹#›</a:t>
            </a:fld>
            <a:endParaRPr lang="tr-TR"/>
          </a:p>
        </p:txBody>
      </p:sp>
    </p:spTree>
    <p:extLst>
      <p:ext uri="{BB962C8B-B14F-4D97-AF65-F5344CB8AC3E}">
        <p14:creationId xmlns:p14="http://schemas.microsoft.com/office/powerpoint/2010/main" val="242801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69D0128-F082-415B-BEF8-43656A58784B}"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DE32EB-A793-4EC2-94D9-69FD3ACA9207}" type="slidenum">
              <a:rPr lang="tr-TR" smtClean="0"/>
              <a:t>‹#›</a:t>
            </a:fld>
            <a:endParaRPr lang="tr-TR"/>
          </a:p>
        </p:txBody>
      </p:sp>
    </p:spTree>
    <p:extLst>
      <p:ext uri="{BB962C8B-B14F-4D97-AF65-F5344CB8AC3E}">
        <p14:creationId xmlns:p14="http://schemas.microsoft.com/office/powerpoint/2010/main" val="328099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969D0128-F082-415B-BEF8-43656A58784B}" type="datetimeFigureOut">
              <a:rPr lang="tr-TR" smtClean="0"/>
              <a:t>10.05.2020</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8DE32EB-A793-4EC2-94D9-69FD3ACA9207}" type="slidenum">
              <a:rPr lang="tr-TR" smtClean="0"/>
              <a:t>‹#›</a:t>
            </a:fld>
            <a:endParaRPr lang="tr-TR"/>
          </a:p>
        </p:txBody>
      </p:sp>
    </p:spTree>
    <p:extLst>
      <p:ext uri="{BB962C8B-B14F-4D97-AF65-F5344CB8AC3E}">
        <p14:creationId xmlns:p14="http://schemas.microsoft.com/office/powerpoint/2010/main" val="179207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69D0128-F082-415B-BEF8-43656A58784B}"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DE32EB-A793-4EC2-94D9-69FD3ACA9207}" type="slidenum">
              <a:rPr lang="tr-TR" smtClean="0"/>
              <a:t>‹#›</a:t>
            </a:fld>
            <a:endParaRPr lang="tr-TR"/>
          </a:p>
        </p:txBody>
      </p:sp>
    </p:spTree>
    <p:extLst>
      <p:ext uri="{BB962C8B-B14F-4D97-AF65-F5344CB8AC3E}">
        <p14:creationId xmlns:p14="http://schemas.microsoft.com/office/powerpoint/2010/main" val="147953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69D0128-F082-415B-BEF8-43656A58784B}" type="datetimeFigureOut">
              <a:rPr lang="tr-TR" smtClean="0"/>
              <a:t>10.05.2020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8DE32EB-A793-4EC2-94D9-69FD3ACA9207}" type="slidenum">
              <a:rPr lang="tr-TR" smtClean="0"/>
              <a:t>‹#›</a:t>
            </a:fld>
            <a:endParaRPr lang="tr-TR"/>
          </a:p>
        </p:txBody>
      </p:sp>
    </p:spTree>
    <p:extLst>
      <p:ext uri="{BB962C8B-B14F-4D97-AF65-F5344CB8AC3E}">
        <p14:creationId xmlns:p14="http://schemas.microsoft.com/office/powerpoint/2010/main" val="383395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69D0128-F082-415B-BEF8-43656A58784B}" type="datetimeFigureOut">
              <a:rPr lang="tr-TR" smtClean="0"/>
              <a:t>10.05.2020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8DE32EB-A793-4EC2-94D9-69FD3ACA9207}" type="slidenum">
              <a:rPr lang="tr-TR" smtClean="0"/>
              <a:t>‹#›</a:t>
            </a:fld>
            <a:endParaRPr lang="tr-TR"/>
          </a:p>
        </p:txBody>
      </p:sp>
    </p:spTree>
    <p:extLst>
      <p:ext uri="{BB962C8B-B14F-4D97-AF65-F5344CB8AC3E}">
        <p14:creationId xmlns:p14="http://schemas.microsoft.com/office/powerpoint/2010/main" val="217466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D0128-F082-415B-BEF8-43656A58784B}" type="datetimeFigureOut">
              <a:rPr lang="tr-TR" smtClean="0"/>
              <a:t>10.05.2020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8DE32EB-A793-4EC2-94D9-69FD3ACA9207}" type="slidenum">
              <a:rPr lang="tr-TR" smtClean="0"/>
              <a:t>‹#›</a:t>
            </a:fld>
            <a:endParaRPr lang="tr-TR"/>
          </a:p>
        </p:txBody>
      </p:sp>
    </p:spTree>
    <p:extLst>
      <p:ext uri="{BB962C8B-B14F-4D97-AF65-F5344CB8AC3E}">
        <p14:creationId xmlns:p14="http://schemas.microsoft.com/office/powerpoint/2010/main" val="299896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69D0128-F082-415B-BEF8-43656A58784B}"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8DE32EB-A793-4EC2-94D9-69FD3ACA9207}" type="slidenum">
              <a:rPr lang="tr-TR" smtClean="0"/>
              <a:t>‹#›</a:t>
            </a:fld>
            <a:endParaRPr lang="tr-TR"/>
          </a:p>
        </p:txBody>
      </p:sp>
    </p:spTree>
    <p:extLst>
      <p:ext uri="{BB962C8B-B14F-4D97-AF65-F5344CB8AC3E}">
        <p14:creationId xmlns:p14="http://schemas.microsoft.com/office/powerpoint/2010/main" val="79164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69D0128-F082-415B-BEF8-43656A58784B}" type="datetimeFigureOut">
              <a:rPr lang="tr-TR" smtClean="0"/>
              <a:t>10.05.2020</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8DE32EB-A793-4EC2-94D9-69FD3ACA9207}" type="slidenum">
              <a:rPr lang="tr-TR" smtClean="0"/>
              <a:t>‹#›</a:t>
            </a:fld>
            <a:endParaRPr lang="tr-TR"/>
          </a:p>
        </p:txBody>
      </p:sp>
    </p:spTree>
    <p:extLst>
      <p:ext uri="{BB962C8B-B14F-4D97-AF65-F5344CB8AC3E}">
        <p14:creationId xmlns:p14="http://schemas.microsoft.com/office/powerpoint/2010/main" val="129283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69D0128-F082-415B-BEF8-43656A58784B}" type="datetimeFigureOut">
              <a:rPr lang="tr-TR" smtClean="0"/>
              <a:t>10.05.2020</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8DE32EB-A793-4EC2-94D9-69FD3ACA9207}" type="slidenum">
              <a:rPr lang="tr-TR" smtClean="0"/>
              <a:t>‹#›</a:t>
            </a:fld>
            <a:endParaRPr lang="tr-TR"/>
          </a:p>
        </p:txBody>
      </p:sp>
    </p:spTree>
    <p:extLst>
      <p:ext uri="{BB962C8B-B14F-4D97-AF65-F5344CB8AC3E}">
        <p14:creationId xmlns:p14="http://schemas.microsoft.com/office/powerpoint/2010/main" val="21234389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BA840BF-C18D-4A84-BDED-B346E3BB9CDD}"/>
              </a:ext>
            </a:extLst>
          </p:cNvPr>
          <p:cNvSpPr>
            <a:spLocks noGrp="1"/>
          </p:cNvSpPr>
          <p:nvPr>
            <p:ph idx="1"/>
          </p:nvPr>
        </p:nvSpPr>
        <p:spPr>
          <a:xfrm>
            <a:off x="1069848" y="464234"/>
            <a:ext cx="10058400" cy="5707966"/>
          </a:xfrm>
        </p:spPr>
        <p:txBody>
          <a:bodyPr/>
          <a:lstStyle/>
          <a:p>
            <a:r>
              <a:rPr lang="tr-TR" sz="3200" dirty="0"/>
              <a:t>2009 ABD yapımı destansı bilimkurgu filmi. </a:t>
            </a:r>
          </a:p>
          <a:p>
            <a:r>
              <a:rPr lang="tr-TR" sz="3200" dirty="0"/>
              <a:t>Yönetmeni  ve senarist   James Cameron dur.</a:t>
            </a:r>
          </a:p>
          <a:p>
            <a:r>
              <a:rPr lang="tr-TR" sz="3200" dirty="0"/>
              <a:t>Üç boyutlu (3D) sinema tekniği ile çekilmiştir. 18 Aralık 2009 tarihinde gösterime girmiştir.</a:t>
            </a:r>
          </a:p>
          <a:p>
            <a:r>
              <a:rPr lang="tr-TR" sz="3200" dirty="0"/>
              <a:t>67. Altın Küre Ödülleri'nde en iyi film ve en iyi yönetmen (James Cameron) ödüllerini almıştır. 9 dalda aday gösterildiği 82. Akademi Ödülleri'nde ise sanat yönetimi, görüntü yönetmeni ve görsel efekt dallarında 3 ödül kazanmıştır.</a:t>
            </a:r>
            <a:r>
              <a:rPr lang="tr-TR" dirty="0"/>
              <a:t/>
            </a:r>
            <a:br>
              <a:rPr lang="tr-TR" dirty="0"/>
            </a:br>
            <a:endParaRPr lang="tr-TR" dirty="0"/>
          </a:p>
          <a:p>
            <a:endParaRPr lang="tr-TR" dirty="0"/>
          </a:p>
        </p:txBody>
      </p:sp>
    </p:spTree>
    <p:extLst>
      <p:ext uri="{BB962C8B-B14F-4D97-AF65-F5344CB8AC3E}">
        <p14:creationId xmlns:p14="http://schemas.microsoft.com/office/powerpoint/2010/main" val="18690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2651457-550A-4598-9B72-B012D562C3B4}"/>
              </a:ext>
            </a:extLst>
          </p:cNvPr>
          <p:cNvSpPr>
            <a:spLocks noGrp="1"/>
          </p:cNvSpPr>
          <p:nvPr>
            <p:ph sz="half" idx="1"/>
          </p:nvPr>
        </p:nvSpPr>
        <p:spPr>
          <a:xfrm>
            <a:off x="876885" y="731519"/>
            <a:ext cx="4950891" cy="5961185"/>
          </a:xfrm>
        </p:spPr>
        <p:txBody>
          <a:bodyPr/>
          <a:lstStyle/>
          <a:p>
            <a:pPr marL="0" indent="0">
              <a:buNone/>
            </a:pPr>
            <a:r>
              <a:rPr lang="tr-TR" dirty="0"/>
              <a:t>Rol: Dr. Norm Spellman </a:t>
            </a:r>
          </a:p>
          <a:p>
            <a:pPr marL="0" indent="0">
              <a:buNone/>
            </a:pPr>
            <a:r>
              <a:rPr lang="tr-TR" dirty="0"/>
              <a:t>Oyuncu: Joel David Moore</a:t>
            </a:r>
          </a:p>
          <a:p>
            <a:pPr marL="0" indent="0">
              <a:buNone/>
            </a:pPr>
            <a:r>
              <a:rPr lang="tr-TR" dirty="0"/>
              <a:t>Avatar Programının bir parçası olarak bitki ve hayvan yaşamını inceleyen bir kseno-antropolojist. Jake'in kardeşi Tom ile </a:t>
            </a:r>
            <a:r>
              <a:rPr lang="tr-TR" i="1" dirty="0"/>
              <a:t>AVATAR</a:t>
            </a:r>
            <a:r>
              <a:rPr lang="tr-TR" dirty="0"/>
              <a:t> eğitimi almış, Jake'in en iyi arkadaşı</a:t>
            </a:r>
          </a:p>
        </p:txBody>
      </p:sp>
      <p:sp>
        <p:nvSpPr>
          <p:cNvPr id="4" name="İçerik Yer Tutucusu 3">
            <a:extLst>
              <a:ext uri="{FF2B5EF4-FFF2-40B4-BE49-F238E27FC236}">
                <a16:creationId xmlns="" xmlns:a16="http://schemas.microsoft.com/office/drawing/2014/main" id="{D5ED198E-C5EF-4066-A7DC-003B3BFDD7C3}"/>
              </a:ext>
            </a:extLst>
          </p:cNvPr>
          <p:cNvSpPr>
            <a:spLocks noGrp="1"/>
          </p:cNvSpPr>
          <p:nvPr>
            <p:ph sz="half" idx="2"/>
          </p:nvPr>
        </p:nvSpPr>
        <p:spPr>
          <a:xfrm>
            <a:off x="6364224" y="731519"/>
            <a:ext cx="4754880" cy="2447779"/>
          </a:xfrm>
        </p:spPr>
        <p:txBody>
          <a:bodyPr/>
          <a:lstStyle/>
          <a:p>
            <a:pPr marL="0" indent="0">
              <a:buNone/>
            </a:pPr>
            <a:r>
              <a:rPr lang="tr-TR" dirty="0"/>
              <a:t>Rol: Dr. Max Patel </a:t>
            </a:r>
          </a:p>
          <a:p>
            <a:pPr marL="0" indent="0">
              <a:buNone/>
            </a:pPr>
            <a:r>
              <a:rPr lang="tr-TR" dirty="0"/>
              <a:t>Oyuncu: Dileep Rao, </a:t>
            </a:r>
          </a:p>
          <a:p>
            <a:endParaRPr lang="tr-TR" dirty="0"/>
          </a:p>
          <a:p>
            <a:pPr marL="0" indent="0">
              <a:buNone/>
            </a:pPr>
            <a:r>
              <a:rPr lang="tr-TR" dirty="0"/>
              <a:t>Avatar Programında çalışan ve Jake'in RDA'ya karşı isyanını destekleyen bir bilim adamı</a:t>
            </a:r>
          </a:p>
        </p:txBody>
      </p:sp>
      <p:pic>
        <p:nvPicPr>
          <p:cNvPr id="3074" name="Picture 2" descr="Joel David Moore - Beyazperde.com">
            <a:extLst>
              <a:ext uri="{FF2B5EF4-FFF2-40B4-BE49-F238E27FC236}">
                <a16:creationId xmlns="" xmlns:a16="http://schemas.microsoft.com/office/drawing/2014/main" id="{A9F15C34-5257-49DB-9FE9-26701D9B7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133" y="3179298"/>
            <a:ext cx="2546253" cy="32111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ileep Rao Filmleri - Turflix">
            <a:extLst>
              <a:ext uri="{FF2B5EF4-FFF2-40B4-BE49-F238E27FC236}">
                <a16:creationId xmlns="" xmlns:a16="http://schemas.microsoft.com/office/drawing/2014/main" id="{98565CB9-D3F9-445E-BC5B-E923FCBC7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729" y="3179298"/>
            <a:ext cx="2587869" cy="322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6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EE4AE93-F568-4053-B60E-671AAD3303B0}"/>
              </a:ext>
            </a:extLst>
          </p:cNvPr>
          <p:cNvSpPr>
            <a:spLocks noGrp="1"/>
          </p:cNvSpPr>
          <p:nvPr>
            <p:ph idx="1"/>
          </p:nvPr>
        </p:nvSpPr>
        <p:spPr>
          <a:xfrm>
            <a:off x="418953" y="730202"/>
            <a:ext cx="6358597" cy="4962378"/>
          </a:xfrm>
        </p:spPr>
        <p:txBody>
          <a:bodyPr>
            <a:normAutofit fontScale="92500" lnSpcReduction="20000"/>
          </a:bodyPr>
          <a:lstStyle/>
          <a:p>
            <a:pPr marL="0" indent="0">
              <a:buNone/>
            </a:pPr>
            <a:r>
              <a:rPr lang="tr-TR" sz="2200" dirty="0"/>
              <a:t>Rol: Mo’at </a:t>
            </a:r>
          </a:p>
          <a:p>
            <a:pPr marL="0" indent="0">
              <a:buNone/>
            </a:pPr>
            <a:r>
              <a:rPr lang="tr-TR" sz="2200" dirty="0"/>
              <a:t>Oyuncu: CCH Pounder</a:t>
            </a:r>
          </a:p>
          <a:p>
            <a:pPr marL="0" indent="0">
              <a:buNone/>
            </a:pPr>
            <a:r>
              <a:rPr lang="tr-TR" sz="2200" dirty="0"/>
              <a:t>Hareket yakalama oyuncusu. </a:t>
            </a:r>
            <a:r>
              <a:rPr lang="tr-TR" sz="2200" dirty="0">
                <a:solidFill>
                  <a:srgbClr val="C00000"/>
                </a:solidFill>
              </a:rPr>
              <a:t>  </a:t>
            </a:r>
            <a:r>
              <a:rPr lang="tr-TR" sz="2200" dirty="0"/>
              <a:t>Neytiri'nin annesi. Bir </a:t>
            </a:r>
            <a:r>
              <a:rPr lang="tr-TR" sz="2200" i="1" dirty="0"/>
              <a:t>Tsahik</a:t>
            </a:r>
            <a:r>
              <a:rPr lang="tr-TR" sz="2200" dirty="0"/>
              <a:t>. Eywa'dan gelen mesajları okuyor.</a:t>
            </a:r>
          </a:p>
          <a:p>
            <a:pPr marL="0" indent="0">
              <a:buNone/>
            </a:pPr>
            <a:endParaRPr lang="tr-TR" sz="2200" dirty="0"/>
          </a:p>
          <a:p>
            <a:pPr marL="0" indent="0">
              <a:buNone/>
            </a:pPr>
            <a:r>
              <a:rPr lang="tr-TR" sz="2200" dirty="0"/>
              <a:t>Rol: Eytukan</a:t>
            </a:r>
          </a:p>
          <a:p>
            <a:pPr marL="0" indent="0">
              <a:buNone/>
            </a:pPr>
            <a:r>
              <a:rPr lang="tr-TR" sz="2200" dirty="0"/>
              <a:t>oyuncu Wes Studi, </a:t>
            </a:r>
          </a:p>
          <a:p>
            <a:pPr marL="0" indent="0">
              <a:buNone/>
            </a:pPr>
            <a:r>
              <a:rPr lang="tr-TR" sz="2200" dirty="0"/>
              <a:t>Hareket yakalama oyuncusu.  Omaticaya'nın klan lideri, Neytiri'nin babası ve Mo'at'ın eşi.</a:t>
            </a:r>
          </a:p>
          <a:p>
            <a:pPr marL="0" indent="0">
              <a:buNone/>
            </a:pPr>
            <a:endParaRPr lang="tr-TR" sz="2200" dirty="0"/>
          </a:p>
          <a:p>
            <a:pPr marL="0" indent="0">
              <a:buNone/>
            </a:pPr>
            <a:r>
              <a:rPr lang="tr-TR" sz="2200" dirty="0"/>
              <a:t>rol: Tsu’Tey</a:t>
            </a:r>
          </a:p>
          <a:p>
            <a:pPr marL="0" indent="0">
              <a:buNone/>
            </a:pPr>
            <a:r>
              <a:rPr lang="tr-TR" sz="2200" dirty="0"/>
              <a:t>oyuncu Laz Alonso, </a:t>
            </a:r>
          </a:p>
          <a:p>
            <a:pPr marL="0" indent="0">
              <a:buNone/>
            </a:pPr>
            <a:r>
              <a:rPr lang="tr-TR" sz="2200" dirty="0"/>
              <a:t>Hareket yakalama oyuncusu .Na'vi halkında yaşayan büyük savaşçılardan. Kabile şefliğinin varisi. Filmin başlangıcında Neytiri ile nişanlı idi.</a:t>
            </a:r>
          </a:p>
          <a:p>
            <a:endParaRPr lang="tr-TR" dirty="0"/>
          </a:p>
        </p:txBody>
      </p:sp>
      <p:pic>
        <p:nvPicPr>
          <p:cNvPr id="1026" name="Picture 2">
            <a:extLst>
              <a:ext uri="{FF2B5EF4-FFF2-40B4-BE49-F238E27FC236}">
                <a16:creationId xmlns="" xmlns:a16="http://schemas.microsoft.com/office/drawing/2014/main" id="{216679FF-C90C-447C-A448-DF847343C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607" y="183466"/>
            <a:ext cx="20955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711C2F30-8C1D-4A04-9704-48B180431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607" y="2561932"/>
            <a:ext cx="20955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 xmlns:a16="http://schemas.microsoft.com/office/drawing/2014/main" id="{3F629F2E-C738-4633-8989-C322F6A61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607" y="4940398"/>
            <a:ext cx="2095499" cy="191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76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9DB015B-A803-409E-9A09-074225D09BCE}"/>
              </a:ext>
            </a:extLst>
          </p:cNvPr>
          <p:cNvSpPr>
            <a:spLocks noGrp="1"/>
          </p:cNvSpPr>
          <p:nvPr>
            <p:ph type="title"/>
          </p:nvPr>
        </p:nvSpPr>
        <p:spPr>
          <a:xfrm>
            <a:off x="732223" y="2624328"/>
            <a:ext cx="10058400" cy="1609344"/>
          </a:xfrm>
        </p:spPr>
        <p:txBody>
          <a:bodyPr/>
          <a:lstStyle/>
          <a:p>
            <a:r>
              <a:rPr lang="tr-TR" sz="8800" dirty="0"/>
              <a:t>Sahneler</a:t>
            </a:r>
            <a:r>
              <a:rPr lang="tr-TR" dirty="0"/>
              <a:t> </a:t>
            </a:r>
          </a:p>
        </p:txBody>
      </p:sp>
    </p:spTree>
    <p:extLst>
      <p:ext uri="{BB962C8B-B14F-4D97-AF65-F5344CB8AC3E}">
        <p14:creationId xmlns:p14="http://schemas.microsoft.com/office/powerpoint/2010/main" val="9322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1C230FE9-F1CA-4122-9FCC-94009868253F}"/>
              </a:ext>
            </a:extLst>
          </p:cNvPr>
          <p:cNvSpPr>
            <a:spLocks noGrp="1"/>
          </p:cNvSpPr>
          <p:nvPr>
            <p:ph idx="1"/>
          </p:nvPr>
        </p:nvSpPr>
        <p:spPr>
          <a:xfrm>
            <a:off x="5959378" y="677203"/>
            <a:ext cx="6232622" cy="4737295"/>
          </a:xfrm>
        </p:spPr>
        <p:txBody>
          <a:bodyPr/>
          <a:lstStyle/>
          <a:p>
            <a:r>
              <a:rPr lang="tr-TR" sz="2800" dirty="0"/>
              <a:t>Bu sahne de Jake kardeşinin ölümünden dolayı o dahil olduğu Avatar programında onun görevini üstleniyor. </a:t>
            </a:r>
          </a:p>
          <a:p>
            <a:r>
              <a:rPr lang="tr-TR" sz="2800" dirty="0"/>
              <a:t>Teklifi sunan kişiler bir insanın ölümünü yatırım kaybı olarak nitelendirdiler.</a:t>
            </a:r>
          </a:p>
          <a:p>
            <a:r>
              <a:rPr lang="tr-TR" sz="2800" dirty="0"/>
              <a:t>Jake in özgürlük arzusu, azim ve kararlılık sahnede ağır basıyor</a:t>
            </a:r>
            <a:r>
              <a:rPr lang="tr-TR" dirty="0"/>
              <a:t>. </a:t>
            </a:r>
          </a:p>
        </p:txBody>
      </p:sp>
      <p:pic>
        <p:nvPicPr>
          <p:cNvPr id="5" name="tt0499549.Avatar.2009.BluRay.1080p.TR-360p~1">
            <a:hlinkClick r:id="" action="ppaction://media"/>
            <a:extLst>
              <a:ext uri="{FF2B5EF4-FFF2-40B4-BE49-F238E27FC236}">
                <a16:creationId xmlns="" xmlns:a16="http://schemas.microsoft.com/office/drawing/2014/main" id="{33B4CF7F-9A29-407C-9F6C-B296A5FBEF9E}"/>
              </a:ext>
            </a:extLst>
          </p:cNvPr>
          <p:cNvPicPr/>
          <p:nvPr/>
        </p:nvPicPr>
        <p:blipFill>
          <a:blip r:embed="rId2"/>
          <a:stretch>
            <a:fillRect/>
          </a:stretch>
        </p:blipFill>
        <p:spPr>
          <a:xfrm>
            <a:off x="436098" y="677204"/>
            <a:ext cx="5523280" cy="3672082"/>
          </a:xfrm>
          <a:prstGeom prst="rect">
            <a:avLst/>
          </a:prstGeom>
        </p:spPr>
      </p:pic>
      <p:sp>
        <p:nvSpPr>
          <p:cNvPr id="2" name="Metin kutusu 1">
            <a:extLst>
              <a:ext uri="{FF2B5EF4-FFF2-40B4-BE49-F238E27FC236}">
                <a16:creationId xmlns="" xmlns:a16="http://schemas.microsoft.com/office/drawing/2014/main" id="{66348F8D-3627-41C2-984B-E2324E4EB10A}"/>
              </a:ext>
            </a:extLst>
          </p:cNvPr>
          <p:cNvSpPr txBox="1"/>
          <p:nvPr/>
        </p:nvSpPr>
        <p:spPr>
          <a:xfrm>
            <a:off x="1688122" y="4514165"/>
            <a:ext cx="2785403" cy="369332"/>
          </a:xfrm>
          <a:prstGeom prst="rect">
            <a:avLst/>
          </a:prstGeom>
          <a:noFill/>
        </p:spPr>
        <p:txBody>
          <a:bodyPr wrap="square" rtlCol="0">
            <a:spAutoFit/>
          </a:bodyPr>
          <a:lstStyle/>
          <a:p>
            <a:r>
              <a:rPr lang="tr-TR" dirty="0"/>
              <a:t>00.00.00- 00.03.20</a:t>
            </a:r>
          </a:p>
        </p:txBody>
      </p:sp>
    </p:spTree>
    <p:extLst>
      <p:ext uri="{BB962C8B-B14F-4D97-AF65-F5344CB8AC3E}">
        <p14:creationId xmlns:p14="http://schemas.microsoft.com/office/powerpoint/2010/main" val="53398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1D172078-998B-41A9-989F-F32F1BD54D0F}"/>
              </a:ext>
            </a:extLst>
          </p:cNvPr>
          <p:cNvSpPr>
            <a:spLocks noGrp="1"/>
          </p:cNvSpPr>
          <p:nvPr>
            <p:ph idx="1"/>
          </p:nvPr>
        </p:nvSpPr>
        <p:spPr>
          <a:xfrm>
            <a:off x="5894361" y="756841"/>
            <a:ext cx="5655213" cy="5672093"/>
          </a:xfrm>
        </p:spPr>
        <p:txBody>
          <a:bodyPr>
            <a:noAutofit/>
          </a:bodyPr>
          <a:lstStyle/>
          <a:p>
            <a:r>
              <a:rPr lang="tr-TR" sz="2400" dirty="0"/>
              <a:t>Jake bir askerdir. Katıldığı savaştan dolayı dolayı belden aşağısı felçlidir.  Avatar bedeninde ise bacaklarını kullanabilmektedir. </a:t>
            </a:r>
          </a:p>
          <a:p>
            <a:r>
              <a:rPr lang="tr-TR" sz="2400" dirty="0"/>
              <a:t>Dr. Grace Augustine</a:t>
            </a:r>
            <a:r>
              <a:rPr lang="tr-TR" sz="2400" dirty="0">
                <a:solidFill>
                  <a:prstClr val="black"/>
                </a:solidFill>
              </a:rPr>
              <a:t> </a:t>
            </a:r>
            <a:r>
              <a:rPr lang="tr-TR" sz="2400" dirty="0"/>
              <a:t>yardımını kabul etmemesi bağımsız olma ve kendi kendine yetmek istemesini gösteriyor.</a:t>
            </a:r>
          </a:p>
          <a:p>
            <a:r>
              <a:rPr lang="tr-TR" sz="2400" dirty="0"/>
              <a:t>Özgürlük hissiyatı ön planda.  </a:t>
            </a:r>
          </a:p>
          <a:p>
            <a:r>
              <a:rPr lang="tr-TR" sz="2400" dirty="0"/>
              <a:t>Parker  Dr. Grace Augustine</a:t>
            </a:r>
            <a:r>
              <a:rPr lang="tr-TR" sz="2400" dirty="0">
                <a:solidFill>
                  <a:prstClr val="black"/>
                </a:solidFill>
              </a:rPr>
              <a:t> </a:t>
            </a:r>
            <a:r>
              <a:rPr lang="tr-TR" sz="2400" dirty="0"/>
              <a:t>konuşmasında asıl amacın </a:t>
            </a:r>
            <a:r>
              <a:rPr lang="tr-TR" sz="2400" dirty="0" err="1"/>
              <a:t>unobtanyum</a:t>
            </a:r>
            <a:r>
              <a:rPr lang="tr-TR" sz="2400" dirty="0"/>
              <a:t> olduğu Na’vilerle iyi ilişkilerin hiçbir zaman amaç olmadığı anlaşılıyor.</a:t>
            </a:r>
          </a:p>
          <a:p>
            <a:r>
              <a:rPr lang="tr-TR" sz="2400" dirty="0"/>
              <a:t>Bu sahnede materyalizm ön planda</a:t>
            </a:r>
          </a:p>
        </p:txBody>
      </p:sp>
      <p:pic>
        <p:nvPicPr>
          <p:cNvPr id="5" name="tt0499549.Avatar.2009.BluRay.1080p.TR-360p~8">
            <a:hlinkClick r:id="" action="ppaction://media"/>
            <a:extLst>
              <a:ext uri="{FF2B5EF4-FFF2-40B4-BE49-F238E27FC236}">
                <a16:creationId xmlns="" xmlns:a16="http://schemas.microsoft.com/office/drawing/2014/main" id="{12CD9AF0-1550-47C4-AE42-FD0A56F50BED}"/>
              </a:ext>
            </a:extLst>
          </p:cNvPr>
          <p:cNvPicPr/>
          <p:nvPr/>
        </p:nvPicPr>
        <p:blipFill>
          <a:blip r:embed="rId2"/>
          <a:stretch>
            <a:fillRect/>
          </a:stretch>
        </p:blipFill>
        <p:spPr>
          <a:xfrm>
            <a:off x="339798" y="756841"/>
            <a:ext cx="5407025" cy="3411855"/>
          </a:xfrm>
          <a:prstGeom prst="rect">
            <a:avLst/>
          </a:prstGeom>
        </p:spPr>
      </p:pic>
      <p:sp>
        <p:nvSpPr>
          <p:cNvPr id="6" name="Metin kutusu 5">
            <a:extLst>
              <a:ext uri="{FF2B5EF4-FFF2-40B4-BE49-F238E27FC236}">
                <a16:creationId xmlns="" xmlns:a16="http://schemas.microsoft.com/office/drawing/2014/main" id="{1CB8AB40-E04D-48CF-ACC6-121AFACEAA2D}"/>
              </a:ext>
            </a:extLst>
          </p:cNvPr>
          <p:cNvSpPr txBox="1"/>
          <p:nvPr/>
        </p:nvSpPr>
        <p:spPr>
          <a:xfrm>
            <a:off x="1688122" y="4514165"/>
            <a:ext cx="2785403" cy="369332"/>
          </a:xfrm>
          <a:prstGeom prst="rect">
            <a:avLst/>
          </a:prstGeom>
          <a:noFill/>
        </p:spPr>
        <p:txBody>
          <a:bodyPr wrap="square" rtlCol="0">
            <a:spAutoFit/>
          </a:bodyPr>
          <a:lstStyle/>
          <a:p>
            <a:r>
              <a:rPr lang="tr-TR" dirty="0"/>
              <a:t>00.12.05- 00.19.50</a:t>
            </a:r>
          </a:p>
        </p:txBody>
      </p:sp>
    </p:spTree>
    <p:extLst>
      <p:ext uri="{BB962C8B-B14F-4D97-AF65-F5344CB8AC3E}">
        <p14:creationId xmlns:p14="http://schemas.microsoft.com/office/powerpoint/2010/main" val="412833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5935D97-46AF-4C33-92B3-540AF84B184D}"/>
              </a:ext>
            </a:extLst>
          </p:cNvPr>
          <p:cNvSpPr>
            <a:spLocks noGrp="1"/>
          </p:cNvSpPr>
          <p:nvPr>
            <p:ph idx="1"/>
          </p:nvPr>
        </p:nvSpPr>
        <p:spPr>
          <a:xfrm>
            <a:off x="1069848" y="1041009"/>
            <a:ext cx="10058400" cy="5131191"/>
          </a:xfrm>
        </p:spPr>
        <p:txBody>
          <a:bodyPr>
            <a:normAutofit/>
          </a:bodyPr>
          <a:lstStyle/>
          <a:p>
            <a:pPr marL="0" indent="0">
              <a:buNone/>
            </a:pPr>
            <a:r>
              <a:rPr lang="tr-TR" sz="2800" dirty="0"/>
              <a:t>Yorumlarda filmin 2100 veya 2149 yılında geçtiği söylenmektedir. </a:t>
            </a:r>
          </a:p>
          <a:p>
            <a:pPr marL="0" indent="0">
              <a:buNone/>
            </a:pPr>
            <a:r>
              <a:rPr lang="tr-TR" sz="2800" dirty="0"/>
              <a:t>İnsanoğlunun yeni bir canlı oluşturma fikri siz nasıl bakıyorsunuz?</a:t>
            </a:r>
          </a:p>
          <a:p>
            <a:pPr marL="0" indent="0">
              <a:buNone/>
            </a:pPr>
            <a:r>
              <a:rPr lang="tr-TR" sz="2800" dirty="0"/>
              <a:t>Böyle bir şeyin gerçekleşmesi ne zaman mümkün olur. Şu anda 2020 yılındayız ve 120 yıl sonra böyle bir şeyin gerçekleşme ihtimali nedir?</a:t>
            </a:r>
          </a:p>
        </p:txBody>
      </p:sp>
    </p:spTree>
    <p:extLst>
      <p:ext uri="{BB962C8B-B14F-4D97-AF65-F5344CB8AC3E}">
        <p14:creationId xmlns:p14="http://schemas.microsoft.com/office/powerpoint/2010/main" val="1970884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F3AE421-C04A-48D0-B7BE-E40187E63B32}"/>
              </a:ext>
            </a:extLst>
          </p:cNvPr>
          <p:cNvSpPr>
            <a:spLocks noGrp="1"/>
          </p:cNvSpPr>
          <p:nvPr>
            <p:ph idx="1"/>
          </p:nvPr>
        </p:nvSpPr>
        <p:spPr>
          <a:xfrm>
            <a:off x="6227301" y="801858"/>
            <a:ext cx="5570806" cy="5008099"/>
          </a:xfrm>
        </p:spPr>
        <p:txBody>
          <a:bodyPr>
            <a:noAutofit/>
          </a:bodyPr>
          <a:lstStyle/>
          <a:p>
            <a:r>
              <a:rPr lang="tr-TR" sz="2800" dirty="0"/>
              <a:t>Ruhlar ağacının kutsal tohumları Jake in üstüne konduğu için Jake i seçilmiş olarak görürler.</a:t>
            </a:r>
          </a:p>
          <a:p>
            <a:r>
              <a:rPr lang="tr-TR" sz="2800" dirty="0"/>
              <a:t>Mo’at çok zordur dolu olanı doldurmak derken insanın  değişiminin zorluğundan bahsediyor.</a:t>
            </a:r>
          </a:p>
          <a:p>
            <a:r>
              <a:rPr lang="tr-TR" sz="2800" dirty="0"/>
              <a:t>Mo’at Jake in Na’vilerin yaşam tarzını öğrenmesine izin verir.</a:t>
            </a:r>
          </a:p>
        </p:txBody>
      </p:sp>
      <p:pic>
        <p:nvPicPr>
          <p:cNvPr id="5" name="tt0499549.Avatar.2009.BluRay.1080p.TR-360p~9">
            <a:hlinkClick r:id="" action="ppaction://media"/>
            <a:extLst>
              <a:ext uri="{FF2B5EF4-FFF2-40B4-BE49-F238E27FC236}">
                <a16:creationId xmlns="" xmlns:a16="http://schemas.microsoft.com/office/drawing/2014/main" id="{77DD92F3-BB14-43EA-86AF-C826767E45B9}"/>
              </a:ext>
            </a:extLst>
          </p:cNvPr>
          <p:cNvPicPr/>
          <p:nvPr/>
        </p:nvPicPr>
        <p:blipFill>
          <a:blip r:embed="rId2"/>
          <a:stretch>
            <a:fillRect/>
          </a:stretch>
        </p:blipFill>
        <p:spPr>
          <a:xfrm>
            <a:off x="290340" y="801858"/>
            <a:ext cx="5674360" cy="3530600"/>
          </a:xfrm>
          <a:prstGeom prst="rect">
            <a:avLst/>
          </a:prstGeom>
        </p:spPr>
      </p:pic>
      <p:sp>
        <p:nvSpPr>
          <p:cNvPr id="6" name="Metin kutusu 5">
            <a:extLst>
              <a:ext uri="{FF2B5EF4-FFF2-40B4-BE49-F238E27FC236}">
                <a16:creationId xmlns="" xmlns:a16="http://schemas.microsoft.com/office/drawing/2014/main" id="{B22574A9-38AC-49C8-9A6B-1EE67CD6774D}"/>
              </a:ext>
            </a:extLst>
          </p:cNvPr>
          <p:cNvSpPr txBox="1"/>
          <p:nvPr/>
        </p:nvSpPr>
        <p:spPr>
          <a:xfrm>
            <a:off x="1688122" y="4514165"/>
            <a:ext cx="2785403" cy="369332"/>
          </a:xfrm>
          <a:prstGeom prst="rect">
            <a:avLst/>
          </a:prstGeom>
          <a:noFill/>
        </p:spPr>
        <p:txBody>
          <a:bodyPr wrap="square" rtlCol="0">
            <a:spAutoFit/>
          </a:bodyPr>
          <a:lstStyle/>
          <a:p>
            <a:r>
              <a:rPr lang="tr-TR" dirty="0"/>
              <a:t>00.39.58- 00.47.25</a:t>
            </a:r>
          </a:p>
        </p:txBody>
      </p:sp>
    </p:spTree>
    <p:extLst>
      <p:ext uri="{BB962C8B-B14F-4D97-AF65-F5344CB8AC3E}">
        <p14:creationId xmlns:p14="http://schemas.microsoft.com/office/powerpoint/2010/main" val="326033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454D70C-3BA0-4B99-B691-E7C3EA1D708E}"/>
              </a:ext>
            </a:extLst>
          </p:cNvPr>
          <p:cNvSpPr>
            <a:spLocks noGrp="1"/>
          </p:cNvSpPr>
          <p:nvPr>
            <p:ph idx="1"/>
          </p:nvPr>
        </p:nvSpPr>
        <p:spPr>
          <a:xfrm>
            <a:off x="6096000" y="826673"/>
            <a:ext cx="6288962" cy="4777642"/>
          </a:xfrm>
        </p:spPr>
        <p:txBody>
          <a:bodyPr>
            <a:normAutofit/>
          </a:bodyPr>
          <a:lstStyle/>
          <a:p>
            <a:r>
              <a:rPr lang="tr-TR" sz="2800" dirty="0"/>
              <a:t>Bu sahnede Parker Na’vilere iyilik yaptıklarından bahseder ama  Onların kendilerine düşman olduğunu ima eder. Bundan dolayı  yerlilere saldırmayı hak görürler.</a:t>
            </a:r>
          </a:p>
          <a:p>
            <a:r>
              <a:rPr lang="tr-TR" sz="2800" dirty="0"/>
              <a:t>Na’vileri ikna etmesi için Jake 3 ay süre verirler.</a:t>
            </a:r>
          </a:p>
          <a:p>
            <a:r>
              <a:rPr lang="tr-TR" sz="2800" dirty="0"/>
              <a:t>Bu sahnede materyalizm, sömürgecilik ve saldırganlığı kendilerine hak görme ön planda</a:t>
            </a:r>
            <a:r>
              <a:rPr lang="tr-TR" dirty="0"/>
              <a:t>.</a:t>
            </a:r>
          </a:p>
        </p:txBody>
      </p:sp>
      <p:pic>
        <p:nvPicPr>
          <p:cNvPr id="5" name="tt0499549.Avatar.2009.BluRay.1080p.TR-360p~10">
            <a:hlinkClick r:id="" action="ppaction://media"/>
            <a:extLst>
              <a:ext uri="{FF2B5EF4-FFF2-40B4-BE49-F238E27FC236}">
                <a16:creationId xmlns="" xmlns:a16="http://schemas.microsoft.com/office/drawing/2014/main" id="{482D7AE7-5DDE-46D9-A0C4-FDD262EB6D0E}"/>
              </a:ext>
            </a:extLst>
          </p:cNvPr>
          <p:cNvPicPr/>
          <p:nvPr/>
        </p:nvPicPr>
        <p:blipFill>
          <a:blip r:embed="rId2"/>
          <a:stretch>
            <a:fillRect/>
          </a:stretch>
        </p:blipFill>
        <p:spPr>
          <a:xfrm>
            <a:off x="421640" y="573357"/>
            <a:ext cx="5674360" cy="4051300"/>
          </a:xfrm>
          <a:prstGeom prst="rect">
            <a:avLst/>
          </a:prstGeom>
        </p:spPr>
      </p:pic>
      <p:sp>
        <p:nvSpPr>
          <p:cNvPr id="6" name="Metin kutusu 5">
            <a:extLst>
              <a:ext uri="{FF2B5EF4-FFF2-40B4-BE49-F238E27FC236}">
                <a16:creationId xmlns="" xmlns:a16="http://schemas.microsoft.com/office/drawing/2014/main" id="{75136A0A-3D6F-46CC-A72B-CF90D09164C7}"/>
              </a:ext>
            </a:extLst>
          </p:cNvPr>
          <p:cNvSpPr txBox="1"/>
          <p:nvPr/>
        </p:nvSpPr>
        <p:spPr>
          <a:xfrm>
            <a:off x="1730325" y="4929820"/>
            <a:ext cx="2785403" cy="369332"/>
          </a:xfrm>
          <a:prstGeom prst="rect">
            <a:avLst/>
          </a:prstGeom>
          <a:noFill/>
        </p:spPr>
        <p:txBody>
          <a:bodyPr wrap="square" rtlCol="0">
            <a:spAutoFit/>
          </a:bodyPr>
          <a:lstStyle/>
          <a:p>
            <a:r>
              <a:rPr lang="tr-TR" dirty="0"/>
              <a:t>00.49.25- 00.51.00</a:t>
            </a:r>
          </a:p>
        </p:txBody>
      </p:sp>
    </p:spTree>
    <p:extLst>
      <p:ext uri="{BB962C8B-B14F-4D97-AF65-F5344CB8AC3E}">
        <p14:creationId xmlns:p14="http://schemas.microsoft.com/office/powerpoint/2010/main" val="53530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B787F6E-E9A1-4545-BD8A-B9D73E0FFC3C}"/>
              </a:ext>
            </a:extLst>
          </p:cNvPr>
          <p:cNvSpPr>
            <a:spLocks noGrp="1"/>
          </p:cNvSpPr>
          <p:nvPr>
            <p:ph idx="1"/>
          </p:nvPr>
        </p:nvSpPr>
        <p:spPr>
          <a:xfrm>
            <a:off x="1069848" y="914400"/>
            <a:ext cx="10058400" cy="5257800"/>
          </a:xfrm>
        </p:spPr>
        <p:txBody>
          <a:bodyPr/>
          <a:lstStyle/>
          <a:p>
            <a:pPr marL="0" indent="0">
              <a:buNone/>
            </a:pPr>
            <a:r>
              <a:rPr lang="tr-TR" sz="3200" dirty="0"/>
              <a:t>Pandora'ya sömürge için giden insanlar Na'vilere, onları tanımak ve onlara ellerindeki teknolojik imkânlarla yardım etmek istediklerini söylüyorlar. Bu size tanıdık geliyor mu?</a:t>
            </a:r>
          </a:p>
          <a:p>
            <a:pPr marL="0" indent="0">
              <a:buNone/>
            </a:pPr>
            <a:endParaRPr lang="tr-TR" sz="3200" dirty="0"/>
          </a:p>
          <a:p>
            <a:pPr marL="0" indent="0">
              <a:buNone/>
            </a:pPr>
            <a:r>
              <a:rPr lang="tr-TR" sz="3200" dirty="0" err="1"/>
              <a:t>Na’viler</a:t>
            </a:r>
            <a:r>
              <a:rPr lang="tr-TR" sz="3200" dirty="0"/>
              <a:t> bir topluluğun\toplulukların temsili olduğunu düşünsek bu topluluk\topluluklar kimler olurdu?</a:t>
            </a:r>
          </a:p>
          <a:p>
            <a:endParaRPr lang="tr-TR" dirty="0"/>
          </a:p>
        </p:txBody>
      </p:sp>
    </p:spTree>
    <p:extLst>
      <p:ext uri="{BB962C8B-B14F-4D97-AF65-F5344CB8AC3E}">
        <p14:creationId xmlns:p14="http://schemas.microsoft.com/office/powerpoint/2010/main" val="461292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863648F9-34F2-45DD-9AD0-25ACE6E31358}"/>
              </a:ext>
            </a:extLst>
          </p:cNvPr>
          <p:cNvSpPr>
            <a:spLocks noGrp="1"/>
          </p:cNvSpPr>
          <p:nvPr>
            <p:ph idx="1"/>
          </p:nvPr>
        </p:nvSpPr>
        <p:spPr>
          <a:xfrm>
            <a:off x="6457070" y="611242"/>
            <a:ext cx="5346426" cy="5408520"/>
          </a:xfrm>
        </p:spPr>
        <p:txBody>
          <a:bodyPr>
            <a:normAutofit/>
          </a:bodyPr>
          <a:lstStyle/>
          <a:p>
            <a:r>
              <a:rPr lang="tr-TR" sz="2400" dirty="0"/>
              <a:t>Jake Neytirinin yardımıyla Na’vilerin yaşam tarzını öğrenir.</a:t>
            </a:r>
          </a:p>
          <a:p>
            <a:r>
              <a:rPr lang="tr-TR" sz="2400" dirty="0"/>
              <a:t>Na’viler daha çok doğayla iç içedirler. Doğa onlar için kutsaldır. </a:t>
            </a:r>
          </a:p>
          <a:p>
            <a:r>
              <a:rPr lang="tr-TR" sz="2400" dirty="0"/>
              <a:t>Bütün her şeyi kapsayan enerji akışından bahsediliyor.</a:t>
            </a:r>
          </a:p>
          <a:p>
            <a:r>
              <a:rPr lang="tr-TR" sz="2400" dirty="0"/>
              <a:t>Enerjinin ödünç alındığı ve bir gün geri verileceği düşüncesi ölümü anlatmaktadır.</a:t>
            </a:r>
          </a:p>
          <a:p>
            <a:r>
              <a:rPr lang="tr-TR" sz="2400" dirty="0"/>
              <a:t>Bu sahnede maneviyat , anlam arayışı ön planda.</a:t>
            </a:r>
          </a:p>
        </p:txBody>
      </p:sp>
      <p:pic>
        <p:nvPicPr>
          <p:cNvPr id="5" name="tt0499549.Avatar.2009.BluRay.1080p.TR-360p~14">
            <a:hlinkClick r:id="" action="ppaction://media"/>
            <a:extLst>
              <a:ext uri="{FF2B5EF4-FFF2-40B4-BE49-F238E27FC236}">
                <a16:creationId xmlns="" xmlns:a16="http://schemas.microsoft.com/office/drawing/2014/main" id="{4817C78A-F50A-4717-A331-A5552AC6A5B3}"/>
              </a:ext>
            </a:extLst>
          </p:cNvPr>
          <p:cNvPicPr/>
          <p:nvPr/>
        </p:nvPicPr>
        <p:blipFill>
          <a:blip r:embed="rId2"/>
          <a:stretch>
            <a:fillRect/>
          </a:stretch>
        </p:blipFill>
        <p:spPr>
          <a:xfrm>
            <a:off x="335280" y="611242"/>
            <a:ext cx="5760720" cy="3881755"/>
          </a:xfrm>
          <a:prstGeom prst="rect">
            <a:avLst/>
          </a:prstGeom>
        </p:spPr>
      </p:pic>
      <p:sp>
        <p:nvSpPr>
          <p:cNvPr id="6" name="Metin kutusu 5">
            <a:extLst>
              <a:ext uri="{FF2B5EF4-FFF2-40B4-BE49-F238E27FC236}">
                <a16:creationId xmlns="" xmlns:a16="http://schemas.microsoft.com/office/drawing/2014/main" id="{F79EDBFE-51E9-453B-A678-A9059D6AFE07}"/>
              </a:ext>
            </a:extLst>
          </p:cNvPr>
          <p:cNvSpPr txBox="1"/>
          <p:nvPr/>
        </p:nvSpPr>
        <p:spPr>
          <a:xfrm>
            <a:off x="1688122" y="4697045"/>
            <a:ext cx="2785403" cy="369332"/>
          </a:xfrm>
          <a:prstGeom prst="rect">
            <a:avLst/>
          </a:prstGeom>
          <a:noFill/>
        </p:spPr>
        <p:txBody>
          <a:bodyPr wrap="square" rtlCol="0">
            <a:spAutoFit/>
          </a:bodyPr>
          <a:lstStyle/>
          <a:p>
            <a:r>
              <a:rPr lang="tr-TR" dirty="0"/>
              <a:t>01.00.08- 01.04.20</a:t>
            </a:r>
          </a:p>
        </p:txBody>
      </p:sp>
    </p:spTree>
    <p:extLst>
      <p:ext uri="{BB962C8B-B14F-4D97-AF65-F5344CB8AC3E}">
        <p14:creationId xmlns:p14="http://schemas.microsoft.com/office/powerpoint/2010/main" val="256214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5E2A823-198F-4F16-B098-4EFB86ED411C}"/>
              </a:ext>
            </a:extLst>
          </p:cNvPr>
          <p:cNvSpPr>
            <a:spLocks noGrp="1"/>
          </p:cNvSpPr>
          <p:nvPr>
            <p:ph idx="1"/>
          </p:nvPr>
        </p:nvSpPr>
        <p:spPr>
          <a:xfrm>
            <a:off x="1066800" y="770909"/>
            <a:ext cx="9990406" cy="4588882"/>
          </a:xfrm>
        </p:spPr>
        <p:txBody>
          <a:bodyPr/>
          <a:lstStyle/>
          <a:p>
            <a:r>
              <a:rPr lang="tr-TR" sz="3200" dirty="0"/>
              <a:t> James Cameron, dört ardıl film daha üretmek için 20th Century Fox ile anlaşma imzaladı</a:t>
            </a:r>
          </a:p>
          <a:p>
            <a:r>
              <a:rPr lang="tr-TR" sz="3200" dirty="0"/>
              <a:t>Avatar 2 ve Avatar 3'ün ana çekimleri tamamlandı ve sırasıyla 17 Aralık 2021 ve 22 Aralık 2023'te gösterime girecekler; ve kalan sekansların (Avatar 4 ve Avatar 5) 19 Aralık 2025 ve 17 Aralık 2027’de</a:t>
            </a:r>
            <a:r>
              <a:rPr lang="tr-TR" sz="3200" baseline="30000" dirty="0"/>
              <a:t> </a:t>
            </a:r>
            <a:r>
              <a:rPr lang="tr-TR" sz="3200" dirty="0"/>
              <a:t>piyasaya sürülmesi planlanmaktadı</a:t>
            </a:r>
            <a:r>
              <a:rPr lang="tr-TR" dirty="0"/>
              <a:t>r.</a:t>
            </a:r>
          </a:p>
        </p:txBody>
      </p:sp>
    </p:spTree>
    <p:extLst>
      <p:ext uri="{BB962C8B-B14F-4D97-AF65-F5344CB8AC3E}">
        <p14:creationId xmlns:p14="http://schemas.microsoft.com/office/powerpoint/2010/main" val="1096814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749F928-654F-4951-8252-B4B281AB234B}"/>
              </a:ext>
            </a:extLst>
          </p:cNvPr>
          <p:cNvSpPr>
            <a:spLocks noGrp="1"/>
          </p:cNvSpPr>
          <p:nvPr>
            <p:ph idx="1"/>
          </p:nvPr>
        </p:nvSpPr>
        <p:spPr>
          <a:xfrm>
            <a:off x="6096000" y="639572"/>
            <a:ext cx="5556035" cy="5760720"/>
          </a:xfrm>
        </p:spPr>
        <p:txBody>
          <a:bodyPr>
            <a:normAutofit/>
          </a:bodyPr>
          <a:lstStyle/>
          <a:p>
            <a:r>
              <a:rPr lang="tr-TR" sz="2400" dirty="0"/>
              <a:t>Jake Na’vilerin arasına kabul edilir</a:t>
            </a:r>
          </a:p>
          <a:p>
            <a:r>
              <a:rPr lang="tr-TR" sz="2400" dirty="0"/>
              <a:t>Asıl doğumun insanlar tarafından kabul edilmek olduğu Na’viler üzerinden insanları sosyal bir canlı oldukları ve toplumda bir yer edindikçe kendilerini anlamlandırdıkları ifade ediliyor.</a:t>
            </a:r>
          </a:p>
          <a:p>
            <a:r>
              <a:rPr lang="tr-TR" sz="2400" dirty="0"/>
              <a:t>Bu sahnede kabul edilmek, aidiyet, birlik ön planda</a:t>
            </a:r>
          </a:p>
        </p:txBody>
      </p:sp>
      <p:pic>
        <p:nvPicPr>
          <p:cNvPr id="5" name="tt0499549.Avatar.2009.BluRay.1080p.TR-360p~11">
            <a:hlinkClick r:id="" action="ppaction://media"/>
            <a:extLst>
              <a:ext uri="{FF2B5EF4-FFF2-40B4-BE49-F238E27FC236}">
                <a16:creationId xmlns="" xmlns:a16="http://schemas.microsoft.com/office/drawing/2014/main" id="{9164EE2D-162F-46BD-A83C-A11E37C02D16}"/>
              </a:ext>
            </a:extLst>
          </p:cNvPr>
          <p:cNvPicPr/>
          <p:nvPr/>
        </p:nvPicPr>
        <p:blipFill>
          <a:blip r:embed="rId2"/>
          <a:stretch>
            <a:fillRect/>
          </a:stretch>
        </p:blipFill>
        <p:spPr>
          <a:xfrm>
            <a:off x="279571" y="639572"/>
            <a:ext cx="5555615" cy="3608705"/>
          </a:xfrm>
          <a:prstGeom prst="rect">
            <a:avLst/>
          </a:prstGeom>
        </p:spPr>
      </p:pic>
      <p:sp>
        <p:nvSpPr>
          <p:cNvPr id="6" name="Metin kutusu 5">
            <a:extLst>
              <a:ext uri="{FF2B5EF4-FFF2-40B4-BE49-F238E27FC236}">
                <a16:creationId xmlns="" xmlns:a16="http://schemas.microsoft.com/office/drawing/2014/main" id="{2B27B239-4A0E-4891-9367-FAC25D90B9D4}"/>
              </a:ext>
            </a:extLst>
          </p:cNvPr>
          <p:cNvSpPr txBox="1"/>
          <p:nvPr/>
        </p:nvSpPr>
        <p:spPr>
          <a:xfrm>
            <a:off x="1688122" y="4514165"/>
            <a:ext cx="2785403" cy="369332"/>
          </a:xfrm>
          <a:prstGeom prst="rect">
            <a:avLst/>
          </a:prstGeom>
          <a:noFill/>
        </p:spPr>
        <p:txBody>
          <a:bodyPr wrap="square" rtlCol="0">
            <a:spAutoFit/>
          </a:bodyPr>
          <a:lstStyle/>
          <a:p>
            <a:r>
              <a:rPr lang="tr-TR" dirty="0"/>
              <a:t>01.20.28- 01.23.15</a:t>
            </a:r>
          </a:p>
        </p:txBody>
      </p:sp>
    </p:spTree>
    <p:extLst>
      <p:ext uri="{BB962C8B-B14F-4D97-AF65-F5344CB8AC3E}">
        <p14:creationId xmlns:p14="http://schemas.microsoft.com/office/powerpoint/2010/main" val="87101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D18F979-94E4-496A-8BFA-67E84A80A6E7}"/>
              </a:ext>
            </a:extLst>
          </p:cNvPr>
          <p:cNvSpPr>
            <a:spLocks noGrp="1"/>
          </p:cNvSpPr>
          <p:nvPr>
            <p:ph idx="1"/>
          </p:nvPr>
        </p:nvSpPr>
        <p:spPr>
          <a:xfrm>
            <a:off x="6396042" y="658819"/>
            <a:ext cx="5543374" cy="6258970"/>
          </a:xfrm>
        </p:spPr>
        <p:txBody>
          <a:bodyPr/>
          <a:lstStyle/>
          <a:p>
            <a:r>
              <a:rPr lang="tr-TR" sz="2400" dirty="0"/>
              <a:t>D.r Grace Augustin kaçarken  vuruluyor ve Jake ona Na’vilerin yardımcı olacağını düşünüyor. </a:t>
            </a:r>
          </a:p>
          <a:p>
            <a:r>
              <a:rPr lang="tr-TR" sz="2400" dirty="0"/>
              <a:t>D.r Grace Augustine</a:t>
            </a:r>
            <a:r>
              <a:rPr lang="tr-TR" sz="2400" dirty="0">
                <a:solidFill>
                  <a:prstClr val="black"/>
                </a:solidFill>
              </a:rPr>
              <a:t> </a:t>
            </a:r>
            <a:r>
              <a:rPr lang="tr-TR" sz="2400" dirty="0"/>
              <a:t>moral olmak istiyor. </a:t>
            </a:r>
          </a:p>
          <a:p>
            <a:r>
              <a:rPr lang="tr-TR" sz="2400" dirty="0"/>
              <a:t>D.r Grace </a:t>
            </a:r>
            <a:r>
              <a:rPr lang="tr-TR" sz="2400" dirty="0" err="1"/>
              <a:t>Augustine</a:t>
            </a:r>
            <a:r>
              <a:rPr lang="tr-TR" sz="2400" dirty="0">
                <a:solidFill>
                  <a:prstClr val="black"/>
                </a:solidFill>
              </a:rPr>
              <a:t> ,</a:t>
            </a:r>
            <a:r>
              <a:rPr lang="tr-TR" sz="2400" dirty="0"/>
              <a:t>ben bilim kadınıyım mucizelere inanmam , diyor.</a:t>
            </a:r>
          </a:p>
          <a:p>
            <a:r>
              <a:rPr lang="tr-TR" sz="2400" dirty="0"/>
              <a:t>Bu sahnede umut, inanç ve  akılcılık ön planda</a:t>
            </a:r>
            <a:r>
              <a:rPr lang="tr-TR" dirty="0"/>
              <a:t>.</a:t>
            </a:r>
          </a:p>
          <a:p>
            <a:r>
              <a:rPr lang="tr-TR" sz="2400" dirty="0"/>
              <a:t>Akılcılık ve inanç çatışan olgular mıdır?</a:t>
            </a:r>
          </a:p>
        </p:txBody>
      </p:sp>
      <p:pic>
        <p:nvPicPr>
          <p:cNvPr id="5" name="tt0499549.Avatar.2009.BluRay.1080p.TR-360p~15">
            <a:hlinkClick r:id="" action="ppaction://media"/>
            <a:extLst>
              <a:ext uri="{FF2B5EF4-FFF2-40B4-BE49-F238E27FC236}">
                <a16:creationId xmlns="" xmlns:a16="http://schemas.microsoft.com/office/drawing/2014/main" id="{25DD6B18-857F-4F8A-BE52-04BD6CCDEAA4}"/>
              </a:ext>
            </a:extLst>
          </p:cNvPr>
          <p:cNvPicPr/>
          <p:nvPr/>
        </p:nvPicPr>
        <p:blipFill>
          <a:blip r:embed="rId2"/>
          <a:stretch>
            <a:fillRect/>
          </a:stretch>
        </p:blipFill>
        <p:spPr>
          <a:xfrm>
            <a:off x="335280" y="658819"/>
            <a:ext cx="5760720" cy="3994150"/>
          </a:xfrm>
          <a:prstGeom prst="rect">
            <a:avLst/>
          </a:prstGeom>
        </p:spPr>
      </p:pic>
      <p:sp>
        <p:nvSpPr>
          <p:cNvPr id="6" name="Metin kutusu 5">
            <a:extLst>
              <a:ext uri="{FF2B5EF4-FFF2-40B4-BE49-F238E27FC236}">
                <a16:creationId xmlns="" xmlns:a16="http://schemas.microsoft.com/office/drawing/2014/main" id="{5A87CA61-6DB1-4505-8803-C0789288B626}"/>
              </a:ext>
            </a:extLst>
          </p:cNvPr>
          <p:cNvSpPr txBox="1"/>
          <p:nvPr/>
        </p:nvSpPr>
        <p:spPr>
          <a:xfrm>
            <a:off x="1702190" y="5231617"/>
            <a:ext cx="2785403" cy="369332"/>
          </a:xfrm>
          <a:prstGeom prst="rect">
            <a:avLst/>
          </a:prstGeom>
          <a:noFill/>
        </p:spPr>
        <p:txBody>
          <a:bodyPr wrap="square" rtlCol="0">
            <a:spAutoFit/>
          </a:bodyPr>
          <a:lstStyle/>
          <a:p>
            <a:r>
              <a:rPr lang="tr-TR" dirty="0"/>
              <a:t>01.39.58- 00.51.55</a:t>
            </a:r>
          </a:p>
        </p:txBody>
      </p:sp>
    </p:spTree>
    <p:extLst>
      <p:ext uri="{BB962C8B-B14F-4D97-AF65-F5344CB8AC3E}">
        <p14:creationId xmlns:p14="http://schemas.microsoft.com/office/powerpoint/2010/main" val="388019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83A7C3F8-C7AD-48F1-9E85-395A5316611C}"/>
              </a:ext>
            </a:extLst>
          </p:cNvPr>
          <p:cNvSpPr>
            <a:spLocks noGrp="1"/>
          </p:cNvSpPr>
          <p:nvPr>
            <p:ph idx="1"/>
          </p:nvPr>
        </p:nvSpPr>
        <p:spPr>
          <a:xfrm>
            <a:off x="6761168" y="696351"/>
            <a:ext cx="5585577" cy="5814684"/>
          </a:xfrm>
        </p:spPr>
        <p:txBody>
          <a:bodyPr>
            <a:normAutofit/>
          </a:bodyPr>
          <a:lstStyle/>
          <a:p>
            <a:r>
              <a:rPr lang="tr-TR" sz="2400" dirty="0"/>
              <a:t>Jake büyük saldırı öncesi ruhlar ağacına dua ediyor.</a:t>
            </a:r>
          </a:p>
          <a:p>
            <a:r>
              <a:rPr lang="tr-TR" sz="2400" dirty="0"/>
              <a:t>İnanmasa da bunu denek istediğini anlıyoruz sözlerinden.</a:t>
            </a:r>
          </a:p>
          <a:p>
            <a:r>
              <a:rPr lang="tr-TR" sz="2400" dirty="0"/>
              <a:t>Burada insanların çaresiz kaldıklarında bir şeyden umut arama gereksinimini görüyoruz.</a:t>
            </a:r>
          </a:p>
          <a:p>
            <a:r>
              <a:rPr lang="tr-TR" sz="2400" dirty="0"/>
              <a:t>Bu sahnede inanç ve umut ön planda.</a:t>
            </a:r>
          </a:p>
          <a:p>
            <a:r>
              <a:rPr lang="tr-TR" sz="2400" dirty="0"/>
              <a:t>Sizce insanlar neden inanmaya gereksinim duyar?</a:t>
            </a:r>
          </a:p>
        </p:txBody>
      </p:sp>
      <p:pic>
        <p:nvPicPr>
          <p:cNvPr id="5" name="tt0499549.Avatar.2009.BluRay.1080p.TR-360p~16">
            <a:hlinkClick r:id="" action="ppaction://media"/>
            <a:extLst>
              <a:ext uri="{FF2B5EF4-FFF2-40B4-BE49-F238E27FC236}">
                <a16:creationId xmlns="" xmlns:a16="http://schemas.microsoft.com/office/drawing/2014/main" id="{76EBDB83-4331-4426-ABDB-55127F318E35}"/>
              </a:ext>
            </a:extLst>
          </p:cNvPr>
          <p:cNvPicPr/>
          <p:nvPr/>
        </p:nvPicPr>
        <p:blipFill>
          <a:blip r:embed="rId2"/>
          <a:stretch>
            <a:fillRect/>
          </a:stretch>
        </p:blipFill>
        <p:spPr>
          <a:xfrm>
            <a:off x="570914" y="696351"/>
            <a:ext cx="5760720" cy="3672840"/>
          </a:xfrm>
          <a:prstGeom prst="rect">
            <a:avLst/>
          </a:prstGeom>
        </p:spPr>
      </p:pic>
      <p:sp>
        <p:nvSpPr>
          <p:cNvPr id="6" name="Metin kutusu 5">
            <a:extLst>
              <a:ext uri="{FF2B5EF4-FFF2-40B4-BE49-F238E27FC236}">
                <a16:creationId xmlns="" xmlns:a16="http://schemas.microsoft.com/office/drawing/2014/main" id="{A97F4A26-550B-4400-B33E-5A37BFE3B42E}"/>
              </a:ext>
            </a:extLst>
          </p:cNvPr>
          <p:cNvSpPr txBox="1"/>
          <p:nvPr/>
        </p:nvSpPr>
        <p:spPr>
          <a:xfrm>
            <a:off x="1688122" y="4514165"/>
            <a:ext cx="2785403" cy="369332"/>
          </a:xfrm>
          <a:prstGeom prst="rect">
            <a:avLst/>
          </a:prstGeom>
          <a:noFill/>
        </p:spPr>
        <p:txBody>
          <a:bodyPr wrap="square" rtlCol="0">
            <a:spAutoFit/>
          </a:bodyPr>
          <a:lstStyle/>
          <a:p>
            <a:r>
              <a:rPr lang="tr-TR" dirty="0"/>
              <a:t>02.08.20- 02.10.00</a:t>
            </a:r>
          </a:p>
        </p:txBody>
      </p:sp>
    </p:spTree>
    <p:extLst>
      <p:ext uri="{BB962C8B-B14F-4D97-AF65-F5344CB8AC3E}">
        <p14:creationId xmlns:p14="http://schemas.microsoft.com/office/powerpoint/2010/main" val="191968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0199A29-67CE-419D-BBA0-ECBD98E5EED3}"/>
              </a:ext>
            </a:extLst>
          </p:cNvPr>
          <p:cNvSpPr>
            <a:spLocks noGrp="1"/>
          </p:cNvSpPr>
          <p:nvPr>
            <p:ph idx="1"/>
          </p:nvPr>
        </p:nvSpPr>
        <p:spPr>
          <a:xfrm>
            <a:off x="5852160" y="386156"/>
            <a:ext cx="6035743" cy="5662951"/>
          </a:xfrm>
        </p:spPr>
        <p:txBody>
          <a:bodyPr>
            <a:noAutofit/>
          </a:bodyPr>
          <a:lstStyle/>
          <a:p>
            <a:r>
              <a:rPr lang="tr-TR" sz="2400" dirty="0"/>
              <a:t>İnsanlar Na’vilere  saldırmaya başlarlar. </a:t>
            </a:r>
          </a:p>
          <a:p>
            <a:r>
              <a:rPr lang="tr-TR" sz="2400" dirty="0"/>
              <a:t>Askerler sanki bir savaşta değil gibi çok rahat davranıyorlar ve acımasızlar</a:t>
            </a:r>
          </a:p>
          <a:p>
            <a:r>
              <a:rPr lang="tr-TR" sz="2400" dirty="0"/>
              <a:t>Na’viler ise umutlarını kaybetmeyip topraklarını savunuyorlar.  Tam kaybedeceklerken bir mucize olur ve hayvanlar yardımıyla kazanmaya başlarlar.</a:t>
            </a:r>
          </a:p>
          <a:p>
            <a:r>
              <a:rPr lang="tr-TR" sz="2400" dirty="0"/>
              <a:t>En sonunda ise Neytiri albayı öldürür ve savaş sonlanır.</a:t>
            </a:r>
          </a:p>
          <a:p>
            <a:r>
              <a:rPr lang="tr-TR" sz="2400" dirty="0"/>
              <a:t>Bu sahnede acımasızlık, mücadele ve aşk(her türlü )ön planda.</a:t>
            </a:r>
          </a:p>
        </p:txBody>
      </p:sp>
      <p:pic>
        <p:nvPicPr>
          <p:cNvPr id="5" name="tt0499549.Avatar.2009.BluRay.1080p.TR-360p~17">
            <a:hlinkClick r:id="" action="ppaction://media"/>
            <a:extLst>
              <a:ext uri="{FF2B5EF4-FFF2-40B4-BE49-F238E27FC236}">
                <a16:creationId xmlns="" xmlns:a16="http://schemas.microsoft.com/office/drawing/2014/main" id="{BEB82C1D-381F-49FA-AB89-45D8C1EA25EA}"/>
              </a:ext>
            </a:extLst>
          </p:cNvPr>
          <p:cNvPicPr/>
          <p:nvPr/>
        </p:nvPicPr>
        <p:blipFill>
          <a:blip r:embed="rId2"/>
          <a:stretch>
            <a:fillRect/>
          </a:stretch>
        </p:blipFill>
        <p:spPr>
          <a:xfrm>
            <a:off x="304097" y="386156"/>
            <a:ext cx="5464175" cy="4051300"/>
          </a:xfrm>
          <a:prstGeom prst="rect">
            <a:avLst/>
          </a:prstGeom>
        </p:spPr>
      </p:pic>
      <p:sp>
        <p:nvSpPr>
          <p:cNvPr id="6" name="Metin kutusu 5">
            <a:extLst>
              <a:ext uri="{FF2B5EF4-FFF2-40B4-BE49-F238E27FC236}">
                <a16:creationId xmlns="" xmlns:a16="http://schemas.microsoft.com/office/drawing/2014/main" id="{C5A0F099-7E6B-464E-92FF-B338C292706B}"/>
              </a:ext>
            </a:extLst>
          </p:cNvPr>
          <p:cNvSpPr txBox="1"/>
          <p:nvPr/>
        </p:nvSpPr>
        <p:spPr>
          <a:xfrm>
            <a:off x="1631851" y="4837722"/>
            <a:ext cx="2785403" cy="369332"/>
          </a:xfrm>
          <a:prstGeom prst="rect">
            <a:avLst/>
          </a:prstGeom>
          <a:noFill/>
        </p:spPr>
        <p:txBody>
          <a:bodyPr wrap="square" rtlCol="0">
            <a:spAutoFit/>
          </a:bodyPr>
          <a:lstStyle/>
          <a:p>
            <a:r>
              <a:rPr lang="tr-TR" dirty="0"/>
              <a:t>02.12.38- 02.30.35</a:t>
            </a:r>
          </a:p>
        </p:txBody>
      </p:sp>
    </p:spTree>
    <p:extLst>
      <p:ext uri="{BB962C8B-B14F-4D97-AF65-F5344CB8AC3E}">
        <p14:creationId xmlns:p14="http://schemas.microsoft.com/office/powerpoint/2010/main" val="3474605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91B1529B-27E5-482F-B629-B068E027D0B4}"/>
              </a:ext>
            </a:extLst>
          </p:cNvPr>
          <p:cNvSpPr>
            <a:spLocks noGrp="1"/>
          </p:cNvSpPr>
          <p:nvPr>
            <p:ph idx="1"/>
          </p:nvPr>
        </p:nvSpPr>
        <p:spPr>
          <a:xfrm>
            <a:off x="1066800" y="582051"/>
            <a:ext cx="10058400" cy="5693898"/>
          </a:xfrm>
        </p:spPr>
        <p:txBody>
          <a:bodyPr>
            <a:normAutofit/>
          </a:bodyPr>
          <a:lstStyle/>
          <a:p>
            <a:pPr marL="0" indent="0">
              <a:buNone/>
            </a:pPr>
            <a:r>
              <a:rPr lang="tr-TR" sz="2400" dirty="0"/>
              <a:t>Askerler Na’vilere saldırırken hiçbir acıma duygusu ve üzüntü göstermiyorlar. Sizce bu duruma nasıl gelebiliyorlar?</a:t>
            </a:r>
          </a:p>
          <a:p>
            <a:pPr marL="0" indent="0">
              <a:buNone/>
            </a:pPr>
            <a:r>
              <a:rPr lang="tr-TR" sz="2400" dirty="0"/>
              <a:t>Avatar filmi için Eleştirilere baktığımızda acımasız olan askerlerin paralı askerler Na’vilere destek olanların ise beyaz Amerikan gazisi olması filmin  Amerika yı sömürgeleri için eleştirirken diğer yandan ise bir yüceltme yaptığını ve  Aynı zamanda Na’vileri yönlendiren ve liderlik eden Jake in beyaz Amerikalı olması Na’vileri canlandıran oyuncuların ise kızıldereli , siyahi olmasının beyazlar daha üstündür mesajı verilmek istendiği düşünenler var.</a:t>
            </a:r>
          </a:p>
          <a:p>
            <a:pPr marL="0" indent="0">
              <a:buNone/>
            </a:pPr>
            <a:r>
              <a:rPr lang="tr-TR" sz="2400" dirty="0"/>
              <a:t> Siz bu konuya hakkında ne düşünüyorsunuz?</a:t>
            </a:r>
          </a:p>
        </p:txBody>
      </p:sp>
    </p:spTree>
    <p:extLst>
      <p:ext uri="{BB962C8B-B14F-4D97-AF65-F5344CB8AC3E}">
        <p14:creationId xmlns:p14="http://schemas.microsoft.com/office/powerpoint/2010/main" val="305801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868FBA1-2002-4E41-810B-3FD4D11EBC48}"/>
              </a:ext>
            </a:extLst>
          </p:cNvPr>
          <p:cNvSpPr>
            <a:spLocks noGrp="1"/>
          </p:cNvSpPr>
          <p:nvPr>
            <p:ph idx="1"/>
          </p:nvPr>
        </p:nvSpPr>
        <p:spPr>
          <a:xfrm>
            <a:off x="6668083" y="742774"/>
            <a:ext cx="5360495" cy="5122945"/>
          </a:xfrm>
        </p:spPr>
        <p:txBody>
          <a:bodyPr/>
          <a:lstStyle/>
          <a:p>
            <a:r>
              <a:rPr lang="tr-TR" sz="2800" dirty="0"/>
              <a:t>Bu sahnede insanlar kaybediyorlar ve dünyalarına geri dönüyorlar.</a:t>
            </a:r>
          </a:p>
          <a:p>
            <a:r>
              <a:rPr lang="tr-TR" sz="2800" dirty="0"/>
              <a:t>Jake tamamen bir Avatar olmaya karar veriyor. Kendilerini insanlardan çok Na’vilere ait hissediyor.</a:t>
            </a:r>
          </a:p>
          <a:p>
            <a:r>
              <a:rPr lang="tr-TR" sz="2800" dirty="0"/>
              <a:t>Bu sahnede </a:t>
            </a:r>
            <a:r>
              <a:rPr lang="tr-TR" sz="2800" dirty="0" err="1"/>
              <a:t>manacılığın</a:t>
            </a:r>
            <a:r>
              <a:rPr lang="tr-TR" sz="2800" dirty="0"/>
              <a:t> galibiyeti  ön planda</a:t>
            </a:r>
            <a:r>
              <a:rPr lang="tr-TR" dirty="0"/>
              <a:t>.</a:t>
            </a:r>
          </a:p>
          <a:p>
            <a:endParaRPr lang="tr-TR" dirty="0"/>
          </a:p>
        </p:txBody>
      </p:sp>
      <p:pic>
        <p:nvPicPr>
          <p:cNvPr id="5" name="tt0499549.Avatar.2009.BluRay.1080p.TR-360p~18">
            <a:hlinkClick r:id="" action="ppaction://media"/>
            <a:extLst>
              <a:ext uri="{FF2B5EF4-FFF2-40B4-BE49-F238E27FC236}">
                <a16:creationId xmlns="" xmlns:a16="http://schemas.microsoft.com/office/drawing/2014/main" id="{5D5018FC-9F29-4D68-9E05-C48242278AD7}"/>
              </a:ext>
            </a:extLst>
          </p:cNvPr>
          <p:cNvPicPr/>
          <p:nvPr/>
        </p:nvPicPr>
        <p:blipFill>
          <a:blip r:embed="rId2"/>
          <a:stretch>
            <a:fillRect/>
          </a:stretch>
        </p:blipFill>
        <p:spPr>
          <a:xfrm>
            <a:off x="335280" y="742774"/>
            <a:ext cx="5760720" cy="3846195"/>
          </a:xfrm>
          <a:prstGeom prst="rect">
            <a:avLst/>
          </a:prstGeom>
        </p:spPr>
      </p:pic>
      <p:sp>
        <p:nvSpPr>
          <p:cNvPr id="6" name="Metin kutusu 5">
            <a:extLst>
              <a:ext uri="{FF2B5EF4-FFF2-40B4-BE49-F238E27FC236}">
                <a16:creationId xmlns="" xmlns:a16="http://schemas.microsoft.com/office/drawing/2014/main" id="{A4D37461-ECFD-43EF-8DD4-C47EA240E52B}"/>
              </a:ext>
            </a:extLst>
          </p:cNvPr>
          <p:cNvSpPr txBox="1"/>
          <p:nvPr/>
        </p:nvSpPr>
        <p:spPr>
          <a:xfrm>
            <a:off x="1631851" y="4837722"/>
            <a:ext cx="2785403" cy="369332"/>
          </a:xfrm>
          <a:prstGeom prst="rect">
            <a:avLst/>
          </a:prstGeom>
          <a:noFill/>
        </p:spPr>
        <p:txBody>
          <a:bodyPr wrap="square" rtlCol="0">
            <a:spAutoFit/>
          </a:bodyPr>
          <a:lstStyle/>
          <a:p>
            <a:r>
              <a:rPr lang="tr-TR" dirty="0"/>
              <a:t>02.32.30- 02.35.03</a:t>
            </a:r>
          </a:p>
        </p:txBody>
      </p:sp>
    </p:spTree>
    <p:extLst>
      <p:ext uri="{BB962C8B-B14F-4D97-AF65-F5344CB8AC3E}">
        <p14:creationId xmlns:p14="http://schemas.microsoft.com/office/powerpoint/2010/main" val="202267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B163573-6850-4510-A5AD-B6973AF70BDB}"/>
              </a:ext>
            </a:extLst>
          </p:cNvPr>
          <p:cNvSpPr>
            <a:spLocks noGrp="1"/>
          </p:cNvSpPr>
          <p:nvPr>
            <p:ph idx="1"/>
          </p:nvPr>
        </p:nvSpPr>
        <p:spPr>
          <a:xfrm>
            <a:off x="813932" y="154744"/>
            <a:ext cx="10142103" cy="6548511"/>
          </a:xfrm>
        </p:spPr>
        <p:txBody>
          <a:bodyPr>
            <a:normAutofit fontScale="92500" lnSpcReduction="10000"/>
          </a:bodyPr>
          <a:lstStyle/>
          <a:p>
            <a:pPr marL="0" indent="0">
              <a:buNone/>
            </a:pPr>
            <a:r>
              <a:rPr lang="tr-TR" sz="2800" b="1" dirty="0"/>
              <a:t>Genel kavramlar </a:t>
            </a:r>
          </a:p>
          <a:p>
            <a:r>
              <a:rPr lang="tr-TR" sz="2400" b="1" dirty="0"/>
              <a:t>Azim</a:t>
            </a:r>
          </a:p>
          <a:p>
            <a:r>
              <a:rPr lang="tr-TR" sz="2400" b="1" dirty="0"/>
              <a:t>Kararlılık </a:t>
            </a:r>
          </a:p>
          <a:p>
            <a:r>
              <a:rPr lang="tr-TR" sz="2400" b="1" dirty="0"/>
              <a:t>Mücadele </a:t>
            </a:r>
          </a:p>
          <a:p>
            <a:r>
              <a:rPr lang="tr-TR" sz="2400" b="1" dirty="0"/>
              <a:t>Akılcılık </a:t>
            </a:r>
          </a:p>
          <a:p>
            <a:r>
              <a:rPr lang="tr-TR" sz="2400" b="1" dirty="0"/>
              <a:t>İnanç </a:t>
            </a:r>
          </a:p>
          <a:p>
            <a:r>
              <a:rPr lang="tr-TR" sz="2400" b="1" dirty="0"/>
              <a:t>Umut </a:t>
            </a:r>
          </a:p>
          <a:p>
            <a:r>
              <a:rPr lang="tr-TR" sz="2400" b="1" dirty="0"/>
              <a:t>Aşk </a:t>
            </a:r>
          </a:p>
          <a:p>
            <a:r>
              <a:rPr lang="tr-TR" sz="2400" b="1" dirty="0"/>
              <a:t>Merak</a:t>
            </a:r>
          </a:p>
          <a:p>
            <a:r>
              <a:rPr lang="tr-TR" sz="2400" b="1" dirty="0"/>
              <a:t>Yaratıcılık </a:t>
            </a:r>
          </a:p>
          <a:p>
            <a:r>
              <a:rPr lang="tr-TR" sz="2400" b="1" dirty="0"/>
              <a:t>Özgüven </a:t>
            </a:r>
          </a:p>
          <a:p>
            <a:r>
              <a:rPr lang="tr-TR" sz="2400" b="1" dirty="0"/>
              <a:t>Cesaret</a:t>
            </a:r>
          </a:p>
          <a:p>
            <a:r>
              <a:rPr lang="tr-TR" sz="2400" b="1" dirty="0"/>
              <a:t>Sevgi </a:t>
            </a:r>
          </a:p>
          <a:p>
            <a:r>
              <a:rPr lang="tr-TR" sz="2400" b="1" dirty="0"/>
              <a:t>Bağlılık </a:t>
            </a:r>
          </a:p>
          <a:p>
            <a:r>
              <a:rPr lang="tr-TR" sz="2400" b="1" dirty="0"/>
              <a:t>Yılmazlık </a:t>
            </a:r>
          </a:p>
          <a:p>
            <a:endParaRPr lang="tr-TR" dirty="0"/>
          </a:p>
        </p:txBody>
      </p:sp>
    </p:spTree>
    <p:extLst>
      <p:ext uri="{BB962C8B-B14F-4D97-AF65-F5344CB8AC3E}">
        <p14:creationId xmlns:p14="http://schemas.microsoft.com/office/powerpoint/2010/main" val="497224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FC525F7A-D6C5-446A-8593-BB80322492B8}"/>
              </a:ext>
            </a:extLst>
          </p:cNvPr>
          <p:cNvSpPr>
            <a:spLocks noGrp="1"/>
          </p:cNvSpPr>
          <p:nvPr>
            <p:ph idx="1"/>
          </p:nvPr>
        </p:nvSpPr>
        <p:spPr>
          <a:xfrm>
            <a:off x="1069848" y="745588"/>
            <a:ext cx="10058400" cy="5426612"/>
          </a:xfrm>
        </p:spPr>
        <p:txBody>
          <a:bodyPr>
            <a:normAutofit/>
          </a:bodyPr>
          <a:lstStyle/>
          <a:p>
            <a:pPr marL="0" indent="0">
              <a:buNone/>
            </a:pPr>
            <a:r>
              <a:rPr lang="tr-TR" sz="2400" dirty="0"/>
              <a:t>Yıl 2100'ler... Bilimde ve teknolojide muazzam bir ilerleme var... Fakat sömürüler, savaşlar bitmek bir yana dünyanın sınırlarını aşmış...Bunu ahlâki açıdan nasıl değerlendirirsiniz?  Teknoloji kime hizmet etmektedir? İnsanlığın yararına mı, yoksa, belli bir topluluğa mı? </a:t>
            </a:r>
          </a:p>
          <a:p>
            <a:pPr marL="0" indent="0">
              <a:buNone/>
            </a:pPr>
            <a:endParaRPr lang="tr-TR" sz="2400" dirty="0"/>
          </a:p>
          <a:p>
            <a:pPr marL="0" indent="0">
              <a:buNone/>
            </a:pPr>
            <a:r>
              <a:rPr lang="tr-TR" sz="2400" dirty="0"/>
              <a:t> Filozof Martin Heidegger, insanoğlunun keşifleri elinde öldüğünü, ruhen ölüme gittiğini iddia eder, sizce böyle midir? İnsan madde ile olan ilişkisini arttırdığından beri manevî yönünü ihmal mi etmiştir? Bir ihmal varsa bunun kaçınılmaz olduğu söylenebilir mi ve teknolojik gelişme ruhun ihmal edilmesine mazeret gösterilebilir mi?</a:t>
            </a:r>
          </a:p>
          <a:p>
            <a:pPr marL="0" indent="0">
              <a:buNone/>
            </a:pPr>
            <a:r>
              <a:rPr lang="tr-TR" sz="2400" dirty="0"/>
              <a:t> </a:t>
            </a:r>
          </a:p>
          <a:p>
            <a:pPr marL="0" indent="0">
              <a:buNone/>
            </a:pPr>
            <a:r>
              <a:rPr lang="tr-TR" sz="2400" dirty="0"/>
              <a:t>Madde ile mânâ çatışan olgular mıdır, insanoğlu bu ikisi arasında bir uzlaşı, bir denge kurabilir mi?</a:t>
            </a:r>
          </a:p>
        </p:txBody>
      </p:sp>
    </p:spTree>
    <p:extLst>
      <p:ext uri="{BB962C8B-B14F-4D97-AF65-F5344CB8AC3E}">
        <p14:creationId xmlns:p14="http://schemas.microsoft.com/office/powerpoint/2010/main" val="256993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37A0F6F-0AC1-4EFE-B75D-2A1695AE7758}"/>
              </a:ext>
            </a:extLst>
          </p:cNvPr>
          <p:cNvSpPr>
            <a:spLocks noGrp="1"/>
          </p:cNvSpPr>
          <p:nvPr>
            <p:ph type="title"/>
          </p:nvPr>
        </p:nvSpPr>
        <p:spPr>
          <a:xfrm>
            <a:off x="1295402" y="982132"/>
            <a:ext cx="9424180" cy="691923"/>
          </a:xfrm>
        </p:spPr>
        <p:txBody>
          <a:bodyPr>
            <a:normAutofit fontScale="90000"/>
          </a:bodyPr>
          <a:lstStyle/>
          <a:p>
            <a:r>
              <a:rPr lang="tr-TR" b="1" dirty="0"/>
              <a:t>FİLM İN KONUSU</a:t>
            </a:r>
            <a:endParaRPr lang="tr-TR" dirty="0"/>
          </a:p>
        </p:txBody>
      </p:sp>
      <p:sp>
        <p:nvSpPr>
          <p:cNvPr id="3" name="İçerik Yer Tutucusu 2">
            <a:extLst>
              <a:ext uri="{FF2B5EF4-FFF2-40B4-BE49-F238E27FC236}">
                <a16:creationId xmlns="" xmlns:a16="http://schemas.microsoft.com/office/drawing/2014/main" id="{A6F09CEA-D566-4928-B27E-FBBAF3E8FA2C}"/>
              </a:ext>
            </a:extLst>
          </p:cNvPr>
          <p:cNvSpPr>
            <a:spLocks noGrp="1"/>
          </p:cNvSpPr>
          <p:nvPr>
            <p:ph idx="1"/>
          </p:nvPr>
        </p:nvSpPr>
        <p:spPr>
          <a:xfrm>
            <a:off x="1295401" y="1955409"/>
            <a:ext cx="9601196" cy="3920459"/>
          </a:xfrm>
        </p:spPr>
        <p:txBody>
          <a:bodyPr>
            <a:normAutofit/>
          </a:bodyPr>
          <a:lstStyle/>
          <a:p>
            <a:r>
              <a:rPr lang="tr-TR" dirty="0"/>
              <a:t>Bir hırsızlık olayında ağabeyi ölen yarı felçli Jake Sully, Pandora adındaki uzak bir gezegende misyonunun başına geçmeye karar verir. Bu yerde Na’vi adında giderek tükenmekte olan bir halk yaşamaktadır. Jake, kendilerine özgü bir lisanları, dünya görüşleri ve yaşam biçimleri olan halkın arasına karıştığında doğa ile de bütünleşir. Askeri bir şirket, söz konusu yeri ve oradaki kaynakları mercek altına almak üzere Avatar adında bir program meydana getirmiştir. Bu program insanları kısmen insan kısmen de Na’vi haline büründürerek misyon amaçlı Pandora’ya göndermektedir. Bu sisteme gönüllü dahil olan </a:t>
            </a:r>
            <a:r>
              <a:rPr lang="tr-TR" dirty="0" err="1"/>
              <a:t>Botanist</a:t>
            </a:r>
            <a:r>
              <a:rPr lang="tr-TR" dirty="0"/>
              <a:t> </a:t>
            </a:r>
            <a:r>
              <a:rPr lang="tr-TR" dirty="0" err="1"/>
              <a:t>Dr</a:t>
            </a:r>
            <a:r>
              <a:rPr lang="tr-TR" dirty="0"/>
              <a:t> Grace Augustine ve Jake Sully için başka bir yaşam var olacaktır. Sully, Pandora’ya geçtiği anda felçli bedeni değişime uğrayarak işlevsel hale gelmektedir. Bu sırada Na’vi halkından Prenses Neytiri ile karşı karşıya gelen Jake, ansızın bir farkındalık yaşar ve bir araştırma misyonu ile gönderildiği bu gezegeni, kendi dünyalısından korumaya karar verir. </a:t>
            </a:r>
          </a:p>
        </p:txBody>
      </p:sp>
    </p:spTree>
    <p:extLst>
      <p:ext uri="{BB962C8B-B14F-4D97-AF65-F5344CB8AC3E}">
        <p14:creationId xmlns:p14="http://schemas.microsoft.com/office/powerpoint/2010/main" val="6370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0367A11-4E66-45E4-8349-294F2A38B967}"/>
              </a:ext>
            </a:extLst>
          </p:cNvPr>
          <p:cNvSpPr>
            <a:spLocks noGrp="1"/>
          </p:cNvSpPr>
          <p:nvPr>
            <p:ph type="title"/>
          </p:nvPr>
        </p:nvSpPr>
        <p:spPr>
          <a:xfrm>
            <a:off x="1069848" y="484632"/>
            <a:ext cx="9720072" cy="5620746"/>
          </a:xfrm>
        </p:spPr>
        <p:txBody>
          <a:bodyPr/>
          <a:lstStyle/>
          <a:p>
            <a:r>
              <a:rPr lang="tr-TR" sz="8800" dirty="0"/>
              <a:t>Karakterler</a:t>
            </a:r>
            <a:r>
              <a:rPr lang="tr-TR" dirty="0"/>
              <a:t> </a:t>
            </a:r>
          </a:p>
        </p:txBody>
      </p:sp>
    </p:spTree>
    <p:extLst>
      <p:ext uri="{BB962C8B-B14F-4D97-AF65-F5344CB8AC3E}">
        <p14:creationId xmlns:p14="http://schemas.microsoft.com/office/powerpoint/2010/main" val="322931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012319CE-D900-4AC0-8306-E87D94AA2F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6639" y="576775"/>
            <a:ext cx="6059417" cy="5646275"/>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 xmlns:a16="http://schemas.microsoft.com/office/drawing/2014/main" id="{8732DB9E-9754-4CB4-8441-AE949124739D}"/>
              </a:ext>
            </a:extLst>
          </p:cNvPr>
          <p:cNvSpPr>
            <a:spLocks noGrp="1"/>
          </p:cNvSpPr>
          <p:nvPr>
            <p:ph idx="1"/>
          </p:nvPr>
        </p:nvSpPr>
        <p:spPr>
          <a:xfrm>
            <a:off x="7340289" y="2180175"/>
            <a:ext cx="4307759" cy="3657917"/>
          </a:xfrm>
        </p:spPr>
        <p:txBody>
          <a:bodyPr>
            <a:normAutofit/>
          </a:bodyPr>
          <a:lstStyle/>
          <a:p>
            <a:pPr marL="0" indent="0">
              <a:buNone/>
            </a:pPr>
            <a:r>
              <a:rPr lang="tr-TR" sz="1600" dirty="0"/>
              <a:t>    </a:t>
            </a:r>
            <a:r>
              <a:rPr lang="tr-TR" dirty="0"/>
              <a:t>İkiz kardeşi öldürüldükten sonra Avatar Programının bir parçası olan engelli eski bir savaş gazisidir. İkiz kardeşi öldüğü ve onun </a:t>
            </a:r>
            <a:r>
              <a:rPr lang="tr-TR" dirty="0" err="1"/>
              <a:t>avatarını</a:t>
            </a:r>
            <a:r>
              <a:rPr lang="tr-TR" dirty="0"/>
              <a:t> kullanacak en uygun gen dizilimine sahip kişi olduğu için Pandora'ya göreve gönderilir. Askeri geçmişi Na'vi savaşçılarının onunla ilişki kurmasına yardımcı olur.</a:t>
            </a:r>
          </a:p>
          <a:p>
            <a:endParaRPr lang="tr-TR" sz="1600" dirty="0"/>
          </a:p>
        </p:txBody>
      </p:sp>
      <p:sp>
        <p:nvSpPr>
          <p:cNvPr id="4" name="Dikdörtgen 3">
            <a:extLst>
              <a:ext uri="{FF2B5EF4-FFF2-40B4-BE49-F238E27FC236}">
                <a16:creationId xmlns="" xmlns:a16="http://schemas.microsoft.com/office/drawing/2014/main" id="{76D09EF9-0F43-4A4D-8892-102511A823D9}"/>
              </a:ext>
            </a:extLst>
          </p:cNvPr>
          <p:cNvSpPr/>
          <p:nvPr/>
        </p:nvSpPr>
        <p:spPr>
          <a:xfrm>
            <a:off x="7073626" y="869578"/>
            <a:ext cx="5118374" cy="954107"/>
          </a:xfrm>
          <a:prstGeom prst="rect">
            <a:avLst/>
          </a:prstGeom>
        </p:spPr>
        <p:txBody>
          <a:bodyPr wrap="square">
            <a:spAutoFit/>
          </a:bodyPr>
          <a:lstStyle/>
          <a:p>
            <a:r>
              <a:rPr lang="tr-TR" sz="2800" b="1" dirty="0"/>
              <a:t>Rol</a:t>
            </a:r>
            <a:r>
              <a:rPr lang="tr-TR" sz="2800" dirty="0">
                <a:solidFill>
                  <a:srgbClr val="C00000"/>
                </a:solidFill>
              </a:rPr>
              <a:t> </a:t>
            </a:r>
            <a:r>
              <a:rPr lang="tr-TR" sz="2800" b="1" dirty="0"/>
              <a:t>:Jake Sully     </a:t>
            </a:r>
          </a:p>
          <a:p>
            <a:r>
              <a:rPr lang="tr-TR" sz="2800" b="1" dirty="0"/>
              <a:t>Oyuncu :Sam Worthington</a:t>
            </a:r>
          </a:p>
        </p:txBody>
      </p:sp>
    </p:spTree>
    <p:extLst>
      <p:ext uri="{BB962C8B-B14F-4D97-AF65-F5344CB8AC3E}">
        <p14:creationId xmlns:p14="http://schemas.microsoft.com/office/powerpoint/2010/main" val="174798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 xmlns:a16="http://schemas.microsoft.com/office/drawing/2014/main" id="{E75985A1-DC75-4C31-B221-95EF829A5F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2" r="6496"/>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 xmlns:a16="http://schemas.microsoft.com/office/drawing/2014/main" id="{19F5D039-0348-4D6B-8534-C5D4EBE32500}"/>
              </a:ext>
            </a:extLst>
          </p:cNvPr>
          <p:cNvSpPr>
            <a:spLocks noGrp="1"/>
          </p:cNvSpPr>
          <p:nvPr>
            <p:ph idx="1"/>
          </p:nvPr>
        </p:nvSpPr>
        <p:spPr>
          <a:xfrm>
            <a:off x="4970109" y="2121408"/>
            <a:ext cx="6730276" cy="4050792"/>
          </a:xfrm>
        </p:spPr>
        <p:txBody>
          <a:bodyPr>
            <a:normAutofit/>
          </a:bodyPr>
          <a:lstStyle/>
          <a:p>
            <a:r>
              <a:rPr lang="tr-TR" dirty="0"/>
              <a:t>Madencilik operasyonunun güvenlik bölümünün başkanı. Pandora'ya açılan savaşın en büyük temsilcisi. İnsan olarak tanınmayan herhangi bir yaşamı göz ardı etme konusunda şiddet ile tutarlı olan, </a:t>
            </a:r>
            <a:r>
              <a:rPr lang="tr-TR" dirty="0" err="1"/>
              <a:t>Pandora'nın</a:t>
            </a:r>
            <a:r>
              <a:rPr lang="tr-TR" dirty="0"/>
              <a:t> sakinleri için hem eylemlerinde hem de söylemlerinde Pandora'ya belirgin, derin bir saygısı olmayan, filmdeki asıl kötü adam ve Pandora'ya en çok zararı veren kişilerden biridir.</a:t>
            </a:r>
          </a:p>
        </p:txBody>
      </p:sp>
      <p:sp>
        <p:nvSpPr>
          <p:cNvPr id="4" name="Dikdörtgen 3">
            <a:extLst>
              <a:ext uri="{FF2B5EF4-FFF2-40B4-BE49-F238E27FC236}">
                <a16:creationId xmlns="" xmlns:a16="http://schemas.microsoft.com/office/drawing/2014/main" id="{91BE4395-D08E-4785-AD5B-6F3C9E04320F}"/>
              </a:ext>
            </a:extLst>
          </p:cNvPr>
          <p:cNvSpPr/>
          <p:nvPr/>
        </p:nvSpPr>
        <p:spPr>
          <a:xfrm>
            <a:off x="5287247" y="784666"/>
            <a:ext cx="6096000" cy="954107"/>
          </a:xfrm>
          <a:prstGeom prst="rect">
            <a:avLst/>
          </a:prstGeom>
        </p:spPr>
        <p:txBody>
          <a:bodyPr>
            <a:spAutoFit/>
          </a:bodyPr>
          <a:lstStyle/>
          <a:p>
            <a:r>
              <a:rPr lang="tr-TR" sz="2800" b="1" dirty="0"/>
              <a:t>Rol</a:t>
            </a:r>
            <a:r>
              <a:rPr lang="tr-TR" sz="2800" dirty="0">
                <a:solidFill>
                  <a:srgbClr val="C00000"/>
                </a:solidFill>
              </a:rPr>
              <a:t> </a:t>
            </a:r>
            <a:r>
              <a:rPr lang="tr-TR" sz="2800" b="1" dirty="0"/>
              <a:t>:</a:t>
            </a:r>
            <a:r>
              <a:rPr lang="tr-TR" sz="2800" dirty="0"/>
              <a:t> </a:t>
            </a:r>
            <a:r>
              <a:rPr lang="tr-TR" sz="2800" b="1" dirty="0"/>
              <a:t>Albay Miles Quaritch </a:t>
            </a:r>
          </a:p>
          <a:p>
            <a:r>
              <a:rPr lang="tr-TR" sz="2800" b="1" dirty="0"/>
              <a:t>Oyuncu :Stephen Lang</a:t>
            </a:r>
          </a:p>
        </p:txBody>
      </p:sp>
    </p:spTree>
    <p:extLst>
      <p:ext uri="{BB962C8B-B14F-4D97-AF65-F5344CB8AC3E}">
        <p14:creationId xmlns:p14="http://schemas.microsoft.com/office/powerpoint/2010/main" val="240490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 xmlns:a16="http://schemas.microsoft.com/office/drawing/2014/main" id="{36CA20D9-D907-40F7-9E05-32CD3D20CA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1871" y="584099"/>
            <a:ext cx="5718056"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 xmlns:a16="http://schemas.microsoft.com/office/drawing/2014/main" id="{9DD08ACA-9328-4A3A-ABCE-234C3CD07029}"/>
              </a:ext>
            </a:extLst>
          </p:cNvPr>
          <p:cNvSpPr>
            <a:spLocks noGrp="1"/>
          </p:cNvSpPr>
          <p:nvPr>
            <p:ph idx="1"/>
          </p:nvPr>
        </p:nvSpPr>
        <p:spPr>
          <a:xfrm>
            <a:off x="7118252" y="2121408"/>
            <a:ext cx="4582133" cy="4050792"/>
          </a:xfrm>
        </p:spPr>
        <p:txBody>
          <a:bodyPr>
            <a:normAutofit/>
          </a:bodyPr>
          <a:lstStyle/>
          <a:p>
            <a:pPr marL="0" indent="0">
              <a:buNone/>
            </a:pPr>
            <a:r>
              <a:rPr lang="tr-TR" dirty="0"/>
              <a:t>Bir egzobiyolog ve Avatar Programının başkanı. Ayrıca </a:t>
            </a:r>
            <a:r>
              <a:rPr lang="tr-TR" dirty="0" err="1"/>
              <a:t>Sully'nin</a:t>
            </a:r>
            <a:r>
              <a:rPr lang="tr-TR" dirty="0"/>
              <a:t> akıl hocası ve </a:t>
            </a:r>
            <a:r>
              <a:rPr lang="tr-TR" dirty="0" err="1"/>
              <a:t>Na'vi'ler</a:t>
            </a:r>
            <a:r>
              <a:rPr lang="tr-TR" dirty="0"/>
              <a:t> ile barışçıl ilişkilerin savunucusu, onlara İngilizce öğretmek için bir okul kurmuştur</a:t>
            </a:r>
            <a:r>
              <a:rPr lang="tr-TR" sz="1600" dirty="0"/>
              <a:t>.</a:t>
            </a:r>
          </a:p>
        </p:txBody>
      </p:sp>
      <p:sp>
        <p:nvSpPr>
          <p:cNvPr id="4" name="Dikdörtgen 3">
            <a:extLst>
              <a:ext uri="{FF2B5EF4-FFF2-40B4-BE49-F238E27FC236}">
                <a16:creationId xmlns="" xmlns:a16="http://schemas.microsoft.com/office/drawing/2014/main" id="{27753F83-06A3-43A9-8BBE-39242F1ADAE2}"/>
              </a:ext>
            </a:extLst>
          </p:cNvPr>
          <p:cNvSpPr/>
          <p:nvPr/>
        </p:nvSpPr>
        <p:spPr>
          <a:xfrm>
            <a:off x="6652807" y="685800"/>
            <a:ext cx="6096000" cy="954107"/>
          </a:xfrm>
          <a:prstGeom prst="rect">
            <a:avLst/>
          </a:prstGeom>
        </p:spPr>
        <p:txBody>
          <a:bodyPr>
            <a:spAutoFit/>
          </a:bodyPr>
          <a:lstStyle/>
          <a:p>
            <a:pPr lvl="0"/>
            <a:r>
              <a:rPr lang="tr-TR" sz="2800" b="1" dirty="0">
                <a:solidFill>
                  <a:prstClr val="black"/>
                </a:solidFill>
              </a:rPr>
              <a:t>Rol</a:t>
            </a:r>
            <a:r>
              <a:rPr lang="tr-TR" sz="2800" dirty="0">
                <a:solidFill>
                  <a:srgbClr val="C00000"/>
                </a:solidFill>
              </a:rPr>
              <a:t> </a:t>
            </a:r>
            <a:r>
              <a:rPr lang="tr-TR" sz="2800" b="1" dirty="0">
                <a:solidFill>
                  <a:prstClr val="black"/>
                </a:solidFill>
              </a:rPr>
              <a:t>:</a:t>
            </a:r>
            <a:r>
              <a:rPr lang="tr-TR" sz="2800" dirty="0">
                <a:solidFill>
                  <a:prstClr val="black"/>
                </a:solidFill>
              </a:rPr>
              <a:t> </a:t>
            </a:r>
            <a:r>
              <a:rPr lang="tr-TR" sz="2800" b="1" dirty="0"/>
              <a:t>Dr. Grace Augustine</a:t>
            </a:r>
            <a:r>
              <a:rPr lang="tr-TR" sz="2800" b="1" dirty="0">
                <a:solidFill>
                  <a:prstClr val="black"/>
                </a:solidFill>
              </a:rPr>
              <a:t> </a:t>
            </a:r>
          </a:p>
          <a:p>
            <a:pPr lvl="0"/>
            <a:r>
              <a:rPr lang="tr-TR" sz="2800" b="1" dirty="0">
                <a:solidFill>
                  <a:prstClr val="black"/>
                </a:solidFill>
              </a:rPr>
              <a:t>Oyuncu :</a:t>
            </a:r>
            <a:r>
              <a:rPr lang="tr-TR" sz="2800" b="1" dirty="0"/>
              <a:t>Sigourney Weaver</a:t>
            </a:r>
            <a:endParaRPr lang="tr-TR" sz="2800" b="1" dirty="0">
              <a:solidFill>
                <a:prstClr val="black"/>
              </a:solidFill>
            </a:endParaRPr>
          </a:p>
        </p:txBody>
      </p:sp>
    </p:spTree>
    <p:extLst>
      <p:ext uri="{BB962C8B-B14F-4D97-AF65-F5344CB8AC3E}">
        <p14:creationId xmlns:p14="http://schemas.microsoft.com/office/powerpoint/2010/main" val="198314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 xmlns:a16="http://schemas.microsoft.com/office/drawing/2014/main" id="{75B040DC-9EE3-422A-BC49-A4131C2567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1435" y="640080"/>
            <a:ext cx="4167397"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 xmlns:a16="http://schemas.microsoft.com/office/drawing/2014/main" id="{470B01B1-AA37-4867-81EA-04BC90C762FC}"/>
              </a:ext>
            </a:extLst>
          </p:cNvPr>
          <p:cNvSpPr>
            <a:spLocks noGrp="1"/>
          </p:cNvSpPr>
          <p:nvPr>
            <p:ph idx="1"/>
          </p:nvPr>
        </p:nvSpPr>
        <p:spPr>
          <a:xfrm>
            <a:off x="6990735" y="2121408"/>
            <a:ext cx="4709650" cy="4050792"/>
          </a:xfrm>
        </p:spPr>
        <p:txBody>
          <a:bodyPr>
            <a:normAutofit/>
          </a:bodyPr>
          <a:lstStyle/>
          <a:p>
            <a:r>
              <a:rPr lang="tr-TR" dirty="0"/>
              <a:t>Hareket yakalama oyuncusu, Omaticaya liderinin kızı (hikayenin merkezindeki Na'vi klanı). Cesareti nedeniyle Jake'e ilgi duymakta, naif ve aptal olarak gördüğü için ona sinirli davransa da, Jake'e halktan biri olması için eğitim veri</a:t>
            </a:r>
          </a:p>
        </p:txBody>
      </p:sp>
      <p:sp>
        <p:nvSpPr>
          <p:cNvPr id="4" name="Dikdörtgen 3">
            <a:extLst>
              <a:ext uri="{FF2B5EF4-FFF2-40B4-BE49-F238E27FC236}">
                <a16:creationId xmlns="" xmlns:a16="http://schemas.microsoft.com/office/drawing/2014/main" id="{8CB1B42F-BA52-4EBD-9172-FBB3A1CF5194}"/>
              </a:ext>
            </a:extLst>
          </p:cNvPr>
          <p:cNvSpPr/>
          <p:nvPr/>
        </p:nvSpPr>
        <p:spPr>
          <a:xfrm>
            <a:off x="6466450" y="661507"/>
            <a:ext cx="6096000" cy="954107"/>
          </a:xfrm>
          <a:prstGeom prst="rect">
            <a:avLst/>
          </a:prstGeom>
        </p:spPr>
        <p:txBody>
          <a:bodyPr>
            <a:spAutoFit/>
          </a:bodyPr>
          <a:lstStyle/>
          <a:p>
            <a:pPr lvl="0"/>
            <a:r>
              <a:rPr lang="tr-TR" sz="2800" b="1" dirty="0">
                <a:solidFill>
                  <a:prstClr val="black"/>
                </a:solidFill>
              </a:rPr>
              <a:t>Rol</a:t>
            </a:r>
            <a:r>
              <a:rPr lang="tr-TR" sz="2800" dirty="0">
                <a:solidFill>
                  <a:srgbClr val="C00000"/>
                </a:solidFill>
              </a:rPr>
              <a:t> </a:t>
            </a:r>
            <a:r>
              <a:rPr lang="tr-TR" sz="2800" b="1" dirty="0">
                <a:solidFill>
                  <a:prstClr val="black"/>
                </a:solidFill>
              </a:rPr>
              <a:t>:</a:t>
            </a:r>
            <a:r>
              <a:rPr lang="tr-TR" sz="2800" b="1" dirty="0"/>
              <a:t>Neytiri</a:t>
            </a:r>
            <a:endParaRPr lang="tr-TR" sz="2800" b="1" dirty="0">
              <a:solidFill>
                <a:prstClr val="black"/>
              </a:solidFill>
            </a:endParaRPr>
          </a:p>
          <a:p>
            <a:pPr lvl="0"/>
            <a:r>
              <a:rPr lang="tr-TR" sz="2800" b="1" dirty="0">
                <a:solidFill>
                  <a:prstClr val="black"/>
                </a:solidFill>
              </a:rPr>
              <a:t>Oyuncu :</a:t>
            </a:r>
            <a:r>
              <a:rPr lang="tr-TR" sz="2800" b="1" dirty="0"/>
              <a:t> </a:t>
            </a:r>
            <a:r>
              <a:rPr lang="tr-TR" sz="2800" b="1" dirty="0" err="1"/>
              <a:t>Zoe</a:t>
            </a:r>
            <a:r>
              <a:rPr lang="tr-TR" sz="2800" b="1" dirty="0"/>
              <a:t> </a:t>
            </a:r>
            <a:r>
              <a:rPr lang="tr-TR" sz="2800" b="1" dirty="0" err="1"/>
              <a:t>Saldana</a:t>
            </a:r>
            <a:endParaRPr lang="tr-TR" sz="2800" b="1" dirty="0">
              <a:solidFill>
                <a:prstClr val="black"/>
              </a:solidFill>
            </a:endParaRPr>
          </a:p>
        </p:txBody>
      </p:sp>
    </p:spTree>
    <p:extLst>
      <p:ext uri="{BB962C8B-B14F-4D97-AF65-F5344CB8AC3E}">
        <p14:creationId xmlns:p14="http://schemas.microsoft.com/office/powerpoint/2010/main" val="2707807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122351B1-B945-4D55-A303-6A5E423FDF94}"/>
              </a:ext>
            </a:extLst>
          </p:cNvPr>
          <p:cNvSpPr>
            <a:spLocks noGrp="1"/>
          </p:cNvSpPr>
          <p:nvPr>
            <p:ph sz="half" idx="1"/>
          </p:nvPr>
        </p:nvSpPr>
        <p:spPr>
          <a:xfrm>
            <a:off x="656493" y="759656"/>
            <a:ext cx="5318291" cy="5890846"/>
          </a:xfrm>
        </p:spPr>
        <p:txBody>
          <a:bodyPr/>
          <a:lstStyle/>
          <a:p>
            <a:pPr marL="0" indent="0">
              <a:buNone/>
            </a:pPr>
            <a:r>
              <a:rPr lang="tr-TR" dirty="0"/>
              <a:t>Rol: Trudy Chacón </a:t>
            </a:r>
          </a:p>
          <a:p>
            <a:pPr marL="0" indent="0">
              <a:buNone/>
            </a:pPr>
            <a:r>
              <a:rPr lang="tr-TR" dirty="0"/>
              <a:t>Oyuncu :Michelle Rodriguez </a:t>
            </a:r>
          </a:p>
          <a:p>
            <a:pPr marL="0" indent="0">
              <a:buNone/>
            </a:pPr>
            <a:r>
              <a:rPr lang="tr-TR" dirty="0"/>
              <a:t>Jake'in iyi bir arkadaşı, Avatar Programını desteklemek için atanan bir savaş pilotu ve pek çok konuda ekibe yardımı dokunmuş bir asker, Na'vi'lere sempati duyan biridir. </a:t>
            </a:r>
          </a:p>
          <a:p>
            <a:pPr marL="0" indent="0">
              <a:buNone/>
            </a:pPr>
            <a:endParaRPr lang="tr-TR" dirty="0"/>
          </a:p>
        </p:txBody>
      </p:sp>
      <p:sp>
        <p:nvSpPr>
          <p:cNvPr id="4" name="İçerik Yer Tutucusu 3">
            <a:extLst>
              <a:ext uri="{FF2B5EF4-FFF2-40B4-BE49-F238E27FC236}">
                <a16:creationId xmlns="" xmlns:a16="http://schemas.microsoft.com/office/drawing/2014/main" id="{414D496E-D083-443C-8195-B3EC7D62E7E2}"/>
              </a:ext>
            </a:extLst>
          </p:cNvPr>
          <p:cNvSpPr>
            <a:spLocks noGrp="1"/>
          </p:cNvSpPr>
          <p:nvPr>
            <p:ph sz="half" idx="2"/>
          </p:nvPr>
        </p:nvSpPr>
        <p:spPr>
          <a:xfrm>
            <a:off x="6391187" y="393896"/>
            <a:ext cx="4754880" cy="5412544"/>
          </a:xfrm>
        </p:spPr>
        <p:txBody>
          <a:bodyPr/>
          <a:lstStyle/>
          <a:p>
            <a:pPr marL="0" indent="0">
              <a:buNone/>
            </a:pPr>
            <a:r>
              <a:rPr lang="tr-TR" dirty="0"/>
              <a:t>Rol: Parker Selfridge </a:t>
            </a:r>
          </a:p>
          <a:p>
            <a:pPr marL="0" indent="0">
              <a:buNone/>
            </a:pPr>
            <a:r>
              <a:rPr lang="tr-TR" dirty="0"/>
              <a:t>Oyuncu :  Giovanni Ribisi</a:t>
            </a:r>
          </a:p>
          <a:p>
            <a:pPr marL="0" indent="0">
              <a:buNone/>
            </a:pPr>
            <a:r>
              <a:rPr lang="tr-TR" dirty="0"/>
              <a:t>RDA madencilik operasyonunun kurumsal yöneticisi. İlk başta şirketin çizgisini korumak için Na'vi uygarlığını yok etmeye istekli olsa da, Na'vi saldırılarını yetkilendirmek ve imajını lekelemek konusunda isteksizdir, bunu ancak Quaritch, onu gerekli olduğuna ve saldırıların insancıl olacağına ikna ettikten sonra yapar</a:t>
            </a:r>
          </a:p>
        </p:txBody>
      </p:sp>
      <p:sp>
        <p:nvSpPr>
          <p:cNvPr id="5" name="Dikdörtgen 4">
            <a:extLst>
              <a:ext uri="{FF2B5EF4-FFF2-40B4-BE49-F238E27FC236}">
                <a16:creationId xmlns="" xmlns:a16="http://schemas.microsoft.com/office/drawing/2014/main" id="{78242A5F-75B3-4D7B-8E5C-C1846987D013}"/>
              </a:ext>
            </a:extLst>
          </p:cNvPr>
          <p:cNvSpPr/>
          <p:nvPr/>
        </p:nvSpPr>
        <p:spPr>
          <a:xfrm>
            <a:off x="656493" y="2227751"/>
            <a:ext cx="4436012" cy="369332"/>
          </a:xfrm>
          <a:prstGeom prst="rect">
            <a:avLst/>
          </a:prstGeom>
        </p:spPr>
        <p:txBody>
          <a:bodyPr wrap="square">
            <a:spAutoFit/>
          </a:bodyPr>
          <a:lstStyle/>
          <a:p>
            <a:endParaRPr lang="tr-TR" b="1" dirty="0"/>
          </a:p>
        </p:txBody>
      </p:sp>
      <p:pic>
        <p:nvPicPr>
          <p:cNvPr id="2050" name="Picture 2">
            <a:extLst>
              <a:ext uri="{FF2B5EF4-FFF2-40B4-BE49-F238E27FC236}">
                <a16:creationId xmlns="" xmlns:a16="http://schemas.microsoft.com/office/drawing/2014/main" id="{1F5E4D58-B057-4DAC-9CD8-6F7995579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896" y="3241010"/>
            <a:ext cx="20955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 xmlns:a16="http://schemas.microsoft.com/office/drawing/2014/main" id="{F23173E9-C471-4CB6-83A8-07B395545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132" y="3815862"/>
            <a:ext cx="3305908"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0117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TM03090434[[fn=Tahta Yazı]]</Template>
  <TotalTime>0</TotalTime>
  <Words>1148</Words>
  <Application>Microsoft Office PowerPoint</Application>
  <PresentationFormat>Özel</PresentationFormat>
  <Paragraphs>125</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Tahta Yazı</vt:lpstr>
      <vt:lpstr>PowerPoint Sunusu</vt:lpstr>
      <vt:lpstr>PowerPoint Sunusu</vt:lpstr>
      <vt:lpstr>FİLM İN KONUSU</vt:lpstr>
      <vt:lpstr>Karakterler </vt:lpstr>
      <vt:lpstr>PowerPoint Sunusu</vt:lpstr>
      <vt:lpstr>PowerPoint Sunusu</vt:lpstr>
      <vt:lpstr>PowerPoint Sunusu</vt:lpstr>
      <vt:lpstr>PowerPoint Sunusu</vt:lpstr>
      <vt:lpstr>PowerPoint Sunusu</vt:lpstr>
      <vt:lpstr>PowerPoint Sunusu</vt:lpstr>
      <vt:lpstr>PowerPoint Sunusu</vt:lpstr>
      <vt:lpstr>Sahneler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AVATAR FİLMİ</dc:title>
  <dc:creator>merve özdemir</dc:creator>
  <cp:lastModifiedBy>PC</cp:lastModifiedBy>
  <cp:revision>57</cp:revision>
  <dcterms:created xsi:type="dcterms:W3CDTF">2020-04-28T09:42:40Z</dcterms:created>
  <dcterms:modified xsi:type="dcterms:W3CDTF">2020-05-10T09:12:00Z</dcterms:modified>
</cp:coreProperties>
</file>