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4.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maurya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İmparatorluğu Dönemi: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Çandragupta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Bindusara</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Çaṇakya</a:t>
            </a:r>
            <a:r>
              <a:rPr lang="tr-TR" dirty="0"/>
              <a:t> ya da diğer ismiyle </a:t>
            </a:r>
            <a:r>
              <a:rPr lang="tr-TR" dirty="0" err="1"/>
              <a:t>Kautilya</a:t>
            </a:r>
            <a:r>
              <a:rPr lang="tr-TR" dirty="0"/>
              <a:t>, ünlü eseri </a:t>
            </a:r>
            <a:r>
              <a:rPr lang="tr-TR" i="1" dirty="0" err="1"/>
              <a:t>Arthaşāstra</a:t>
            </a:r>
            <a:r>
              <a:rPr lang="tr-TR" dirty="0" err="1"/>
              <a:t>’da</a:t>
            </a:r>
            <a:r>
              <a:rPr lang="tr-TR" dirty="0"/>
              <a:t> belirttiği gibi, yabancıların ülkesini yakıp yıkıp sömürmesinden çok rahatsızdır ve istilacılara karşı büyük bir nefret beslemektedir. Bazı kayıtlarda </a:t>
            </a:r>
            <a:r>
              <a:rPr lang="tr-TR" dirty="0" err="1"/>
              <a:t>Çandragupta’nın</a:t>
            </a:r>
            <a:r>
              <a:rPr lang="tr-TR" dirty="0"/>
              <a:t> İskender’i </a:t>
            </a:r>
            <a:r>
              <a:rPr lang="tr-TR" dirty="0" err="1"/>
              <a:t>Pencap’ta</a:t>
            </a:r>
            <a:r>
              <a:rPr lang="tr-TR" dirty="0"/>
              <a:t> ziyaret ettiğini ve İskender’in isteklerine karşı geldiği için öldürülmesinin emredildiği de yer almaktadır. Ancak tıpkı diğerleri gibi bu bilginin de herhangi bir kesin kanıtı bulunmamaktadır.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 olaydan sonra, </a:t>
            </a:r>
            <a:r>
              <a:rPr lang="tr-TR" dirty="0" err="1"/>
              <a:t>Buddhist</a:t>
            </a:r>
            <a:r>
              <a:rPr lang="tr-TR" dirty="0"/>
              <a:t> geleneğe ait ve </a:t>
            </a:r>
            <a:r>
              <a:rPr lang="tr-TR" dirty="0" err="1"/>
              <a:t>Pāli</a:t>
            </a:r>
            <a:r>
              <a:rPr lang="tr-TR" dirty="0"/>
              <a:t> dilinde kaleme alınmış </a:t>
            </a:r>
            <a:r>
              <a:rPr lang="tr-TR" i="1" dirty="0" err="1"/>
              <a:t>Mahāvamsaṭika</a:t>
            </a:r>
            <a:r>
              <a:rPr lang="tr-TR" dirty="0"/>
              <a:t> adlı tarihi bir metinde ise, </a:t>
            </a:r>
            <a:r>
              <a:rPr lang="tr-TR" dirty="0" err="1"/>
              <a:t>Çaṇakya’nın</a:t>
            </a:r>
            <a:r>
              <a:rPr lang="tr-TR" dirty="0"/>
              <a:t> ve </a:t>
            </a:r>
            <a:r>
              <a:rPr lang="tr-TR" dirty="0" err="1"/>
              <a:t>Çandragupta’nın</a:t>
            </a:r>
            <a:r>
              <a:rPr lang="tr-TR" dirty="0"/>
              <a:t> büyük bir ordu hazırlama teşebbüsüne girdiği belirtilmektedir. </a:t>
            </a:r>
            <a:r>
              <a:rPr lang="tr-TR" dirty="0" err="1"/>
              <a:t>Çaṇakya</a:t>
            </a:r>
            <a:r>
              <a:rPr lang="tr-TR" dirty="0"/>
              <a:t> tarafından kurulan bu ordu beş sınıf askerden oluşmaktadır. </a:t>
            </a:r>
            <a:r>
              <a:rPr lang="tr-TR" i="1" dirty="0" err="1"/>
              <a:t>Mudrārākshasa’da</a:t>
            </a:r>
            <a:r>
              <a:rPr lang="tr-TR" dirty="0"/>
              <a:t> </a:t>
            </a:r>
            <a:r>
              <a:rPr lang="tr-TR" dirty="0" err="1"/>
              <a:t>Çandragupta’nın</a:t>
            </a:r>
            <a:r>
              <a:rPr lang="tr-TR" dirty="0"/>
              <a:t> bu orduyu toplayabilmek için Sakalar, Yavanalar, </a:t>
            </a:r>
            <a:r>
              <a:rPr lang="tr-TR" dirty="0" err="1"/>
              <a:t>Kiratalar</a:t>
            </a:r>
            <a:r>
              <a:rPr lang="tr-TR" dirty="0"/>
              <a:t>, </a:t>
            </a:r>
            <a:r>
              <a:rPr lang="tr-TR" dirty="0" err="1"/>
              <a:t>Kambocalar</a:t>
            </a:r>
            <a:r>
              <a:rPr lang="tr-TR" dirty="0"/>
              <a:t>, </a:t>
            </a:r>
            <a:r>
              <a:rPr lang="tr-TR" dirty="0" err="1"/>
              <a:t>Parasikalar</a:t>
            </a:r>
            <a:r>
              <a:rPr lang="tr-TR" dirty="0"/>
              <a:t> ve </a:t>
            </a:r>
            <a:r>
              <a:rPr lang="tr-TR" dirty="0" err="1"/>
              <a:t>Başhikalar</a:t>
            </a:r>
            <a:r>
              <a:rPr lang="tr-TR" dirty="0"/>
              <a:t> ile işbirliği yaptığı belirtilmiştir.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İskender’in ordusunun içerisindeki bozulmalar ve İskender’in geri çekilme kararı ise </a:t>
            </a:r>
            <a:r>
              <a:rPr lang="tr-TR" dirty="0" err="1"/>
              <a:t>Çandragupta’nın</a:t>
            </a:r>
            <a:r>
              <a:rPr lang="tr-TR" dirty="0"/>
              <a:t> işini kolaylaştırmış ve dönüş yolunda ölmesi ile birlikte, yerine bıraktığı valilerin etkisi de tamamıyla ortadan kalkmıştır</a:t>
            </a:r>
          </a:p>
        </p:txBody>
      </p:sp>
    </p:spTree>
    <p:extLst>
      <p:ext uri="{BB962C8B-B14F-4D97-AF65-F5344CB8AC3E}">
        <p14:creationId xmlns:p14="http://schemas.microsoft.com/office/powerpoint/2010/main" val="2298499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Çandragupta’nın</a:t>
            </a:r>
            <a:r>
              <a:rPr lang="tr-TR" dirty="0"/>
              <a:t> sıradaki görevi, ülkeyi </a:t>
            </a:r>
            <a:r>
              <a:rPr lang="tr-TR" dirty="0" err="1"/>
              <a:t>Nanda</a:t>
            </a:r>
            <a:r>
              <a:rPr lang="tr-TR" dirty="0"/>
              <a:t> </a:t>
            </a:r>
            <a:r>
              <a:rPr lang="tr-TR" dirty="0" err="1"/>
              <a:t>Hanedanlığı’nın</a:t>
            </a:r>
            <a:r>
              <a:rPr lang="tr-TR" dirty="0"/>
              <a:t> elinden kurtarmaktır. </a:t>
            </a:r>
            <a:r>
              <a:rPr lang="tr-TR" dirty="0" err="1"/>
              <a:t>Pāṭaliputra’ya</a:t>
            </a:r>
            <a:r>
              <a:rPr lang="tr-TR" dirty="0"/>
              <a:t> girdiğinde büyük bir savaş meydana gelmiş ve son </a:t>
            </a:r>
            <a:r>
              <a:rPr lang="tr-TR" dirty="0" err="1"/>
              <a:t>Nanda</a:t>
            </a:r>
            <a:r>
              <a:rPr lang="tr-TR" dirty="0"/>
              <a:t> kralı </a:t>
            </a:r>
            <a:r>
              <a:rPr lang="tr-TR" dirty="0" err="1"/>
              <a:t>Dhanananda’yı</a:t>
            </a:r>
            <a:r>
              <a:rPr lang="tr-TR" dirty="0"/>
              <a:t> öldürerek tahttan indirmiştir. Brahman geleneğine ait kaynaklarda, </a:t>
            </a:r>
            <a:r>
              <a:rPr lang="tr-TR" dirty="0" err="1"/>
              <a:t>Kautilya’nın</a:t>
            </a:r>
            <a:r>
              <a:rPr lang="tr-TR" dirty="0"/>
              <a:t> bu kanlı savaşın baş aktörü olduğunu belirtilmektedir. </a:t>
            </a:r>
            <a:r>
              <a:rPr lang="tr-TR" dirty="0" err="1"/>
              <a:t>Purāṇalarda</a:t>
            </a:r>
            <a:r>
              <a:rPr lang="tr-TR" dirty="0"/>
              <a:t> ise, </a:t>
            </a:r>
            <a:r>
              <a:rPr lang="tr-TR" dirty="0" err="1"/>
              <a:t>Kautilya’nın</a:t>
            </a:r>
            <a:r>
              <a:rPr lang="tr-TR" dirty="0"/>
              <a:t> </a:t>
            </a:r>
            <a:r>
              <a:rPr lang="tr-TR" dirty="0" err="1"/>
              <a:t>Nandalar’ı</a:t>
            </a:r>
            <a:r>
              <a:rPr lang="tr-TR" dirty="0"/>
              <a:t> ortadan kaldırarak </a:t>
            </a:r>
            <a:r>
              <a:rPr lang="tr-TR" dirty="0" err="1"/>
              <a:t>Çandragupta’yı</a:t>
            </a:r>
            <a:r>
              <a:rPr lang="tr-TR" dirty="0"/>
              <a:t> kral olarak tahta geçirdiği kaydedilmiştir. </a:t>
            </a:r>
          </a:p>
        </p:txBody>
      </p:sp>
    </p:spTree>
    <p:extLst>
      <p:ext uri="{BB962C8B-B14F-4D97-AF65-F5344CB8AC3E}">
        <p14:creationId xmlns:p14="http://schemas.microsoft.com/office/powerpoint/2010/main" val="2165285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 olaydan sonra resmen, </a:t>
            </a:r>
            <a:r>
              <a:rPr lang="tr-TR" dirty="0" err="1"/>
              <a:t>Maurya</a:t>
            </a:r>
            <a:r>
              <a:rPr lang="tr-TR" dirty="0"/>
              <a:t> İmparatorluğu’nun bilinen ilk kralı </a:t>
            </a:r>
            <a:r>
              <a:rPr lang="tr-TR" dirty="0" err="1"/>
              <a:t>Çandragupta</a:t>
            </a:r>
            <a:r>
              <a:rPr lang="tr-TR" dirty="0"/>
              <a:t>, daha sonraları veziri olarak anılacak arkadaşı, akıl hocası </a:t>
            </a:r>
            <a:r>
              <a:rPr lang="tr-TR" dirty="0" err="1"/>
              <a:t>Çāṇakya’nın</a:t>
            </a:r>
            <a:r>
              <a:rPr lang="tr-TR" dirty="0"/>
              <a:t> (</a:t>
            </a:r>
            <a:r>
              <a:rPr lang="tr-TR" dirty="0" err="1"/>
              <a:t>Kautilya</a:t>
            </a:r>
            <a:r>
              <a:rPr lang="tr-TR" dirty="0"/>
              <a:t>) da yardımıyla, </a:t>
            </a:r>
            <a:r>
              <a:rPr lang="tr-TR" dirty="0" err="1"/>
              <a:t>Nanda</a:t>
            </a:r>
            <a:r>
              <a:rPr lang="tr-TR" dirty="0"/>
              <a:t> sülalesinin son temsilcisi olan </a:t>
            </a:r>
            <a:r>
              <a:rPr lang="tr-TR" dirty="0" err="1"/>
              <a:t>Dhanananda’yı</a:t>
            </a:r>
            <a:r>
              <a:rPr lang="tr-TR" dirty="0"/>
              <a:t> yenerek tahta geçmiştir. Onun bu başarısı, yaklaşık olarak 130 yıl sürecek olan büyük </a:t>
            </a:r>
            <a:r>
              <a:rPr lang="tr-TR" dirty="0" err="1"/>
              <a:t>Maurya</a:t>
            </a:r>
            <a:r>
              <a:rPr lang="tr-TR" dirty="0"/>
              <a:t> İmparatorluğu tarihinin de başlangıcı olarak değerlendirilmektedir.</a:t>
            </a:r>
          </a:p>
          <a:p>
            <a:pPr algn="ctr"/>
            <a:endParaRPr lang="tr-TR" dirty="0"/>
          </a:p>
        </p:txBody>
      </p:sp>
    </p:spTree>
    <p:extLst>
      <p:ext uri="{BB962C8B-B14F-4D97-AF65-F5344CB8AC3E}">
        <p14:creationId xmlns:p14="http://schemas.microsoft.com/office/powerpoint/2010/main" val="537819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Çandragupta</a:t>
            </a:r>
            <a:r>
              <a:rPr lang="tr-TR" dirty="0"/>
              <a:t> Hindistan’da, imparatorluğunun kurumlarını kurmakla meşgulken, doğu sınırlarında İskender’in yerini alan Yunan kralı </a:t>
            </a:r>
            <a:r>
              <a:rPr lang="tr-TR" dirty="0" err="1"/>
              <a:t>Seleucus</a:t>
            </a:r>
            <a:r>
              <a:rPr lang="tr-TR" dirty="0"/>
              <a:t>, İskender’in kayıp mallarını kurtarmak için Hindistan’a doğru hareket etmişti. Ama İskender, bölünmüş ve birçok devlete ayrılmış bir Hindistan’la savaşmışken, varisi </a:t>
            </a:r>
            <a:r>
              <a:rPr lang="tr-TR" dirty="0" err="1"/>
              <a:t>Seleucus</a:t>
            </a:r>
            <a:r>
              <a:rPr lang="tr-TR" dirty="0"/>
              <a:t>, yetenekli bir kral tarafından kurulmuş büyük bir Hint krallığı ile karşı karşıya gelecekti. </a:t>
            </a:r>
          </a:p>
        </p:txBody>
      </p:sp>
    </p:spTree>
    <p:extLst>
      <p:ext uri="{BB962C8B-B14F-4D97-AF65-F5344CB8AC3E}">
        <p14:creationId xmlns:p14="http://schemas.microsoft.com/office/powerpoint/2010/main" val="683005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Nehri’ne ulaştığında yaklaşık olarak, MÖ 305’ti. Yunan kaynakları, onun </a:t>
            </a:r>
            <a:r>
              <a:rPr lang="tr-TR" dirty="0" err="1"/>
              <a:t>Çandragupta</a:t>
            </a:r>
            <a:r>
              <a:rPr lang="tr-TR" dirty="0"/>
              <a:t> ile olan mücadelesinin detaylarına yer vermemektedir. Ancak </a:t>
            </a:r>
            <a:r>
              <a:rPr lang="tr-TR" dirty="0" err="1"/>
              <a:t>Seleucus’un</a:t>
            </a:r>
            <a:r>
              <a:rPr lang="tr-TR" dirty="0"/>
              <a:t> </a:t>
            </a:r>
            <a:r>
              <a:rPr lang="tr-TR" dirty="0" err="1"/>
              <a:t>Çandragupta’ya</a:t>
            </a:r>
            <a:r>
              <a:rPr lang="tr-TR" dirty="0"/>
              <a:t>; Aria (</a:t>
            </a:r>
            <a:r>
              <a:rPr lang="tr-TR" dirty="0" err="1"/>
              <a:t>Herat</a:t>
            </a:r>
            <a:r>
              <a:rPr lang="tr-TR" dirty="0"/>
              <a:t>), </a:t>
            </a:r>
            <a:r>
              <a:rPr lang="tr-TR" dirty="0" err="1"/>
              <a:t>Arachosia</a:t>
            </a:r>
            <a:r>
              <a:rPr lang="tr-TR" dirty="0"/>
              <a:t> (Kandahar) ve </a:t>
            </a:r>
            <a:r>
              <a:rPr lang="tr-TR" dirty="0" err="1"/>
              <a:t>Paropanisadae’yi</a:t>
            </a:r>
            <a:r>
              <a:rPr lang="tr-TR" dirty="0"/>
              <a:t> (Kabil) bırakarak geri döndüğü kaydedilmiştir. Bu olaydan sonra, </a:t>
            </a:r>
            <a:r>
              <a:rPr lang="tr-TR" dirty="0" err="1"/>
              <a:t>Seleucus</a:t>
            </a:r>
            <a:r>
              <a:rPr lang="tr-TR" dirty="0"/>
              <a:t> ile </a:t>
            </a:r>
            <a:r>
              <a:rPr lang="tr-TR" dirty="0" err="1"/>
              <a:t>Maurya</a:t>
            </a:r>
            <a:r>
              <a:rPr lang="tr-TR" dirty="0"/>
              <a:t> sarayı hep dostane ilişkiler içinde bulunmuş ve </a:t>
            </a:r>
            <a:r>
              <a:rPr lang="tr-TR" dirty="0" err="1"/>
              <a:t>Seleucus</a:t>
            </a:r>
            <a:r>
              <a:rPr lang="tr-TR" dirty="0"/>
              <a:t>, elçisi </a:t>
            </a:r>
            <a:r>
              <a:rPr lang="tr-TR" dirty="0" err="1"/>
              <a:t>Megasthenes’i</a:t>
            </a:r>
            <a:r>
              <a:rPr lang="tr-TR" dirty="0"/>
              <a:t> </a:t>
            </a:r>
            <a:r>
              <a:rPr lang="tr-TR" dirty="0" err="1"/>
              <a:t>Pāṭaliputra’ya</a:t>
            </a:r>
            <a:r>
              <a:rPr lang="tr-TR" dirty="0"/>
              <a:t> göndermiştir. </a:t>
            </a:r>
          </a:p>
          <a:p>
            <a:r>
              <a:rPr lang="tr-TR" dirty="0"/>
              <a:t> </a:t>
            </a:r>
          </a:p>
          <a:p>
            <a:endParaRPr lang="tr-TR" dirty="0"/>
          </a:p>
        </p:txBody>
      </p:sp>
    </p:spTree>
    <p:extLst>
      <p:ext uri="{BB962C8B-B14F-4D97-AF65-F5344CB8AC3E}">
        <p14:creationId xmlns:p14="http://schemas.microsoft.com/office/powerpoint/2010/main" val="2692905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Çandragupta’nın</a:t>
            </a:r>
            <a:r>
              <a:rPr lang="tr-TR" dirty="0"/>
              <a:t> bundan sonraki faaliyetleri hakkında herhangi bir bilgiye sahip değiliz. Ancak imparatorluğun gitgide büyüyen sınırları göz önünde bulundurulduğunda hayatının büyük bir bölümünü sefer hazırlıkları ve savaşlarla geçirdiği düşünülmektedir. </a:t>
            </a:r>
            <a:r>
              <a:rPr lang="tr-TR" dirty="0" err="1"/>
              <a:t>Cain</a:t>
            </a:r>
            <a:r>
              <a:rPr lang="tr-TR" dirty="0"/>
              <a:t> geleneğe ait kaynaklarda, </a:t>
            </a:r>
            <a:r>
              <a:rPr lang="tr-TR" dirty="0" err="1"/>
              <a:t>Çandragupta’nın</a:t>
            </a:r>
            <a:r>
              <a:rPr lang="tr-TR" dirty="0"/>
              <a:t> son günlerinde çileci bir yaşam sürdüğü ve ölene kadar oruç tuttuğu nakledilmektedir.</a:t>
            </a:r>
          </a:p>
          <a:p>
            <a:pPr algn="ctr"/>
            <a:endParaRPr lang="tr-TR" dirty="0"/>
          </a:p>
        </p:txBody>
      </p:sp>
    </p:spTree>
    <p:extLst>
      <p:ext uri="{BB962C8B-B14F-4D97-AF65-F5344CB8AC3E}">
        <p14:creationId xmlns:p14="http://schemas.microsoft.com/office/powerpoint/2010/main" val="316037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Maurya</a:t>
            </a:r>
            <a:r>
              <a:rPr lang="tr-TR" dirty="0"/>
              <a:t> Hanedanlığının kurucusu olan </a:t>
            </a:r>
            <a:r>
              <a:rPr lang="tr-TR" dirty="0" err="1"/>
              <a:t>Çandragupta’nın</a:t>
            </a:r>
            <a:r>
              <a:rPr lang="tr-TR" dirty="0"/>
              <a:t> kariyeri, Makedon kralı İskender’in Hindistan istilasının hemen akabinde başlamaktadır. Onun saltanatı döneminde ilk kez, Hindistan topraklarının büyük bir bölümü politik bir birleşimin içerisine girmiş, tek bir hükümdara bağlı büyük Hint uygarlığının temelleri atılmıştır. Onun kral olmadan önceki hayatı hakkındaki bilgilerimiz oldukça kısıtlıdır ve genellikle dini geleneklere bağlı birtakım efsane ve anlatılara dayanmaktadır.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Romalı tarihçi </a:t>
            </a:r>
            <a:r>
              <a:rPr lang="tr-TR" dirty="0" err="1"/>
              <a:t>Justin’e</a:t>
            </a:r>
            <a:r>
              <a:rPr lang="tr-TR" dirty="0"/>
              <a:t> göre; o düşük kasttan biriydi. </a:t>
            </a:r>
            <a:r>
              <a:rPr lang="tr-TR" dirty="0" err="1"/>
              <a:t>Cain</a:t>
            </a:r>
            <a:r>
              <a:rPr lang="tr-TR" dirty="0"/>
              <a:t> geleneklerine ait anlatılarda ise onun köy gibi küçük bir idari birimin yöneticisinin torunu olduğu aktarılmaktadır. </a:t>
            </a:r>
            <a:r>
              <a:rPr lang="tr-TR" dirty="0" err="1"/>
              <a:t>Maurya</a:t>
            </a:r>
            <a:r>
              <a:rPr lang="tr-TR" dirty="0"/>
              <a:t> unvanının ise köyün tavus kuşu terbiyeciliği yapan halkından dolayı geldiğine inanılır. Hindu ve </a:t>
            </a:r>
            <a:r>
              <a:rPr lang="tr-TR" dirty="0" err="1"/>
              <a:t>Buddhist</a:t>
            </a:r>
            <a:r>
              <a:rPr lang="tr-TR" dirty="0"/>
              <a:t> kaynaklarda anlatılan hikâyeler de mevcuttur.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Ancak bu anlatılar birbirinden çok farklıdır. Örneğin Brahman geleneğine ait kaynaklarda </a:t>
            </a:r>
            <a:r>
              <a:rPr lang="tr-TR" dirty="0" err="1"/>
              <a:t>Çandragupta’nın</a:t>
            </a:r>
            <a:r>
              <a:rPr lang="tr-TR" dirty="0"/>
              <a:t> tıpkı </a:t>
            </a:r>
            <a:r>
              <a:rPr lang="tr-TR" dirty="0" err="1"/>
              <a:t>Cain</a:t>
            </a:r>
            <a:r>
              <a:rPr lang="tr-TR" dirty="0"/>
              <a:t> kaynaklarda olduğu gibi düşük soydan, alt kasttan geldiği iddia edilmektedir. </a:t>
            </a:r>
            <a:r>
              <a:rPr lang="tr-TR" dirty="0" err="1"/>
              <a:t>Buddhist</a:t>
            </a:r>
            <a:r>
              <a:rPr lang="tr-TR" dirty="0"/>
              <a:t> anlatılarda ise onun </a:t>
            </a:r>
            <a:r>
              <a:rPr lang="tr-TR" dirty="0" err="1"/>
              <a:t>Kshatriya</a:t>
            </a:r>
            <a:r>
              <a:rPr lang="tr-TR" dirty="0"/>
              <a:t> sınıfına mensup bir aileden geldiği ifade edilmektedir.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Brahman geleneğinin izlerini taşıyan </a:t>
            </a:r>
            <a:r>
              <a:rPr lang="tr-TR" dirty="0" err="1"/>
              <a:t>Purāṇa</a:t>
            </a:r>
            <a:r>
              <a:rPr lang="tr-TR" dirty="0"/>
              <a:t> metinlerinde ise </a:t>
            </a:r>
            <a:r>
              <a:rPr lang="tr-TR" dirty="0" err="1"/>
              <a:t>Çandragupta’nın</a:t>
            </a:r>
            <a:r>
              <a:rPr lang="tr-TR" dirty="0"/>
              <a:t> soyu hakkında açık bir bilgi mevcut değildir. Sadece, </a:t>
            </a:r>
            <a:r>
              <a:rPr lang="tr-TR" dirty="0" err="1"/>
              <a:t>Çandragupta</a:t>
            </a:r>
            <a:r>
              <a:rPr lang="tr-TR" dirty="0"/>
              <a:t> ve veziri </a:t>
            </a:r>
            <a:r>
              <a:rPr lang="tr-TR" dirty="0" err="1"/>
              <a:t>Kautilya</a:t>
            </a:r>
            <a:r>
              <a:rPr lang="tr-TR" dirty="0"/>
              <a:t> arasındaki ilişkiden yer yer bahsedilir ve </a:t>
            </a:r>
            <a:r>
              <a:rPr lang="tr-TR" dirty="0" err="1"/>
              <a:t>Maurya</a:t>
            </a:r>
            <a:r>
              <a:rPr lang="tr-TR" dirty="0"/>
              <a:t> isminin anlamı ile ilgili birtakım açıklamalarda bulunulmuştur. Ancak </a:t>
            </a:r>
            <a:r>
              <a:rPr lang="tr-TR" dirty="0" err="1"/>
              <a:t>Vişākhadatta’nın</a:t>
            </a:r>
            <a:r>
              <a:rPr lang="tr-TR" dirty="0"/>
              <a:t> </a:t>
            </a:r>
            <a:r>
              <a:rPr lang="tr-TR" i="1" dirty="0" err="1"/>
              <a:t>Mudrārākshasa</a:t>
            </a:r>
            <a:r>
              <a:rPr lang="tr-TR" dirty="0"/>
              <a:t> adlı eserinde, tarihi </a:t>
            </a:r>
            <a:r>
              <a:rPr lang="tr-TR" dirty="0" err="1"/>
              <a:t>Çandragupta’dan</a:t>
            </a:r>
            <a:r>
              <a:rPr lang="tr-TR" dirty="0"/>
              <a:t> </a:t>
            </a:r>
            <a:r>
              <a:rPr lang="tr-TR" dirty="0" err="1"/>
              <a:t>Vrishala</a:t>
            </a:r>
            <a:r>
              <a:rPr lang="tr-TR" dirty="0"/>
              <a:t> ya da Kula-</a:t>
            </a:r>
            <a:r>
              <a:rPr lang="tr-TR" dirty="0" err="1"/>
              <a:t>hina</a:t>
            </a:r>
            <a:r>
              <a:rPr lang="tr-TR" dirty="0"/>
              <a:t> diye bahsedilmektedir. Bu isimler Hint geleneğinde </a:t>
            </a:r>
            <a:r>
              <a:rPr lang="tr-TR" dirty="0" err="1"/>
              <a:t>Şudra</a:t>
            </a:r>
            <a:r>
              <a:rPr lang="tr-TR" dirty="0"/>
              <a:t> yani en alt kasttaki ya da kast dışı insanlar için kullanılan isimlerdir.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Eserde ayrıca, </a:t>
            </a:r>
            <a:r>
              <a:rPr lang="tr-TR" dirty="0" err="1"/>
              <a:t>Çandragupta’dan</a:t>
            </a:r>
            <a:r>
              <a:rPr lang="tr-TR" dirty="0"/>
              <a:t> </a:t>
            </a:r>
            <a:r>
              <a:rPr lang="tr-TR" dirty="0" err="1"/>
              <a:t>Mauryaputra</a:t>
            </a:r>
            <a:r>
              <a:rPr lang="tr-TR" dirty="0"/>
              <a:t> ya da </a:t>
            </a:r>
            <a:r>
              <a:rPr lang="tr-TR" dirty="0" err="1"/>
              <a:t>Nanda</a:t>
            </a:r>
            <a:r>
              <a:rPr lang="tr-TR" dirty="0"/>
              <a:t> sülalesinin bir ferdi olduğu yönünde imalar bulunmaktadır. </a:t>
            </a:r>
            <a:r>
              <a:rPr lang="tr-TR" dirty="0" err="1"/>
              <a:t>Buddhist</a:t>
            </a:r>
            <a:r>
              <a:rPr lang="tr-TR" dirty="0"/>
              <a:t> geleneğe ait metinlerde ise, örneğin </a:t>
            </a:r>
            <a:r>
              <a:rPr lang="tr-TR" i="1" dirty="0" err="1"/>
              <a:t>Divyāvadāna</a:t>
            </a:r>
            <a:r>
              <a:rPr lang="tr-TR" dirty="0" err="1"/>
              <a:t>’da</a:t>
            </a:r>
            <a:r>
              <a:rPr lang="tr-TR" dirty="0"/>
              <a:t>; </a:t>
            </a:r>
            <a:r>
              <a:rPr lang="tr-TR" dirty="0" err="1"/>
              <a:t>Çandragupra’nın</a:t>
            </a:r>
            <a:r>
              <a:rPr lang="tr-TR" dirty="0"/>
              <a:t> oğlu </a:t>
            </a:r>
            <a:r>
              <a:rPr lang="tr-TR" dirty="0" err="1"/>
              <a:t>Bindusāra</a:t>
            </a:r>
            <a:r>
              <a:rPr lang="tr-TR" dirty="0"/>
              <a:t>, </a:t>
            </a:r>
            <a:r>
              <a:rPr lang="tr-TR" dirty="0" err="1"/>
              <a:t>kshatriya</a:t>
            </a:r>
            <a:r>
              <a:rPr lang="tr-TR" dirty="0"/>
              <a:t> kastına mensup biri olarak tanıtılır.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i="1" dirty="0" err="1"/>
              <a:t>Mahāvamşa</a:t>
            </a:r>
            <a:r>
              <a:rPr lang="tr-TR" dirty="0" err="1"/>
              <a:t>’ya</a:t>
            </a:r>
            <a:r>
              <a:rPr lang="tr-TR" dirty="0"/>
              <a:t> göre ise, </a:t>
            </a:r>
            <a:r>
              <a:rPr lang="tr-TR" dirty="0" err="1"/>
              <a:t>Çandragupta</a:t>
            </a:r>
            <a:r>
              <a:rPr lang="tr-TR" dirty="0"/>
              <a:t> </a:t>
            </a:r>
            <a:r>
              <a:rPr lang="tr-TR" dirty="0" err="1"/>
              <a:t>Moriya</a:t>
            </a:r>
            <a:r>
              <a:rPr lang="tr-TR" dirty="0"/>
              <a:t> sülalesinden </a:t>
            </a:r>
            <a:r>
              <a:rPr lang="tr-TR" dirty="0" err="1"/>
              <a:t>kshatriya</a:t>
            </a:r>
            <a:r>
              <a:rPr lang="tr-TR" dirty="0"/>
              <a:t> kastına mensup biridir. Genel tarihi kanı ise, </a:t>
            </a:r>
            <a:r>
              <a:rPr lang="tr-TR" dirty="0" err="1"/>
              <a:t>Çandragupta’nın</a:t>
            </a:r>
            <a:r>
              <a:rPr lang="tr-TR" dirty="0"/>
              <a:t> eski bir meslek sınıfı olan ve tavus kuşu terbiyeciliği yapan </a:t>
            </a:r>
            <a:r>
              <a:rPr lang="tr-TR" dirty="0" err="1"/>
              <a:t>Moriya</a:t>
            </a:r>
            <a:r>
              <a:rPr lang="tr-TR" dirty="0"/>
              <a:t> sınıfından geldiği yönündedir. Bu sebeple de hanedanlığının da adını </a:t>
            </a:r>
            <a:r>
              <a:rPr lang="tr-TR" dirty="0" err="1"/>
              <a:t>Maurya</a:t>
            </a:r>
            <a:r>
              <a:rPr lang="tr-TR" dirty="0"/>
              <a:t> olarak koyduğuna inanılmaktadır. </a:t>
            </a:r>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Moriyalar’ın</a:t>
            </a:r>
            <a:r>
              <a:rPr lang="tr-TR" dirty="0"/>
              <a:t> lideri olan </a:t>
            </a:r>
            <a:r>
              <a:rPr lang="tr-TR" dirty="0" err="1"/>
              <a:t>Çandragupta’nın</a:t>
            </a:r>
            <a:r>
              <a:rPr lang="tr-TR" dirty="0"/>
              <a:t> babası, bir sınır mücadelesi için gittiği savaşta ölür. O sırada annesi ise, </a:t>
            </a:r>
            <a:r>
              <a:rPr lang="tr-TR" dirty="0" err="1"/>
              <a:t>Çandragupta’ya</a:t>
            </a:r>
            <a:r>
              <a:rPr lang="tr-TR" dirty="0"/>
              <a:t> hamiledir ve daha güvenli bir yer olan </a:t>
            </a:r>
            <a:r>
              <a:rPr lang="tr-TR" dirty="0" err="1"/>
              <a:t>Pushpapura’ya</a:t>
            </a:r>
            <a:r>
              <a:rPr lang="tr-TR" dirty="0"/>
              <a:t> (</a:t>
            </a:r>
            <a:r>
              <a:rPr lang="tr-TR" dirty="0" err="1"/>
              <a:t>Pātaliputra</a:t>
            </a:r>
            <a:r>
              <a:rPr lang="tr-TR" dirty="0"/>
              <a:t>) giderek oğlunu doğurur. </a:t>
            </a:r>
            <a:r>
              <a:rPr lang="tr-TR" dirty="0" err="1"/>
              <a:t>Çandragupta</a:t>
            </a:r>
            <a:r>
              <a:rPr lang="tr-TR" dirty="0"/>
              <a:t> önce bir sığır çobanı sonrasında da bir avcı tarafından büyütülür.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Oldukça yetenekli bir çocuktur. Bir gün tesadüfen o köyden geçen </a:t>
            </a:r>
            <a:r>
              <a:rPr lang="tr-TR" dirty="0" err="1"/>
              <a:t>Çaṇakya’nın</a:t>
            </a:r>
            <a:r>
              <a:rPr lang="tr-TR" dirty="0"/>
              <a:t> da dikkatini çeker ve bu öksüz çocuğu alarak </a:t>
            </a:r>
            <a:r>
              <a:rPr lang="tr-TR" dirty="0" err="1"/>
              <a:t>Takshila’ya</a:t>
            </a:r>
            <a:r>
              <a:rPr lang="tr-TR" dirty="0"/>
              <a:t> götürür. Orada onu, güçlü ve akıllı bir kral olabilecek bir şekilde eğitir. </a:t>
            </a:r>
            <a:r>
              <a:rPr lang="tr-TR" dirty="0" err="1"/>
              <a:t>Çaṇakya’nın</a:t>
            </a:r>
            <a:r>
              <a:rPr lang="tr-TR" dirty="0"/>
              <a:t> amacı, ülkeyi biran önce yabancı istilalarında ve kendisini küçük gören </a:t>
            </a:r>
            <a:r>
              <a:rPr lang="tr-TR" dirty="0" err="1"/>
              <a:t>Nanda</a:t>
            </a:r>
            <a:r>
              <a:rPr lang="tr-TR" dirty="0"/>
              <a:t> kralının zulmünden ülkeyi kurtarmaktır.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1362</TotalTime>
  <Words>1012</Words>
  <Application>Microsoft Office PowerPoint</Application>
  <PresentationFormat>Ekran Gösterisi (4:3)</PresentationFormat>
  <Paragraphs>41</Paragraphs>
  <Slides>17</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Calibri</vt:lpstr>
      <vt:lpstr>Century Schoolbook</vt:lpstr>
      <vt:lpstr>Comic Sans MS</vt:lpstr>
      <vt:lpstr>Wingdings</vt:lpstr>
      <vt:lpstr>Wingdings 2</vt:lpstr>
      <vt:lpstr>Oriel</vt:lpstr>
      <vt:lpstr>                  HİN 216 ORTAÇAĞ HİNDİSTAN TARİHİ VE KÜLTÜRÜ  4. Hafta  maurya İmparatorluğu Dönemi: Çandragupta ve Bindusara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143</cp:revision>
  <dcterms:created xsi:type="dcterms:W3CDTF">2014-11-21T09:52:05Z</dcterms:created>
  <dcterms:modified xsi:type="dcterms:W3CDTF">2020-02-24T19:58:42Z</dcterms:modified>
</cp:coreProperties>
</file>