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04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654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978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934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8541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5559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9200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039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789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910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6271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6352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1336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954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726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30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379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013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896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290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5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3</a:t>
            </a:r>
            <a:r>
              <a:rPr lang="tr-TR" dirty="0" smtClean="0"/>
              <a:t>: Structured Program Development in C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if-else statements</a:t>
            </a:r>
          </a:p>
          <a:p>
            <a:pPr lvl="1"/>
            <a:r>
              <a:rPr lang="tr-TR" altLang="tr-TR" sz="2000" b="1" dirty="0" smtClean="0"/>
              <a:t>They are used to test for multiple cases.</a:t>
            </a:r>
          </a:p>
          <a:p>
            <a:pPr lvl="1"/>
            <a:r>
              <a:rPr lang="tr-TR" altLang="tr-TR" sz="2000" b="1" dirty="0" smtClean="0"/>
              <a:t>if-else selection statements are placed inside other if-else selection statements.</a:t>
            </a:r>
          </a:p>
          <a:p>
            <a:pPr lvl="1"/>
            <a:r>
              <a:rPr lang="tr-TR" altLang="tr-TR" sz="2000" b="1" dirty="0" smtClean="0"/>
              <a:t>Whenever a condition returns true, rest of the statements are skipped.</a:t>
            </a:r>
            <a:endParaRPr lang="en-US" altLang="tr-TR" sz="20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60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Compound statement is defined as a set of statements within a pair of braces</a:t>
            </a:r>
          </a:p>
          <a:p>
            <a:r>
              <a:rPr lang="tr-TR" altLang="tr-TR" b="1" dirty="0"/>
              <a:t>Compound </a:t>
            </a:r>
            <a:r>
              <a:rPr lang="tr-TR" altLang="tr-TR" b="1" dirty="0" smtClean="0"/>
              <a:t>statements with declarations are defined as block.</a:t>
            </a:r>
          </a:p>
          <a:p>
            <a:pPr marL="68580" indent="0">
              <a:buNone/>
            </a:pPr>
            <a:endParaRPr lang="tr-TR" altLang="tr-TR" b="1" dirty="0"/>
          </a:p>
          <a:p>
            <a:pPr marL="68580" indent="0">
              <a:buNone/>
            </a:pPr>
            <a:r>
              <a:rPr lang="tr-TR" altLang="tr-TR" b="1" dirty="0" smtClean="0"/>
              <a:t>if(a&gt;10)</a:t>
            </a:r>
          </a:p>
          <a:p>
            <a:pPr marL="68580" indent="0">
              <a:buNone/>
            </a:pPr>
            <a:r>
              <a:rPr lang="tr-TR" altLang="tr-TR" b="1" dirty="0" smtClean="0"/>
              <a:t>{</a:t>
            </a:r>
          </a:p>
          <a:p>
            <a:pPr marL="68580" indent="0">
              <a:buNone/>
            </a:pPr>
            <a:r>
              <a:rPr lang="tr-TR" altLang="tr-TR" b="1" dirty="0"/>
              <a:t>   printf(</a:t>
            </a:r>
            <a:r>
              <a:rPr lang="en-US" altLang="tr-TR" b="1" dirty="0"/>
              <a:t>"</a:t>
            </a:r>
            <a:r>
              <a:rPr lang="tr-TR" altLang="tr-TR" b="1" dirty="0"/>
              <a:t>Your value is greater than 10\</a:t>
            </a:r>
            <a:r>
              <a:rPr lang="en-US" altLang="tr-TR" b="1" dirty="0"/>
              <a:t>n"</a:t>
            </a:r>
            <a:r>
              <a:rPr lang="tr-TR" altLang="tr-TR" b="1" dirty="0"/>
              <a:t>)</a:t>
            </a:r>
            <a:r>
              <a:rPr lang="tr-TR" altLang="tr-TR" dirty="0" smtClean="0">
                <a:latin typeface="Lucida Console" panose="020B0609040504020204" pitchFamily="49" charset="0"/>
              </a:rPr>
              <a:t>;</a:t>
            </a:r>
          </a:p>
          <a:p>
            <a:pPr marL="68580" indent="0">
              <a:buNone/>
            </a:pPr>
            <a:r>
              <a:rPr lang="tr-TR" altLang="tr-TR" b="1" dirty="0"/>
              <a:t>  </a:t>
            </a:r>
            <a:r>
              <a:rPr lang="tr-TR" altLang="tr-TR" b="1" dirty="0" smtClean="0"/>
              <a:t> printf(</a:t>
            </a:r>
            <a:r>
              <a:rPr lang="en-US" altLang="tr-TR" b="1" dirty="0" smtClean="0"/>
              <a:t>"</a:t>
            </a:r>
            <a:r>
              <a:rPr lang="tr-TR" altLang="tr-TR" b="1" dirty="0" smtClean="0"/>
              <a:t>Enter a new value\</a:t>
            </a:r>
            <a:r>
              <a:rPr lang="en-US" altLang="tr-TR" b="1" dirty="0" smtClean="0"/>
              <a:t>n"</a:t>
            </a:r>
            <a:r>
              <a:rPr lang="tr-TR" altLang="tr-TR" b="1" dirty="0" smtClean="0"/>
              <a:t>);</a:t>
            </a:r>
          </a:p>
          <a:p>
            <a:pPr marL="68580" indent="0">
              <a:buNone/>
            </a:pPr>
            <a:r>
              <a:rPr lang="tr-TR" altLang="tr-TR" b="1" dirty="0"/>
              <a:t>}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4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while repetition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sz="2600" b="1" dirty="0" smtClean="0"/>
              <a:t>Repetition structures are used whenever a number of actions to be repeated while a condition remains true.</a:t>
            </a:r>
          </a:p>
          <a:p>
            <a:r>
              <a:rPr lang="tr-TR" altLang="tr-TR" sz="2600" b="1" dirty="0" smtClean="0"/>
              <a:t>Example pseudocode:</a:t>
            </a:r>
          </a:p>
          <a:p>
            <a:pPr marL="365760" lvl="1" indent="0">
              <a:buNone/>
            </a:pPr>
            <a:r>
              <a:rPr lang="tr-TR" altLang="tr-TR" b="1" i="1" dirty="0" smtClean="0"/>
              <a:t>While varible x is less than 10</a:t>
            </a:r>
          </a:p>
          <a:p>
            <a:pPr marL="685800" lvl="2" indent="0">
              <a:buNone/>
            </a:pPr>
            <a:r>
              <a:rPr lang="tr-TR" altLang="tr-TR" b="1" i="1" dirty="0"/>
              <a:t>	</a:t>
            </a:r>
            <a:r>
              <a:rPr lang="tr-TR" altLang="tr-TR" b="1" i="1" dirty="0" smtClean="0"/>
              <a:t>Add x to current some</a:t>
            </a:r>
          </a:p>
          <a:p>
            <a:pPr marL="571500" indent="-457200"/>
            <a:r>
              <a:rPr lang="tr-TR" altLang="tr-TR" sz="2600" b="1" dirty="0"/>
              <a:t>Example C </a:t>
            </a:r>
            <a:r>
              <a:rPr lang="tr-TR" altLang="tr-TR" sz="2600" b="1" dirty="0" smtClean="0"/>
              <a:t>code:</a:t>
            </a:r>
          </a:p>
          <a:p>
            <a:pPr marL="411480" lvl="1" indent="0">
              <a:buNone/>
            </a:pPr>
            <a:r>
              <a:rPr lang="tr-TR" altLang="tr-TR" b="1" dirty="0" smtClean="0"/>
              <a:t>	while(x&lt;10)</a:t>
            </a:r>
          </a:p>
          <a:p>
            <a:pPr marL="41148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	sum=sum+x;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6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389216"/>
              </p:ext>
            </p:extLst>
          </p:nvPr>
        </p:nvGraphicFramePr>
        <p:xfrm>
          <a:off x="838200" y="1190625"/>
          <a:ext cx="7061200" cy="501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Document" r:id="rId4" imgW="7056048" imgH="5014237" progId="Word.Document.8">
                  <p:embed/>
                </p:oleObj>
              </mc:Choice>
              <mc:Fallback>
                <p:oleObj name="Document" r:id="rId4" imgW="7056048" imgH="50142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190625"/>
                        <a:ext cx="7061200" cy="501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49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548099"/>
              </p:ext>
            </p:extLst>
          </p:nvPr>
        </p:nvGraphicFramePr>
        <p:xfrm>
          <a:off x="990600" y="1217131"/>
          <a:ext cx="7053263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Document" r:id="rId4" imgW="7056048" imgH="4344231" progId="Word.Document.8">
                  <p:embed/>
                </p:oleObj>
              </mc:Choice>
              <mc:Fallback>
                <p:oleObj name="Document" r:id="rId4" imgW="7056048" imgH="43442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17131"/>
                        <a:ext cx="7053263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17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Programs usually have three phases:</a:t>
            </a:r>
          </a:p>
          <a:p>
            <a:pPr lvl="1"/>
            <a:r>
              <a:rPr lang="tr-TR" altLang="tr-TR" b="1" dirty="0" smtClean="0"/>
              <a:t>Initialization</a:t>
            </a:r>
          </a:p>
          <a:p>
            <a:pPr lvl="1"/>
            <a:r>
              <a:rPr lang="tr-TR" altLang="tr-TR" b="1" dirty="0" smtClean="0"/>
              <a:t>Processing</a:t>
            </a:r>
          </a:p>
          <a:p>
            <a:pPr lvl="1"/>
            <a:r>
              <a:rPr lang="tr-TR" altLang="tr-TR" b="1" dirty="0" smtClean="0"/>
              <a:t>Termination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1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851423"/>
              </p:ext>
            </p:extLst>
          </p:nvPr>
        </p:nvGraphicFramePr>
        <p:xfrm>
          <a:off x="1182130" y="2003197"/>
          <a:ext cx="6248400" cy="4245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Document" r:id="rId4" imgW="7062810" imgH="4799375" progId="Word.Document.8">
                  <p:embed/>
                </p:oleObj>
              </mc:Choice>
              <mc:Fallback>
                <p:oleObj name="Document" r:id="rId4" imgW="7062810" imgH="47993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130" y="2003197"/>
                        <a:ext cx="6248400" cy="42452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111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403347"/>
              </p:ext>
            </p:extLst>
          </p:nvPr>
        </p:nvGraphicFramePr>
        <p:xfrm>
          <a:off x="2533874" y="1694935"/>
          <a:ext cx="5295452" cy="438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Document" r:id="rId4" imgW="7056048" imgH="5853545" progId="Word.Document.8">
                  <p:embed/>
                </p:oleObj>
              </mc:Choice>
              <mc:Fallback>
                <p:oleObj name="Document" r:id="rId4" imgW="7056048" imgH="58535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874" y="1694935"/>
                        <a:ext cx="5295452" cy="438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625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420073"/>
              </p:ext>
            </p:extLst>
          </p:nvPr>
        </p:nvGraphicFramePr>
        <p:xfrm>
          <a:off x="1079500" y="2438400"/>
          <a:ext cx="7061200" cy="310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Document" r:id="rId4" imgW="7062810" imgH="3102281" progId="Word.Document.8">
                  <p:embed/>
                </p:oleObj>
              </mc:Choice>
              <mc:Fallback>
                <p:oleObj name="Document" r:id="rId4" imgW="7062810" imgH="310228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438400"/>
                        <a:ext cx="7061200" cy="310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833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804606"/>
              </p:ext>
            </p:extLst>
          </p:nvPr>
        </p:nvGraphicFramePr>
        <p:xfrm>
          <a:off x="1288228" y="1612066"/>
          <a:ext cx="5052037" cy="4636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Document" r:id="rId4" imgW="7062810" imgH="6481711" progId="Word.Document.8">
                  <p:embed/>
                </p:oleObj>
              </mc:Choice>
              <mc:Fallback>
                <p:oleObj name="Document" r:id="rId4" imgW="7062810" imgH="648171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8228" y="1612066"/>
                        <a:ext cx="5052037" cy="46363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84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Algorithms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Pseudocode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Control Structures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if...else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while Repetition Statement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437695"/>
              </p:ext>
            </p:extLst>
          </p:nvPr>
        </p:nvGraphicFramePr>
        <p:xfrm>
          <a:off x="1295400" y="1488379"/>
          <a:ext cx="6324600" cy="488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Document" r:id="rId4" imgW="7056048" imgH="5432090" progId="Word.Document.8">
                  <p:embed/>
                </p:oleObj>
              </mc:Choice>
              <mc:Fallback>
                <p:oleObj name="Document" r:id="rId4" imgW="7056048" imgH="543209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488379"/>
                        <a:ext cx="6324600" cy="488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20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804859"/>
              </p:ext>
            </p:extLst>
          </p:nvPr>
        </p:nvGraphicFramePr>
        <p:xfrm>
          <a:off x="1096962" y="2036355"/>
          <a:ext cx="7026275" cy="281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Document" r:id="rId4" imgW="7046703" imgH="2799255" progId="Word.Document.8">
                  <p:embed/>
                </p:oleObj>
              </mc:Choice>
              <mc:Fallback>
                <p:oleObj name="Document" r:id="rId4" imgW="7046703" imgH="279925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2" y="2036355"/>
                        <a:ext cx="7026275" cy="281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587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Assignment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Assignment operators can be used instead of assignment expressions: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a=a+5 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a=a-5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a-=5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a=a*5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a/=5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a=a/5 </a:t>
            </a:r>
            <a:r>
              <a:rPr lang="tr-TR" altLang="tr-TR" b="1" dirty="0"/>
              <a:t>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a=a%5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a%=5</a:t>
            </a:r>
            <a:endParaRPr lang="tr-TR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  <a:p>
            <a:pPr marL="365760" lvl="1" indent="0">
              <a:buNone/>
            </a:pP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2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Increment operator (c++) can be used instead of c=c+1</a:t>
            </a:r>
          </a:p>
          <a:p>
            <a:r>
              <a:rPr lang="tr-TR" altLang="tr-TR" b="1" dirty="0" smtClean="0"/>
              <a:t>Decrement </a:t>
            </a:r>
            <a:r>
              <a:rPr lang="tr-TR" altLang="tr-TR" b="1" dirty="0"/>
              <a:t>operator (</a:t>
            </a:r>
            <a:r>
              <a:rPr lang="tr-TR" altLang="tr-TR" b="1" dirty="0" smtClean="0"/>
              <a:t>c--) </a:t>
            </a:r>
            <a:r>
              <a:rPr lang="tr-TR" altLang="tr-TR" b="1" dirty="0"/>
              <a:t>can be used instead of </a:t>
            </a:r>
            <a:r>
              <a:rPr lang="tr-TR" altLang="tr-TR" b="1" dirty="0" smtClean="0"/>
              <a:t>c=c-1</a:t>
            </a:r>
            <a:endParaRPr lang="tr-TR" altLang="tr-TR" b="1" dirty="0"/>
          </a:p>
          <a:p>
            <a:r>
              <a:rPr lang="tr-TR" altLang="tr-TR" b="1" dirty="0"/>
              <a:t>c</a:t>
            </a:r>
            <a:r>
              <a:rPr lang="tr-TR" altLang="tr-TR" b="1" dirty="0" smtClean="0"/>
              <a:t>++ and c--  postincrement operators </a:t>
            </a:r>
          </a:p>
          <a:p>
            <a:pPr lvl="1"/>
            <a:r>
              <a:rPr lang="tr-TR" altLang="tr-TR" b="1" dirty="0" smtClean="0"/>
              <a:t>Expression executes before the variable is changed</a:t>
            </a:r>
          </a:p>
          <a:p>
            <a:r>
              <a:rPr lang="tr-TR" altLang="tr-TR" b="1" dirty="0" smtClean="0"/>
              <a:t>++c </a:t>
            </a:r>
            <a:r>
              <a:rPr lang="tr-TR" altLang="tr-TR" b="1" dirty="0"/>
              <a:t>and </a:t>
            </a:r>
            <a:r>
              <a:rPr lang="tr-TR" altLang="tr-TR" b="1" dirty="0" smtClean="0"/>
              <a:t>--c  </a:t>
            </a:r>
            <a:r>
              <a:rPr lang="tr-TR" altLang="tr-TR" b="1" dirty="0"/>
              <a:t>postincrement operators </a:t>
            </a:r>
          </a:p>
          <a:p>
            <a:pPr lvl="1"/>
            <a:r>
              <a:rPr lang="tr-TR" altLang="tr-TR" b="1" dirty="0"/>
              <a:t>V</a:t>
            </a:r>
            <a:r>
              <a:rPr lang="tr-TR" altLang="tr-TR" b="1" dirty="0" smtClean="0"/>
              <a:t>ariable </a:t>
            </a:r>
            <a:r>
              <a:rPr lang="tr-TR" altLang="tr-TR" b="1" dirty="0"/>
              <a:t>is </a:t>
            </a:r>
            <a:r>
              <a:rPr lang="tr-TR" altLang="tr-TR" b="1" dirty="0" smtClean="0"/>
              <a:t>changed and then expression executes.</a:t>
            </a:r>
            <a:endParaRPr lang="tr-TR" altLang="tr-TR" b="1" dirty="0"/>
          </a:p>
          <a:p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513151"/>
              </p:ext>
            </p:extLst>
          </p:nvPr>
        </p:nvGraphicFramePr>
        <p:xfrm>
          <a:off x="990600" y="1194477"/>
          <a:ext cx="5342866" cy="4942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Document" r:id="rId4" imgW="7056048" imgH="6481766" progId="Word.Document.8">
                  <p:embed/>
                </p:oleObj>
              </mc:Choice>
              <mc:Fallback>
                <p:oleObj name="Document" r:id="rId4" imgW="7056048" imgH="648176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94477"/>
                        <a:ext cx="5342866" cy="4942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05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Algorithm is defined as the actions to be executed in a specific order to solve a given problem.</a:t>
            </a:r>
          </a:p>
          <a:p>
            <a:r>
              <a:rPr lang="tr-TR" b="1" dirty="0" smtClean="0"/>
              <a:t>Program control is an important concept and it defiens the specific order in which statements are to be executed.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Pseudocode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Artificial or informal language which is used to develop algorithms</a:t>
            </a:r>
          </a:p>
          <a:p>
            <a:r>
              <a:rPr lang="tr-TR" b="1" dirty="0" smtClean="0"/>
              <a:t>Pseudocodes are not executed on computers.</a:t>
            </a:r>
          </a:p>
          <a:p>
            <a:r>
              <a:rPr lang="tr-TR" b="1" dirty="0" smtClean="0"/>
              <a:t>They are similar to everyday English.</a:t>
            </a:r>
          </a:p>
          <a:p>
            <a:r>
              <a:rPr lang="tr-TR" b="1" dirty="0" smtClean="0"/>
              <a:t>Pseudocodes can be converted easily to C program.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03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Control Structures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All programs can be written in terms of 3 control structures:</a:t>
            </a:r>
          </a:p>
          <a:p>
            <a:pPr lvl="1"/>
            <a:r>
              <a:rPr lang="tr-TR" b="1" dirty="0" smtClean="0"/>
              <a:t>Sequence structures: Statements executed sequentially. It is default control structure.</a:t>
            </a:r>
          </a:p>
          <a:p>
            <a:pPr lvl="1"/>
            <a:r>
              <a:rPr lang="tr-TR" b="1" dirty="0" smtClean="0"/>
              <a:t>Selection structures: if, if-else, switch.</a:t>
            </a:r>
          </a:p>
          <a:p>
            <a:pPr lvl="1"/>
            <a:r>
              <a:rPr lang="tr-TR" b="1" dirty="0" smtClean="0"/>
              <a:t>Repetition structures: while, do-while, for.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3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Used to choose among alternative actions:</a:t>
            </a:r>
          </a:p>
          <a:p>
            <a:r>
              <a:rPr lang="tr-TR" b="1" dirty="0" smtClean="0"/>
              <a:t>Pseudocode of if:</a:t>
            </a:r>
          </a:p>
          <a:p>
            <a:pPr lvl="1"/>
            <a:r>
              <a:rPr lang="tr-TR" b="1" dirty="0" smtClean="0"/>
              <a:t>If student’s grade is less than 50</a:t>
            </a:r>
          </a:p>
          <a:p>
            <a:pPr marL="685800" lvl="2" indent="0">
              <a:buNone/>
            </a:pPr>
            <a:r>
              <a:rPr lang="tr-TR" b="1" dirty="0"/>
              <a:t>	</a:t>
            </a:r>
            <a:r>
              <a:rPr lang="tr-TR" b="1" dirty="0" smtClean="0"/>
              <a:t>print </a:t>
            </a:r>
            <a:r>
              <a:rPr lang="en-US" altLang="tr-TR" b="1" dirty="0" smtClean="0"/>
              <a:t>“</a:t>
            </a:r>
            <a:r>
              <a:rPr lang="tr-TR" altLang="tr-TR" b="1" dirty="0" smtClean="0"/>
              <a:t>Failed</a:t>
            </a:r>
            <a:r>
              <a:rPr lang="en-US" altLang="tr-TR" b="1" dirty="0" smtClean="0"/>
              <a:t>”</a:t>
            </a:r>
            <a:endParaRPr lang="tr-TR" altLang="tr-TR" b="1" dirty="0"/>
          </a:p>
          <a:p>
            <a:pPr marL="754380" lvl="1" indent="-342900"/>
            <a:r>
              <a:rPr lang="tr-TR" altLang="tr-TR" b="1" dirty="0" smtClean="0"/>
              <a:t>If the condition returns true, print statement is executed.</a:t>
            </a:r>
          </a:p>
          <a:p>
            <a:pPr marL="754380" lvl="1" indent="-342900"/>
            <a:r>
              <a:rPr lang="tr-TR" altLang="tr-TR" b="1" dirty="0" smtClean="0"/>
              <a:t>If the condition returns false, the body of if is not executed. Program control goes to next statement after if block.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5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Pseudocode statement is transferred to C program as follows:</a:t>
            </a:r>
          </a:p>
          <a:p>
            <a:pPr marL="365760" lvl="1" indent="0">
              <a:buNone/>
            </a:pPr>
            <a:r>
              <a:rPr lang="tr-TR" altLang="tr-TR" b="1" dirty="0" smtClean="0"/>
              <a:t>if(grade&lt;50)</a:t>
            </a:r>
          </a:p>
          <a:p>
            <a:pPr marL="36576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printf</a:t>
            </a:r>
            <a:r>
              <a:rPr lang="tr-TR" altLang="tr-TR" b="1" dirty="0"/>
              <a:t>(</a:t>
            </a:r>
            <a:r>
              <a:rPr lang="en-US" altLang="tr-TR" b="1" dirty="0"/>
              <a:t>"Passed\n" ); </a:t>
            </a:r>
            <a:endParaRPr lang="tr-TR" altLang="tr-TR" b="1" dirty="0" smtClean="0"/>
          </a:p>
          <a:p>
            <a:r>
              <a:rPr lang="tr-TR" altLang="tr-TR" b="1" dirty="0" smtClean="0"/>
              <a:t>Indentation improves program readibility.</a:t>
            </a:r>
          </a:p>
          <a:p>
            <a:r>
              <a:rPr lang="tr-TR" altLang="tr-TR" b="1" dirty="0" smtClean="0"/>
              <a:t>C ignores whitespace characters (space, tab, and newline).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66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This statement specifies an action for both true condition and false condition.</a:t>
            </a:r>
          </a:p>
          <a:p>
            <a:r>
              <a:rPr lang="tr-TR" altLang="tr-TR" b="1" dirty="0" smtClean="0"/>
              <a:t>Psuedocode of if-else: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student’ grade is less than 50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“Failed”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</a:t>
            </a:r>
            <a:r>
              <a:rPr lang="en-US" altLang="tr-TR" sz="2200" b="1" dirty="0"/>
              <a:t>Passed</a:t>
            </a:r>
            <a:r>
              <a:rPr lang="en-US" altLang="tr-TR" sz="2200" b="1" dirty="0" smtClean="0"/>
              <a:t>” </a:t>
            </a:r>
            <a:endParaRPr lang="en-US" altLang="tr-TR" sz="22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 code 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(grade&lt;50)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tr-TR" altLang="tr-TR" sz="2200" b="1" dirty="0" smtClean="0"/>
              <a:t>printf(</a:t>
            </a:r>
            <a:r>
              <a:rPr lang="en-US" altLang="tr-TR" sz="2200" b="1" dirty="0" smtClean="0"/>
              <a:t>“Failed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);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tr-TR" altLang="tr-TR" sz="2200" b="1" dirty="0" smtClean="0"/>
              <a:t>printf(</a:t>
            </a:r>
            <a:r>
              <a:rPr lang="en-US" altLang="tr-TR" sz="2200" b="1" dirty="0" smtClean="0"/>
              <a:t>“Passed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);</a:t>
            </a:r>
            <a:r>
              <a:rPr lang="en-US" altLang="tr-TR" sz="2200" b="1" dirty="0" smtClean="0"/>
              <a:t> </a:t>
            </a:r>
            <a:endParaRPr lang="tr-TR" altLang="tr-TR" sz="2200" b="1" dirty="0" smtClean="0"/>
          </a:p>
          <a:p>
            <a:pPr>
              <a:lnSpc>
                <a:spcPct val="90000"/>
              </a:lnSpc>
            </a:pPr>
            <a:r>
              <a:rPr lang="en-US" altLang="tr-TR" b="1" dirty="0"/>
              <a:t>Ternary conditional operator (</a:t>
            </a:r>
            <a:r>
              <a:rPr lang="en-US" altLang="tr-TR" sz="2100" b="1" dirty="0">
                <a:latin typeface="Lucida Console" panose="020B0609040504020204" pitchFamily="49" charset="0"/>
              </a:rPr>
              <a:t>?:</a:t>
            </a:r>
            <a:r>
              <a:rPr lang="en-US" altLang="tr-TR" b="1" dirty="0"/>
              <a:t>) </a:t>
            </a:r>
          </a:p>
          <a:p>
            <a:pPr lvl="1">
              <a:lnSpc>
                <a:spcPct val="90000"/>
              </a:lnSpc>
            </a:pPr>
            <a:r>
              <a:rPr lang="tr-TR" altLang="tr-TR" sz="2400" b="1" dirty="0"/>
              <a:t>It has </a:t>
            </a:r>
            <a:r>
              <a:rPr lang="en-US" altLang="tr-TR" sz="2400" b="1" dirty="0"/>
              <a:t>three arguments (condition, value if true, value if false)</a:t>
            </a:r>
          </a:p>
          <a:p>
            <a:pPr lvl="2">
              <a:lnSpc>
                <a:spcPct val="90000"/>
              </a:lnSpc>
            </a:pPr>
            <a:r>
              <a:rPr lang="tr-TR" altLang="tr-TR" sz="2400" b="1" dirty="0"/>
              <a:t>p</a:t>
            </a:r>
            <a:r>
              <a:rPr lang="en-US" altLang="tr-TR" sz="2400" b="1" dirty="0" err="1" smtClean="0"/>
              <a:t>rintf</a:t>
            </a:r>
            <a:r>
              <a:rPr lang="en-US" altLang="tr-TR" sz="2400" b="1" dirty="0" smtClean="0"/>
              <a:t>( </a:t>
            </a:r>
            <a:r>
              <a:rPr lang="en-US" altLang="tr-TR" sz="2400" b="1" dirty="0"/>
              <a:t>"%s\n", grade &gt;= 60 ? "Passed" : "Failed" ); </a:t>
            </a:r>
          </a:p>
          <a:p>
            <a:pPr lvl="2">
              <a:lnSpc>
                <a:spcPct val="90000"/>
              </a:lnSpc>
            </a:pPr>
            <a:r>
              <a:rPr lang="en-US" altLang="tr-TR" sz="2400" b="1" dirty="0"/>
              <a:t>grade &gt;= 60 ? </a:t>
            </a:r>
            <a:r>
              <a:rPr lang="en-US" altLang="tr-TR" sz="2400" b="1" dirty="0" err="1"/>
              <a:t>printf</a:t>
            </a:r>
            <a:r>
              <a:rPr lang="en-US" altLang="tr-TR" sz="2400" b="1" dirty="0"/>
              <a:t>( “Passed\n” ) : </a:t>
            </a:r>
            <a:r>
              <a:rPr lang="en-US" altLang="tr-TR" sz="2400" b="1" dirty="0" err="1"/>
              <a:t>printf</a:t>
            </a:r>
            <a:r>
              <a:rPr lang="en-US" altLang="tr-TR" sz="2400" b="1" dirty="0"/>
              <a:t>( “Failed\n” );</a:t>
            </a:r>
          </a:p>
          <a:p>
            <a:pPr marL="68580" indent="0">
              <a:lnSpc>
                <a:spcPct val="90000"/>
              </a:lnSpc>
              <a:buNone/>
            </a:pPr>
            <a:endParaRPr lang="en-US" altLang="tr-TR" sz="26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9432</TotalTime>
  <Words>601</Words>
  <Application>Microsoft Office PowerPoint</Application>
  <PresentationFormat>On-screen Show (4:3)</PresentationFormat>
  <Paragraphs>153</Paragraphs>
  <Slides>24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 Gothic</vt:lpstr>
      <vt:lpstr>Lucida Console</vt:lpstr>
      <vt:lpstr>Wingdings 2</vt:lpstr>
      <vt:lpstr>Austin</vt:lpstr>
      <vt:lpstr>Document</vt:lpstr>
      <vt:lpstr>BLM101</vt:lpstr>
      <vt:lpstr>PowerPoint Presentation</vt:lpstr>
      <vt:lpstr>Algorithms</vt:lpstr>
      <vt:lpstr>Pseudocode</vt:lpstr>
      <vt:lpstr>Control Structures</vt:lpstr>
      <vt:lpstr>The if selection statement</vt:lpstr>
      <vt:lpstr>The if selection statement</vt:lpstr>
      <vt:lpstr>The if-else selection statement</vt:lpstr>
      <vt:lpstr>The if-else selection statement</vt:lpstr>
      <vt:lpstr>The if-else selection statement</vt:lpstr>
      <vt:lpstr>The if-else selection statement</vt:lpstr>
      <vt:lpstr>The while repetition statement</vt:lpstr>
      <vt:lpstr>Counter-Controlled Repetition</vt:lpstr>
      <vt:lpstr>Counter-Controlled Repetition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Assignment Operators</vt:lpstr>
      <vt:lpstr>Increment and Decrement Operators</vt:lpstr>
      <vt:lpstr>Increment and Decrement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480</cp:revision>
  <dcterms:created xsi:type="dcterms:W3CDTF">2006-08-16T00:00:00Z</dcterms:created>
  <dcterms:modified xsi:type="dcterms:W3CDTF">2019-12-04T03:26:41Z</dcterms:modified>
</cp:coreProperties>
</file>