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16.02.2018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16.02.2018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16.02.2018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Avrupa’daki bölgeselcik ile Asya’daki bölgeselcilik arasında paralellik ver mıdır?</a:t>
            </a:r>
          </a:p>
          <a:p>
            <a:r>
              <a:rPr lang="tr-TR" sz="1400" dirty="0" smtClean="0"/>
              <a:t>Avrupa bütünleşmesi en iyi nasıl açıklanabilir?</a:t>
            </a:r>
          </a:p>
          <a:p>
            <a:r>
              <a:rPr lang="tr-TR" sz="1400" dirty="0" smtClean="0"/>
              <a:t>AB içerisinde genişleme ile derinleşme arasında görülen çatışmaları çözüme kavuşturmak mümkün müdür?</a:t>
            </a:r>
          </a:p>
          <a:p>
            <a:r>
              <a:rPr lang="tr-TR" sz="1400" dirty="0" smtClean="0"/>
              <a:t>AB ne derece önemli bir küresel aktördür?</a:t>
            </a:r>
          </a:p>
          <a:p>
            <a:r>
              <a:rPr lang="tr-TR" sz="1400" dirty="0" smtClean="0"/>
              <a:t>Avrupa bütünleşme sürece, çözülme tehlikesiyle karşı </a:t>
            </a:r>
            <a:r>
              <a:rPr lang="tr-TR" sz="1400" smtClean="0"/>
              <a:t>karşıya mıdır?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XII.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BÖLGESELCİLİK</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‘‘20. </a:t>
            </a:r>
            <a:r>
              <a:rPr lang="tr-TR" sz="1200" dirty="0"/>
              <a:t>Bölüm: </a:t>
            </a:r>
            <a:r>
              <a:rPr lang="tr-TR" sz="1200" dirty="0" smtClean="0"/>
              <a:t>Bölgeselcilik ve Küresel Siyaset’’, </a:t>
            </a:r>
            <a:r>
              <a:rPr lang="tr-TR" sz="1200" i="1" dirty="0" smtClean="0"/>
              <a:t>Küresel Siyaset</a:t>
            </a:r>
            <a:r>
              <a:rPr lang="tr-TR" sz="1200" dirty="0" smtClean="0"/>
              <a:t>, </a:t>
            </a:r>
          </a:p>
          <a:p>
            <a:pPr indent="0">
              <a:lnSpc>
                <a:spcPct val="100000"/>
              </a:lnSpc>
              <a:spcBef>
                <a:spcPts val="0"/>
              </a:spcBef>
              <a:buNone/>
            </a:pPr>
            <a:r>
              <a:rPr lang="tr-TR" sz="1200" dirty="0"/>
              <a:t> </a:t>
            </a:r>
            <a:r>
              <a:rPr lang="tr-TR" sz="1200" dirty="0" smtClean="0"/>
              <a:t>                           çev. N. Uslu ve H. Özdemir, Ankara, Adres Yayınları, 2013, s. 565-596.</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Bölgeselcilik</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a:t>Adem-i merkezileşme: Güçlerin ve sorumlulukların ulusal kurumlardan yerel olanlara transfer edilmesi yoluyla yerel özerkliğin artırılmasıdır.</a:t>
            </a:r>
          </a:p>
          <a:p>
            <a:r>
              <a:rPr lang="tr-TR" sz="1400" dirty="0" smtClean="0"/>
              <a:t>Federalizm</a:t>
            </a:r>
            <a:r>
              <a:rPr lang="tr-TR" sz="1400" dirty="0"/>
              <a:t>: Egemenliğin merkezî organlar ile çevredekiler arasında paylaştırılmasına dayanan topraksal temelli bir güç dağılımıdır.</a:t>
            </a:r>
          </a:p>
          <a:p>
            <a:r>
              <a:rPr lang="tr-TR" sz="1400" dirty="0"/>
              <a:t>Yetki devri: Gücün merkezî hükümetten, federal kurumlardan farklı olarak, egemenlikte payı olmayan ikincil nitelikteki bölgesel kurumlara transfer edilmesidir.</a:t>
            </a:r>
          </a:p>
          <a:p>
            <a:r>
              <a:rPr lang="tr-TR" sz="1400" dirty="0"/>
              <a:t>Merkezileşme: Siyasi gücün veya hükümet otoritesinin tek bir merkezde toplanmasıdır.</a:t>
            </a:r>
          </a:p>
          <a:p>
            <a:r>
              <a:rPr lang="tr-TR" sz="1400" dirty="0"/>
              <a:t>Konfederasyon: Her devletin oybirliğiyle karar verme sistemiyle garanti altına alınarak egemenliğini koruduğu devletler birliğidir.</a:t>
            </a:r>
          </a:p>
          <a:p>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Bölgeselcilik</a:t>
            </a:r>
            <a:r>
              <a:rPr lang="tr-TR" sz="1400" dirty="0" smtClean="0"/>
              <a:t>: Belli </a:t>
            </a:r>
            <a:r>
              <a:rPr lang="tr-TR" sz="1400" dirty="0"/>
              <a:t>sayıda devleti içeren coğrafi bir bölge içinde sosyal, ekonomik, siyasal faaliyetlerin koordine edilmesi, uygulaması </a:t>
            </a:r>
            <a:r>
              <a:rPr lang="tr-TR" sz="1400" dirty="0" smtClean="0"/>
              <a:t>veya bu uygulamanın teorisidir. Bölgeselcilik, kurumsal düzeyde koordinasyonun gerçekleştirilmesini sağlayan normların ve kurmların oluşturulmasını ve geliştirilmesini içerir. Duygusal düzeyde, siyasi kimliklerin ve bağlılıkların devletten bölgeye kayacak biçimde yeniden şekillenmesini içerebilir. Bu bağlamda, bölgesel bütünleşme sadece devletlerarasında kalmayabilir ve AB örneğinde yaşandığı gibi ulus-üstücülüğe kadar gidebilir.</a:t>
            </a:r>
          </a:p>
          <a:p>
            <a:r>
              <a:rPr lang="tr-TR" sz="1400" dirty="0" smtClean="0"/>
              <a:t>Piyasa bölgeselciliği: Komşu ülkeler arasında eş zamananlı şekilde iş ve ticaret ilişkilerinin oluşturulmasıdır. </a:t>
            </a:r>
            <a:endParaRPr lang="tr-TR" sz="1400" dirty="0"/>
          </a:p>
          <a:p>
            <a:endParaRPr lang="tr-TR" sz="1400" dirty="0" smtClean="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Serbest ticaret bölgesi: Devletlerin tarifeleri ve ticaret önündeki diğer engelleri kaldırmada anlaşmaya vardıkları bölgedir.</a:t>
            </a:r>
          </a:p>
          <a:p>
            <a:r>
              <a:rPr lang="tr-TR" sz="1400" dirty="0" smtClean="0"/>
              <a:t>Gümrük birliği: Belli sayıda devletin dünyanın geri kalanına karşı ortak tarife belirlemek ve kendi aralarında da tarifeleri kaldırmak için yaptıkları düzenlemedir.</a:t>
            </a:r>
          </a:p>
          <a:p>
            <a:r>
              <a:rPr lang="tr-TR" sz="1400" dirty="0" smtClean="0"/>
              <a:t>Ortak pazar: İşçilerin ve sermayenin dolaşımının serbest olduğu ve ekonomik uyumun ileri düzeylere vardığı belli sayıdaki devleti içeren bölgedir. Tek Pazar da denilebilir.</a:t>
            </a:r>
          </a:p>
          <a:p>
            <a:r>
              <a:rPr lang="tr-TR" sz="1400" dirty="0" smtClean="0"/>
              <a:t>Güvenlik topluluğu: Gerçekleştirilen işbirliği ve bütünleşme düzeyinin devletler arasında savaşı veya güç kullanımını imkansız hale getirmese de olasılığını düşürdüğü bölgedir.</a:t>
            </a:r>
            <a:endParaRPr lang="tr-TR" sz="1400" dirty="0" smtClean="0"/>
          </a:p>
          <a:p>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Havuzda toplanmış egemenlik: Karar </a:t>
            </a:r>
            <a:r>
              <a:rPr lang="tr-TR" sz="1400" dirty="0"/>
              <a:t>verme yetkisinin</a:t>
            </a:r>
            <a:r>
              <a:rPr lang="tr-TR" sz="1400" dirty="0" smtClean="0"/>
              <a:t>, belirli </a:t>
            </a:r>
            <a:r>
              <a:rPr lang="tr-TR" sz="1400" dirty="0" smtClean="0"/>
              <a:t>egemenlik güçlerinin merkezi idarelere devredildiği uluslararası bir işbirliği sistemi içerisinde devletler tarafından paylaşılmasıdır.</a:t>
            </a:r>
          </a:p>
          <a:p>
            <a:r>
              <a:rPr lang="tr-TR" sz="1400" dirty="0" smtClean="0"/>
              <a:t>İşlevselcilik: Hükümetlerin </a:t>
            </a:r>
            <a:r>
              <a:rPr lang="tr-TR" sz="1400" dirty="0"/>
              <a:t>temelde insanların </a:t>
            </a:r>
            <a:r>
              <a:rPr lang="tr-TR" sz="1400" dirty="0" smtClean="0"/>
              <a:t>ihtiyaçlarıyla ilgilendiği gerçeğine dayanan teoridir. İşlevselcilik belli karar alma alanlarında kurucu devletler tarafından bütünleşme yönünde kontrollü şekilde atılan ve sayıları giderek artan adımları ifade etmektedir.</a:t>
            </a:r>
          </a:p>
          <a:p>
            <a:r>
              <a:rPr lang="tr-TR" sz="1400" dirty="0" smtClean="0"/>
              <a:t>Yeni işlevselcilik: Bir alandaki bölgesel bütünleşmenin yayılma etkisiyle başka alanlarda da bütünleşmeye neden olacağını söyleyen işlevselci öğretidir.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Yayılma: Ekonomik alanda bir bütünleşme sağlanmasının ve bu bütünleşmenin derinleştirilmesinin daha ileri düzeyde ekonomik bütünleşme yönünde baskılar ortaya çıkarması sürecidir.</a:t>
            </a:r>
          </a:p>
          <a:p>
            <a:r>
              <a:rPr lang="tr-TR" sz="1400" dirty="0" smtClean="0"/>
              <a:t>Alman sorunu: Güçlü ve birleşik bir Almanya’nın ortaya çıkışının Avrupa devletler sisteminde neden olduğu yapısal istikrarsızlıktır.</a:t>
            </a:r>
          </a:p>
          <a:p>
            <a:r>
              <a:rPr lang="tr-TR" sz="1400" dirty="0" smtClean="0"/>
              <a:t>Nitelikli oy çokluğu: Devletlerin oy ağırlıklarının büyüklerine orantılı olduğu; değişik konularda değişik çoğunlukların arandığı oylama sistemidir.</a:t>
            </a:r>
          </a:p>
          <a:p>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Bölgeselcilik</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smtClean="0"/>
              <a:t>Yerellik: Geniş anlamıyla, karar vermenin merkezden yerel otoritelere devredilmesidir. İki temel uygulama biçimi vardır. Birincisi, federal devlettlerde ademi merkeziyetçiliği ve özellikle yerel eyalet düzeyindeki kurumlar yoluyla halkın yönetime katılımı öngören siyasi bir ilkedir. Bu anlamda Maastricht Antlaşması, kararların mümkün olduğunca vatandaşlara yakın şekilde alınması gerektiğini içermektedir. Diğer yandan ikinci anlamıyla, federalizm karşıtları tarafından, ulusal güvenliği koruyan anayasal bir ilke olarak algılanmaktadır. Bu </a:t>
            </a:r>
            <a:r>
              <a:rPr lang="tr-TR" sz="1400" dirty="0"/>
              <a:t>anlamda Maastricht Antlaşması, </a:t>
            </a:r>
            <a:r>
              <a:rPr lang="tr-TR" sz="1400" dirty="0" smtClean="0"/>
              <a:t>AB’nin sadece üye devletler tarafından yeterince ele alınmayan konularda eylem gerçekleştirmesi gerektiğini içermektedir.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Bölge nedir?</a:t>
            </a:r>
          </a:p>
          <a:p>
            <a:r>
              <a:rPr lang="tr-TR" sz="1400" dirty="0" smtClean="0"/>
              <a:t>Ulus-altı bölgeselcilik uluslararası bir olgu olan </a:t>
            </a:r>
            <a:r>
              <a:rPr lang="tr-TR" sz="1400" dirty="0" err="1" smtClean="0"/>
              <a:t>bölgeselcilikle</a:t>
            </a:r>
            <a:r>
              <a:rPr lang="tr-TR" sz="1400" dirty="0" smtClean="0"/>
              <a:t> hangi açılardan ilişkilidir?</a:t>
            </a:r>
          </a:p>
          <a:p>
            <a:r>
              <a:rPr lang="tr-TR" sz="1400" dirty="0" smtClean="0"/>
              <a:t>Ekonomik bölgeselcilik hangi farklı şekillerde ortaya çıkmaktadır?</a:t>
            </a:r>
          </a:p>
          <a:p>
            <a:r>
              <a:rPr lang="tr-TR" sz="1400" dirty="0" smtClean="0"/>
              <a:t>Siyasi bölgeselcilik neden genel olarak ekonomik </a:t>
            </a:r>
            <a:r>
              <a:rPr lang="tr-TR" sz="1400" dirty="0" err="1" smtClean="0"/>
              <a:t>bölgeselciliğe</a:t>
            </a:r>
            <a:r>
              <a:rPr lang="tr-TR" sz="1400" dirty="0" smtClean="0"/>
              <a:t> veya güvenlik </a:t>
            </a:r>
            <a:r>
              <a:rPr lang="tr-TR" sz="1400" dirty="0" err="1" smtClean="0"/>
              <a:t>bölgeselciliğine</a:t>
            </a:r>
            <a:r>
              <a:rPr lang="tr-TR" sz="1400" dirty="0" smtClean="0"/>
              <a:t> göre daha az gelişmiştir?</a:t>
            </a:r>
          </a:p>
          <a:p>
            <a:r>
              <a:rPr lang="tr-TR" sz="1400" dirty="0" smtClean="0"/>
              <a:t>Bölgeselcilik, küreselleşmenin gelişmesini nasıl ve ne derece engellemektedir?</a:t>
            </a:r>
          </a:p>
          <a:p>
            <a:r>
              <a:rPr lang="tr-TR" sz="1400" dirty="0" smtClean="0"/>
              <a:t>Yeni </a:t>
            </a:r>
            <a:r>
              <a:rPr lang="tr-TR" sz="1400" dirty="0" err="1" smtClean="0"/>
              <a:t>bölgeselcilikte</a:t>
            </a:r>
            <a:r>
              <a:rPr lang="tr-TR" sz="1400" dirty="0" smtClean="0"/>
              <a:t> yeni olan şey nedir?</a:t>
            </a:r>
          </a:p>
          <a:p>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711</TotalTime>
  <Words>664</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Moda Tasarımı</vt:lpstr>
      <vt:lpstr>ULS234  UluslararasI Polİtİka-II</vt:lpstr>
      <vt:lpstr>XII. hafta</vt:lpstr>
      <vt:lpstr>Uluslararası Politikada Bölgeselcilik Kavramlar</vt:lpstr>
      <vt:lpstr>Uluslararası Politikada Bölgeselcilik Kavramlar</vt:lpstr>
      <vt:lpstr>Uluslararası Politikada Bölgeselcilik Kavramlar</vt:lpstr>
      <vt:lpstr>Uluslararası Politikada Bölgeselcilik Kavramlar</vt:lpstr>
      <vt:lpstr>Uluslararası Politikada Bölgeselcilik Kavramlar</vt:lpstr>
      <vt:lpstr>Uluslararası Politikada Bölgeselcilik Kavramlar</vt:lpstr>
      <vt:lpstr>Uluslararası Politikada Bölgeselcilik Sorular</vt:lpstr>
      <vt:lpstr>Uluslararası Politikada Bölgeselcilik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Atay AKDEVELIOGLU</cp:lastModifiedBy>
  <cp:revision>171</cp:revision>
  <dcterms:created xsi:type="dcterms:W3CDTF">2018-02-05T17:47:31Z</dcterms:created>
  <dcterms:modified xsi:type="dcterms:W3CDTF">2018-02-16T08:24:25Z</dcterms:modified>
</cp:coreProperties>
</file>