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8" r:id="rId2"/>
    <p:sldId id="309" r:id="rId3"/>
    <p:sldId id="312" r:id="rId4"/>
    <p:sldId id="298" r:id="rId5"/>
    <p:sldId id="318" r:id="rId6"/>
    <p:sldId id="319" r:id="rId7"/>
    <p:sldId id="323"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7D92F-777D-46F4-9653-6B7E97AA1AAE}" type="datetimeFigureOut">
              <a:rPr lang="tr-TR" smtClean="0"/>
              <a:pPr/>
              <a:t>11.10.2021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02440-179F-4241-96B4-F8D1F59A3AD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05851571-C888-4438-AFF9-5698E24FEB9B}" type="slidenum">
              <a:rPr lang="en-US"/>
              <a:pPr/>
              <a:t>3</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dirty="0" smtClean="0"/>
              <a:t>[You can go into asking the students if they know how these species make their magnificent colors, versus how humans do it. These species create color structurally, by breaking up light waves and selectively reflecting them, like a rainbow or crystal prism. Humans generally create color by using toxic chemical pigments.]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a:latin typeface="Times New Roman" pitchFamily="-105" charset="0"/>
                <a:ea typeface="ＭＳ Ｐゴシック" pitchFamily="-105" charset="-128"/>
                <a:cs typeface="ＭＳ Ｐゴシック" pitchFamily="-105" charset="-128"/>
              </a:rPr>
              <a:t>SMALL ROBOTS HAVE A TOUGH TIME TRAVERSING ROCKY TERRAIN, SO ENGINEERS DARIO FLOREANO AND MIRKO KOVAC OF THE LABORATORY OF INTELLIGENT SYSTEMS IN LAUSANNE LOOKED TO NATURE FOR A SOLUTION. GRASSHOPPERS AND LOCUSTS, THEY NOTICED, CAN QUICKLY COVER UP TO THREE FEET OF UNEVEN GROUND IN A SINGLE HOP, MUCH QUICKER THAN THEY COULD BY WALKING (OR, AS IS THE CASE FOR MOST ROBOTS, ROLLING). SO THE RESEARCHERS BUILT A BATCH OF MICROBOTS THAT CAN PROPEL THEMSELVES EIGHT FEET INTO THE AIR—10 TIMES AS HIGH AS OTHER ’BOTS THEIR SIZE—USING TWO SPRING-LOADED FEET POWERED BY THE SAME TYPE OF MOTOR THAT VIBRATES YOUR CELLPHONE. AND ALTHOUGH IT’S JUST TWO INCHES TALL AND SEVEN GRAMS, THE ROBOT CAN CARRY HALF ITS WEIGHT IN SENSORS AND CAMERAS.</a:t>
            </a:r>
          </a:p>
          <a:p>
            <a:r>
              <a:rPr lang="en-US" dirty="0">
                <a:latin typeface="Times New Roman" pitchFamily="-105" charset="0"/>
                <a:ea typeface="ＭＳ Ｐゴシック" pitchFamily="-105" charset="-128"/>
                <a:cs typeface="ＭＳ Ｐゴシック" pitchFamily="-105" charset="-128"/>
              </a:rPr>
              <a:t>YET IT STILL HAS TROUBLE STICKING ITS LANDINGS. THAT’S WHERE THE WORLD’S LIGHTEST FLYING ROBOT, A 1.5-GRAM GLIDER THAT FLOREANO AND KOVAC BUILT LAST YEAR, COMES IN. IN THE NEXT YEAR, THE DUO MAY ATTACH SIMILAR WINGS TO THE JUMPING ROBOT SO THAT IT CAN COAST TO A SAFE LANDING, JUST AS GRASSHOPPERS DO. IN ADDITION TO FINDING LOST PEOPLE, THE RESEARCHERS SAY, THE ’BOTS COULD BE USEFUL FOR ENVIRONMENTAL MONITORING OR LAUNCHING ROBO-GRASSHOPPER INVASIONS TO SURVEY OTHER PLANETS.</a:t>
            </a:r>
          </a:p>
        </p:txBody>
      </p:sp>
      <p:sp>
        <p:nvSpPr>
          <p:cNvPr id="49156" name="Slide Number Placeholder 3"/>
          <p:cNvSpPr>
            <a:spLocks noGrp="1"/>
          </p:cNvSpPr>
          <p:nvPr>
            <p:ph type="sldNum" sz="quarter" idx="5"/>
          </p:nvPr>
        </p:nvSpPr>
        <p:spPr>
          <a:noFill/>
        </p:spPr>
        <p:txBody>
          <a:bodyPr/>
          <a:lstStyle/>
          <a:p>
            <a:fld id="{29B16AF4-2144-D942-BC6E-A2AE82A3E8BA}" type="slidenum">
              <a:rPr lang="en-US">
                <a:latin typeface="Times New Roman" pitchFamily="-105" charset="0"/>
              </a:rPr>
              <a:pPr/>
              <a:t>5</a:t>
            </a:fld>
            <a:endParaRPr lang="en-US">
              <a:latin typeface="Times New Roman" pitchFamily="-10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hyperlink" Target="https://www.bilgiustam.com/renk-nedir-nasil-olusur/" TargetMode="External"/><Relationship Id="rId3" Type="http://schemas.openxmlformats.org/officeDocument/2006/relationships/image" Target="../media/image11.jpeg"/><Relationship Id="rId7"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420888"/>
            <a:ext cx="7772400" cy="1179562"/>
          </a:xfrm>
        </p:spPr>
        <p:txBody>
          <a:bodyPr>
            <a:normAutofit/>
          </a:bodyPr>
          <a:lstStyle/>
          <a:p>
            <a:r>
              <a:rPr lang="tr-TR" sz="3200" b="1" dirty="0" smtClean="0"/>
              <a:t>BÖCEKLERDEN İLHAM ALAN TASARIMLAR</a:t>
            </a:r>
            <a:endParaRPr lang="tr-TR" sz="3200" b="1" dirty="0"/>
          </a:p>
        </p:txBody>
      </p:sp>
      <p:sp>
        <p:nvSpPr>
          <p:cNvPr id="3" name="2 Alt Başlık"/>
          <p:cNvSpPr>
            <a:spLocks noGrp="1"/>
          </p:cNvSpPr>
          <p:nvPr>
            <p:ph type="subTitle" idx="1"/>
          </p:nvPr>
        </p:nvSpPr>
        <p:spPr>
          <a:xfrm>
            <a:off x="1403648" y="4077072"/>
            <a:ext cx="6400800" cy="1752600"/>
          </a:xfrm>
        </p:spPr>
        <p:txBody>
          <a:bodyPr>
            <a:normAutofit/>
          </a:bodyPr>
          <a:lstStyle/>
          <a:p>
            <a:pPr>
              <a:spcBef>
                <a:spcPts val="0"/>
              </a:spcBef>
            </a:pPr>
            <a:r>
              <a:rPr lang="tr-TR" sz="2400" dirty="0" smtClean="0">
                <a:solidFill>
                  <a:schemeClr val="tx1"/>
                </a:solidFill>
              </a:rPr>
              <a:t>Dr. Arzu GÜRSOY ERGEN</a:t>
            </a:r>
          </a:p>
          <a:p>
            <a:pPr>
              <a:spcBef>
                <a:spcPts val="0"/>
              </a:spcBef>
            </a:pPr>
            <a:r>
              <a:rPr lang="tr-TR" sz="2400" dirty="0" smtClean="0">
                <a:solidFill>
                  <a:schemeClr val="tx1"/>
                </a:solidFill>
              </a:rPr>
              <a:t>FEN FAKÜLTESİ</a:t>
            </a:r>
          </a:p>
          <a:p>
            <a:pPr>
              <a:spcBef>
                <a:spcPts val="0"/>
              </a:spcBef>
            </a:pPr>
            <a:r>
              <a:rPr lang="tr-TR" sz="2400" dirty="0" smtClean="0">
                <a:solidFill>
                  <a:schemeClr val="tx1"/>
                </a:solidFill>
              </a:rPr>
              <a:t>BİYOLOJİ BÖLÜMÜ</a:t>
            </a:r>
            <a:endParaRPr lang="tr-TR" sz="2400" dirty="0">
              <a:solidFill>
                <a:schemeClr val="tx1"/>
              </a:solidFill>
            </a:endParaRPr>
          </a:p>
        </p:txBody>
      </p:sp>
      <p:pic>
        <p:nvPicPr>
          <p:cNvPr id="2050" name="Picture 2" descr="C:\Users\ARZU\Desktop\Biyomimikri\dersler- biomimicry\8. hafta - böcekler ve diğer hayvanlar\fotoğraflar\moda 6.jpg"/>
          <p:cNvPicPr>
            <a:picLocks noChangeAspect="1" noChangeArrowheads="1"/>
          </p:cNvPicPr>
          <p:nvPr/>
        </p:nvPicPr>
        <p:blipFill>
          <a:blip r:embed="rId2" cstate="print"/>
          <a:srcRect/>
          <a:stretch>
            <a:fillRect/>
          </a:stretch>
        </p:blipFill>
        <p:spPr bwMode="auto">
          <a:xfrm>
            <a:off x="6876256" y="782706"/>
            <a:ext cx="1625095" cy="1421958"/>
          </a:xfrm>
          <a:prstGeom prst="rect">
            <a:avLst/>
          </a:prstGeom>
          <a:noFill/>
        </p:spPr>
      </p:pic>
      <p:pic>
        <p:nvPicPr>
          <p:cNvPr id="6" name="Picture 2" descr="C:\Users\ARZU\Desktop\dogadan-esinlenerek-yapilan-icatlar-yusufcuk-696x348.jpg"/>
          <p:cNvPicPr>
            <a:picLocks noChangeAspect="1" noChangeArrowheads="1"/>
          </p:cNvPicPr>
          <p:nvPr/>
        </p:nvPicPr>
        <p:blipFill>
          <a:blip r:embed="rId3" cstate="print"/>
          <a:srcRect/>
          <a:stretch>
            <a:fillRect/>
          </a:stretch>
        </p:blipFill>
        <p:spPr bwMode="auto">
          <a:xfrm rot="20382157">
            <a:off x="457557" y="568808"/>
            <a:ext cx="2407310" cy="1203655"/>
          </a:xfrm>
          <a:prstGeom prst="rect">
            <a:avLst/>
          </a:prstGeom>
          <a:noFill/>
        </p:spPr>
      </p:pic>
      <p:pic>
        <p:nvPicPr>
          <p:cNvPr id="7" name="Picture 2" descr="C:\Users\ARZU\Desktop\dogadan-esinlenerek-yapilan-icatlar-ari-petekleri-696x348.jpg"/>
          <p:cNvPicPr>
            <a:picLocks noChangeAspect="1" noChangeArrowheads="1"/>
          </p:cNvPicPr>
          <p:nvPr/>
        </p:nvPicPr>
        <p:blipFill>
          <a:blip r:embed="rId4" cstate="print"/>
          <a:srcRect/>
          <a:stretch>
            <a:fillRect/>
          </a:stretch>
        </p:blipFill>
        <p:spPr bwMode="auto">
          <a:xfrm>
            <a:off x="3491880" y="692696"/>
            <a:ext cx="2663976" cy="1331988"/>
          </a:xfrm>
          <a:prstGeom prst="rect">
            <a:avLst/>
          </a:prstGeom>
          <a:noFill/>
        </p:spPr>
      </p:pic>
      <p:pic>
        <p:nvPicPr>
          <p:cNvPr id="4098" name="Picture 2" descr="C:\Users\ARZU\Desktop\9.jpg"/>
          <p:cNvPicPr>
            <a:picLocks noChangeAspect="1" noChangeArrowheads="1"/>
          </p:cNvPicPr>
          <p:nvPr/>
        </p:nvPicPr>
        <p:blipFill>
          <a:blip r:embed="rId5" cstate="print"/>
          <a:srcRect/>
          <a:stretch>
            <a:fillRect/>
          </a:stretch>
        </p:blipFill>
        <p:spPr bwMode="auto">
          <a:xfrm>
            <a:off x="7020272" y="4581128"/>
            <a:ext cx="1701525" cy="1440000"/>
          </a:xfrm>
          <a:prstGeom prst="rect">
            <a:avLst/>
          </a:prstGeom>
          <a:noFill/>
        </p:spPr>
      </p:pic>
      <p:pic>
        <p:nvPicPr>
          <p:cNvPr id="8" name="Picture 2" descr="C:\Users\ARZU\Desktop\honeycomb tires.jpg"/>
          <p:cNvPicPr>
            <a:picLocks noChangeAspect="1" noChangeArrowheads="1"/>
          </p:cNvPicPr>
          <p:nvPr/>
        </p:nvPicPr>
        <p:blipFill>
          <a:blip r:embed="rId6" cstate="print"/>
          <a:srcRect/>
          <a:stretch>
            <a:fillRect/>
          </a:stretch>
        </p:blipFill>
        <p:spPr bwMode="auto">
          <a:xfrm>
            <a:off x="323528" y="5013176"/>
            <a:ext cx="2634147" cy="144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55000" lnSpcReduction="20000"/>
          </a:bodyPr>
          <a:lstStyle/>
          <a:p>
            <a:pPr marL="457200" indent="-457200" defTabSz="457200" eaLnBrk="0" hangingPunct="0">
              <a:buFont typeface="Helvetica Neue" charset="0"/>
              <a:buAutoNum type="arabicPeriod"/>
            </a:pPr>
            <a:r>
              <a:rPr lang="tr-TR" b="1" dirty="0" smtClean="0"/>
              <a:t>Robot arılar</a:t>
            </a:r>
          </a:p>
          <a:p>
            <a:pPr marL="457200" indent="-457200" defTabSz="457200" eaLnBrk="0" hangingPunct="0">
              <a:buFont typeface="Helvetica Neue" charset="0"/>
              <a:buAutoNum type="arabicPeriod"/>
            </a:pPr>
            <a:r>
              <a:rPr lang="en-US" b="1" dirty="0" err="1" smtClean="0"/>
              <a:t>Heli</a:t>
            </a:r>
            <a:r>
              <a:rPr lang="tr-TR" b="1" dirty="0" smtClean="0"/>
              <a:t>k</a:t>
            </a:r>
            <a:r>
              <a:rPr lang="en-US" b="1" dirty="0" err="1" smtClean="0"/>
              <a:t>opter</a:t>
            </a:r>
            <a:r>
              <a:rPr lang="tr-TR" b="1" dirty="0" smtClean="0"/>
              <a:t> = Yusufçuk böceği</a:t>
            </a:r>
          </a:p>
          <a:p>
            <a:pPr marL="457200" indent="-457200" defTabSz="457200" eaLnBrk="0" hangingPunct="0">
              <a:buFont typeface="Helvetica Neue" charset="0"/>
              <a:buAutoNum type="arabicPeriod"/>
            </a:pPr>
            <a:r>
              <a:rPr lang="tr-TR" b="1" dirty="0" smtClean="0"/>
              <a:t>Münih Olimpiyat Stadı = Yusufçuk böceği</a:t>
            </a:r>
          </a:p>
          <a:p>
            <a:pPr marL="457200" indent="-457200" defTabSz="457200" eaLnBrk="0" hangingPunct="0">
              <a:buFont typeface="Helvetica Neue" charset="0"/>
              <a:buAutoNum type="arabicPeriod"/>
            </a:pPr>
            <a:r>
              <a:rPr lang="tr-TR" b="1" dirty="0" smtClean="0"/>
              <a:t>Çiy Bankası = </a:t>
            </a:r>
            <a:r>
              <a:rPr lang="tr-TR" b="1" dirty="0" err="1" smtClean="0"/>
              <a:t>Namib</a:t>
            </a:r>
            <a:r>
              <a:rPr lang="tr-TR" b="1" dirty="0" smtClean="0"/>
              <a:t> böceği</a:t>
            </a:r>
          </a:p>
          <a:p>
            <a:pPr marL="457200" indent="-457200" defTabSz="457200" eaLnBrk="0" hangingPunct="0">
              <a:buFont typeface="Helvetica Neue" charset="0"/>
              <a:buAutoNum type="arabicPeriod"/>
            </a:pPr>
            <a:r>
              <a:rPr lang="tr-TR" b="1" dirty="0" smtClean="0"/>
              <a:t>Boyasız Giysiler = Kuş tüyleri</a:t>
            </a:r>
          </a:p>
          <a:p>
            <a:pPr marL="457200" indent="-457200" defTabSz="457200" eaLnBrk="0" hangingPunct="0">
              <a:buFont typeface="Helvetica Neue" charset="0"/>
              <a:buAutoNum type="arabicPeriod"/>
            </a:pPr>
            <a:r>
              <a:rPr lang="tr-TR" b="1" dirty="0" smtClean="0"/>
              <a:t>Moda= </a:t>
            </a:r>
            <a:r>
              <a:rPr lang="tr-TR" b="1" i="1" dirty="0" err="1" smtClean="0"/>
              <a:t>Insecta</a:t>
            </a:r>
            <a:r>
              <a:rPr lang="tr-TR" b="1" i="1" dirty="0" smtClean="0"/>
              <a:t> </a:t>
            </a:r>
            <a:r>
              <a:rPr lang="tr-TR" b="1" i="1" dirty="0" err="1" smtClean="0"/>
              <a:t>Mirabilis</a:t>
            </a:r>
            <a:r>
              <a:rPr lang="tr-TR" b="1" i="1" dirty="0" smtClean="0"/>
              <a:t> </a:t>
            </a:r>
          </a:p>
          <a:p>
            <a:pPr marL="457200" indent="-457200" defTabSz="457200" eaLnBrk="0" hangingPunct="0">
              <a:buFont typeface="Helvetica Neue" charset="0"/>
              <a:buAutoNum type="arabicPeriod"/>
            </a:pPr>
            <a:r>
              <a:rPr lang="en-US" b="1" dirty="0" err="1" smtClean="0"/>
              <a:t>Termit</a:t>
            </a:r>
            <a:r>
              <a:rPr lang="en-US" b="1" dirty="0" smtClean="0"/>
              <a:t> </a:t>
            </a:r>
            <a:r>
              <a:rPr lang="tr-TR" b="1" dirty="0" smtClean="0"/>
              <a:t>Yuvası</a:t>
            </a:r>
            <a:r>
              <a:rPr lang="en-US" b="1" dirty="0" smtClean="0"/>
              <a:t> = </a:t>
            </a:r>
            <a:r>
              <a:rPr lang="tr-TR" b="1" dirty="0" err="1" smtClean="0"/>
              <a:t>Eastgate</a:t>
            </a:r>
            <a:r>
              <a:rPr lang="tr-TR" b="1" dirty="0" smtClean="0"/>
              <a:t> Ofis Binası</a:t>
            </a:r>
          </a:p>
          <a:p>
            <a:pPr marL="457200" indent="-457200" defTabSz="457200" eaLnBrk="0" hangingPunct="0">
              <a:buFont typeface="Helvetica Neue" charset="0"/>
              <a:buAutoNum type="arabicPeriod"/>
            </a:pPr>
            <a:r>
              <a:rPr lang="tr-TR" b="1" dirty="0" smtClean="0"/>
              <a:t>Sivrisinek iğnesi = Acıtmayan şırınga iğnesi </a:t>
            </a:r>
          </a:p>
          <a:p>
            <a:pPr marL="457200" indent="-457200" defTabSz="457200" eaLnBrk="0" hangingPunct="0">
              <a:buFont typeface="Helvetica Neue" charset="0"/>
              <a:buAutoNum type="arabicPeriod"/>
            </a:pPr>
            <a:r>
              <a:rPr lang="tr-TR" b="1" dirty="0" smtClean="0"/>
              <a:t>Güneş kırıcı modüler daireler = Arı kovanı </a:t>
            </a:r>
          </a:p>
          <a:p>
            <a:pPr marL="457200" indent="-457200" defTabSz="457200" eaLnBrk="0" hangingPunct="0">
              <a:buFont typeface="Helvetica Neue" charset="0"/>
              <a:buAutoNum type="arabicPeriod"/>
            </a:pPr>
            <a:r>
              <a:rPr lang="tr-TR" altLang="zh-CN" b="1" dirty="0" smtClean="0">
                <a:ea typeface="ＭＳ Ｐゴシック" pitchFamily="-105" charset="-128"/>
                <a:cs typeface="ＭＳ Ｐゴシック" pitchFamily="-105" charset="-128"/>
              </a:rPr>
              <a:t>Bal peteği = Tekerlek </a:t>
            </a:r>
          </a:p>
          <a:p>
            <a:pPr marL="457200" indent="-457200" defTabSz="457200" eaLnBrk="0" hangingPunct="0">
              <a:buFont typeface="Helvetica Neue" charset="0"/>
              <a:buAutoNum type="arabicPeriod"/>
            </a:pPr>
            <a:r>
              <a:rPr lang="en-US" b="1" dirty="0" smtClean="0"/>
              <a:t>Bi</a:t>
            </a:r>
            <a:r>
              <a:rPr lang="tr-TR" b="1" dirty="0" smtClean="0"/>
              <a:t>y</a:t>
            </a:r>
            <a:r>
              <a:rPr lang="en-US" b="1" dirty="0" err="1" smtClean="0"/>
              <a:t>oni</a:t>
            </a:r>
            <a:r>
              <a:rPr lang="tr-TR" b="1" dirty="0" smtClean="0"/>
              <a:t>k k</a:t>
            </a:r>
            <a:r>
              <a:rPr lang="en-US" b="1" dirty="0" err="1" smtClean="0"/>
              <a:t>amera</a:t>
            </a:r>
            <a:r>
              <a:rPr lang="en-US" b="1" dirty="0" smtClean="0"/>
              <a:t> </a:t>
            </a:r>
            <a:r>
              <a:rPr lang="tr-TR" b="1" dirty="0" smtClean="0"/>
              <a:t>= Böcek gözleri</a:t>
            </a:r>
          </a:p>
          <a:p>
            <a:pPr marL="457200" indent="-457200" defTabSz="457200" eaLnBrk="0" hangingPunct="0">
              <a:buFont typeface="Helvetica Neue" charset="0"/>
              <a:buAutoNum type="arabicPeriod"/>
            </a:pPr>
            <a:r>
              <a:rPr lang="tr-TR" altLang="en-US" b="1" dirty="0" smtClean="0"/>
              <a:t>Paketleme = Arı kovanı</a:t>
            </a:r>
          </a:p>
          <a:p>
            <a:pPr marL="457200" indent="-457200" defTabSz="457200" eaLnBrk="0" hangingPunct="0">
              <a:buFont typeface="Helvetica Neue" charset="0"/>
              <a:buAutoNum type="arabicPeriod"/>
            </a:pPr>
            <a:r>
              <a:rPr lang="en-US" b="1" dirty="0" smtClean="0">
                <a:ea typeface="ＭＳ Ｐゴシック" pitchFamily="-105" charset="-128"/>
                <a:cs typeface="ＭＳ Ｐゴシック" pitchFamily="-105" charset="-128"/>
              </a:rPr>
              <a:t>Toyota </a:t>
            </a:r>
            <a:r>
              <a:rPr lang="tr-TR" b="1" dirty="0" smtClean="0">
                <a:ea typeface="ＭＳ Ｐゴシック" pitchFamily="-105" charset="-128"/>
                <a:cs typeface="ＭＳ Ｐゴシック" pitchFamily="-105" charset="-128"/>
              </a:rPr>
              <a:t>gece görüş sistemi = Gübre böcekleri</a:t>
            </a:r>
          </a:p>
          <a:p>
            <a:pPr marL="457200" indent="-457200" defTabSz="457200" eaLnBrk="0" hangingPunct="0">
              <a:buFont typeface="Helvetica Neue" charset="0"/>
              <a:buAutoNum type="arabicPeriod"/>
            </a:pPr>
            <a:r>
              <a:rPr lang="en-US" b="1" dirty="0" err="1" smtClean="0">
                <a:ea typeface="ＭＳ Ｐゴシック" pitchFamily="-105" charset="-128"/>
                <a:cs typeface="ＭＳ Ｐゴシック" pitchFamily="-105" charset="-128"/>
              </a:rPr>
              <a:t>Robo</a:t>
            </a:r>
            <a:r>
              <a:rPr lang="tr-TR" b="1" dirty="0" smtClean="0">
                <a:ea typeface="ＭＳ Ｐゴシック" pitchFamily="-105" charset="-128"/>
                <a:cs typeface="ＭＳ Ｐゴシック" pitchFamily="-105" charset="-128"/>
              </a:rPr>
              <a:t>t çekirgeler</a:t>
            </a:r>
            <a:endParaRPr lang="tr-TR" b="1" dirty="0" smtClean="0"/>
          </a:p>
          <a:p>
            <a:pPr marL="457200" indent="-457200" defTabSz="457200" eaLnBrk="0" hangingPunct="0">
              <a:buFont typeface="Helvetica Neue" charset="0"/>
              <a:buAutoNum type="arabicPeriod"/>
            </a:pPr>
            <a:r>
              <a:rPr lang="tr-TR" b="1" dirty="0" smtClean="0"/>
              <a:t>J</a:t>
            </a:r>
            <a:r>
              <a:rPr lang="en-US" b="1" dirty="0" err="1" smtClean="0"/>
              <a:t>ames</a:t>
            </a:r>
            <a:r>
              <a:rPr lang="en-US" b="1" dirty="0" smtClean="0"/>
              <a:t> </a:t>
            </a:r>
            <a:r>
              <a:rPr lang="tr-TR" b="1" dirty="0" smtClean="0"/>
              <a:t>W</a:t>
            </a:r>
            <a:r>
              <a:rPr lang="en-US" b="1" dirty="0" smtClean="0"/>
              <a:t>ebb </a:t>
            </a:r>
            <a:r>
              <a:rPr lang="en-US" b="1" dirty="0" err="1" smtClean="0"/>
              <a:t>teles</a:t>
            </a:r>
            <a:r>
              <a:rPr lang="tr-TR" b="1" dirty="0" smtClean="0"/>
              <a:t>k</a:t>
            </a:r>
            <a:r>
              <a:rPr lang="en-US" b="1" dirty="0" smtClean="0"/>
              <a:t>o</a:t>
            </a:r>
            <a:r>
              <a:rPr lang="tr-TR" b="1" dirty="0" smtClean="0"/>
              <a:t>bu = Bal peteği</a:t>
            </a:r>
            <a:endParaRPr lang="tr-TR" b="1" dirty="0"/>
          </a:p>
        </p:txBody>
      </p:sp>
      <p:pic>
        <p:nvPicPr>
          <p:cNvPr id="4" name="Picture 2" descr="C:\Users\ARZU\Downloads\inCollage_20201223_115247899.jpg"/>
          <p:cNvPicPr>
            <a:picLocks noChangeAspect="1" noChangeArrowheads="1"/>
          </p:cNvPicPr>
          <p:nvPr/>
        </p:nvPicPr>
        <p:blipFill>
          <a:blip r:embed="rId2" cstate="print"/>
          <a:srcRect/>
          <a:stretch>
            <a:fillRect/>
          </a:stretch>
        </p:blipFill>
        <p:spPr bwMode="auto">
          <a:xfrm rot="20491359">
            <a:off x="7283353" y="379713"/>
            <a:ext cx="1440000" cy="1440000"/>
          </a:xfrm>
          <a:prstGeom prst="rect">
            <a:avLst/>
          </a:prstGeom>
          <a:noFill/>
        </p:spPr>
      </p:pic>
      <p:pic>
        <p:nvPicPr>
          <p:cNvPr id="5" name="Picture 2" descr="C:\Users\ARZU\Desktop\Biyomimikri\dersler- biomimicry\8. hafta - böcekler ve diğer hayvanlar\sinek-iğne.jpg"/>
          <p:cNvPicPr>
            <a:picLocks noChangeAspect="1" noChangeArrowheads="1"/>
          </p:cNvPicPr>
          <p:nvPr/>
        </p:nvPicPr>
        <p:blipFill>
          <a:blip r:embed="rId3" cstate="print"/>
          <a:srcRect/>
          <a:stretch>
            <a:fillRect/>
          </a:stretch>
        </p:blipFill>
        <p:spPr bwMode="auto">
          <a:xfrm>
            <a:off x="3563888" y="476672"/>
            <a:ext cx="1732096" cy="1151968"/>
          </a:xfrm>
          <a:prstGeom prst="rect">
            <a:avLst/>
          </a:prstGeom>
          <a:noFill/>
        </p:spPr>
      </p:pic>
      <p:pic>
        <p:nvPicPr>
          <p:cNvPr id="3074" name="Picture 2" descr="C:\Users\ARZU\Desktop\otispostcocrev2.jpg"/>
          <p:cNvPicPr>
            <a:picLocks noChangeAspect="1" noChangeArrowheads="1"/>
          </p:cNvPicPr>
          <p:nvPr/>
        </p:nvPicPr>
        <p:blipFill>
          <a:blip r:embed="rId4" cstate="print"/>
          <a:srcRect/>
          <a:stretch>
            <a:fillRect/>
          </a:stretch>
        </p:blipFill>
        <p:spPr bwMode="auto">
          <a:xfrm>
            <a:off x="7380312" y="2708920"/>
            <a:ext cx="1224136" cy="1834908"/>
          </a:xfrm>
          <a:prstGeom prst="rect">
            <a:avLst/>
          </a:prstGeom>
          <a:noFill/>
        </p:spPr>
      </p:pic>
      <p:pic>
        <p:nvPicPr>
          <p:cNvPr id="6" name="Picture 3" descr="C:\Users\ARZU\Desktop\bee-2276877_1920-768x515.jpg"/>
          <p:cNvPicPr>
            <a:picLocks noChangeAspect="1" noChangeArrowheads="1"/>
          </p:cNvPicPr>
          <p:nvPr/>
        </p:nvPicPr>
        <p:blipFill>
          <a:blip r:embed="rId5" cstate="print"/>
          <a:srcRect/>
          <a:stretch>
            <a:fillRect/>
          </a:stretch>
        </p:blipFill>
        <p:spPr bwMode="auto">
          <a:xfrm>
            <a:off x="5868144" y="5158036"/>
            <a:ext cx="1931393" cy="12951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wing2"/>
          <p:cNvPicPr>
            <a:picLocks noChangeAspect="1" noChangeArrowheads="1"/>
          </p:cNvPicPr>
          <p:nvPr/>
        </p:nvPicPr>
        <p:blipFill>
          <a:blip r:embed="rId3" cstate="print">
            <a:lum bright="-6000"/>
          </a:blip>
          <a:srcRect l="1779"/>
          <a:stretch>
            <a:fillRect/>
          </a:stretch>
        </p:blipFill>
        <p:spPr bwMode="auto">
          <a:xfrm>
            <a:off x="2843808" y="1052736"/>
            <a:ext cx="1401546" cy="2160000"/>
          </a:xfrm>
          <a:prstGeom prst="rect">
            <a:avLst/>
          </a:prstGeom>
          <a:noFill/>
          <a:ln w="9525">
            <a:noFill/>
            <a:miter lim="800000"/>
            <a:headEnd/>
            <a:tailEnd/>
          </a:ln>
        </p:spPr>
      </p:pic>
      <p:pic>
        <p:nvPicPr>
          <p:cNvPr id="445452" name="Picture 12"/>
          <p:cNvPicPr>
            <a:picLocks noChangeAspect="1" noChangeArrowheads="1"/>
          </p:cNvPicPr>
          <p:nvPr/>
        </p:nvPicPr>
        <p:blipFill>
          <a:blip r:embed="rId4" cstate="print"/>
          <a:srcRect l="6715" t="6711" r="6044" b="6058"/>
          <a:stretch>
            <a:fillRect/>
          </a:stretch>
        </p:blipFill>
        <p:spPr bwMode="auto">
          <a:xfrm>
            <a:off x="1187624" y="1052736"/>
            <a:ext cx="1648558" cy="2160000"/>
          </a:xfrm>
          <a:prstGeom prst="rect">
            <a:avLst/>
          </a:prstGeom>
          <a:noFill/>
          <a:ln w="9525">
            <a:noFill/>
            <a:miter lim="800000"/>
            <a:headEnd/>
            <a:tailEnd/>
          </a:ln>
        </p:spPr>
      </p:pic>
      <p:pic>
        <p:nvPicPr>
          <p:cNvPr id="445457" name="Picture 17"/>
          <p:cNvPicPr>
            <a:picLocks noChangeAspect="1" noChangeArrowheads="1"/>
          </p:cNvPicPr>
          <p:nvPr/>
        </p:nvPicPr>
        <p:blipFill>
          <a:blip r:embed="rId5" cstate="print"/>
          <a:srcRect/>
          <a:stretch>
            <a:fillRect/>
          </a:stretch>
        </p:blipFill>
        <p:spPr bwMode="auto">
          <a:xfrm>
            <a:off x="7788499" y="3212976"/>
            <a:ext cx="1355501" cy="1800000"/>
          </a:xfrm>
          <a:prstGeom prst="rect">
            <a:avLst/>
          </a:prstGeom>
          <a:noFill/>
          <a:ln w="9525">
            <a:noFill/>
            <a:miter lim="800000"/>
            <a:headEnd/>
            <a:tailEnd/>
          </a:ln>
        </p:spPr>
      </p:pic>
      <p:pic>
        <p:nvPicPr>
          <p:cNvPr id="445461" name="Picture 21"/>
          <p:cNvPicPr>
            <a:picLocks noChangeAspect="1" noChangeArrowheads="1"/>
          </p:cNvPicPr>
          <p:nvPr/>
        </p:nvPicPr>
        <p:blipFill>
          <a:blip r:embed="rId6" cstate="print"/>
          <a:srcRect/>
          <a:stretch>
            <a:fillRect/>
          </a:stretch>
        </p:blipFill>
        <p:spPr bwMode="auto">
          <a:xfrm>
            <a:off x="7788499" y="1268760"/>
            <a:ext cx="1355501" cy="1800000"/>
          </a:xfrm>
          <a:prstGeom prst="rect">
            <a:avLst/>
          </a:prstGeom>
          <a:noFill/>
          <a:ln w="9525">
            <a:noFill/>
            <a:miter lim="800000"/>
            <a:headEnd/>
            <a:tailEnd/>
          </a:ln>
        </p:spPr>
      </p:pic>
      <p:pic>
        <p:nvPicPr>
          <p:cNvPr id="114695" name="Picture 22"/>
          <p:cNvPicPr>
            <a:picLocks noChangeAspect="1" noChangeArrowheads="1"/>
          </p:cNvPicPr>
          <p:nvPr/>
        </p:nvPicPr>
        <p:blipFill>
          <a:blip r:embed="rId7" cstate="print"/>
          <a:srcRect/>
          <a:stretch>
            <a:fillRect/>
          </a:stretch>
        </p:blipFill>
        <p:spPr bwMode="auto">
          <a:xfrm>
            <a:off x="7788499" y="5058000"/>
            <a:ext cx="1355501" cy="1800000"/>
          </a:xfrm>
          <a:prstGeom prst="rect">
            <a:avLst/>
          </a:prstGeom>
          <a:noFill/>
          <a:ln w="9525">
            <a:noFill/>
            <a:miter lim="800000"/>
            <a:headEnd/>
            <a:tailEnd/>
          </a:ln>
        </p:spPr>
      </p:pic>
      <p:sp>
        <p:nvSpPr>
          <p:cNvPr id="445463" name="Text Box 23"/>
          <p:cNvSpPr txBox="1">
            <a:spLocks noChangeArrowheads="1"/>
          </p:cNvSpPr>
          <p:nvPr/>
        </p:nvSpPr>
        <p:spPr bwMode="auto">
          <a:xfrm>
            <a:off x="431032" y="404664"/>
            <a:ext cx="8712968" cy="461665"/>
          </a:xfrm>
          <a:prstGeom prst="rect">
            <a:avLst/>
          </a:prstGeom>
          <a:noFill/>
          <a:ln w="9525">
            <a:noFill/>
            <a:miter lim="800000"/>
            <a:headEnd/>
            <a:tailEnd/>
          </a:ln>
        </p:spPr>
        <p:txBody>
          <a:bodyPr wrap="square">
            <a:spAutoFit/>
          </a:bodyPr>
          <a:lstStyle/>
          <a:p>
            <a:r>
              <a:rPr lang="tr-TR" sz="2400" b="1" dirty="0" smtClean="0"/>
              <a:t>Boyasız Giysiler = Kuş tüyleri</a:t>
            </a:r>
            <a:endParaRPr lang="en-US" sz="2600" b="1" dirty="0"/>
          </a:p>
        </p:txBody>
      </p:sp>
      <p:sp>
        <p:nvSpPr>
          <p:cNvPr id="10" name="9 Dikdörtgen"/>
          <p:cNvSpPr/>
          <p:nvPr/>
        </p:nvSpPr>
        <p:spPr>
          <a:xfrm>
            <a:off x="539552" y="3429000"/>
            <a:ext cx="7200800" cy="2862322"/>
          </a:xfrm>
          <a:prstGeom prst="rect">
            <a:avLst/>
          </a:prstGeom>
        </p:spPr>
        <p:txBody>
          <a:bodyPr wrap="square">
            <a:spAutoFit/>
          </a:bodyPr>
          <a:lstStyle/>
          <a:p>
            <a:r>
              <a:rPr lang="tr-TR" sz="1500" dirty="0" smtClean="0"/>
              <a:t>Boyalar ve pigmentler, görünür ışığın belirli dalga boylarını seçici olarak emerek ve yansıtarak görsel efektlerini üreten kimyasal renklerdir.</a:t>
            </a:r>
          </a:p>
          <a:p>
            <a:pPr>
              <a:buFont typeface="Wingdings" pitchFamily="2" charset="2"/>
              <a:buChar char="Ø"/>
            </a:pPr>
            <a:r>
              <a:rPr lang="tr-TR" sz="1500" dirty="0" smtClean="0"/>
              <a:t>Işık ile oynayarak renk elde eden </a:t>
            </a:r>
            <a:r>
              <a:rPr lang="tr-TR" sz="1500" dirty="0" err="1" smtClean="0"/>
              <a:t>Morfo</a:t>
            </a:r>
            <a:r>
              <a:rPr lang="tr-TR" sz="1500" dirty="0" smtClean="0"/>
              <a:t> kelebeğinden esinlenerek </a:t>
            </a:r>
            <a:r>
              <a:rPr lang="tr-TR" sz="1500" dirty="0" err="1" smtClean="0"/>
              <a:t>Morphotex</a:t>
            </a:r>
            <a:r>
              <a:rPr lang="tr-TR" sz="1500" dirty="0" smtClean="0"/>
              <a:t> adlı bir kumaş üreten şirket hiçbir pigment ve boya kullanmadan optik olarak renk elde eden liflerden faydalandı.</a:t>
            </a:r>
          </a:p>
          <a:p>
            <a:pPr>
              <a:buFont typeface="Wingdings" pitchFamily="2" charset="2"/>
              <a:buChar char="Ø"/>
            </a:pPr>
            <a:r>
              <a:rPr lang="tr-TR" sz="1500" dirty="0" err="1" smtClean="0"/>
              <a:t>Morphotex</a:t>
            </a:r>
            <a:r>
              <a:rPr lang="tr-TR" sz="1500" dirty="0" smtClean="0"/>
              <a:t>, bir kelebeğin kanat rengini değiştirme özelliğini taklit eden bir fiber malzemedir. </a:t>
            </a:r>
          </a:p>
          <a:p>
            <a:pPr>
              <a:buFont typeface="Wingdings" pitchFamily="2" charset="2"/>
              <a:buChar char="Ø"/>
            </a:pPr>
            <a:r>
              <a:rPr lang="tr-TR" sz="1500" dirty="0" smtClean="0"/>
              <a:t>Değişik kırılma indeksleri oluşturmak için iki ayrı polimerden oluşan 61 katmanlı </a:t>
            </a:r>
            <a:r>
              <a:rPr lang="tr-TR" sz="1500" dirty="0" err="1" smtClean="0"/>
              <a:t>nanoteknoloji</a:t>
            </a:r>
            <a:r>
              <a:rPr lang="tr-TR" sz="1500" dirty="0" smtClean="0"/>
              <a:t> kullanılarak üretilmektedir. </a:t>
            </a:r>
          </a:p>
          <a:p>
            <a:pPr>
              <a:buFont typeface="Wingdings" pitchFamily="2" charset="2"/>
              <a:buChar char="Ø"/>
            </a:pPr>
            <a:r>
              <a:rPr lang="tr-TR" sz="1500" dirty="0" smtClean="0">
                <a:hlinkClick r:id="rId8"/>
              </a:rPr>
              <a:t>Renk</a:t>
            </a:r>
            <a:r>
              <a:rPr lang="tr-TR" sz="1500" dirty="0" smtClean="0"/>
              <a:t> oluşturmak için boyalar ve pigmentler yerine değişik kırılma indisleri oluşturduğundan daha az enerji harcar ve doğaya zarar vermez.</a:t>
            </a:r>
          </a:p>
          <a:p>
            <a:pPr>
              <a:buFont typeface="Wingdings" pitchFamily="2" charset="2"/>
              <a:buChar char="Ø"/>
            </a:pPr>
            <a:r>
              <a:rPr lang="tr-TR" sz="1500" dirty="0" smtClean="0"/>
              <a:t>Ekip ayrıca, bu tekniğin suyu kirletebilecek kirletici maddeler üretmediğini söyledi.</a:t>
            </a:r>
            <a:endParaRPr lang="tr-TR" sz="1500" dirty="0"/>
          </a:p>
        </p:txBody>
      </p:sp>
      <p:pic>
        <p:nvPicPr>
          <p:cNvPr id="1026" name="Picture 2" descr="C:\Users\ARZU\Desktop\pea.jpg"/>
          <p:cNvPicPr>
            <a:picLocks noChangeAspect="1" noChangeArrowheads="1"/>
          </p:cNvPicPr>
          <p:nvPr/>
        </p:nvPicPr>
        <p:blipFill>
          <a:blip r:embed="rId9" cstate="print"/>
          <a:srcRect/>
          <a:stretch>
            <a:fillRect/>
          </a:stretch>
        </p:blipFill>
        <p:spPr bwMode="auto">
          <a:xfrm>
            <a:off x="4211961" y="1052736"/>
            <a:ext cx="3312368" cy="2138207"/>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88024" y="188640"/>
            <a:ext cx="4104456" cy="562074"/>
          </a:xfrm>
        </p:spPr>
        <p:txBody>
          <a:bodyPr>
            <a:noAutofit/>
          </a:bodyPr>
          <a:lstStyle/>
          <a:p>
            <a:r>
              <a:rPr lang="tr-TR" sz="2800" b="1" dirty="0" smtClean="0"/>
              <a:t>6) Moda=</a:t>
            </a:r>
            <a:r>
              <a:rPr lang="tr-TR" sz="2800" b="1" i="1" dirty="0" err="1" smtClean="0"/>
              <a:t>Insecta</a:t>
            </a:r>
            <a:r>
              <a:rPr lang="tr-TR" sz="2800" b="1" i="1" dirty="0" smtClean="0"/>
              <a:t> </a:t>
            </a:r>
            <a:r>
              <a:rPr lang="tr-TR" sz="2800" b="1" i="1" dirty="0" err="1" smtClean="0"/>
              <a:t>Mirabilis</a:t>
            </a:r>
            <a:endParaRPr lang="tr-TR" sz="2800" b="1" dirty="0"/>
          </a:p>
        </p:txBody>
      </p:sp>
      <p:pic>
        <p:nvPicPr>
          <p:cNvPr id="1027" name="Picture 3" descr="C:\Users\ARZU\Desktop\moda 11.jpg"/>
          <p:cNvPicPr>
            <a:picLocks noChangeAspect="1" noChangeArrowheads="1"/>
          </p:cNvPicPr>
          <p:nvPr/>
        </p:nvPicPr>
        <p:blipFill>
          <a:blip r:embed="rId2" cstate="print"/>
          <a:srcRect/>
          <a:stretch>
            <a:fillRect/>
          </a:stretch>
        </p:blipFill>
        <p:spPr bwMode="auto">
          <a:xfrm>
            <a:off x="395536" y="620688"/>
            <a:ext cx="4105051" cy="5760000"/>
          </a:xfrm>
          <a:prstGeom prst="rect">
            <a:avLst/>
          </a:prstGeom>
          <a:noFill/>
        </p:spPr>
      </p:pic>
      <p:pic>
        <p:nvPicPr>
          <p:cNvPr id="1028" name="Picture 4" descr="C:\Users\ARZU\Desktop\moda 10.jpg"/>
          <p:cNvPicPr>
            <a:picLocks noChangeAspect="1" noChangeArrowheads="1"/>
          </p:cNvPicPr>
          <p:nvPr/>
        </p:nvPicPr>
        <p:blipFill>
          <a:blip r:embed="rId3" cstate="print"/>
          <a:srcRect/>
          <a:stretch>
            <a:fillRect/>
          </a:stretch>
        </p:blipFill>
        <p:spPr bwMode="auto">
          <a:xfrm>
            <a:off x="4860032" y="836712"/>
            <a:ext cx="2086957" cy="1800000"/>
          </a:xfrm>
          <a:prstGeom prst="rect">
            <a:avLst/>
          </a:prstGeom>
          <a:noFill/>
        </p:spPr>
      </p:pic>
      <p:pic>
        <p:nvPicPr>
          <p:cNvPr id="1029" name="Picture 5" descr="C:\Users\ARZU\Desktop\moda 9.jpg"/>
          <p:cNvPicPr>
            <a:picLocks noChangeAspect="1" noChangeArrowheads="1"/>
          </p:cNvPicPr>
          <p:nvPr/>
        </p:nvPicPr>
        <p:blipFill>
          <a:blip r:embed="rId4" cstate="print"/>
          <a:srcRect/>
          <a:stretch>
            <a:fillRect/>
          </a:stretch>
        </p:blipFill>
        <p:spPr bwMode="auto">
          <a:xfrm>
            <a:off x="6652651" y="2708920"/>
            <a:ext cx="2491349" cy="1800000"/>
          </a:xfrm>
          <a:prstGeom prst="rect">
            <a:avLst/>
          </a:prstGeom>
          <a:noFill/>
        </p:spPr>
      </p:pic>
      <p:pic>
        <p:nvPicPr>
          <p:cNvPr id="1030" name="Picture 6" descr="C:\Users\ARZU\Desktop\moda 2.jpg"/>
          <p:cNvPicPr>
            <a:picLocks noChangeAspect="1" noChangeArrowheads="1"/>
          </p:cNvPicPr>
          <p:nvPr/>
        </p:nvPicPr>
        <p:blipFill>
          <a:blip r:embed="rId5" cstate="print"/>
          <a:srcRect/>
          <a:stretch>
            <a:fillRect/>
          </a:stretch>
        </p:blipFill>
        <p:spPr bwMode="auto">
          <a:xfrm>
            <a:off x="4788024" y="2708920"/>
            <a:ext cx="1730769" cy="1800000"/>
          </a:xfrm>
          <a:prstGeom prst="rect">
            <a:avLst/>
          </a:prstGeom>
          <a:noFill/>
        </p:spPr>
      </p:pic>
      <p:pic>
        <p:nvPicPr>
          <p:cNvPr id="1031" name="Picture 7" descr="C:\Users\ARZU\Desktop\moda 5.jpg"/>
          <p:cNvPicPr>
            <a:picLocks noChangeAspect="1" noChangeArrowheads="1"/>
          </p:cNvPicPr>
          <p:nvPr/>
        </p:nvPicPr>
        <p:blipFill>
          <a:blip r:embed="rId6" cstate="print"/>
          <a:srcRect/>
          <a:stretch>
            <a:fillRect/>
          </a:stretch>
        </p:blipFill>
        <p:spPr bwMode="auto">
          <a:xfrm>
            <a:off x="6948264" y="836712"/>
            <a:ext cx="1795500" cy="1800000"/>
          </a:xfrm>
          <a:prstGeom prst="rect">
            <a:avLst/>
          </a:prstGeom>
          <a:noFill/>
        </p:spPr>
      </p:pic>
      <p:pic>
        <p:nvPicPr>
          <p:cNvPr id="1032" name="Picture 8" descr="C:\Users\ARZU\Desktop\moda 6.jpg"/>
          <p:cNvPicPr>
            <a:picLocks noChangeAspect="1" noChangeArrowheads="1"/>
          </p:cNvPicPr>
          <p:nvPr/>
        </p:nvPicPr>
        <p:blipFill>
          <a:blip r:embed="rId7" cstate="print"/>
          <a:srcRect/>
          <a:stretch>
            <a:fillRect/>
          </a:stretch>
        </p:blipFill>
        <p:spPr bwMode="auto">
          <a:xfrm>
            <a:off x="4716016" y="4581128"/>
            <a:ext cx="2057143" cy="1800000"/>
          </a:xfrm>
          <a:prstGeom prst="rect">
            <a:avLst/>
          </a:prstGeom>
          <a:noFill/>
        </p:spPr>
      </p:pic>
      <p:pic>
        <p:nvPicPr>
          <p:cNvPr id="2050" name="Picture 2" descr="C:\Users\ARZU\Desktop\Unknown-3.jpeg"/>
          <p:cNvPicPr>
            <a:picLocks noChangeAspect="1" noChangeArrowheads="1"/>
          </p:cNvPicPr>
          <p:nvPr/>
        </p:nvPicPr>
        <p:blipFill>
          <a:blip r:embed="rId8" cstate="print"/>
          <a:srcRect/>
          <a:stretch>
            <a:fillRect/>
          </a:stretch>
        </p:blipFill>
        <p:spPr bwMode="auto">
          <a:xfrm>
            <a:off x="6876256" y="4581128"/>
            <a:ext cx="1216216" cy="180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79512" y="188640"/>
            <a:ext cx="5256584" cy="778098"/>
          </a:xfrm>
        </p:spPr>
        <p:txBody>
          <a:bodyPr>
            <a:normAutofit/>
          </a:bodyPr>
          <a:lstStyle/>
          <a:p>
            <a:r>
              <a:rPr lang="tr-TR" sz="2800" b="1" dirty="0" smtClean="0">
                <a:ea typeface="ＭＳ Ｐゴシック" pitchFamily="-105" charset="-128"/>
                <a:cs typeface="ＭＳ Ｐゴシック" pitchFamily="-105" charset="-128"/>
              </a:rPr>
              <a:t>Robot </a:t>
            </a:r>
            <a:r>
              <a:rPr lang="tr-TR" sz="2800" b="1" dirty="0" smtClean="0">
                <a:ea typeface="ＭＳ Ｐゴシック" pitchFamily="-105" charset="-128"/>
                <a:cs typeface="ＭＳ Ｐゴシック" pitchFamily="-105" charset="-128"/>
              </a:rPr>
              <a:t>çekirgeler</a:t>
            </a:r>
            <a:endParaRPr lang="en-US" sz="2800" b="1" dirty="0">
              <a:ea typeface="ＭＳ Ｐゴシック" pitchFamily="-105" charset="-128"/>
              <a:cs typeface="ＭＳ Ｐゴシック" pitchFamily="-105" charset="-128"/>
            </a:endParaRPr>
          </a:p>
        </p:txBody>
      </p:sp>
      <p:sp>
        <p:nvSpPr>
          <p:cNvPr id="48131" name="Content Placeholder 2"/>
          <p:cNvSpPr>
            <a:spLocks noGrp="1"/>
          </p:cNvSpPr>
          <p:nvPr>
            <p:ph sz="half" idx="1"/>
          </p:nvPr>
        </p:nvSpPr>
        <p:spPr>
          <a:xfrm>
            <a:off x="251520" y="836712"/>
            <a:ext cx="5328592" cy="5688632"/>
          </a:xfrm>
        </p:spPr>
        <p:txBody>
          <a:bodyPr>
            <a:noAutofit/>
          </a:bodyPr>
          <a:lstStyle/>
          <a:p>
            <a:pPr>
              <a:buFont typeface="Wingdings" pitchFamily="2" charset="2"/>
              <a:buChar char="Ø"/>
            </a:pPr>
            <a:r>
              <a:rPr lang="en-US" sz="1600" dirty="0" smtClean="0"/>
              <a:t> </a:t>
            </a:r>
            <a:r>
              <a:rPr lang="tr-TR" sz="1600" dirty="0" smtClean="0"/>
              <a:t>Çekirge bacaklarından robotik kollar esinlendi.</a:t>
            </a:r>
          </a:p>
          <a:p>
            <a:pPr>
              <a:buFont typeface="Wingdings" pitchFamily="2" charset="2"/>
              <a:buChar char="Ø"/>
            </a:pPr>
            <a:r>
              <a:rPr lang="tr-TR" sz="1600" dirty="0" smtClean="0"/>
              <a:t>Çekirgelerin </a:t>
            </a:r>
            <a:r>
              <a:rPr lang="tr-TR" sz="1600" dirty="0" err="1" smtClean="0"/>
              <a:t>tendonları</a:t>
            </a:r>
            <a:r>
              <a:rPr lang="tr-TR" sz="1600" dirty="0" smtClean="0"/>
              <a:t> fazlasıyla elastiktir. Kasıldığında biriktirdiği enerjiyi sıçrama için kullanır.</a:t>
            </a:r>
          </a:p>
          <a:p>
            <a:pPr>
              <a:buFont typeface="Wingdings" pitchFamily="2" charset="2"/>
              <a:buChar char="Ø"/>
            </a:pPr>
            <a:r>
              <a:rPr lang="tr-TR" sz="1600" dirty="0" smtClean="0"/>
              <a:t>Robotların </a:t>
            </a:r>
            <a:r>
              <a:rPr lang="tr-TR" sz="1600" dirty="0" err="1" smtClean="0"/>
              <a:t>aktüatör</a:t>
            </a:r>
            <a:r>
              <a:rPr lang="tr-TR" sz="1600" dirty="0" smtClean="0"/>
              <a:t> kolları, kasıldığında enerji depolayabilen çekirgenin bacaklarını taklit eder.</a:t>
            </a:r>
          </a:p>
          <a:p>
            <a:pPr>
              <a:buFont typeface="Wingdings" pitchFamily="2" charset="2"/>
              <a:buChar char="Ø"/>
            </a:pPr>
            <a:r>
              <a:rPr lang="tr-TR" sz="1600" dirty="0" smtClean="0"/>
              <a:t>Robotun kolları, kasılmak ve uzamak için hidrolik mekanizma kullanır.</a:t>
            </a:r>
          </a:p>
          <a:p>
            <a:pPr>
              <a:buFont typeface="Wingdings" pitchFamily="2" charset="2"/>
              <a:buChar char="Ø"/>
            </a:pPr>
            <a:r>
              <a:rPr lang="tr-TR" sz="1600" dirty="0" smtClean="0"/>
              <a:t>Lozan Üniversitesi, karbon çubuklar, çelik yaylar ve 3D baskılı parçalar kullanarak çekirge gibi görünen bir robot yaptı.</a:t>
            </a:r>
          </a:p>
          <a:p>
            <a:pPr>
              <a:buFont typeface="Wingdings" pitchFamily="2" charset="2"/>
              <a:buChar char="Ø"/>
            </a:pPr>
            <a:r>
              <a:rPr lang="tr-TR" sz="1600" dirty="0" smtClean="0"/>
              <a:t>Bu tasarım sayesinde lityum pilli 12 cm.lik ve 28 gr.lık robot kendisini 3.5 metre ileriye atabiliyor ve yerden 1.3 metre yükselebiliyor.</a:t>
            </a:r>
          </a:p>
          <a:p>
            <a:pPr>
              <a:buFont typeface="Wingdings" pitchFamily="2" charset="2"/>
              <a:buChar char="Ø"/>
            </a:pPr>
            <a:r>
              <a:rPr lang="tr-TR" sz="1600" dirty="0" smtClean="0">
                <a:cs typeface="Arial" pitchFamily="34" charset="0"/>
              </a:rPr>
              <a:t>Zıplayan robotta 0,6 gram ağırlığında bir motor ve bir kamera bulunuyor.</a:t>
            </a:r>
          </a:p>
          <a:p>
            <a:pPr>
              <a:buFont typeface="Wingdings" pitchFamily="2" charset="2"/>
              <a:buChar char="Ø"/>
            </a:pPr>
            <a:r>
              <a:rPr lang="tr-TR" sz="1600" dirty="0" smtClean="0">
                <a:cs typeface="Arial" pitchFamily="34" charset="0"/>
              </a:rPr>
              <a:t>İnce pillerin kapasitesi 3 saniye arayla 320 zıplamaya kadar destekliyor. Ayrıca çevreyi keşfetmesini sağlayan </a:t>
            </a:r>
            <a:r>
              <a:rPr lang="tr-TR" sz="1600" dirty="0" err="1" smtClean="0">
                <a:cs typeface="Arial" pitchFamily="34" charset="0"/>
              </a:rPr>
              <a:t>sensörler</a:t>
            </a:r>
            <a:r>
              <a:rPr lang="tr-TR" sz="1600" dirty="0" smtClean="0">
                <a:cs typeface="Arial" pitchFamily="34" charset="0"/>
              </a:rPr>
              <a:t> ve düşük güçlü kablosuz iletişim olanağı var. </a:t>
            </a:r>
            <a:endParaRPr lang="tr-TR" sz="1600" dirty="0" smtClean="0"/>
          </a:p>
          <a:p>
            <a:pPr>
              <a:buFont typeface="Wingdings" pitchFamily="2" charset="2"/>
              <a:buChar char="Ø"/>
            </a:pPr>
            <a:r>
              <a:rPr lang="tr-TR" sz="1600" dirty="0" smtClean="0"/>
              <a:t>Robotlar ince </a:t>
            </a:r>
            <a:r>
              <a:rPr lang="tr-TR" sz="1600" dirty="0" err="1" smtClean="0"/>
              <a:t>sensörleri</a:t>
            </a:r>
            <a:r>
              <a:rPr lang="tr-TR" sz="1600" dirty="0" smtClean="0"/>
              <a:t> sayesinde çevreyi keşfedebiliyor ve ulaşılması zor bölgelere girebiliyorlar. Yardım, arama ve kurtarma operasyonları, petrol sızıntısı temizliği, biyonik kol gibi alanlarda kullanılmak üzere üretildi.</a:t>
            </a:r>
          </a:p>
        </p:txBody>
      </p:sp>
      <p:pic>
        <p:nvPicPr>
          <p:cNvPr id="3075" name="Picture 3" descr="C:\Users\ARZU\Desktop\9.jpg"/>
          <p:cNvPicPr>
            <a:picLocks noChangeAspect="1" noChangeArrowheads="1"/>
          </p:cNvPicPr>
          <p:nvPr/>
        </p:nvPicPr>
        <p:blipFill>
          <a:blip r:embed="rId3" cstate="print"/>
          <a:srcRect/>
          <a:stretch>
            <a:fillRect/>
          </a:stretch>
        </p:blipFill>
        <p:spPr bwMode="auto">
          <a:xfrm>
            <a:off x="5508104" y="3212976"/>
            <a:ext cx="3403049" cy="2880000"/>
          </a:xfrm>
          <a:prstGeom prst="rect">
            <a:avLst/>
          </a:prstGeom>
          <a:noFill/>
        </p:spPr>
      </p:pic>
      <p:pic>
        <p:nvPicPr>
          <p:cNvPr id="3076" name="Picture 4" descr="C:\Users\ARZU\Desktop\grasshopper_banner.jpg"/>
          <p:cNvPicPr>
            <a:picLocks noChangeAspect="1" noChangeArrowheads="1"/>
          </p:cNvPicPr>
          <p:nvPr/>
        </p:nvPicPr>
        <p:blipFill>
          <a:blip r:embed="rId4" cstate="print"/>
          <a:srcRect/>
          <a:stretch>
            <a:fillRect/>
          </a:stretch>
        </p:blipFill>
        <p:spPr bwMode="auto">
          <a:xfrm>
            <a:off x="5364088" y="1196752"/>
            <a:ext cx="3510000" cy="18000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r>
              <a:rPr lang="tr-TR" sz="2800" b="1" dirty="0" smtClean="0"/>
              <a:t>J</a:t>
            </a:r>
            <a:r>
              <a:rPr lang="en-US" sz="2800" b="1" dirty="0" err="1" smtClean="0"/>
              <a:t>ames</a:t>
            </a:r>
            <a:r>
              <a:rPr lang="en-US" sz="2800" b="1" dirty="0" smtClean="0"/>
              <a:t> </a:t>
            </a:r>
            <a:r>
              <a:rPr lang="tr-TR" sz="2800" b="1" dirty="0" err="1" smtClean="0"/>
              <a:t>W</a:t>
            </a:r>
            <a:r>
              <a:rPr lang="en-US" sz="2800" b="1" dirty="0" smtClean="0"/>
              <a:t>ebb </a:t>
            </a:r>
            <a:r>
              <a:rPr lang="en-US" sz="2800" b="1" dirty="0" err="1" smtClean="0"/>
              <a:t>teles</a:t>
            </a:r>
            <a:r>
              <a:rPr lang="tr-TR" sz="2800" b="1" dirty="0" smtClean="0"/>
              <a:t>k</a:t>
            </a:r>
            <a:r>
              <a:rPr lang="en-US" sz="2800" b="1" dirty="0" smtClean="0"/>
              <a:t>o</a:t>
            </a:r>
            <a:r>
              <a:rPr lang="tr-TR" sz="2800" b="1" dirty="0" smtClean="0"/>
              <a:t>bu = Bal peteği</a:t>
            </a:r>
            <a:endParaRPr lang="tr-TR" sz="2800" dirty="0"/>
          </a:p>
        </p:txBody>
      </p:sp>
      <p:sp>
        <p:nvSpPr>
          <p:cNvPr id="3" name="2 İçerik Yer Tutucusu"/>
          <p:cNvSpPr>
            <a:spLocks noGrp="1"/>
          </p:cNvSpPr>
          <p:nvPr>
            <p:ph sz="half" idx="1"/>
          </p:nvPr>
        </p:nvSpPr>
        <p:spPr>
          <a:xfrm>
            <a:off x="251520" y="836712"/>
            <a:ext cx="4824536" cy="5472608"/>
          </a:xfrm>
        </p:spPr>
        <p:txBody>
          <a:bodyPr>
            <a:noAutofit/>
          </a:bodyPr>
          <a:lstStyle/>
          <a:p>
            <a:pPr>
              <a:buFont typeface="Wingdings" pitchFamily="2" charset="2"/>
              <a:buChar char="Ø"/>
            </a:pPr>
            <a:r>
              <a:rPr lang="tr-TR" sz="1400" dirty="0" smtClean="0"/>
              <a:t>Bir uzay teleskopunun gücü ve etkisi ne kadar büyük bir aynaya sahip olduğuna bağlıdır.</a:t>
            </a:r>
          </a:p>
          <a:p>
            <a:pPr>
              <a:buFont typeface="Wingdings" pitchFamily="2" charset="2"/>
              <a:buChar char="Ø"/>
            </a:pPr>
            <a:r>
              <a:rPr lang="tr-TR" sz="1400" dirty="0" smtClean="0"/>
              <a:t>Bir </a:t>
            </a:r>
            <a:r>
              <a:rPr lang="tr-TR" sz="1400" dirty="0" err="1" smtClean="0"/>
              <a:t>teleskobun</a:t>
            </a:r>
            <a:r>
              <a:rPr lang="tr-TR" sz="1400" dirty="0" smtClean="0"/>
              <a:t> size gösterebileceği detay doğrudan doğruya ışık toplama gücüyle ilişkilidir. Büyük bir ayna tıpkı yağmurda daha geniş ağızlı bir leğenin daha küçük olana göre daha fazla su toplaması gibi küçük aynalara göre daha fazla foton toplar. Daha fazla foton daha detaylı görüntü elde etmenizi sağlar.</a:t>
            </a:r>
          </a:p>
          <a:p>
            <a:pPr>
              <a:buFont typeface="Wingdings" pitchFamily="2" charset="2"/>
              <a:buChar char="Ø"/>
            </a:pPr>
            <a:r>
              <a:rPr lang="tr-TR" sz="1400" dirty="0" smtClean="0"/>
              <a:t>Altıgen parçalar kabaca dairesel biçimde, katlanabilir aynaya izin veriyor ve arada boşluk kalmayacak biçimde birleştirilebiliyor. Eğer parçalar yuvarlak olsaydı, birleştirdikten sonra aralarda kaçınılmaz biçimde boşluklar oluşurdu.</a:t>
            </a:r>
          </a:p>
          <a:p>
            <a:pPr>
              <a:buFont typeface="Wingdings" pitchFamily="2" charset="2"/>
              <a:buChar char="Ø"/>
            </a:pPr>
            <a:r>
              <a:rPr lang="tr-TR" sz="1400" dirty="0" smtClean="0"/>
              <a:t>Büyük gözlem evi teleskoplarının yüzeyi arı petekleri gibi altıgen şeklindeki aynalardan oluşur. Böylelikle daha geniş ayna yüzeyleri elde ve gelen ışık daha verimli elde edilmiş olur. </a:t>
            </a:r>
          </a:p>
          <a:p>
            <a:pPr>
              <a:buFont typeface="Wingdings" pitchFamily="2" charset="2"/>
              <a:buChar char="Ø"/>
            </a:pPr>
            <a:r>
              <a:rPr lang="tr-TR" sz="1400" dirty="0" smtClean="0"/>
              <a:t>James </a:t>
            </a:r>
            <a:r>
              <a:rPr lang="tr-TR" sz="1400" dirty="0" err="1" smtClean="0"/>
              <a:t>Webb</a:t>
            </a:r>
            <a:r>
              <a:rPr lang="tr-TR" sz="1400" dirty="0" smtClean="0"/>
              <a:t> </a:t>
            </a:r>
            <a:r>
              <a:rPr lang="tr-TR" sz="1400" dirty="0" err="1" smtClean="0"/>
              <a:t>teleskobunun</a:t>
            </a:r>
            <a:r>
              <a:rPr lang="tr-TR" sz="1400" dirty="0" smtClean="0"/>
              <a:t>, 13,5 milyar yıl önce evrenin oluştuğu büyük patlamadan sonra meydana gelen ilk gökadalarını görmesi bekleniyor.</a:t>
            </a:r>
          </a:p>
          <a:p>
            <a:pPr>
              <a:buFont typeface="Wingdings" pitchFamily="2" charset="2"/>
              <a:buChar char="Ø"/>
            </a:pPr>
            <a:r>
              <a:rPr lang="tr-TR" sz="1400" dirty="0" smtClean="0"/>
              <a:t>Dünya’dan gözlenebilenden 400 kat daha sönük yıldızların ışığını tespit edebiliyor olacak. Bu büyük uzay </a:t>
            </a:r>
            <a:r>
              <a:rPr lang="tr-TR" sz="1400" dirty="0" err="1" smtClean="0"/>
              <a:t>teleskobu</a:t>
            </a:r>
            <a:r>
              <a:rPr lang="tr-TR" sz="1400" dirty="0" smtClean="0"/>
              <a:t> Ay’ın üzerindeki bir </a:t>
            </a:r>
            <a:r>
              <a:rPr lang="tr-TR" sz="1400" dirty="0" err="1" smtClean="0"/>
              <a:t>bombus</a:t>
            </a:r>
            <a:r>
              <a:rPr lang="tr-TR" sz="1400" dirty="0" smtClean="0"/>
              <a:t> arısını gözleyebilecek kapasitede.</a:t>
            </a:r>
          </a:p>
        </p:txBody>
      </p:sp>
      <p:pic>
        <p:nvPicPr>
          <p:cNvPr id="2052" name="Picture 4" descr="C:\Users\ARZU\Desktop\the-bees-larvae-hatching-insect.jpg"/>
          <p:cNvPicPr>
            <a:picLocks noChangeAspect="1" noChangeArrowheads="1"/>
          </p:cNvPicPr>
          <p:nvPr/>
        </p:nvPicPr>
        <p:blipFill>
          <a:blip r:embed="rId2" cstate="print"/>
          <a:srcRect/>
          <a:stretch>
            <a:fillRect/>
          </a:stretch>
        </p:blipFill>
        <p:spPr bwMode="auto">
          <a:xfrm>
            <a:off x="5148064" y="908720"/>
            <a:ext cx="3194743" cy="2394302"/>
          </a:xfrm>
          <a:prstGeom prst="rect">
            <a:avLst/>
          </a:prstGeom>
          <a:noFill/>
        </p:spPr>
      </p:pic>
      <p:pic>
        <p:nvPicPr>
          <p:cNvPr id="2053" name="Picture 5" descr="C:\Users\ARZU\Desktop\_84597247_jwst_primary_mirror_size_comp_624in.png"/>
          <p:cNvPicPr>
            <a:picLocks noChangeAspect="1" noChangeArrowheads="1"/>
          </p:cNvPicPr>
          <p:nvPr/>
        </p:nvPicPr>
        <p:blipFill>
          <a:blip r:embed="rId3" cstate="print"/>
          <a:srcRect/>
          <a:stretch>
            <a:fillRect/>
          </a:stretch>
        </p:blipFill>
        <p:spPr bwMode="auto">
          <a:xfrm>
            <a:off x="5148064" y="3284984"/>
            <a:ext cx="3394783" cy="288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8172450" y="1052513"/>
            <a:ext cx="1223963" cy="2520950"/>
          </a:xfrm>
          <a:prstGeom prst="roundRect">
            <a:avLst>
              <a:gd name="adj" fmla="val 1265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ounded Rectangle 30"/>
          <p:cNvSpPr/>
          <p:nvPr/>
        </p:nvSpPr>
        <p:spPr>
          <a:xfrm>
            <a:off x="2771775" y="6308725"/>
            <a:ext cx="6516688" cy="360363"/>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Rounded Rectangle 29"/>
          <p:cNvSpPr/>
          <p:nvPr/>
        </p:nvSpPr>
        <p:spPr>
          <a:xfrm>
            <a:off x="-180975" y="4437063"/>
            <a:ext cx="4537075" cy="647700"/>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3"/>
          <p:cNvSpPr>
            <a:spLocks noGrp="1"/>
          </p:cNvSpPr>
          <p:nvPr>
            <p:ph type="title"/>
          </p:nvPr>
        </p:nvSpPr>
        <p:spPr>
          <a:xfrm>
            <a:off x="457200" y="274638"/>
            <a:ext cx="730424" cy="6178698"/>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vert="vert270" rtlCol="0">
            <a:normAutofit fontScale="90000"/>
          </a:bodyPr>
          <a:lstStyle/>
          <a:p>
            <a:pPr fontAlgn="auto">
              <a:spcAft>
                <a:spcPts val="0"/>
              </a:spcAft>
              <a:defRPr/>
            </a:pPr>
            <a:r>
              <a:rPr lang="en-GB" dirty="0" smtClean="0"/>
              <a:t>Bi</a:t>
            </a:r>
            <a:r>
              <a:rPr lang="tr-TR" dirty="0" smtClean="0"/>
              <a:t>y</a:t>
            </a:r>
            <a:r>
              <a:rPr lang="en-GB" dirty="0" err="1" smtClean="0"/>
              <a:t>omimi</a:t>
            </a:r>
            <a:r>
              <a:rPr lang="tr-TR" dirty="0" err="1" smtClean="0"/>
              <a:t>kri</a:t>
            </a:r>
            <a:endParaRPr lang="en-GB" dirty="0"/>
          </a:p>
        </p:txBody>
      </p:sp>
      <p:sp>
        <p:nvSpPr>
          <p:cNvPr id="5" name="Content Placeholder 4"/>
          <p:cNvSpPr>
            <a:spLocks noGrp="1"/>
          </p:cNvSpPr>
          <p:nvPr>
            <p:ph sz="half" idx="1"/>
          </p:nvPr>
        </p:nvSpPr>
        <p:spPr>
          <a:xfrm>
            <a:off x="1476375" y="260350"/>
            <a:ext cx="7199313" cy="647700"/>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r>
              <a:rPr lang="tr-TR" sz="2400" dirty="0" smtClean="0"/>
              <a:t>Tasarımcı</a:t>
            </a:r>
            <a:r>
              <a:rPr lang="en-GB" sz="2400" dirty="0" smtClean="0"/>
              <a:t>:</a:t>
            </a:r>
            <a:endParaRPr lang="en-GB" sz="2400" dirty="0"/>
          </a:p>
        </p:txBody>
      </p:sp>
      <p:sp>
        <p:nvSpPr>
          <p:cNvPr id="6" name="Content Placeholder 5"/>
          <p:cNvSpPr>
            <a:spLocks noGrp="1"/>
          </p:cNvSpPr>
          <p:nvPr>
            <p:ph sz="half" idx="2"/>
          </p:nvPr>
        </p:nvSpPr>
        <p:spPr>
          <a:xfrm>
            <a:off x="1476375" y="1196975"/>
            <a:ext cx="3816350" cy="3384550"/>
          </a:xfrm>
          <a:prstGeom prst="roundRect">
            <a:avLst>
              <a:gd name="adj" fmla="val 10979"/>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endParaRPr lang="en-GB" sz="2400" dirty="0"/>
          </a:p>
        </p:txBody>
      </p:sp>
      <p:sp>
        <p:nvSpPr>
          <p:cNvPr id="7" name="Content Placeholder 5"/>
          <p:cNvSpPr txBox="1">
            <a:spLocks/>
          </p:cNvSpPr>
          <p:nvPr/>
        </p:nvSpPr>
        <p:spPr>
          <a:xfrm>
            <a:off x="5580063" y="1196975"/>
            <a:ext cx="3095625" cy="1439863"/>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342900" indent="-342900" fontAlgn="auto">
              <a:spcBef>
                <a:spcPct val="20000"/>
              </a:spcBef>
              <a:spcAft>
                <a:spcPts val="0"/>
              </a:spcAft>
              <a:buFont typeface="Arial" pitchFamily="34" charset="0"/>
              <a:buChar char="•"/>
              <a:defRPr/>
            </a:pPr>
            <a:r>
              <a:rPr lang="tr-TR" sz="2800" dirty="0" smtClean="0"/>
              <a:t>“Ürün” neyden yapıldı</a:t>
            </a:r>
            <a:r>
              <a:rPr lang="en-GB" sz="2800" dirty="0" smtClean="0"/>
              <a:t>?</a:t>
            </a:r>
            <a:r>
              <a:rPr lang="tr-TR" sz="2800" dirty="0" smtClean="0"/>
              <a:t> Hammaddesi</a:t>
            </a:r>
            <a:endParaRPr lang="en-GB" sz="2800" dirty="0"/>
          </a:p>
        </p:txBody>
      </p:sp>
      <p:sp>
        <p:nvSpPr>
          <p:cNvPr id="8" name="Content Placeholder 5"/>
          <p:cNvSpPr txBox="1">
            <a:spLocks/>
          </p:cNvSpPr>
          <p:nvPr/>
        </p:nvSpPr>
        <p:spPr>
          <a:xfrm>
            <a:off x="5580063" y="2997200"/>
            <a:ext cx="3095625"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a:lnSpc>
                <a:spcPct val="90000"/>
              </a:lnSpc>
              <a:spcBef>
                <a:spcPct val="20000"/>
              </a:spcBef>
              <a:buFont typeface="Arial" pitchFamily="34" charset="0"/>
              <a:buChar char="•"/>
            </a:pPr>
            <a:r>
              <a:rPr lang="tr-TR" sz="2400" dirty="0" smtClean="0">
                <a:solidFill>
                  <a:srgbClr val="000000"/>
                </a:solidFill>
                <a:ea typeface="ＭＳ Ｐゴシック" pitchFamily="34" charset="-128"/>
              </a:rPr>
              <a:t>“Ürün” doğadan nasıl ilham aldı</a:t>
            </a:r>
            <a:r>
              <a:rPr lang="en-GB" sz="2400" dirty="0" smtClean="0">
                <a:solidFill>
                  <a:srgbClr val="000000"/>
                </a:solidFill>
                <a:ea typeface="ＭＳ Ｐゴシック" pitchFamily="34" charset="-128"/>
              </a:rPr>
              <a:t>?</a:t>
            </a:r>
            <a:endParaRPr lang="en-GB" sz="2400" dirty="0">
              <a:solidFill>
                <a:srgbClr val="000000"/>
              </a:solidFill>
              <a:ea typeface="ＭＳ Ｐゴシック" pitchFamily="34" charset="-128"/>
            </a:endParaRPr>
          </a:p>
        </p:txBody>
      </p:sp>
      <p:sp>
        <p:nvSpPr>
          <p:cNvPr id="9" name="Content Placeholder 5"/>
          <p:cNvSpPr txBox="1">
            <a:spLocks/>
          </p:cNvSpPr>
          <p:nvPr/>
        </p:nvSpPr>
        <p:spPr>
          <a:xfrm>
            <a:off x="7019925" y="4868863"/>
            <a:ext cx="16557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defRPr/>
            </a:pPr>
            <a:r>
              <a:rPr lang="tr-TR" sz="2000" dirty="0" smtClean="0"/>
              <a:t>Fotoğraf</a:t>
            </a:r>
            <a:r>
              <a:rPr lang="en-GB" sz="2000" dirty="0" smtClean="0"/>
              <a:t>/</a:t>
            </a:r>
            <a:r>
              <a:rPr lang="tr-TR" sz="2000" dirty="0" err="1" smtClean="0"/>
              <a:t>lar</a:t>
            </a:r>
            <a:endParaRPr lang="en-GB" sz="2000" dirty="0"/>
          </a:p>
        </p:txBody>
      </p:sp>
      <p:sp>
        <p:nvSpPr>
          <p:cNvPr id="10" name="Content Placeholder 5"/>
          <p:cNvSpPr txBox="1">
            <a:spLocks/>
          </p:cNvSpPr>
          <p:nvPr/>
        </p:nvSpPr>
        <p:spPr>
          <a:xfrm>
            <a:off x="3492500" y="4868863"/>
            <a:ext cx="31670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Arial" pitchFamily="34" charset="0"/>
              <a:buChar char="•"/>
              <a:defRPr/>
            </a:pPr>
            <a:r>
              <a:rPr lang="tr-TR" sz="2400" dirty="0" smtClean="0"/>
              <a:t>Bir sistemdeki ürünün döngüsel tasarımı nasıldır?</a:t>
            </a:r>
            <a:endParaRPr lang="en-GB" sz="2400" dirty="0"/>
          </a:p>
        </p:txBody>
      </p:sp>
      <p:sp>
        <p:nvSpPr>
          <p:cNvPr id="11" name="Content Placeholder 5"/>
          <p:cNvSpPr txBox="1">
            <a:spLocks/>
          </p:cNvSpPr>
          <p:nvPr/>
        </p:nvSpPr>
        <p:spPr>
          <a:xfrm>
            <a:off x="1476375" y="4868863"/>
            <a:ext cx="1727200"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 1</a:t>
            </a:r>
            <a:endParaRPr lang="en-GB" sz="2400" dirty="0">
              <a:solidFill>
                <a:schemeClr val="accent3">
                  <a:lumMod val="60000"/>
                  <a:lumOff val="40000"/>
                </a:schemeClr>
              </a:solidFill>
            </a:endParaRPr>
          </a:p>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 </a:t>
            </a:r>
            <a:r>
              <a:rPr lang="en-GB" sz="2400" dirty="0" smtClean="0">
                <a:solidFill>
                  <a:schemeClr val="accent3">
                    <a:lumMod val="75000"/>
                  </a:schemeClr>
                </a:solidFill>
              </a:rPr>
              <a:t>2</a:t>
            </a:r>
            <a:endParaRPr lang="en-GB" sz="2400" dirty="0">
              <a:solidFill>
                <a:schemeClr val="accent3">
                  <a:lumMod val="75000"/>
                </a:schemeClr>
              </a:solidFill>
            </a:endParaRPr>
          </a:p>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a:t>
            </a:r>
            <a:r>
              <a:rPr lang="en-GB" sz="2400" dirty="0" smtClean="0">
                <a:solidFill>
                  <a:schemeClr val="accent3">
                    <a:lumMod val="50000"/>
                  </a:schemeClr>
                </a:solidFill>
              </a:rPr>
              <a:t> </a:t>
            </a:r>
            <a:r>
              <a:rPr lang="en-GB" sz="2400" dirty="0">
                <a:solidFill>
                  <a:schemeClr val="accent3">
                    <a:lumMod val="50000"/>
                  </a:schemeClr>
                </a:solidFill>
              </a:rPr>
              <a:t>3</a:t>
            </a:r>
          </a:p>
        </p:txBody>
      </p:sp>
      <p:cxnSp>
        <p:nvCxnSpPr>
          <p:cNvPr id="15" name="Straight Connector 14"/>
          <p:cNvCxnSpPr/>
          <p:nvPr/>
        </p:nvCxnSpPr>
        <p:spPr>
          <a:xfrm flipV="1">
            <a:off x="2051050" y="908050"/>
            <a:ext cx="0" cy="28892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7" name="Straight Connector 16"/>
          <p:cNvCxnSpPr>
            <a:endCxn id="7" idx="1"/>
          </p:cNvCxnSpPr>
          <p:nvPr/>
        </p:nvCxnSpPr>
        <p:spPr>
          <a:xfrm>
            <a:off x="5292725" y="1916113"/>
            <a:ext cx="287338" cy="0"/>
          </a:xfrm>
          <a:prstGeom prst="line">
            <a:avLst/>
          </a:prstGeom>
          <a:ln w="38100">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8243888" y="2636838"/>
            <a:ext cx="0" cy="36036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8243888" y="4581525"/>
            <a:ext cx="0" cy="287338"/>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3" name="Straight Connector 22"/>
          <p:cNvCxnSpPr>
            <a:stCxn id="11" idx="3"/>
            <a:endCxn id="10" idx="1"/>
          </p:cNvCxnSpPr>
          <p:nvPr/>
        </p:nvCxnSpPr>
        <p:spPr>
          <a:xfrm>
            <a:off x="3203575" y="5661025"/>
            <a:ext cx="28892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5" name="Straight Connector 24"/>
          <p:cNvCxnSpPr>
            <a:stCxn id="10" idx="3"/>
            <a:endCxn id="9" idx="1"/>
          </p:cNvCxnSpPr>
          <p:nvPr/>
        </p:nvCxnSpPr>
        <p:spPr>
          <a:xfrm>
            <a:off x="6659563" y="5661025"/>
            <a:ext cx="360362"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0" name="19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874</Words>
  <Application>Microsoft Office PowerPoint</Application>
  <PresentationFormat>Ekran Gösterisi (4:3)</PresentationFormat>
  <Paragraphs>59</Paragraphs>
  <Slides>7</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vt:i4>
      </vt:variant>
    </vt:vector>
  </HeadingPairs>
  <TitlesOfParts>
    <vt:vector size="14" baseType="lpstr">
      <vt:lpstr>ＭＳ Ｐゴシック</vt:lpstr>
      <vt:lpstr>Arial</vt:lpstr>
      <vt:lpstr>Calibri</vt:lpstr>
      <vt:lpstr>Helvetica Neue</vt:lpstr>
      <vt:lpstr>Times New Roman</vt:lpstr>
      <vt:lpstr>Wingdings</vt:lpstr>
      <vt:lpstr>Ofis Teması</vt:lpstr>
      <vt:lpstr>BÖCEKLERDEN İLHAM ALAN TASARIMLAR</vt:lpstr>
      <vt:lpstr>PowerPoint Sunusu</vt:lpstr>
      <vt:lpstr>PowerPoint Sunusu</vt:lpstr>
      <vt:lpstr>6) Moda=Insecta Mirabilis</vt:lpstr>
      <vt:lpstr>Robot çekirgeler</vt:lpstr>
      <vt:lpstr>James Webb teleskobu = Bal peteği</vt:lpstr>
      <vt:lpstr>Biyomimikri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ARZU</dc:creator>
  <cp:lastModifiedBy>ARZU</cp:lastModifiedBy>
  <cp:revision>113</cp:revision>
  <dcterms:created xsi:type="dcterms:W3CDTF">2020-11-12T18:11:41Z</dcterms:created>
  <dcterms:modified xsi:type="dcterms:W3CDTF">2021-10-11T13:36:23Z</dcterms:modified>
</cp:coreProperties>
</file>