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888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115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5886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6866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45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903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1180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6633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9526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4514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6864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8537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A0DBB4-5D59-4474-A477-ED74ACC1CE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6600" dirty="0"/>
              <a:t>Fiş Girişi KDV Ayırma İşlemi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D260819-D492-4F89-BC2A-34C5AD92D4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6244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3AF35CD-DA30-4E34-B0F3-32C27766D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6310" y="0"/>
            <a:ext cx="435568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01AD6EB-14CB-4C89-8146-AEF084E4B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6350" y="484632"/>
            <a:ext cx="3544035" cy="1609344"/>
          </a:xfrm>
          <a:ln>
            <a:noFill/>
          </a:ln>
        </p:spPr>
        <p:txBody>
          <a:bodyPr>
            <a:normAutofit/>
          </a:bodyPr>
          <a:lstStyle/>
          <a:p>
            <a:endParaRPr lang="tr-TR" sz="3200"/>
          </a:p>
        </p:txBody>
      </p:sp>
      <p:pic>
        <p:nvPicPr>
          <p:cNvPr id="4" name="İçerik Yer Tutucusu 3" descr="ekran görüntüsü içeren bir resim&#10;&#10;Açıklama otomatik olarak oluşturuldu">
            <a:extLst>
              <a:ext uri="{FF2B5EF4-FFF2-40B4-BE49-F238E27FC236}">
                <a16:creationId xmlns:a16="http://schemas.microsoft.com/office/drawing/2014/main" id="{7A7F3F1B-3DA9-4D59-B27D-19A954D05F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999" y="1309230"/>
            <a:ext cx="6882269" cy="4249800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182FFE9-53A4-4D88-BFF9-0A7EB05D9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6351" y="2121408"/>
            <a:ext cx="3544034" cy="4050792"/>
          </a:xfrm>
        </p:spPr>
        <p:txBody>
          <a:bodyPr>
            <a:normAutofit/>
          </a:bodyPr>
          <a:lstStyle/>
          <a:p>
            <a:r>
              <a:rPr lang="tr-TR" dirty="0"/>
              <a:t>Öncelikle miktar yazılır daha sonra KDV işlemleri yapılır.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FC42DC-2C46-47C4-BC61-530557385D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4B91A37-AA1F-4966-8ACF-93023547DA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7B17AC5-0931-432F-9A4A-DDCFAA010A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Ok: Aşağı 4">
            <a:extLst>
              <a:ext uri="{FF2B5EF4-FFF2-40B4-BE49-F238E27FC236}">
                <a16:creationId xmlns:a16="http://schemas.microsoft.com/office/drawing/2014/main" id="{1739F860-C95E-4DE0-ABFF-50578730764E}"/>
              </a:ext>
            </a:extLst>
          </p:cNvPr>
          <p:cNvSpPr/>
          <p:nvPr/>
        </p:nvSpPr>
        <p:spPr>
          <a:xfrm rot="10800000">
            <a:off x="4305163" y="3845342"/>
            <a:ext cx="271424" cy="60292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k: Sağ 5">
            <a:extLst>
              <a:ext uri="{FF2B5EF4-FFF2-40B4-BE49-F238E27FC236}">
                <a16:creationId xmlns:a16="http://schemas.microsoft.com/office/drawing/2014/main" id="{47E8B69D-0E38-4183-9949-1ADB0D4232D8}"/>
              </a:ext>
            </a:extLst>
          </p:cNvPr>
          <p:cNvSpPr/>
          <p:nvPr/>
        </p:nvSpPr>
        <p:spPr>
          <a:xfrm>
            <a:off x="5416062" y="4290646"/>
            <a:ext cx="787790" cy="15762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9134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3AF35CD-DA30-4E34-B0F3-32C27766D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6310" y="0"/>
            <a:ext cx="435568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8370D8FE-32EC-4AB9-97D7-15634CB68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6350" y="484632"/>
            <a:ext cx="3544035" cy="1609344"/>
          </a:xfrm>
          <a:ln>
            <a:noFill/>
          </a:ln>
        </p:spPr>
        <p:txBody>
          <a:bodyPr>
            <a:normAutofit/>
          </a:bodyPr>
          <a:lstStyle/>
          <a:p>
            <a:endParaRPr lang="tr-TR" sz="320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64E329E6-6239-461A-9246-F069A07256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999" y="1335039"/>
            <a:ext cx="6882269" cy="4198183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FCBE545-C728-426F-B154-93B8DAB0E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6351" y="2121408"/>
            <a:ext cx="3544034" cy="4050792"/>
          </a:xfrm>
        </p:spPr>
        <p:txBody>
          <a:bodyPr>
            <a:normAutofit/>
          </a:bodyPr>
          <a:lstStyle/>
          <a:p>
            <a:r>
              <a:rPr lang="tr-TR" sz="1600" dirty="0"/>
              <a:t>Kaydet ve yenile butonuna basarak bir sonraki işleme başlanır.</a:t>
            </a:r>
            <a:endParaRPr lang="en-US" sz="16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FC42DC-2C46-47C4-BC61-530557385D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4B91A37-AA1F-4966-8ACF-93023547DA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7B17AC5-0931-432F-9A4A-DDCFAA010A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Ok: Sağ 4">
            <a:extLst>
              <a:ext uri="{FF2B5EF4-FFF2-40B4-BE49-F238E27FC236}">
                <a16:creationId xmlns:a16="http://schemas.microsoft.com/office/drawing/2014/main" id="{11E9A7EF-96BE-46AC-A45A-503D01FBF4FD}"/>
              </a:ext>
            </a:extLst>
          </p:cNvPr>
          <p:cNvSpPr/>
          <p:nvPr/>
        </p:nvSpPr>
        <p:spPr>
          <a:xfrm rot="11539055">
            <a:off x="6217920" y="2630658"/>
            <a:ext cx="815926" cy="22508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k: Sağ 5">
            <a:extLst>
              <a:ext uri="{FF2B5EF4-FFF2-40B4-BE49-F238E27FC236}">
                <a16:creationId xmlns:a16="http://schemas.microsoft.com/office/drawing/2014/main" id="{A78D76C1-AAD5-423A-BF36-564DF9237AF3}"/>
              </a:ext>
            </a:extLst>
          </p:cNvPr>
          <p:cNvSpPr/>
          <p:nvPr/>
        </p:nvSpPr>
        <p:spPr>
          <a:xfrm rot="7045435">
            <a:off x="4515729" y="4445391"/>
            <a:ext cx="1055077" cy="35169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194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F9C361-944A-4A09-AC91-3ED51E139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266092"/>
            <a:ext cx="10058400" cy="4906108"/>
          </a:xfrm>
        </p:spPr>
        <p:txBody>
          <a:bodyPr>
            <a:normAutofit/>
          </a:bodyPr>
          <a:lstStyle/>
          <a:p>
            <a:r>
              <a:rPr lang="tr-TR" sz="2800" b="1" dirty="0"/>
              <a:t>PEŞİN MAL ALIŞI ÖRNEĞİ: </a:t>
            </a:r>
          </a:p>
          <a:p>
            <a:endParaRPr lang="tr-TR" dirty="0"/>
          </a:p>
          <a:p>
            <a:r>
              <a:rPr lang="tr-TR" dirty="0"/>
              <a:t>17.10.20.. tarihinde B firmasından (% 18 KDV hariç) 5.000 TL’ye kanepe </a:t>
            </a:r>
          </a:p>
          <a:p>
            <a:r>
              <a:rPr lang="tr-TR" dirty="0"/>
              <a:t>peşin olarak satın alınmıştır. </a:t>
            </a:r>
          </a:p>
          <a:p>
            <a:r>
              <a:rPr lang="tr-TR" dirty="0"/>
              <a:t>a) Fatura tipi nedir?</a:t>
            </a:r>
          </a:p>
          <a:p>
            <a:r>
              <a:rPr lang="tr-TR" dirty="0"/>
              <a:t>b) Fiş Tipi nedir?</a:t>
            </a:r>
          </a:p>
          <a:p>
            <a:r>
              <a:rPr lang="tr-TR" dirty="0"/>
              <a:t>c) KDV Ayırma yöntemine fiş girişini gerçekleştiriniz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2890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5B9721-08EE-4F71-85CF-7D3286D7A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942535"/>
            <a:ext cx="10058400" cy="5229665"/>
          </a:xfrm>
        </p:spPr>
        <p:txBody>
          <a:bodyPr>
            <a:normAutofit/>
          </a:bodyPr>
          <a:lstStyle/>
          <a:p>
            <a:r>
              <a:rPr lang="tr-TR" sz="3500" b="1" u="sng" dirty="0"/>
              <a:t>Fiş Girişi KDV Ayırma İşlemi</a:t>
            </a:r>
          </a:p>
          <a:p>
            <a:pPr marL="0" indent="0">
              <a:buNone/>
            </a:pPr>
            <a:endParaRPr lang="tr-TR" sz="2600" dirty="0"/>
          </a:p>
          <a:p>
            <a:r>
              <a:rPr lang="tr-TR" sz="2600" dirty="0"/>
              <a:t>Fatura Türü: Kapalı Alış Faturası</a:t>
            </a:r>
          </a:p>
          <a:p>
            <a:r>
              <a:rPr lang="tr-TR" sz="2600" dirty="0"/>
              <a:t>Fiş Tipi: Tediye Fişi</a:t>
            </a:r>
          </a:p>
          <a:p>
            <a:endParaRPr lang="tr-TR" sz="2600" dirty="0"/>
          </a:p>
          <a:p>
            <a:r>
              <a:rPr lang="tr-TR" sz="2600" b="1" dirty="0"/>
              <a:t>Yapılacak İşlemler:</a:t>
            </a:r>
          </a:p>
          <a:p>
            <a:endParaRPr lang="tr-TR" sz="2600" dirty="0"/>
          </a:p>
          <a:p>
            <a:r>
              <a:rPr lang="tr-TR" sz="2600" dirty="0"/>
              <a:t>Kullanılacak hesaplar Hesap Planı Listesi’nden eklenir.</a:t>
            </a:r>
          </a:p>
          <a:p>
            <a:r>
              <a:rPr lang="tr-TR" sz="2600" dirty="0"/>
              <a:t>Cari Hesap Tanımlama (Hesap Eşleştirme) gerçekleştirilir.</a:t>
            </a:r>
          </a:p>
          <a:p>
            <a:r>
              <a:rPr lang="tr-TR" sz="2600" dirty="0"/>
              <a:t>Fiş girişi yapılır.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3972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AF35CD-DA30-4E34-B0F3-32C27766D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6310" y="0"/>
            <a:ext cx="435568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68AF7E1-75BB-4F6F-89B1-B326C8DC5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6350" y="484632"/>
            <a:ext cx="3544035" cy="1609344"/>
          </a:xfrm>
          <a:ln>
            <a:noFill/>
          </a:ln>
        </p:spPr>
        <p:txBody>
          <a:bodyPr>
            <a:normAutofit/>
          </a:bodyPr>
          <a:lstStyle/>
          <a:p>
            <a:endParaRPr lang="tr-TR" sz="320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8E747969-DC3F-465C-A2F1-3D4EB2E52E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999" y="1197393"/>
            <a:ext cx="6882269" cy="4473475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542311-095A-4A08-87BD-BEC03337C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6351" y="2121408"/>
            <a:ext cx="3544034" cy="4050792"/>
          </a:xfrm>
        </p:spPr>
        <p:txBody>
          <a:bodyPr>
            <a:normAutofit/>
          </a:bodyPr>
          <a:lstStyle/>
          <a:p>
            <a:r>
              <a:rPr lang="tr-TR" sz="1600" dirty="0"/>
              <a:t>Hesap Planı Listesine girilir.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CFC42DC-2C46-47C4-BC61-530557385D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4B91A37-AA1F-4966-8ACF-93023547DA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7B17AC5-0931-432F-9A4A-DDCFAA010A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1906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AF35CD-DA30-4E34-B0F3-32C27766D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6310" y="0"/>
            <a:ext cx="435568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3BA749B-C30D-42E4-BBFC-F23C7E6AC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6350" y="484632"/>
            <a:ext cx="3544035" cy="1609344"/>
          </a:xfrm>
          <a:ln>
            <a:noFill/>
          </a:ln>
        </p:spPr>
        <p:txBody>
          <a:bodyPr>
            <a:normAutofit/>
          </a:bodyPr>
          <a:lstStyle/>
          <a:p>
            <a:endParaRPr lang="tr-TR" sz="3200"/>
          </a:p>
        </p:txBody>
      </p:sp>
      <p:pic>
        <p:nvPicPr>
          <p:cNvPr id="5" name="Resim 4" descr="ekran görüntüsü içeren bir resim&#10;&#10;Açıklama otomatik olarak oluşturuldu">
            <a:extLst>
              <a:ext uri="{FF2B5EF4-FFF2-40B4-BE49-F238E27FC236}">
                <a16:creationId xmlns:a16="http://schemas.microsoft.com/office/drawing/2014/main" id="{53C278C1-69D6-4C7A-A735-BC2F62F1BA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999" y="1335039"/>
            <a:ext cx="6882269" cy="4198183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450CFE-5761-44C4-8030-96F462F04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6351" y="2121408"/>
            <a:ext cx="3544034" cy="4050792"/>
          </a:xfrm>
        </p:spPr>
        <p:txBody>
          <a:bodyPr>
            <a:normAutofit/>
          </a:bodyPr>
          <a:lstStyle/>
          <a:p>
            <a:endParaRPr lang="tr-TR" sz="16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CFC42DC-2C46-47C4-BC61-530557385D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4B91A37-AA1F-4966-8ACF-93023547DA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7B17AC5-0931-432F-9A4A-DDCFAA010A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4923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3AF35CD-DA30-4E34-B0F3-32C27766D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6310" y="0"/>
            <a:ext cx="435568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B9E7B28-247E-41D0-A6A0-C7C68D39E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6350" y="484632"/>
            <a:ext cx="3544035" cy="1609344"/>
          </a:xfrm>
          <a:ln>
            <a:noFill/>
          </a:ln>
        </p:spPr>
        <p:txBody>
          <a:bodyPr>
            <a:normAutofit/>
          </a:bodyPr>
          <a:lstStyle/>
          <a:p>
            <a:endParaRPr lang="tr-TR" sz="3200"/>
          </a:p>
        </p:txBody>
      </p:sp>
      <p:pic>
        <p:nvPicPr>
          <p:cNvPr id="4" name="İçerik Yer Tutucusu 3" descr="ekran görüntüsü içeren bir resim&#10;&#10;Açıklama otomatik olarak oluşturuldu">
            <a:extLst>
              <a:ext uri="{FF2B5EF4-FFF2-40B4-BE49-F238E27FC236}">
                <a16:creationId xmlns:a16="http://schemas.microsoft.com/office/drawing/2014/main" id="{2B62E2ED-0CAB-4050-BB65-91588AFEEB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999" y="1317833"/>
            <a:ext cx="6882269" cy="4232595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10FDDA3-36A5-4C30-827C-646566E14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6351" y="2121408"/>
            <a:ext cx="3544034" cy="4050792"/>
          </a:xfrm>
        </p:spPr>
        <p:txBody>
          <a:bodyPr>
            <a:normAutofit/>
          </a:bodyPr>
          <a:lstStyle/>
          <a:p>
            <a:endParaRPr lang="en-US" sz="16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FC42DC-2C46-47C4-BC61-530557385D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4B91A37-AA1F-4966-8ACF-93023547DA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7B17AC5-0931-432F-9A4A-DDCFAA010A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9583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4BD70F-04B1-4C75-8CC5-99A872B8E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385316-8E34-4641-9508-93B5948BF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Hesap Planı Cari Tanımlama yani hesapları eşleştirme işlemi yapılır.</a:t>
            </a:r>
          </a:p>
          <a:p>
            <a:r>
              <a:rPr lang="tr-TR" dirty="0"/>
              <a:t>Eşleştirme işlemi 153.01.03 Kanepe kodlu hesap üzerinden yapılır.</a:t>
            </a:r>
          </a:p>
          <a:p>
            <a:r>
              <a:rPr lang="tr-TR" dirty="0"/>
              <a:t>153.01.03 Kanepe hesaba 191.01.18 % 18 İndirilecek KDV hesabı ve 320.01 B firması hesabı bağlanır. </a:t>
            </a:r>
          </a:p>
          <a:p>
            <a:r>
              <a:rPr lang="tr-TR" dirty="0"/>
              <a:t>Bu işlem için izlenen yol;</a:t>
            </a:r>
          </a:p>
          <a:p>
            <a:r>
              <a:rPr lang="tr-TR" dirty="0"/>
              <a:t>Muhasebe –Hesap Planı İşlemleri –Hesap Planı Cari Tanımlama  </a:t>
            </a:r>
          </a:p>
          <a:p>
            <a:r>
              <a:rPr lang="tr-TR" dirty="0"/>
              <a:t>1’le başlayan hesap grupları seçilir. 153.01.03 Kanepe üzerine çift tıklanır. Açılan kutuda;•KDV Hesap Kodu: 191.01.18Cari Hesap Kodu: 320.01 ve KDV Oran: 18 seçilir.</a:t>
            </a:r>
          </a:p>
          <a:p>
            <a:r>
              <a:rPr lang="tr-TR" dirty="0"/>
              <a:t>Kaydet –Tamam, kutu kapatılır. Sırada Fiş Girişi işlemleri var.</a:t>
            </a:r>
          </a:p>
        </p:txBody>
      </p:sp>
    </p:spTree>
    <p:extLst>
      <p:ext uri="{BB962C8B-B14F-4D97-AF65-F5344CB8AC3E}">
        <p14:creationId xmlns:p14="http://schemas.microsoft.com/office/powerpoint/2010/main" val="1348471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3AF35CD-DA30-4E34-B0F3-32C27766D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6310" y="0"/>
            <a:ext cx="435568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5E8EF72D-9494-4664-B647-DCD3C7C08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6350" y="484632"/>
            <a:ext cx="3544035" cy="1609344"/>
          </a:xfrm>
          <a:ln>
            <a:noFill/>
          </a:ln>
        </p:spPr>
        <p:txBody>
          <a:bodyPr>
            <a:normAutofit/>
          </a:bodyPr>
          <a:lstStyle/>
          <a:p>
            <a:endParaRPr lang="tr-TR" sz="3200"/>
          </a:p>
        </p:txBody>
      </p:sp>
      <p:pic>
        <p:nvPicPr>
          <p:cNvPr id="4" name="İçerik Yer Tutucusu 3" descr="ekran görüntüsü içeren bir resim&#10;&#10;Açıklama otomatik olarak oluşturuldu">
            <a:extLst>
              <a:ext uri="{FF2B5EF4-FFF2-40B4-BE49-F238E27FC236}">
                <a16:creationId xmlns:a16="http://schemas.microsoft.com/office/drawing/2014/main" id="{481517F3-0230-4353-851C-A83B3DFD91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999" y="1369450"/>
            <a:ext cx="6882269" cy="4129361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F7F7061-2ED3-474D-9212-039035D33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6351" y="2121408"/>
            <a:ext cx="3544034" cy="4050792"/>
          </a:xfrm>
        </p:spPr>
        <p:txBody>
          <a:bodyPr>
            <a:normAutofit/>
          </a:bodyPr>
          <a:lstStyle/>
          <a:p>
            <a:r>
              <a:rPr lang="tr-TR" dirty="0"/>
              <a:t>Fiş tipi seçilerek, kaydet butonuna tıklanır.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FC42DC-2C46-47C4-BC61-530557385D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4B91A37-AA1F-4966-8ACF-93023547DA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7B17AC5-0931-432F-9A4A-DDCFAA010A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Metin kutusu 4">
            <a:extLst>
              <a:ext uri="{FF2B5EF4-FFF2-40B4-BE49-F238E27FC236}">
                <a16:creationId xmlns:a16="http://schemas.microsoft.com/office/drawing/2014/main" id="{767C53F2-187E-45CF-BED2-8BDA052B4E5E}"/>
              </a:ext>
            </a:extLst>
          </p:cNvPr>
          <p:cNvSpPr txBox="1"/>
          <p:nvPr/>
        </p:nvSpPr>
        <p:spPr>
          <a:xfrm>
            <a:off x="4891314" y="5036457"/>
            <a:ext cx="1494972" cy="653143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9019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3AF35CD-DA30-4E34-B0F3-32C27766D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6310" y="0"/>
            <a:ext cx="435568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6D4E8C1-D7D0-4559-BFEA-31CC748DA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6350" y="484632"/>
            <a:ext cx="3544035" cy="1609344"/>
          </a:xfrm>
          <a:ln>
            <a:noFill/>
          </a:ln>
        </p:spPr>
        <p:txBody>
          <a:bodyPr>
            <a:normAutofit/>
          </a:bodyPr>
          <a:lstStyle/>
          <a:p>
            <a:endParaRPr lang="tr-TR" sz="320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E74E4F9F-769A-470A-B53D-888B8CF660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999" y="1335039"/>
            <a:ext cx="6882269" cy="4198183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642C41D-EEEF-4B74-91CD-B944CD7B1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6351" y="2121408"/>
            <a:ext cx="3544034" cy="4050792"/>
          </a:xfrm>
        </p:spPr>
        <p:txBody>
          <a:bodyPr>
            <a:normAutofit/>
          </a:bodyPr>
          <a:lstStyle/>
          <a:p>
            <a:r>
              <a:rPr lang="tr-TR" dirty="0"/>
              <a:t>Yenile sekmesi tıklanır.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FC42DC-2C46-47C4-BC61-530557385D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4B91A37-AA1F-4966-8ACF-93023547DA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7B17AC5-0931-432F-9A4A-DDCFAA010A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Ok: Sağ 5">
            <a:extLst>
              <a:ext uri="{FF2B5EF4-FFF2-40B4-BE49-F238E27FC236}">
                <a16:creationId xmlns:a16="http://schemas.microsoft.com/office/drawing/2014/main" id="{1F36541F-B325-4CE3-9397-60B32E7FDE18}"/>
              </a:ext>
            </a:extLst>
          </p:cNvPr>
          <p:cNvSpPr/>
          <p:nvPr/>
        </p:nvSpPr>
        <p:spPr>
          <a:xfrm rot="10800000">
            <a:off x="6316394" y="2419643"/>
            <a:ext cx="815926" cy="2954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4399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hta Yazı">
  <a:themeElements>
    <a:clrScheme name="Tahta Yazı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ahta Yazı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ahta Yaz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218</Words>
  <Application>Microsoft Office PowerPoint</Application>
  <PresentationFormat>Geniş ekran</PresentationFormat>
  <Paragraphs>30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Rockwell</vt:lpstr>
      <vt:lpstr>Rockwell Condensed</vt:lpstr>
      <vt:lpstr>Rockwell Extra Bold</vt:lpstr>
      <vt:lpstr>Wingdings</vt:lpstr>
      <vt:lpstr>Tahta Yazı</vt:lpstr>
      <vt:lpstr>Fiş Girişi KDV Ayırma İşlemi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Fiş Girişi KDV Ayırma İşlemi</dc:title>
  <dc:creator>User</dc:creator>
  <cp:lastModifiedBy>User</cp:lastModifiedBy>
  <cp:revision>2</cp:revision>
  <dcterms:created xsi:type="dcterms:W3CDTF">2020-05-09T15:19:22Z</dcterms:created>
  <dcterms:modified xsi:type="dcterms:W3CDTF">2020-05-09T15:24:10Z</dcterms:modified>
</cp:coreProperties>
</file>