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62" r:id="rId2"/>
    <p:sldId id="292" r:id="rId3"/>
    <p:sldId id="313" r:id="rId4"/>
    <p:sldId id="314" r:id="rId5"/>
    <p:sldId id="316" r:id="rId6"/>
    <p:sldId id="315" r:id="rId7"/>
    <p:sldId id="317" r:id="rId8"/>
    <p:sldId id="319" r:id="rId9"/>
    <p:sldId id="318" r:id="rId10"/>
    <p:sldId id="320" r:id="rId11"/>
    <p:sldId id="321" r:id="rId12"/>
    <p:sldId id="322" r:id="rId13"/>
    <p:sldId id="323"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6" d="100"/>
          <a:sy n="66" d="100"/>
        </p:scale>
        <p:origin x="-27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23.09.2019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23.09.2019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23.09.2019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23.09.2019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23.09.2019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23.09.2019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23.09.2019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23.09.2019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23.09.2019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23.09.2019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23.09.2019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23.09.2019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175F02C-2C1A-43B8-9694-1B4E63A01B58}"/>
              </a:ext>
            </a:extLst>
          </p:cNvPr>
          <p:cNvSpPr>
            <a:spLocks noGrp="1"/>
          </p:cNvSpPr>
          <p:nvPr>
            <p:ph type="ctrTitle"/>
          </p:nvPr>
        </p:nvSpPr>
        <p:spPr/>
        <p:txBody>
          <a:bodyPr/>
          <a:lstStyle/>
          <a:p>
            <a:endParaRPr lang="tr-TR" dirty="0"/>
          </a:p>
        </p:txBody>
      </p:sp>
      <p:sp>
        <p:nvSpPr>
          <p:cNvPr id="3" name="Alt Başlık 2">
            <a:extLst>
              <a:ext uri="{FF2B5EF4-FFF2-40B4-BE49-F238E27FC236}">
                <a16:creationId xmlns:a16="http://schemas.microsoft.com/office/drawing/2014/main" xmlns="" id="{96AE9BC3-0CC0-4A0F-B24E-912C2DF14FE0}"/>
              </a:ext>
            </a:extLst>
          </p:cNvPr>
          <p:cNvSpPr>
            <a:spLocks noGrp="1"/>
          </p:cNvSpPr>
          <p:nvPr>
            <p:ph type="subTitle" idx="1"/>
          </p:nvPr>
        </p:nvSpPr>
        <p:spPr/>
        <p:txBody>
          <a:bodyPr/>
          <a:lstStyle/>
          <a:p>
            <a:endParaRPr lang="tr-TR"/>
          </a:p>
        </p:txBody>
      </p:sp>
      <p:pic>
        <p:nvPicPr>
          <p:cNvPr id="5" name="Resim 4">
            <a:extLst>
              <a:ext uri="{FF2B5EF4-FFF2-40B4-BE49-F238E27FC236}">
                <a16:creationId xmlns:a16="http://schemas.microsoft.com/office/drawing/2014/main" xmlns="" id="{58664E91-214B-4108-9C07-58134515D737}"/>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84428"/>
          </a:xfrm>
          <a:prstGeom prst="rect">
            <a:avLst/>
          </a:prstGeom>
        </p:spPr>
      </p:pic>
      <p:sp>
        <p:nvSpPr>
          <p:cNvPr id="6" name="Metin kutusu 5">
            <a:extLst>
              <a:ext uri="{FF2B5EF4-FFF2-40B4-BE49-F238E27FC236}">
                <a16:creationId xmlns:a16="http://schemas.microsoft.com/office/drawing/2014/main" xmlns="" id="{28946024-8278-47B2-BD73-25DC82C4D113}"/>
              </a:ext>
            </a:extLst>
          </p:cNvPr>
          <p:cNvSpPr txBox="1"/>
          <p:nvPr/>
        </p:nvSpPr>
        <p:spPr>
          <a:xfrm>
            <a:off x="0" y="1571612"/>
            <a:ext cx="9566401" cy="1015663"/>
          </a:xfrm>
          <a:prstGeom prst="rect">
            <a:avLst/>
          </a:prstGeom>
          <a:noFill/>
        </p:spPr>
        <p:txBody>
          <a:bodyPr wrap="none"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3200" b="1" i="0" u="none" strike="noStrike" kern="1200" cap="none" spc="0" normalizeH="0" baseline="0" noProof="0" dirty="0">
                <a:ln>
                  <a:noFill/>
                </a:ln>
                <a:solidFill>
                  <a:srgbClr val="284985"/>
                </a:solidFill>
                <a:effectLst/>
                <a:uLnTx/>
                <a:uFillTx/>
                <a:latin typeface="Ubuntu" panose="020B0504030602030204" pitchFamily="34" charset="0"/>
                <a:ea typeface="+mn-ea"/>
                <a:cs typeface="+mn-cs"/>
              </a:rPr>
              <a:t>ACİL DURUM VE AFET </a:t>
            </a:r>
            <a:r>
              <a:rPr kumimoji="0" lang="tr-TR" sz="3200" b="1" i="0" u="none" strike="noStrike" kern="1200" cap="none" spc="0" normalizeH="0" baseline="0" noProof="0" dirty="0" smtClean="0">
                <a:ln>
                  <a:noFill/>
                </a:ln>
                <a:solidFill>
                  <a:srgbClr val="284985"/>
                </a:solidFill>
                <a:effectLst/>
                <a:uLnTx/>
                <a:uFillTx/>
                <a:latin typeface="Ubuntu" panose="020B0504030602030204" pitchFamily="34" charset="0"/>
                <a:ea typeface="+mn-ea"/>
                <a:cs typeface="+mn-cs"/>
              </a:rPr>
              <a:t>PLANLAMASI</a:t>
            </a:r>
            <a:r>
              <a:rPr kumimoji="0" lang="tr-TR" sz="2800" b="1" i="0" u="none" strike="noStrike" kern="1200" cap="none" spc="0" normalizeH="0" baseline="0" noProof="0" dirty="0" smtClean="0">
                <a:ln>
                  <a:noFill/>
                </a:ln>
                <a:solidFill>
                  <a:srgbClr val="122833"/>
                </a:solidFill>
                <a:effectLst/>
                <a:uLnTx/>
                <a:uFillTx/>
                <a:latin typeface="Ubuntu" panose="020B0504030602030204" pitchFamily="34" charset="0"/>
                <a:ea typeface="+mn-ea"/>
                <a:cs typeface="+mn-cs"/>
              </a:rPr>
              <a:t/>
            </a:r>
            <a:br>
              <a:rPr kumimoji="0" lang="tr-TR" sz="2800" b="1" i="0" u="none" strike="noStrike" kern="1200" cap="none" spc="0" normalizeH="0" baseline="0" noProof="0" dirty="0" smtClean="0">
                <a:ln>
                  <a:noFill/>
                </a:ln>
                <a:solidFill>
                  <a:srgbClr val="122833"/>
                </a:solidFill>
                <a:effectLst/>
                <a:uLnTx/>
                <a:uFillTx/>
                <a:latin typeface="Ubuntu" panose="020B0504030602030204" pitchFamily="34" charset="0"/>
                <a:ea typeface="+mn-ea"/>
                <a:cs typeface="+mn-cs"/>
              </a:rPr>
            </a:br>
            <a:r>
              <a:rPr kumimoji="0" lang="tr-TR" sz="2800" b="1" i="0" u="none" strike="noStrike" kern="1200" cap="none" spc="0" normalizeH="0" baseline="0" noProof="0" dirty="0" smtClean="0">
                <a:ln>
                  <a:noFill/>
                </a:ln>
                <a:solidFill>
                  <a:srgbClr val="4472C4"/>
                </a:solidFill>
                <a:effectLst/>
                <a:uLnTx/>
                <a:uFillTx/>
                <a:latin typeface="Ubuntu" panose="020B0504030602030204" pitchFamily="34" charset="0"/>
                <a:ea typeface="+mn-ea"/>
                <a:cs typeface="+mn-cs"/>
              </a:rPr>
              <a:t>ÜNİTE 2: </a:t>
            </a:r>
            <a:r>
              <a:rPr lang="tr-TR" sz="2800" dirty="0">
                <a:solidFill>
                  <a:srgbClr val="FF0000"/>
                </a:solidFill>
                <a:latin typeface="Ubuntu" panose="020B0504030602030204" pitchFamily="34" charset="0"/>
              </a:rPr>
              <a:t>Acil Durum ve Afet Yönetimi Hazırlanma Esasları</a:t>
            </a:r>
            <a:endParaRPr kumimoji="0" lang="tr-TR" sz="2800" b="0" i="0" u="none" strike="noStrike" kern="1200" cap="none" spc="0" normalizeH="0" baseline="0" noProof="0" dirty="0">
              <a:ln>
                <a:noFill/>
              </a:ln>
              <a:solidFill>
                <a:srgbClr val="FF0000"/>
              </a:solidFill>
              <a:effectLst/>
              <a:uLnTx/>
              <a:uFillTx/>
              <a:latin typeface="Ubuntu" panose="020B0504030602030204" pitchFamily="34" charset="0"/>
              <a:ea typeface="+mn-ea"/>
              <a:cs typeface="+mn-cs"/>
            </a:endParaRPr>
          </a:p>
        </p:txBody>
      </p:sp>
      <p:sp>
        <p:nvSpPr>
          <p:cNvPr id="7" name="Metin kutusu 6">
            <a:extLst>
              <a:ext uri="{FF2B5EF4-FFF2-40B4-BE49-F238E27FC236}">
                <a16:creationId xmlns:a16="http://schemas.microsoft.com/office/drawing/2014/main" xmlns="" id="{7E812DC6-D3F4-4C52-B8A5-345CF8A063DD}"/>
              </a:ext>
            </a:extLst>
          </p:cNvPr>
          <p:cNvSpPr txBox="1"/>
          <p:nvPr/>
        </p:nvSpPr>
        <p:spPr>
          <a:xfrm>
            <a:off x="2945241" y="5043878"/>
            <a:ext cx="3253522" cy="515526"/>
          </a:xfrm>
          <a:prstGeom prst="rect">
            <a:avLst/>
          </a:prstGeom>
          <a:noFill/>
        </p:spPr>
        <p:txBody>
          <a:bodyPr wrap="square"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b="1" i="0" u="none" strike="noStrike" kern="1200" cap="none" spc="0" normalizeH="0" baseline="0" noProof="0" dirty="0" err="1">
                <a:ln>
                  <a:noFill/>
                </a:ln>
                <a:solidFill>
                  <a:prstClr val="white"/>
                </a:solidFill>
                <a:effectLst/>
                <a:uLnTx/>
                <a:uFillTx/>
                <a:latin typeface="Ubuntu" panose="020B0504030602030204" pitchFamily="34" charset="0"/>
                <a:ea typeface="+mn-ea"/>
                <a:cs typeface="+mn-cs"/>
              </a:rPr>
              <a:t>Öğr</a:t>
            </a:r>
            <a:r>
              <a:rPr kumimoji="0" lang="tr-TR" b="1" i="0" u="none" strike="noStrike" kern="1200" cap="none" spc="0" normalizeH="0" baseline="0" noProof="0" dirty="0">
                <a:ln>
                  <a:noFill/>
                </a:ln>
                <a:solidFill>
                  <a:prstClr val="white"/>
                </a:solidFill>
                <a:effectLst/>
                <a:uLnTx/>
                <a:uFillTx/>
                <a:latin typeface="Ubuntu" panose="020B0504030602030204" pitchFamily="34" charset="0"/>
                <a:ea typeface="+mn-ea"/>
                <a:cs typeface="+mn-cs"/>
              </a:rPr>
              <a:t>. Gör. Murat GÖROĞLU</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950" b="0" i="0" u="none" strike="noStrike" kern="1200" cap="none" spc="0" normalizeH="0" baseline="0" noProof="0" dirty="0">
                <a:ln>
                  <a:noFill/>
                </a:ln>
                <a:solidFill>
                  <a:prstClr val="white"/>
                </a:solidFill>
                <a:effectLst/>
                <a:uLnTx/>
                <a:uFillTx/>
                <a:latin typeface="Ubuntu" panose="020B0504030602030204" pitchFamily="34" charset="0"/>
                <a:ea typeface="+mn-ea"/>
                <a:cs typeface="+mn-cs"/>
              </a:rPr>
              <a:t>mgoroglu@ankara.edu.tr</a:t>
            </a:r>
          </a:p>
        </p:txBody>
      </p:sp>
      <p:sp>
        <p:nvSpPr>
          <p:cNvPr id="8" name="Metin kutusu 7">
            <a:extLst>
              <a:ext uri="{FF2B5EF4-FFF2-40B4-BE49-F238E27FC236}">
                <a16:creationId xmlns:a16="http://schemas.microsoft.com/office/drawing/2014/main" xmlns="" id="{021AAF24-7604-4FDC-B97A-F5758A4D5FEF}"/>
              </a:ext>
            </a:extLst>
          </p:cNvPr>
          <p:cNvSpPr txBox="1"/>
          <p:nvPr/>
        </p:nvSpPr>
        <p:spPr>
          <a:xfrm>
            <a:off x="1" y="6454295"/>
            <a:ext cx="9144000" cy="246221"/>
          </a:xfrm>
          <a:prstGeom prst="rect">
            <a:avLst/>
          </a:prstGeom>
          <a:noFill/>
        </p:spPr>
        <p:txBody>
          <a:bodyPr wrap="square"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000" b="0" i="0" u="none" strike="noStrike" kern="1200" cap="none" spc="0" normalizeH="0" baseline="0" noProof="0" dirty="0">
                <a:ln>
                  <a:noFill/>
                </a:ln>
                <a:solidFill>
                  <a:prstClr val="white">
                    <a:lumMod val="65000"/>
                  </a:prstClr>
                </a:solidFill>
                <a:effectLst/>
                <a:uLnTx/>
                <a:uFillTx/>
                <a:latin typeface="Calibri" panose="020F0502020204030204"/>
                <a:ea typeface="Cambria" panose="02040503050406030204" pitchFamily="18" charset="0"/>
                <a:cs typeface="+mn-cs"/>
              </a:rPr>
              <a:t>Güz 2020 ·  SINIF · </a:t>
            </a:r>
            <a:r>
              <a:rPr lang="tr-TR" sz="1000" dirty="0">
                <a:solidFill>
                  <a:prstClr val="white">
                    <a:lumMod val="65000"/>
                  </a:prstClr>
                </a:solidFill>
                <a:latin typeface="Calibri" panose="020F0502020204030204"/>
                <a:ea typeface="Cambria" panose="02040503050406030204" pitchFamily="18" charset="0"/>
              </a:rPr>
              <a:t>GÜN</a:t>
            </a:r>
            <a:r>
              <a:rPr kumimoji="0" lang="tr-TR" sz="1000" b="0" i="0" u="none" strike="noStrike" kern="1200" cap="none" spc="0" normalizeH="0" baseline="0" noProof="0" dirty="0">
                <a:ln>
                  <a:noFill/>
                </a:ln>
                <a:solidFill>
                  <a:prstClr val="white">
                    <a:lumMod val="65000"/>
                  </a:prstClr>
                </a:solidFill>
                <a:effectLst/>
                <a:uLnTx/>
                <a:uFillTx/>
                <a:latin typeface="Calibri" panose="020F0502020204030204"/>
                <a:ea typeface="Cambria" panose="02040503050406030204" pitchFamily="18" charset="0"/>
                <a:cs typeface="+mn-cs"/>
              </a:rPr>
              <a:t> · SAAT - </a:t>
            </a:r>
            <a:r>
              <a:rPr lang="tr-TR" sz="1000" dirty="0">
                <a:solidFill>
                  <a:prstClr val="white">
                    <a:lumMod val="65000"/>
                  </a:prstClr>
                </a:solidFill>
                <a:latin typeface="Calibri" panose="020F0502020204030204"/>
                <a:ea typeface="Cambria" panose="02040503050406030204" pitchFamily="18" charset="0"/>
              </a:rPr>
              <a:t>SAAT</a:t>
            </a:r>
            <a:r>
              <a:rPr kumimoji="0" lang="tr-TR" sz="1000" b="0" i="0" u="none" strike="noStrike" kern="1200" cap="none" spc="0" normalizeH="0" baseline="0" noProof="0" dirty="0">
                <a:ln>
                  <a:noFill/>
                </a:ln>
                <a:solidFill>
                  <a:prstClr val="white">
                    <a:lumMod val="65000"/>
                  </a:prstClr>
                </a:solidFill>
                <a:effectLst/>
                <a:uLnTx/>
                <a:uFillTx/>
                <a:latin typeface="Calibri" panose="020F0502020204030204"/>
                <a:ea typeface="Cambria" panose="02040503050406030204" pitchFamily="18" charset="0"/>
                <a:cs typeface="+mn-cs"/>
              </a:rPr>
              <a:t>                                                                                                                                                                            Beypazarı Meslek Yüksekokulu</a:t>
            </a:r>
            <a:endParaRPr kumimoji="0" lang="tr-TR" sz="1000" b="1" i="0" u="none" strike="noStrike" kern="1200" cap="none" spc="0" normalizeH="0" baseline="0" noProof="0" dirty="0">
              <a:ln>
                <a:noFill/>
              </a:ln>
              <a:solidFill>
                <a:prstClr val="white">
                  <a:lumMod val="65000"/>
                </a:prstClr>
              </a:solidFill>
              <a:effectLst/>
              <a:uLnTx/>
              <a:uFillTx/>
              <a:latin typeface="Calibri" panose="020F0502020204030204"/>
              <a:ea typeface="Cambria" panose="02040503050406030204" pitchFamily="18" charset="0"/>
              <a:cs typeface="Courier New" panose="02070309020205020404" pitchFamily="49" charset="0"/>
            </a:endParaRPr>
          </a:p>
        </p:txBody>
      </p:sp>
    </p:spTree>
    <p:extLst>
      <p:ext uri="{BB962C8B-B14F-4D97-AF65-F5344CB8AC3E}">
        <p14:creationId xmlns:p14="http://schemas.microsoft.com/office/powerpoint/2010/main" xmlns="" val="463958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40000" y="82166"/>
            <a:ext cx="8129470" cy="369332"/>
          </a:xfrm>
          <a:prstGeom prst="rect">
            <a:avLst/>
          </a:prstGeom>
          <a:noFill/>
        </p:spPr>
        <p:txBody>
          <a:bodyPr wrap="none" rtlCol="0" anchor="ctr" anchorCtr="0">
            <a:spAutoFit/>
          </a:bodyPr>
          <a:lstStyle/>
          <a:p>
            <a:pPr lvl="0" defTabSz="914400">
              <a:defRPr/>
            </a:pPr>
            <a:r>
              <a:rPr lang="tr-TR" dirty="0">
                <a:solidFill>
                  <a:schemeClr val="bg1"/>
                </a:solidFill>
                <a:latin typeface="Cambria" panose="02040503050406030204" pitchFamily="18" charset="0"/>
              </a:rPr>
              <a:t>Acil Durum ve Afet Yönetimi Planlarında Dikkate Alınması Gereken Ana Hususlar</a:t>
            </a:r>
            <a:endParaRPr lang="tr-TR"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9" name="Metin kutusu 8">
            <a:extLst>
              <a:ext uri="{FF2B5EF4-FFF2-40B4-BE49-F238E27FC236}">
                <a16:creationId xmlns:a16="http://schemas.microsoft.com/office/drawing/2014/main" xmlns="" id="{292AADFE-C258-4DBF-B43B-B643B489B2E9}"/>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8" name="Dikdörtgen 7">
            <a:extLst>
              <a:ext uri="{FF2B5EF4-FFF2-40B4-BE49-F238E27FC236}">
                <a16:creationId xmlns:a16="http://schemas.microsoft.com/office/drawing/2014/main" xmlns="" id="{0AD89BA6-DAD4-456E-B73D-3E04D3C16987}"/>
              </a:ext>
            </a:extLst>
          </p:cNvPr>
          <p:cNvSpPr/>
          <p:nvPr/>
        </p:nvSpPr>
        <p:spPr>
          <a:xfrm>
            <a:off x="-1" y="245033"/>
            <a:ext cx="9144000" cy="1754326"/>
          </a:xfrm>
          <a:prstGeom prst="rect">
            <a:avLst/>
          </a:prstGeom>
        </p:spPr>
        <p:txBody>
          <a:bodyPr wrap="square">
            <a:spAutoFit/>
          </a:bodyPr>
          <a:lstStyle/>
          <a:p>
            <a:pPr algn="ctr"/>
            <a:endParaRPr lang="tr-TR" dirty="0">
              <a:solidFill>
                <a:srgbClr val="264885"/>
              </a:solidFill>
            </a:endParaRPr>
          </a:p>
          <a:p>
            <a:pPr algn="ctr"/>
            <a:r>
              <a:rPr lang="tr-TR" dirty="0">
                <a:solidFill>
                  <a:srgbClr val="264885"/>
                </a:solidFill>
              </a:rPr>
              <a:t>Afet planlarında dikkate alınması gereken ana özellikleri ise aşağıdaki gibidir (</a:t>
            </a:r>
            <a:r>
              <a:rPr lang="tr-TR" dirty="0" err="1">
                <a:solidFill>
                  <a:srgbClr val="264885"/>
                </a:solidFill>
              </a:rPr>
              <a:t>Ergünay</a:t>
            </a:r>
            <a:r>
              <a:rPr lang="tr-TR" dirty="0">
                <a:solidFill>
                  <a:srgbClr val="264885"/>
                </a:solidFill>
              </a:rPr>
              <a:t>, 2002).</a:t>
            </a:r>
          </a:p>
          <a:p>
            <a:pPr algn="ctr"/>
            <a:r>
              <a:rPr lang="tr-TR" dirty="0">
                <a:solidFill>
                  <a:srgbClr val="264885"/>
                </a:solidFill>
              </a:rPr>
              <a:t> </a:t>
            </a:r>
            <a:r>
              <a:rPr lang="tr-TR" dirty="0"/>
              <a:t/>
            </a:r>
            <a:br>
              <a:rPr lang="tr-TR" dirty="0"/>
            </a:br>
            <a:r>
              <a:rPr lang="tr-TR" dirty="0"/>
              <a:t/>
            </a:r>
            <a:br>
              <a:rPr lang="tr-TR" dirty="0"/>
            </a:br>
            <a:r>
              <a:rPr lang="tr-TR" dirty="0">
                <a:solidFill>
                  <a:srgbClr val="3E5987"/>
                </a:solidFill>
              </a:rPr>
              <a:t/>
            </a:r>
            <a:br>
              <a:rPr lang="tr-TR" dirty="0">
                <a:solidFill>
                  <a:srgbClr val="3E5987"/>
                </a:solidFill>
              </a:rPr>
            </a:br>
            <a:endParaRPr lang="tr-TR" dirty="0">
              <a:solidFill>
                <a:srgbClr val="3E5987"/>
              </a:solidFill>
            </a:endParaRPr>
          </a:p>
        </p:txBody>
      </p:sp>
      <p:sp>
        <p:nvSpPr>
          <p:cNvPr id="10" name="Dikdörtgen 9">
            <a:extLst>
              <a:ext uri="{FF2B5EF4-FFF2-40B4-BE49-F238E27FC236}">
                <a16:creationId xmlns:a16="http://schemas.microsoft.com/office/drawing/2014/main" xmlns="" id="{897A8079-503E-4771-921D-6378E198D2E7}"/>
              </a:ext>
            </a:extLst>
          </p:cNvPr>
          <p:cNvSpPr/>
          <p:nvPr/>
        </p:nvSpPr>
        <p:spPr>
          <a:xfrm>
            <a:off x="814908" y="876025"/>
            <a:ext cx="7578389" cy="374679"/>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rtlCol="0" anchor="ctr"/>
          <a:lstStyle/>
          <a:p>
            <a:pPr algn="ctr"/>
            <a:r>
              <a:rPr lang="tr-TR" b="1" dirty="0"/>
              <a:t>Afet Planlamasında Dikkate Alınması Gereken Ana Özellikler</a:t>
            </a:r>
          </a:p>
        </p:txBody>
      </p:sp>
      <p:sp>
        <p:nvSpPr>
          <p:cNvPr id="11" name="Dikdörtgen 10">
            <a:extLst>
              <a:ext uri="{FF2B5EF4-FFF2-40B4-BE49-F238E27FC236}">
                <a16:creationId xmlns:a16="http://schemas.microsoft.com/office/drawing/2014/main" xmlns="" id="{A4E26129-5D9A-4DD4-889E-70219028BB80}"/>
              </a:ext>
            </a:extLst>
          </p:cNvPr>
          <p:cNvSpPr/>
          <p:nvPr/>
        </p:nvSpPr>
        <p:spPr>
          <a:xfrm>
            <a:off x="1016243" y="1279900"/>
            <a:ext cx="7175721" cy="281023"/>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rtlCol="0" anchor="ctr"/>
          <a:lstStyle/>
          <a:p>
            <a:pPr marL="285750" indent="-285750" algn="ctr">
              <a:buFont typeface="Arial" panose="020B0604020202020204" pitchFamily="34" charset="0"/>
              <a:buChar char="•"/>
            </a:pPr>
            <a:r>
              <a:rPr lang="tr-TR" sz="1600" dirty="0"/>
              <a:t>Planlar gerçekçi ve kabul edilebilir olmalı.</a:t>
            </a:r>
          </a:p>
        </p:txBody>
      </p:sp>
      <p:sp>
        <p:nvSpPr>
          <p:cNvPr id="13" name="Dikdörtgen 12">
            <a:extLst>
              <a:ext uri="{FF2B5EF4-FFF2-40B4-BE49-F238E27FC236}">
                <a16:creationId xmlns:a16="http://schemas.microsoft.com/office/drawing/2014/main" xmlns="" id="{14504401-C384-4538-B975-7E009317681F}"/>
              </a:ext>
            </a:extLst>
          </p:cNvPr>
          <p:cNvSpPr/>
          <p:nvPr/>
        </p:nvSpPr>
        <p:spPr>
          <a:xfrm>
            <a:off x="1016243" y="1610936"/>
            <a:ext cx="7175721" cy="510621"/>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rtlCol="0" anchor="ctr"/>
          <a:lstStyle/>
          <a:p>
            <a:pPr marL="285750" indent="-285750" algn="ctr">
              <a:buFont typeface="Arial" panose="020B0604020202020204" pitchFamily="34" charset="0"/>
              <a:buChar char="•"/>
            </a:pPr>
            <a:r>
              <a:rPr lang="tr-TR" sz="1600" dirty="0"/>
              <a:t>Tehlikeye maruz kalabilecek bütün varlıklara ait bilgiler ve mevcut kapasite eksiksiz bir şekilde belirlenmiş olmalı.</a:t>
            </a:r>
          </a:p>
        </p:txBody>
      </p:sp>
      <p:sp>
        <p:nvSpPr>
          <p:cNvPr id="14" name="Dikdörtgen 13">
            <a:extLst>
              <a:ext uri="{FF2B5EF4-FFF2-40B4-BE49-F238E27FC236}">
                <a16:creationId xmlns:a16="http://schemas.microsoft.com/office/drawing/2014/main" xmlns="" id="{2A356293-87EB-4752-93DD-C617D23D66A0}"/>
              </a:ext>
            </a:extLst>
          </p:cNvPr>
          <p:cNvSpPr/>
          <p:nvPr/>
        </p:nvSpPr>
        <p:spPr>
          <a:xfrm>
            <a:off x="1016243" y="2168767"/>
            <a:ext cx="7175721" cy="269192"/>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rtlCol="0" anchor="ctr"/>
          <a:lstStyle/>
          <a:p>
            <a:pPr marL="285750" indent="-285750" algn="ctr">
              <a:buFont typeface="Arial" panose="020B0604020202020204" pitchFamily="34" charset="0"/>
              <a:buChar char="•"/>
            </a:pPr>
            <a:r>
              <a:rPr lang="tr-TR" sz="1600" dirty="0"/>
              <a:t>Tehlike ve Risk analizi yapılmış olmalı.</a:t>
            </a:r>
          </a:p>
        </p:txBody>
      </p:sp>
      <p:sp>
        <p:nvSpPr>
          <p:cNvPr id="15" name="Dikdörtgen 14">
            <a:extLst>
              <a:ext uri="{FF2B5EF4-FFF2-40B4-BE49-F238E27FC236}">
                <a16:creationId xmlns:a16="http://schemas.microsoft.com/office/drawing/2014/main" xmlns="" id="{FEF53318-DA6D-4F05-8C99-01D3A11794D6}"/>
              </a:ext>
            </a:extLst>
          </p:cNvPr>
          <p:cNvSpPr/>
          <p:nvPr/>
        </p:nvSpPr>
        <p:spPr>
          <a:xfrm>
            <a:off x="1016243" y="2466430"/>
            <a:ext cx="7175721" cy="501366"/>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rtlCol="0" anchor="ctr"/>
          <a:lstStyle/>
          <a:p>
            <a:pPr marL="285750" indent="-285750" algn="ctr">
              <a:buFont typeface="Arial" panose="020B0604020202020204" pitchFamily="34" charset="0"/>
              <a:buChar char="•"/>
            </a:pPr>
            <a:r>
              <a:rPr lang="tr-TR" sz="1600" dirty="0"/>
              <a:t>Planlar bilimsel kriterlere uygun bir şekilde yapılmış afet senaryoları esas alınarak hazırlanmalıdır.</a:t>
            </a:r>
          </a:p>
        </p:txBody>
      </p:sp>
      <p:sp>
        <p:nvSpPr>
          <p:cNvPr id="16" name="Dikdörtgen 15">
            <a:extLst>
              <a:ext uri="{FF2B5EF4-FFF2-40B4-BE49-F238E27FC236}">
                <a16:creationId xmlns:a16="http://schemas.microsoft.com/office/drawing/2014/main" xmlns="" id="{0B3FF616-73D6-442C-B2D0-83421E709F66}"/>
              </a:ext>
            </a:extLst>
          </p:cNvPr>
          <p:cNvSpPr/>
          <p:nvPr/>
        </p:nvSpPr>
        <p:spPr>
          <a:xfrm>
            <a:off x="1016243" y="3013705"/>
            <a:ext cx="7175721" cy="501366"/>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rtlCol="0" anchor="ctr"/>
          <a:lstStyle/>
          <a:p>
            <a:pPr marL="285750" indent="-285750" algn="ctr">
              <a:buFont typeface="Arial" panose="020B0604020202020204" pitchFamily="34" charset="0"/>
              <a:buChar char="•"/>
            </a:pPr>
            <a:r>
              <a:rPr lang="tr-TR" sz="1600" dirty="0"/>
              <a:t>Planlar, farklı gruplar ve kuruluşlar arasında en uygun yardımlaşma, işbirliği ve koordinasyon esaslarını belirlemelidir.</a:t>
            </a:r>
          </a:p>
        </p:txBody>
      </p:sp>
      <p:sp>
        <p:nvSpPr>
          <p:cNvPr id="17" name="Dikdörtgen 16">
            <a:extLst>
              <a:ext uri="{FF2B5EF4-FFF2-40B4-BE49-F238E27FC236}">
                <a16:creationId xmlns:a16="http://schemas.microsoft.com/office/drawing/2014/main" xmlns="" id="{2B6F335A-A80A-4E2C-ADA7-E12E87ED08E7}"/>
              </a:ext>
            </a:extLst>
          </p:cNvPr>
          <p:cNvSpPr/>
          <p:nvPr/>
        </p:nvSpPr>
        <p:spPr>
          <a:xfrm>
            <a:off x="1016243" y="3569132"/>
            <a:ext cx="7175721" cy="487224"/>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rtlCol="0" anchor="ctr"/>
          <a:lstStyle/>
          <a:p>
            <a:pPr marL="285750" indent="-285750" algn="ctr">
              <a:buFont typeface="Arial" panose="020B0604020202020204" pitchFamily="34" charset="0"/>
              <a:buChar char="•"/>
            </a:pPr>
            <a:r>
              <a:rPr lang="tr-TR" sz="1600" dirty="0"/>
              <a:t>Planlarda, görev, yetki ve sorumluluklar açıklıkla belirtilmeli, belirsizlik, görev çalışmaları ve tekrarlanmalara fırsat verilmemelidir.</a:t>
            </a:r>
          </a:p>
        </p:txBody>
      </p:sp>
      <p:sp>
        <p:nvSpPr>
          <p:cNvPr id="18" name="Dikdörtgen 17">
            <a:extLst>
              <a:ext uri="{FF2B5EF4-FFF2-40B4-BE49-F238E27FC236}">
                <a16:creationId xmlns:a16="http://schemas.microsoft.com/office/drawing/2014/main" xmlns="" id="{33E15A5B-E6EF-456F-938C-3C1527940E6D}"/>
              </a:ext>
            </a:extLst>
          </p:cNvPr>
          <p:cNvSpPr/>
          <p:nvPr/>
        </p:nvSpPr>
        <p:spPr>
          <a:xfrm>
            <a:off x="1016243" y="4102265"/>
            <a:ext cx="7175721" cy="483331"/>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rtlCol="0" anchor="ctr"/>
          <a:lstStyle/>
          <a:p>
            <a:pPr marL="285750" indent="-285750" algn="ctr">
              <a:buFont typeface="Arial" panose="020B0604020202020204" pitchFamily="34" charset="0"/>
              <a:buChar char="•"/>
            </a:pPr>
            <a:r>
              <a:rPr lang="tr-TR" sz="1600" dirty="0"/>
              <a:t>Planlarda yönetim, komuta ve kontrol mekanizmalarının bilgi akışının nasıl olacağı açıklıkla belirlenmeli ve yönetim karmaşasına neden olunmamalıdır.</a:t>
            </a:r>
          </a:p>
        </p:txBody>
      </p:sp>
      <p:sp>
        <p:nvSpPr>
          <p:cNvPr id="19" name="Dikdörtgen 18">
            <a:extLst>
              <a:ext uri="{FF2B5EF4-FFF2-40B4-BE49-F238E27FC236}">
                <a16:creationId xmlns:a16="http://schemas.microsoft.com/office/drawing/2014/main" xmlns="" id="{EBEE45CD-9483-434D-841D-1B1DAE1712B7}"/>
              </a:ext>
            </a:extLst>
          </p:cNvPr>
          <p:cNvSpPr/>
          <p:nvPr/>
        </p:nvSpPr>
        <p:spPr>
          <a:xfrm>
            <a:off x="1016243" y="4639207"/>
            <a:ext cx="7175721" cy="715090"/>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rtlCol="0" anchor="ctr"/>
          <a:lstStyle/>
          <a:p>
            <a:pPr marL="285750" indent="-285750" algn="ctr">
              <a:buFont typeface="Arial" panose="020B0604020202020204" pitchFamily="34" charset="0"/>
              <a:buChar char="•"/>
            </a:pPr>
            <a:r>
              <a:rPr lang="tr-TR" sz="1600" dirty="0"/>
              <a:t>Planlar yeni kaynak ve yeni kuruluşlara ihtiyaç gösteren belgeler yerine, mevcut imkan ve kaynaklarla neler yapılabileceğini, ilave imkân ve kaynakların gerçekçi olarak nereden ve nasıl karşılanacağını gösteren belgeler olmalıdır.</a:t>
            </a:r>
          </a:p>
        </p:txBody>
      </p:sp>
      <p:sp>
        <p:nvSpPr>
          <p:cNvPr id="20" name="Dikdörtgen 19">
            <a:extLst>
              <a:ext uri="{FF2B5EF4-FFF2-40B4-BE49-F238E27FC236}">
                <a16:creationId xmlns:a16="http://schemas.microsoft.com/office/drawing/2014/main" xmlns="" id="{CF9E5E4A-22BE-4CCA-B688-7DA019C2EAA3}"/>
              </a:ext>
            </a:extLst>
          </p:cNvPr>
          <p:cNvSpPr/>
          <p:nvPr/>
        </p:nvSpPr>
        <p:spPr>
          <a:xfrm>
            <a:off x="1016243" y="5389980"/>
            <a:ext cx="7175721" cy="746717"/>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rtlCol="0" anchor="ctr"/>
          <a:lstStyle/>
          <a:p>
            <a:pPr marL="285750" indent="-285750" algn="ctr">
              <a:buFont typeface="Arial" panose="020B0604020202020204" pitchFamily="34" charset="0"/>
              <a:buChar char="•"/>
            </a:pPr>
            <a:r>
              <a:rPr lang="tr-TR" sz="1600" dirty="0"/>
              <a:t>Planlar, acil haberleşme, ulaşım, arama-kurtarma, ilk-yardım, tahliye, </a:t>
            </a:r>
          </a:p>
          <a:p>
            <a:pPr marL="285750" indent="-285750" algn="ctr">
              <a:buFont typeface="Arial" panose="020B0604020202020204" pitchFamily="34" charset="0"/>
              <a:buChar char="•"/>
            </a:pPr>
            <a:r>
              <a:rPr lang="tr-TR" sz="1600" dirty="0"/>
              <a:t>geçici barındırma, lojistik destek, yol, su, elektrik, kanalizasyon, gibi hayati teknik altyapının acil onarımı gibi alt planları da kapsamalıdır.</a:t>
            </a:r>
          </a:p>
        </p:txBody>
      </p:sp>
      <p:sp>
        <p:nvSpPr>
          <p:cNvPr id="21" name="Dikdörtgen 20">
            <a:extLst>
              <a:ext uri="{FF2B5EF4-FFF2-40B4-BE49-F238E27FC236}">
                <a16:creationId xmlns:a16="http://schemas.microsoft.com/office/drawing/2014/main" xmlns="" id="{8A42622D-9B8C-4602-89B6-E47C16B46EC9}"/>
              </a:ext>
            </a:extLst>
          </p:cNvPr>
          <p:cNvSpPr/>
          <p:nvPr/>
        </p:nvSpPr>
        <p:spPr>
          <a:xfrm>
            <a:off x="1016243" y="6172380"/>
            <a:ext cx="7175721" cy="516755"/>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rtlCol="0" anchor="ctr"/>
          <a:lstStyle/>
          <a:p>
            <a:pPr marL="285750" indent="-285750" algn="ctr">
              <a:buFont typeface="Arial" panose="020B0604020202020204" pitchFamily="34" charset="0"/>
              <a:buChar char="•"/>
            </a:pPr>
            <a:r>
              <a:rPr lang="tr-TR" sz="1600" dirty="0">
                <a:solidFill>
                  <a:schemeClr val="tx1"/>
                </a:solidFill>
              </a:rPr>
              <a:t>Planlar, yaşanan her afet olayı ve tatbikatlardan elde edilen </a:t>
            </a:r>
          </a:p>
          <a:p>
            <a:pPr marL="285750" indent="-285750" algn="ctr">
              <a:buFont typeface="Arial" panose="020B0604020202020204" pitchFamily="34" charset="0"/>
              <a:buChar char="•"/>
            </a:pPr>
            <a:r>
              <a:rPr lang="tr-TR" sz="1600" dirty="0">
                <a:solidFill>
                  <a:schemeClr val="tx1"/>
                </a:solidFill>
              </a:rPr>
              <a:t>yeni dersler ve deneyimler doğrultusunda revize edilmeli ve geliştirilmelidir.</a:t>
            </a:r>
          </a:p>
        </p:txBody>
      </p:sp>
    </p:spTree>
    <p:extLst>
      <p:ext uri="{BB962C8B-B14F-4D97-AF65-F5344CB8AC3E}">
        <p14:creationId xmlns:p14="http://schemas.microsoft.com/office/powerpoint/2010/main" xmlns="" val="3637644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40000" y="82166"/>
            <a:ext cx="8129470" cy="369332"/>
          </a:xfrm>
          <a:prstGeom prst="rect">
            <a:avLst/>
          </a:prstGeom>
          <a:noFill/>
        </p:spPr>
        <p:txBody>
          <a:bodyPr wrap="none" rtlCol="0" anchor="ctr" anchorCtr="0">
            <a:spAutoFit/>
          </a:bodyPr>
          <a:lstStyle/>
          <a:p>
            <a:pPr lvl="0" defTabSz="914400">
              <a:defRPr/>
            </a:pPr>
            <a:r>
              <a:rPr lang="tr-TR" dirty="0">
                <a:solidFill>
                  <a:schemeClr val="bg1"/>
                </a:solidFill>
                <a:latin typeface="Cambria" panose="02040503050406030204" pitchFamily="18" charset="0"/>
              </a:rPr>
              <a:t>Acil Durum ve Afet Yönetimi Planlarında Dikkate Alınması Gereken Ana Hususlar</a:t>
            </a:r>
            <a:endParaRPr lang="tr-TR"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9" name="Metin kutusu 8">
            <a:extLst>
              <a:ext uri="{FF2B5EF4-FFF2-40B4-BE49-F238E27FC236}">
                <a16:creationId xmlns:a16="http://schemas.microsoft.com/office/drawing/2014/main" xmlns="" id="{292AADFE-C258-4DBF-B43B-B643B489B2E9}"/>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8" name="Dikdörtgen 7">
            <a:extLst>
              <a:ext uri="{FF2B5EF4-FFF2-40B4-BE49-F238E27FC236}">
                <a16:creationId xmlns:a16="http://schemas.microsoft.com/office/drawing/2014/main" xmlns="" id="{0AD89BA6-DAD4-456E-B73D-3E04D3C16987}"/>
              </a:ext>
            </a:extLst>
          </p:cNvPr>
          <p:cNvSpPr/>
          <p:nvPr/>
        </p:nvSpPr>
        <p:spPr>
          <a:xfrm>
            <a:off x="0" y="364420"/>
            <a:ext cx="9144000" cy="2585323"/>
          </a:xfrm>
          <a:prstGeom prst="rect">
            <a:avLst/>
          </a:prstGeom>
        </p:spPr>
        <p:txBody>
          <a:bodyPr wrap="square">
            <a:spAutoFit/>
          </a:bodyPr>
          <a:lstStyle/>
          <a:p>
            <a:pPr algn="ctr"/>
            <a:endParaRPr lang="tr-TR" dirty="0">
              <a:solidFill>
                <a:srgbClr val="264885"/>
              </a:solidFill>
            </a:endParaRPr>
          </a:p>
          <a:p>
            <a:r>
              <a:rPr lang="tr-TR" b="1" dirty="0">
                <a:solidFill>
                  <a:srgbClr val="264885"/>
                </a:solidFill>
              </a:rPr>
              <a:t>İyi bir plan hazırlanırken mutlaka uluslar arası standartlar, temel planlama ilkeleri, afet yönetimi ilkeleri ve mevzuat dikkate alınmalıdır (Kadıoğlu,2011)</a:t>
            </a:r>
          </a:p>
          <a:p>
            <a:r>
              <a:rPr lang="tr-TR" b="1" dirty="0">
                <a:solidFill>
                  <a:srgbClr val="264885"/>
                </a:solidFill>
              </a:rPr>
              <a:t> İlgili tablo aşağıda yer almaktadır. </a:t>
            </a:r>
            <a:r>
              <a:rPr lang="tr-TR" b="1" dirty="0"/>
              <a:t/>
            </a:r>
            <a:br>
              <a:rPr lang="tr-TR" b="1" dirty="0"/>
            </a:br>
            <a:endParaRPr lang="tr-TR" b="1" dirty="0">
              <a:solidFill>
                <a:srgbClr val="264885"/>
              </a:solidFill>
            </a:endParaRPr>
          </a:p>
          <a:p>
            <a:pPr algn="ctr"/>
            <a:r>
              <a:rPr lang="tr-TR" dirty="0">
                <a:solidFill>
                  <a:srgbClr val="264885"/>
                </a:solidFill>
              </a:rPr>
              <a:t> </a:t>
            </a:r>
            <a:r>
              <a:rPr lang="tr-TR" dirty="0"/>
              <a:t/>
            </a:r>
            <a:br>
              <a:rPr lang="tr-TR" dirty="0"/>
            </a:br>
            <a:r>
              <a:rPr lang="tr-TR" dirty="0"/>
              <a:t/>
            </a:r>
            <a:br>
              <a:rPr lang="tr-TR" dirty="0"/>
            </a:br>
            <a:r>
              <a:rPr lang="tr-TR" dirty="0">
                <a:solidFill>
                  <a:srgbClr val="3E5987"/>
                </a:solidFill>
              </a:rPr>
              <a:t/>
            </a:r>
            <a:br>
              <a:rPr lang="tr-TR" dirty="0">
                <a:solidFill>
                  <a:srgbClr val="3E5987"/>
                </a:solidFill>
              </a:rPr>
            </a:br>
            <a:endParaRPr lang="tr-TR" dirty="0">
              <a:solidFill>
                <a:srgbClr val="3E5987"/>
              </a:solidFill>
            </a:endParaRPr>
          </a:p>
        </p:txBody>
      </p:sp>
      <p:sp>
        <p:nvSpPr>
          <p:cNvPr id="3" name="Dikdörtgen: Köşeleri Yuvarlatılmış 2">
            <a:extLst>
              <a:ext uri="{FF2B5EF4-FFF2-40B4-BE49-F238E27FC236}">
                <a16:creationId xmlns:a16="http://schemas.microsoft.com/office/drawing/2014/main" xmlns="" id="{DA084560-642F-466B-AD60-25FD2463C537}"/>
              </a:ext>
            </a:extLst>
          </p:cNvPr>
          <p:cNvSpPr/>
          <p:nvPr/>
        </p:nvSpPr>
        <p:spPr>
          <a:xfrm>
            <a:off x="3511827" y="3130826"/>
            <a:ext cx="1802296" cy="59634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tr-TR" sz="4000" b="1" dirty="0">
                <a:solidFill>
                  <a:srgbClr val="FF0000"/>
                </a:solidFill>
              </a:rPr>
              <a:t>PLAN</a:t>
            </a:r>
          </a:p>
        </p:txBody>
      </p:sp>
      <p:sp>
        <p:nvSpPr>
          <p:cNvPr id="4" name="Dikdörtgen: Köşeleri Yuvarlatılmış 3">
            <a:extLst>
              <a:ext uri="{FF2B5EF4-FFF2-40B4-BE49-F238E27FC236}">
                <a16:creationId xmlns:a16="http://schemas.microsoft.com/office/drawing/2014/main" xmlns="" id="{A36234AA-B48F-4BCD-BD78-ACE043E46E8F}"/>
              </a:ext>
            </a:extLst>
          </p:cNvPr>
          <p:cNvSpPr/>
          <p:nvPr/>
        </p:nvSpPr>
        <p:spPr>
          <a:xfrm>
            <a:off x="1159566" y="2425148"/>
            <a:ext cx="2034208" cy="6077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ULUSLARARASI STANDARTLAR</a:t>
            </a:r>
          </a:p>
        </p:txBody>
      </p:sp>
      <p:sp>
        <p:nvSpPr>
          <p:cNvPr id="24" name="Dikdörtgen: Köşeleri Yuvarlatılmış 23">
            <a:extLst>
              <a:ext uri="{FF2B5EF4-FFF2-40B4-BE49-F238E27FC236}">
                <a16:creationId xmlns:a16="http://schemas.microsoft.com/office/drawing/2014/main" xmlns="" id="{CCD6F6AD-265B-4AAE-A159-CD2ABCE94D7E}"/>
              </a:ext>
            </a:extLst>
          </p:cNvPr>
          <p:cNvSpPr/>
          <p:nvPr/>
        </p:nvSpPr>
        <p:spPr>
          <a:xfrm>
            <a:off x="1159566" y="3908258"/>
            <a:ext cx="2034208" cy="6077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AFET YÖNETİM İLKELERİ</a:t>
            </a:r>
          </a:p>
        </p:txBody>
      </p:sp>
      <p:sp>
        <p:nvSpPr>
          <p:cNvPr id="25" name="Dikdörtgen: Köşeleri Yuvarlatılmış 24">
            <a:extLst>
              <a:ext uri="{FF2B5EF4-FFF2-40B4-BE49-F238E27FC236}">
                <a16:creationId xmlns:a16="http://schemas.microsoft.com/office/drawing/2014/main" xmlns="" id="{7367610C-96A9-446C-8A0E-5C2A16FCB43F}"/>
              </a:ext>
            </a:extLst>
          </p:cNvPr>
          <p:cNvSpPr/>
          <p:nvPr/>
        </p:nvSpPr>
        <p:spPr>
          <a:xfrm>
            <a:off x="5585792" y="2434514"/>
            <a:ext cx="2034208" cy="58898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TEMEL PLANLAMA İLKELERİ</a:t>
            </a:r>
          </a:p>
        </p:txBody>
      </p:sp>
      <p:sp>
        <p:nvSpPr>
          <p:cNvPr id="26" name="Dikdörtgen: Köşeleri Yuvarlatılmış 25">
            <a:extLst>
              <a:ext uri="{FF2B5EF4-FFF2-40B4-BE49-F238E27FC236}">
                <a16:creationId xmlns:a16="http://schemas.microsoft.com/office/drawing/2014/main" xmlns="" id="{6CD386B3-0EEA-47C5-B287-69098542B17B}"/>
              </a:ext>
            </a:extLst>
          </p:cNvPr>
          <p:cNvSpPr/>
          <p:nvPr/>
        </p:nvSpPr>
        <p:spPr>
          <a:xfrm>
            <a:off x="5585791" y="3908258"/>
            <a:ext cx="2034208" cy="6077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MEVZUAT</a:t>
            </a:r>
          </a:p>
        </p:txBody>
      </p:sp>
      <p:sp>
        <p:nvSpPr>
          <p:cNvPr id="27" name="Metin kutusu 26">
            <a:extLst>
              <a:ext uri="{FF2B5EF4-FFF2-40B4-BE49-F238E27FC236}">
                <a16:creationId xmlns:a16="http://schemas.microsoft.com/office/drawing/2014/main" xmlns="" id="{83F18436-1384-4535-B853-378286466C1E}"/>
              </a:ext>
            </a:extLst>
          </p:cNvPr>
          <p:cNvSpPr txBox="1"/>
          <p:nvPr/>
        </p:nvSpPr>
        <p:spPr>
          <a:xfrm>
            <a:off x="113115" y="5305736"/>
            <a:ext cx="8481391" cy="646331"/>
          </a:xfrm>
          <a:prstGeom prst="rect">
            <a:avLst/>
          </a:prstGeom>
          <a:noFill/>
        </p:spPr>
        <p:txBody>
          <a:bodyPr wrap="square" rtlCol="0">
            <a:spAutoFit/>
          </a:bodyPr>
          <a:lstStyle/>
          <a:p>
            <a:pPr algn="ctr"/>
            <a:r>
              <a:rPr lang="tr-TR" dirty="0">
                <a:solidFill>
                  <a:srgbClr val="FF0000"/>
                </a:solidFill>
              </a:rPr>
              <a:t>Planların hazırlanmasında planların dayandığı unsurlar (Kadıoğlu, 2011) </a:t>
            </a:r>
            <a:r>
              <a:rPr lang="tr-TR" dirty="0"/>
              <a:t/>
            </a:r>
            <a:br>
              <a:rPr lang="tr-TR" dirty="0"/>
            </a:br>
            <a:endParaRPr lang="tr-TR" dirty="0"/>
          </a:p>
        </p:txBody>
      </p:sp>
    </p:spTree>
    <p:extLst>
      <p:ext uri="{BB962C8B-B14F-4D97-AF65-F5344CB8AC3E}">
        <p14:creationId xmlns:p14="http://schemas.microsoft.com/office/powerpoint/2010/main" xmlns="" val="23395461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76200" y="-38858"/>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40000" y="82166"/>
            <a:ext cx="8129470" cy="369332"/>
          </a:xfrm>
          <a:prstGeom prst="rect">
            <a:avLst/>
          </a:prstGeom>
          <a:noFill/>
        </p:spPr>
        <p:txBody>
          <a:bodyPr wrap="none" rtlCol="0" anchor="ctr" anchorCtr="0">
            <a:spAutoFit/>
          </a:bodyPr>
          <a:lstStyle/>
          <a:p>
            <a:pPr lvl="0" defTabSz="914400">
              <a:defRPr/>
            </a:pPr>
            <a:r>
              <a:rPr lang="tr-TR" dirty="0">
                <a:solidFill>
                  <a:schemeClr val="bg1"/>
                </a:solidFill>
                <a:latin typeface="Cambria" panose="02040503050406030204" pitchFamily="18" charset="0"/>
              </a:rPr>
              <a:t>Acil Durum ve Afet Yönetimi Planlarında Dikkate Alınması Gereken Ana Hususlar</a:t>
            </a:r>
            <a:endParaRPr lang="tr-TR"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9" name="Metin kutusu 8">
            <a:extLst>
              <a:ext uri="{FF2B5EF4-FFF2-40B4-BE49-F238E27FC236}">
                <a16:creationId xmlns:a16="http://schemas.microsoft.com/office/drawing/2014/main" xmlns="" id="{292AADFE-C258-4DBF-B43B-B643B489B2E9}"/>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8" name="Dikdörtgen 7">
            <a:extLst>
              <a:ext uri="{FF2B5EF4-FFF2-40B4-BE49-F238E27FC236}">
                <a16:creationId xmlns:a16="http://schemas.microsoft.com/office/drawing/2014/main" xmlns="" id="{0AD89BA6-DAD4-456E-B73D-3E04D3C16987}"/>
              </a:ext>
            </a:extLst>
          </p:cNvPr>
          <p:cNvSpPr/>
          <p:nvPr/>
        </p:nvSpPr>
        <p:spPr>
          <a:xfrm>
            <a:off x="32735" y="445230"/>
            <a:ext cx="9144000" cy="3139321"/>
          </a:xfrm>
          <a:prstGeom prst="rect">
            <a:avLst/>
          </a:prstGeom>
        </p:spPr>
        <p:txBody>
          <a:bodyPr wrap="square">
            <a:spAutoFit/>
          </a:bodyPr>
          <a:lstStyle/>
          <a:p>
            <a:pPr algn="ctr"/>
            <a:endParaRPr lang="tr-TR" dirty="0">
              <a:solidFill>
                <a:srgbClr val="264885"/>
              </a:solidFill>
            </a:endParaRPr>
          </a:p>
          <a:p>
            <a:r>
              <a:rPr lang="tr-TR" dirty="0">
                <a:solidFill>
                  <a:srgbClr val="264885"/>
                </a:solidFill>
              </a:rPr>
              <a:t>İyi bir afet planının hazırlanabilmesi ve bunun kullanılabilir olması için aşağıda sıralanan dört konuya dikkat edilmesi gerekir (Kadıoğlu, 2011).</a:t>
            </a:r>
          </a:p>
          <a:p>
            <a:r>
              <a:rPr lang="tr-TR" dirty="0">
                <a:solidFill>
                  <a:srgbClr val="264885"/>
                </a:solidFill>
              </a:rPr>
              <a:t/>
            </a:r>
            <a:br>
              <a:rPr lang="tr-TR" dirty="0">
                <a:solidFill>
                  <a:srgbClr val="264885"/>
                </a:solidFill>
              </a:rPr>
            </a:br>
            <a:r>
              <a:rPr lang="tr-TR" b="1" dirty="0">
                <a:solidFill>
                  <a:srgbClr val="264885"/>
                </a:solidFill>
              </a:rPr>
              <a:t>Pratiktir: </a:t>
            </a:r>
            <a:r>
              <a:rPr lang="tr-TR" dirty="0">
                <a:solidFill>
                  <a:srgbClr val="264885"/>
                </a:solidFill>
              </a:rPr>
              <a:t>Sadece işe yarayacak bilgilerden oluşur. Gereksiz ve ansiklopedik bilgileri içermez.</a:t>
            </a:r>
            <a:br>
              <a:rPr lang="tr-TR" dirty="0">
                <a:solidFill>
                  <a:srgbClr val="264885"/>
                </a:solidFill>
              </a:rPr>
            </a:br>
            <a:r>
              <a:rPr lang="tr-TR" b="1" dirty="0">
                <a:solidFill>
                  <a:srgbClr val="264885"/>
                </a:solidFill>
              </a:rPr>
              <a:t>Anlaşılırdır: </a:t>
            </a:r>
            <a:r>
              <a:rPr lang="tr-TR" dirty="0">
                <a:solidFill>
                  <a:srgbClr val="264885"/>
                </a:solidFill>
              </a:rPr>
              <a:t>Talimatları uygulamaya koymadan önce test edilir.</a:t>
            </a:r>
            <a:br>
              <a:rPr lang="tr-TR" dirty="0">
                <a:solidFill>
                  <a:srgbClr val="264885"/>
                </a:solidFill>
              </a:rPr>
            </a:br>
            <a:r>
              <a:rPr lang="tr-TR" b="1" dirty="0">
                <a:solidFill>
                  <a:srgbClr val="264885"/>
                </a:solidFill>
              </a:rPr>
              <a:t>Ulaşılabilirdir: </a:t>
            </a:r>
            <a:r>
              <a:rPr lang="tr-TR" dirty="0">
                <a:solidFill>
                  <a:srgbClr val="264885"/>
                </a:solidFill>
              </a:rPr>
              <a:t>Tüm temel kişilere, bölümlere ve kurullara planın kopyaları önceden verilir. </a:t>
            </a:r>
            <a:r>
              <a:rPr lang="tr-TR" dirty="0"/>
              <a:t/>
            </a:r>
            <a:br>
              <a:rPr lang="tr-TR" dirty="0"/>
            </a:br>
            <a:r>
              <a:rPr lang="tr-TR" b="1" dirty="0">
                <a:solidFill>
                  <a:srgbClr val="264885"/>
                </a:solidFill>
              </a:rPr>
              <a:t>Günceldir: </a:t>
            </a:r>
            <a:r>
              <a:rPr lang="tr-TR" dirty="0">
                <a:solidFill>
                  <a:srgbClr val="264885"/>
                </a:solidFill>
              </a:rPr>
              <a:t>Belli yerlerindeki bilgiler değişiklik olunca hemen yenilenir.</a:t>
            </a:r>
            <a:r>
              <a:rPr lang="tr-TR" dirty="0"/>
              <a:t/>
            </a:r>
            <a:br>
              <a:rPr lang="tr-TR" dirty="0"/>
            </a:br>
            <a:r>
              <a:rPr lang="tr-TR" dirty="0"/>
              <a:t/>
            </a:r>
            <a:br>
              <a:rPr lang="tr-TR" dirty="0"/>
            </a:br>
            <a:r>
              <a:rPr lang="tr-TR" dirty="0">
                <a:solidFill>
                  <a:srgbClr val="3E5987"/>
                </a:solidFill>
              </a:rPr>
              <a:t/>
            </a:r>
            <a:br>
              <a:rPr lang="tr-TR" dirty="0">
                <a:solidFill>
                  <a:srgbClr val="3E5987"/>
                </a:solidFill>
              </a:rPr>
            </a:br>
            <a:endParaRPr lang="tr-TR" dirty="0">
              <a:solidFill>
                <a:srgbClr val="3E5987"/>
              </a:solidFill>
            </a:endParaRPr>
          </a:p>
        </p:txBody>
      </p:sp>
      <p:sp>
        <p:nvSpPr>
          <p:cNvPr id="10" name="Dikdörtgen: Köşeleri Yuvarlatılmış 9">
            <a:extLst>
              <a:ext uri="{FF2B5EF4-FFF2-40B4-BE49-F238E27FC236}">
                <a16:creationId xmlns:a16="http://schemas.microsoft.com/office/drawing/2014/main" xmlns="" id="{7DE87C76-B729-42BE-8C18-5BCD46178E68}"/>
              </a:ext>
            </a:extLst>
          </p:cNvPr>
          <p:cNvSpPr/>
          <p:nvPr/>
        </p:nvSpPr>
        <p:spPr>
          <a:xfrm>
            <a:off x="2187080" y="3842915"/>
            <a:ext cx="4333461" cy="60771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tr-TR" sz="4000" b="1" dirty="0">
                <a:solidFill>
                  <a:srgbClr val="FF0000"/>
                </a:solidFill>
              </a:rPr>
              <a:t>İYİ BİR AFET PLANI</a:t>
            </a:r>
          </a:p>
        </p:txBody>
      </p:sp>
      <p:sp>
        <p:nvSpPr>
          <p:cNvPr id="11" name="Dikdörtgen: Köşeleri Yuvarlatılmış 10">
            <a:extLst>
              <a:ext uri="{FF2B5EF4-FFF2-40B4-BE49-F238E27FC236}">
                <a16:creationId xmlns:a16="http://schemas.microsoft.com/office/drawing/2014/main" xmlns="" id="{E7274760-F092-4B88-9734-DBD8CCE2CA37}"/>
              </a:ext>
            </a:extLst>
          </p:cNvPr>
          <p:cNvSpPr/>
          <p:nvPr/>
        </p:nvSpPr>
        <p:spPr>
          <a:xfrm>
            <a:off x="581410" y="3008183"/>
            <a:ext cx="1991995" cy="5982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GÜNCEL</a:t>
            </a:r>
          </a:p>
        </p:txBody>
      </p:sp>
      <p:sp>
        <p:nvSpPr>
          <p:cNvPr id="13" name="Dikdörtgen: Köşeleri Yuvarlatılmış 12">
            <a:extLst>
              <a:ext uri="{FF2B5EF4-FFF2-40B4-BE49-F238E27FC236}">
                <a16:creationId xmlns:a16="http://schemas.microsoft.com/office/drawing/2014/main" xmlns="" id="{3475B3C9-F596-4084-8876-D320A10E9DDA}"/>
              </a:ext>
            </a:extLst>
          </p:cNvPr>
          <p:cNvSpPr/>
          <p:nvPr/>
        </p:nvSpPr>
        <p:spPr>
          <a:xfrm>
            <a:off x="540000" y="4708994"/>
            <a:ext cx="2034208" cy="6077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ULAŞILABİLİR</a:t>
            </a:r>
          </a:p>
        </p:txBody>
      </p:sp>
      <p:sp>
        <p:nvSpPr>
          <p:cNvPr id="14" name="Dikdörtgen: Köşeleri Yuvarlatılmış 13">
            <a:extLst>
              <a:ext uri="{FF2B5EF4-FFF2-40B4-BE49-F238E27FC236}">
                <a16:creationId xmlns:a16="http://schemas.microsoft.com/office/drawing/2014/main" xmlns="" id="{EA8478DD-A44E-4BF7-9743-72129069F293}"/>
              </a:ext>
            </a:extLst>
          </p:cNvPr>
          <p:cNvSpPr/>
          <p:nvPr/>
        </p:nvSpPr>
        <p:spPr>
          <a:xfrm>
            <a:off x="6141791" y="3032854"/>
            <a:ext cx="2034208" cy="58898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PRATİK</a:t>
            </a:r>
          </a:p>
        </p:txBody>
      </p:sp>
      <p:sp>
        <p:nvSpPr>
          <p:cNvPr id="15" name="Dikdörtgen: Köşeleri Yuvarlatılmış 14">
            <a:extLst>
              <a:ext uri="{FF2B5EF4-FFF2-40B4-BE49-F238E27FC236}">
                <a16:creationId xmlns:a16="http://schemas.microsoft.com/office/drawing/2014/main" xmlns="" id="{29897B3A-753E-4F07-A14D-5D49A5183C43}"/>
              </a:ext>
            </a:extLst>
          </p:cNvPr>
          <p:cNvSpPr/>
          <p:nvPr/>
        </p:nvSpPr>
        <p:spPr>
          <a:xfrm>
            <a:off x="6141791" y="4708994"/>
            <a:ext cx="2034208" cy="6077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ANLAŞILIR</a:t>
            </a:r>
          </a:p>
        </p:txBody>
      </p:sp>
    </p:spTree>
    <p:extLst>
      <p:ext uri="{BB962C8B-B14F-4D97-AF65-F5344CB8AC3E}">
        <p14:creationId xmlns:p14="http://schemas.microsoft.com/office/powerpoint/2010/main" xmlns="" val="2238151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40000" y="82166"/>
            <a:ext cx="1126783" cy="369332"/>
          </a:xfrm>
          <a:prstGeom prst="rect">
            <a:avLst/>
          </a:prstGeom>
          <a:noFill/>
        </p:spPr>
        <p:txBody>
          <a:bodyPr wrap="none" rtlCol="0" anchor="ctr" anchorCtr="0">
            <a:spAutoFit/>
          </a:bodyPr>
          <a:lstStyle/>
          <a:p>
            <a:pPr lvl="0" defTabSz="914400">
              <a:defRPr/>
            </a:pPr>
            <a:r>
              <a:rPr lang="tr-TR" dirty="0">
                <a:solidFill>
                  <a:schemeClr val="bg1"/>
                </a:solidFill>
                <a:latin typeface="Cambria" panose="02040503050406030204" pitchFamily="18" charset="0"/>
              </a:rPr>
              <a:t>Kaynakça</a:t>
            </a:r>
            <a:endParaRPr lang="tr-TR"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9" name="Metin kutusu 8">
            <a:extLst>
              <a:ext uri="{FF2B5EF4-FFF2-40B4-BE49-F238E27FC236}">
                <a16:creationId xmlns:a16="http://schemas.microsoft.com/office/drawing/2014/main" xmlns="" id="{292AADFE-C258-4DBF-B43B-B643B489B2E9}"/>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8" name="Dikdörtgen 7">
            <a:extLst>
              <a:ext uri="{FF2B5EF4-FFF2-40B4-BE49-F238E27FC236}">
                <a16:creationId xmlns:a16="http://schemas.microsoft.com/office/drawing/2014/main" xmlns="" id="{0AD89BA6-DAD4-456E-B73D-3E04D3C16987}"/>
              </a:ext>
            </a:extLst>
          </p:cNvPr>
          <p:cNvSpPr/>
          <p:nvPr/>
        </p:nvSpPr>
        <p:spPr>
          <a:xfrm>
            <a:off x="32735" y="1204223"/>
            <a:ext cx="9144000" cy="5355312"/>
          </a:xfrm>
          <a:prstGeom prst="rect">
            <a:avLst/>
          </a:prstGeom>
        </p:spPr>
        <p:txBody>
          <a:bodyPr wrap="square">
            <a:spAutoFit/>
          </a:bodyPr>
          <a:lstStyle/>
          <a:p>
            <a:r>
              <a:rPr lang="tr-TR" dirty="0"/>
              <a:t>AFAD. (2013). Okul Afet ve Acil Durum Planı Hazırlama Kılavuzu, 38 sayfa </a:t>
            </a:r>
            <a:endParaRPr lang="tr-TR" dirty="0">
              <a:solidFill>
                <a:srgbClr val="264885"/>
              </a:solidFill>
            </a:endParaRPr>
          </a:p>
          <a:p>
            <a:r>
              <a:rPr lang="tr-TR" dirty="0"/>
              <a:t>AFAD. (2014). Afet Yönetimi Açıklamalı Terimler Sözlüğü</a:t>
            </a:r>
          </a:p>
          <a:p>
            <a:r>
              <a:rPr lang="tr-TR" dirty="0"/>
              <a:t>Oktay </a:t>
            </a:r>
            <a:r>
              <a:rPr lang="tr-TR" dirty="0" err="1"/>
              <a:t>Ergünay</a:t>
            </a:r>
            <a:r>
              <a:rPr lang="tr-TR" dirty="0"/>
              <a:t>, (1998). Acil Yardım Planlaması ve Afet Yönetimi, Bayındırlık ve İskân Bakanlığı Afet İşleri Genel Müdürlüğü, Şubat-1998, Ankara.</a:t>
            </a:r>
            <a:br>
              <a:rPr lang="tr-TR" dirty="0"/>
            </a:br>
            <a:r>
              <a:rPr lang="tr-TR" dirty="0" err="1"/>
              <a:t>Ergünay</a:t>
            </a:r>
            <a:r>
              <a:rPr lang="tr-TR" dirty="0"/>
              <a:t>, O. (2002). Afetlere Hazırlık ve Afet Yönetimi, Türkiye Kızılay Derneği Genel Müdürlüğü Afet Operasyon Merkezi (AFOM), Ankara.</a:t>
            </a:r>
          </a:p>
          <a:p>
            <a:r>
              <a:rPr lang="tr-TR" dirty="0" err="1"/>
              <a:t>Ergünay</a:t>
            </a:r>
            <a:r>
              <a:rPr lang="tr-TR" dirty="0"/>
              <a:t>, O., Özmen, B. (2012). Okul Afet ve Acil Durum Yönetimi Planlama Kılavuzu, Milli Eğitim Bakanlığı ve Japonya Uluslararası İşbirliği Ajansı “Okul Tabanlı Afet Eğitim Projesi”, Kitap 3, Baskı 1, 98 sayfa. </a:t>
            </a:r>
          </a:p>
          <a:p>
            <a:r>
              <a:rPr lang="tr-TR" dirty="0"/>
              <a:t>Kadıoğlu, M. (2009). </a:t>
            </a:r>
            <a:r>
              <a:rPr lang="tr-TR" i="1" dirty="0"/>
              <a:t>Eğitim Kurumları İçin Afet ve Acil Yardım Planlama Rehberi</a:t>
            </a:r>
            <a:r>
              <a:rPr lang="tr-TR" dirty="0"/>
              <a:t>. İstanbul Sismik Riskin Azaltılması ve Acil Durum Hazırlık Projesi (ISMEP). </a:t>
            </a:r>
          </a:p>
          <a:p>
            <a:r>
              <a:rPr lang="tr-TR" dirty="0"/>
              <a:t>Kadıoğlu, M. (2011). Afet Yönetimi Beklenilmeyeni Beklemek, En Kötüsünü Yönetmek, T.C. </a:t>
            </a:r>
            <a:r>
              <a:rPr lang="tr-TR" dirty="0" err="1"/>
              <a:t>Marmaram</a:t>
            </a:r>
            <a:r>
              <a:rPr lang="tr-TR" dirty="0"/>
              <a:t> Belediyeler Birliği Yayını Yayın no:65, 219 sayfa.</a:t>
            </a:r>
            <a:br>
              <a:rPr lang="tr-TR" dirty="0"/>
            </a:br>
            <a:r>
              <a:rPr lang="tr-TR" dirty="0" err="1"/>
              <a:t>Petal</a:t>
            </a:r>
            <a:r>
              <a:rPr lang="tr-TR" dirty="0"/>
              <a:t>, M. ve </a:t>
            </a:r>
            <a:r>
              <a:rPr lang="tr-TR" dirty="0" err="1"/>
              <a:t>Sanduvaç</a:t>
            </a:r>
            <a:r>
              <a:rPr lang="tr-TR" dirty="0"/>
              <a:t>, Z.M. (2010). </a:t>
            </a:r>
            <a:r>
              <a:rPr lang="tr-TR" i="1" dirty="0"/>
              <a:t>Okullarda Afet ve Acil Durum Yönetimi El Kitabı</a:t>
            </a:r>
            <a:r>
              <a:rPr lang="tr-TR" dirty="0"/>
              <a:t>. Ankara: Milli Eğitim Bakanlığı. </a:t>
            </a:r>
            <a:br>
              <a:rPr lang="tr-TR" dirty="0"/>
            </a:br>
            <a:r>
              <a:rPr lang="tr-TR" dirty="0"/>
              <a:t/>
            </a:r>
            <a:br>
              <a:rPr lang="tr-TR" dirty="0"/>
            </a:br>
            <a:r>
              <a:rPr lang="tr-TR" dirty="0"/>
              <a:t/>
            </a:r>
            <a:br>
              <a:rPr lang="tr-TR" dirty="0"/>
            </a:br>
            <a:r>
              <a:rPr lang="tr-TR" dirty="0">
                <a:solidFill>
                  <a:srgbClr val="3E5987"/>
                </a:solidFill>
              </a:rPr>
              <a:t/>
            </a:r>
            <a:br>
              <a:rPr lang="tr-TR" dirty="0">
                <a:solidFill>
                  <a:srgbClr val="3E5987"/>
                </a:solidFill>
              </a:rPr>
            </a:br>
            <a:endParaRPr lang="tr-TR" dirty="0">
              <a:solidFill>
                <a:srgbClr val="3E5987"/>
              </a:solidFill>
            </a:endParaRPr>
          </a:p>
        </p:txBody>
      </p:sp>
    </p:spTree>
    <p:extLst>
      <p:ext uri="{BB962C8B-B14F-4D97-AF65-F5344CB8AC3E}">
        <p14:creationId xmlns:p14="http://schemas.microsoft.com/office/powerpoint/2010/main" xmlns="" val="2215207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40000" y="66777"/>
            <a:ext cx="69923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Giriş</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xmlns="" id="{F53A05C0-84DF-4BDA-8B18-686892AE3790}"/>
              </a:ext>
            </a:extLst>
          </p:cNvPr>
          <p:cNvSpPr txBox="1"/>
          <p:nvPr/>
        </p:nvSpPr>
        <p:spPr>
          <a:xfrm>
            <a:off x="1389053" y="1854578"/>
            <a:ext cx="7222434" cy="4555093"/>
          </a:xfrm>
          <a:prstGeom prst="rect">
            <a:avLst/>
          </a:prstGeom>
          <a:noFill/>
        </p:spPr>
        <p:txBody>
          <a:bodyPr wrap="square" rtlCol="0">
            <a:spAutoFit/>
          </a:bodyPr>
          <a:lstStyle/>
          <a:p>
            <a:r>
              <a:rPr lang="tr-TR" sz="2000" b="1" dirty="0">
                <a:solidFill>
                  <a:srgbClr val="284985"/>
                </a:solidFill>
              </a:rPr>
              <a:t>Bu ünitedeki amaçlarımız;</a:t>
            </a:r>
          </a:p>
          <a:p>
            <a:endParaRPr lang="tr-TR" sz="2000" b="1" dirty="0">
              <a:solidFill>
                <a:srgbClr val="284985"/>
              </a:solidFill>
            </a:endParaRPr>
          </a:p>
          <a:p>
            <a:pPr marL="285750" indent="-285750">
              <a:buFont typeface="Wingdings" panose="05000000000000000000" pitchFamily="2" charset="2"/>
              <a:buChar char="Ø"/>
            </a:pPr>
            <a:r>
              <a:rPr lang="tr-TR" sz="2000" dirty="0">
                <a:solidFill>
                  <a:srgbClr val="284985"/>
                </a:solidFill>
              </a:rPr>
              <a:t>Acil durum ve afet yönetimi planlarının hazırlama kriterlerinin neler olduğu,</a:t>
            </a:r>
          </a:p>
          <a:p>
            <a:pPr marL="285750" indent="-285750">
              <a:buFont typeface="Wingdings" panose="05000000000000000000" pitchFamily="2" charset="2"/>
              <a:buChar char="Ø"/>
            </a:pPr>
            <a:r>
              <a:rPr lang="tr-TR" sz="2000" dirty="0">
                <a:solidFill>
                  <a:srgbClr val="284985"/>
                </a:solidFill>
              </a:rPr>
              <a:t>Zarar azaltma ve hazırlık planlaması,</a:t>
            </a:r>
          </a:p>
          <a:p>
            <a:pPr marL="285750" indent="-285750">
              <a:buFont typeface="Wingdings" panose="05000000000000000000" pitchFamily="2" charset="2"/>
              <a:buChar char="Ø"/>
            </a:pPr>
            <a:r>
              <a:rPr lang="tr-TR" sz="2000" dirty="0">
                <a:solidFill>
                  <a:srgbClr val="284985"/>
                </a:solidFill>
              </a:rPr>
              <a:t>İyileştirme planlaması,</a:t>
            </a:r>
          </a:p>
          <a:p>
            <a:pPr marL="285750" indent="-285750">
              <a:buFont typeface="Wingdings" panose="05000000000000000000" pitchFamily="2" charset="2"/>
              <a:buChar char="Ø"/>
            </a:pPr>
            <a:r>
              <a:rPr lang="tr-TR" sz="2000" dirty="0">
                <a:solidFill>
                  <a:srgbClr val="284985"/>
                </a:solidFill>
              </a:rPr>
              <a:t>Afet yönetim planlarında dikkate alınacak genel hususları öğrenme.</a:t>
            </a:r>
          </a:p>
          <a:p>
            <a:endParaRPr lang="tr-TR" sz="2000" dirty="0">
              <a:solidFill>
                <a:srgbClr val="284985"/>
              </a:solidFill>
            </a:endParaRPr>
          </a:p>
          <a:p>
            <a:endParaRPr lang="tr-TR" sz="2000" dirty="0">
              <a:solidFill>
                <a:srgbClr val="284985"/>
              </a:solidFill>
            </a:endParaRPr>
          </a:p>
          <a:p>
            <a:r>
              <a:rPr lang="tr-TR" dirty="0">
                <a:solidFill>
                  <a:srgbClr val="284985"/>
                </a:solidFill>
              </a:rPr>
              <a:t>        </a:t>
            </a: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8" name="Metin kutusu 7">
            <a:extLst>
              <a:ext uri="{FF2B5EF4-FFF2-40B4-BE49-F238E27FC236}">
                <a16:creationId xmlns:a16="http://schemas.microsoft.com/office/drawing/2014/main" xmlns="" id="{854BF1DE-9B43-42EE-BA0C-DD33687D0E2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xmlns="" val="34493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40000" y="66777"/>
            <a:ext cx="6642781"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Acil durum ve afet yönetimi planlarının hazırlanma esasları</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xmlns="" id="{F53A05C0-84DF-4BDA-8B18-686892AE3790}"/>
              </a:ext>
            </a:extLst>
          </p:cNvPr>
          <p:cNvSpPr txBox="1"/>
          <p:nvPr/>
        </p:nvSpPr>
        <p:spPr>
          <a:xfrm>
            <a:off x="172278" y="1854578"/>
            <a:ext cx="8439209" cy="2092881"/>
          </a:xfrm>
          <a:prstGeom prst="rect">
            <a:avLst/>
          </a:prstGeom>
          <a:noFill/>
        </p:spPr>
        <p:txBody>
          <a:bodyPr wrap="square" rtlCol="0">
            <a:spAutoFit/>
          </a:bodyPr>
          <a:lstStyle/>
          <a:p>
            <a:endParaRPr lang="tr-TR" sz="2000" dirty="0">
              <a:solidFill>
                <a:srgbClr val="284985"/>
              </a:solidFill>
            </a:endParaRPr>
          </a:p>
          <a:p>
            <a:endParaRPr lang="tr-TR" sz="2000" dirty="0">
              <a:solidFill>
                <a:srgbClr val="284985"/>
              </a:solidFill>
            </a:endParaRPr>
          </a:p>
          <a:p>
            <a:r>
              <a:rPr lang="tr-TR" dirty="0">
                <a:solidFill>
                  <a:srgbClr val="284985"/>
                </a:solidFill>
              </a:rPr>
              <a:t>        </a:t>
            </a: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8" name="Metin kutusu 7">
            <a:extLst>
              <a:ext uri="{FF2B5EF4-FFF2-40B4-BE49-F238E27FC236}">
                <a16:creationId xmlns:a16="http://schemas.microsoft.com/office/drawing/2014/main" xmlns="" id="{854BF1DE-9B43-42EE-BA0C-DD33687D0E2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16" name="Rectangle 4">
            <a:extLst>
              <a:ext uri="{FF2B5EF4-FFF2-40B4-BE49-F238E27FC236}">
                <a16:creationId xmlns:a16="http://schemas.microsoft.com/office/drawing/2014/main" xmlns="" id="{EFC1EA60-A296-4269-B1E3-8BDD47DCDB04}"/>
              </a:ext>
            </a:extLst>
          </p:cNvPr>
          <p:cNvSpPr>
            <a:spLocks noChangeArrowheads="1"/>
          </p:cNvSpPr>
          <p:nvPr/>
        </p:nvSpPr>
        <p:spPr bwMode="auto">
          <a:xfrm>
            <a:off x="1952625" y="3312843"/>
            <a:ext cx="7440253" cy="6463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chemeClr val="tx1"/>
                </a:solidFill>
                <a:effectLst/>
                <a:latin typeface="Arial" panose="020B0604020202020204" pitchFamily="34" charset="0"/>
              </a:rPr>
              <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13" name="Rectangle 6">
            <a:extLst>
              <a:ext uri="{FF2B5EF4-FFF2-40B4-BE49-F238E27FC236}">
                <a16:creationId xmlns:a16="http://schemas.microsoft.com/office/drawing/2014/main" xmlns="" id="{F77D7605-8A87-4E80-8FC2-21FA447F8B30}"/>
              </a:ext>
            </a:extLst>
          </p:cNvPr>
          <p:cNvSpPr>
            <a:spLocks noChangeArrowheads="1"/>
          </p:cNvSpPr>
          <p:nvPr/>
        </p:nvSpPr>
        <p:spPr bwMode="auto">
          <a:xfrm>
            <a:off x="2163294" y="618471"/>
            <a:ext cx="4817409" cy="1138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defTabSz="914400" eaLnBrk="0" fontAlgn="base" hangingPunct="0">
              <a:spcBef>
                <a:spcPct val="0"/>
              </a:spcBef>
              <a:spcAft>
                <a:spcPct val="0"/>
              </a:spcAft>
            </a:pPr>
            <a:r>
              <a:rPr lang="tr-TR" altLang="tr-TR" dirty="0">
                <a:solidFill>
                  <a:srgbClr val="284985"/>
                </a:solidFill>
                <a:latin typeface="Cabri"/>
              </a:rPr>
              <a:t/>
            </a:r>
            <a:br>
              <a:rPr lang="tr-TR" altLang="tr-TR" dirty="0">
                <a:solidFill>
                  <a:srgbClr val="284985"/>
                </a:solidFill>
                <a:latin typeface="Cabri"/>
              </a:rPr>
            </a:br>
            <a:r>
              <a:rPr lang="tr-TR" altLang="tr-TR" sz="1600" dirty="0">
                <a:latin typeface="Cabri"/>
              </a:rPr>
              <a:t/>
            </a:r>
            <a:br>
              <a:rPr lang="tr-TR" altLang="tr-TR" sz="1600" dirty="0">
                <a:latin typeface="Cabri"/>
              </a:rPr>
            </a:br>
            <a:endParaRPr lang="tr-TR" altLang="tr-TR" sz="1600" dirty="0">
              <a:latin typeface="Cabri"/>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14" name="Rectangle 6">
            <a:extLst>
              <a:ext uri="{FF2B5EF4-FFF2-40B4-BE49-F238E27FC236}">
                <a16:creationId xmlns:a16="http://schemas.microsoft.com/office/drawing/2014/main" xmlns="" id="{59FAB224-946C-4309-9016-2EC370F3E320}"/>
              </a:ext>
            </a:extLst>
          </p:cNvPr>
          <p:cNvSpPr>
            <a:spLocks noChangeArrowheads="1"/>
          </p:cNvSpPr>
          <p:nvPr/>
        </p:nvSpPr>
        <p:spPr bwMode="auto">
          <a:xfrm>
            <a:off x="68113" y="3094172"/>
            <a:ext cx="9149685" cy="86177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tr-TR" altLang="tr-TR" sz="1600" dirty="0">
                <a:latin typeface="Cabri"/>
              </a:rPr>
              <a:t/>
            </a:r>
            <a:br>
              <a:rPr lang="tr-TR" altLang="tr-TR" sz="1600" dirty="0">
                <a:latin typeface="Cabri"/>
              </a:rPr>
            </a:br>
            <a:endParaRPr lang="tr-TR" altLang="tr-TR" sz="1600" dirty="0">
              <a:latin typeface="Cabri"/>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Dikdörtgen 6">
            <a:extLst>
              <a:ext uri="{FF2B5EF4-FFF2-40B4-BE49-F238E27FC236}">
                <a16:creationId xmlns:a16="http://schemas.microsoft.com/office/drawing/2014/main" xmlns="" id="{37C21769-5586-4107-A904-1162FB91726A}"/>
              </a:ext>
            </a:extLst>
          </p:cNvPr>
          <p:cNvSpPr/>
          <p:nvPr/>
        </p:nvSpPr>
        <p:spPr>
          <a:xfrm>
            <a:off x="36899" y="607218"/>
            <a:ext cx="9144000" cy="6186309"/>
          </a:xfrm>
          <a:prstGeom prst="rect">
            <a:avLst/>
          </a:prstGeom>
        </p:spPr>
        <p:txBody>
          <a:bodyPr wrap="square">
            <a:spAutoFit/>
          </a:bodyPr>
          <a:lstStyle/>
          <a:p>
            <a:r>
              <a:rPr lang="tr-TR" b="1" dirty="0">
                <a:solidFill>
                  <a:srgbClr val="3E5987"/>
                </a:solidFill>
                <a:latin typeface="Cabri"/>
              </a:rPr>
              <a:t>Planlamayı; </a:t>
            </a:r>
            <a:r>
              <a:rPr lang="tr-TR" dirty="0">
                <a:solidFill>
                  <a:srgbClr val="3E5987"/>
                </a:solidFill>
                <a:latin typeface="Cabri"/>
              </a:rPr>
              <a:t>ne yapmak istediğiniz ve bunu nasıl, hangi imkân ve kaynakları kullanarak yapacağınızın belirlenmesi şeklinde tanımlamak mümkündür.</a:t>
            </a:r>
          </a:p>
          <a:p>
            <a:r>
              <a:rPr lang="tr-TR" dirty="0">
                <a:solidFill>
                  <a:srgbClr val="3E5987"/>
                </a:solidFill>
                <a:latin typeface="Cabri"/>
              </a:rPr>
              <a:t/>
            </a:r>
            <a:br>
              <a:rPr lang="tr-TR" dirty="0">
                <a:solidFill>
                  <a:srgbClr val="3E5987"/>
                </a:solidFill>
                <a:latin typeface="Cabri"/>
              </a:rPr>
            </a:br>
            <a:r>
              <a:rPr lang="tr-TR" dirty="0">
                <a:solidFill>
                  <a:srgbClr val="3E5987"/>
                </a:solidFill>
                <a:latin typeface="Cabri"/>
              </a:rPr>
              <a:t>Hangi amaçla olursa olsun bir </a:t>
            </a:r>
            <a:r>
              <a:rPr lang="tr-TR" b="1" dirty="0">
                <a:solidFill>
                  <a:srgbClr val="3E5987"/>
                </a:solidFill>
                <a:latin typeface="Cabri"/>
              </a:rPr>
              <a:t>planlama faaliyeti</a:t>
            </a:r>
            <a:r>
              <a:rPr lang="tr-TR" dirty="0">
                <a:solidFill>
                  <a:srgbClr val="3E5987"/>
                </a:solidFill>
                <a:latin typeface="Cabri"/>
              </a:rPr>
              <a:t>;</a:t>
            </a:r>
          </a:p>
          <a:p>
            <a:r>
              <a:rPr lang="tr-TR" dirty="0">
                <a:solidFill>
                  <a:srgbClr val="3E5987"/>
                </a:solidFill>
                <a:latin typeface="Cabri"/>
              </a:rPr>
              <a:t/>
            </a:r>
            <a:br>
              <a:rPr lang="tr-TR" dirty="0">
                <a:solidFill>
                  <a:srgbClr val="3E5987"/>
                </a:solidFill>
                <a:latin typeface="Cabri"/>
              </a:rPr>
            </a:br>
            <a:r>
              <a:rPr lang="tr-TR" dirty="0">
                <a:solidFill>
                  <a:srgbClr val="3E5987"/>
                </a:solidFill>
                <a:latin typeface="Cabri"/>
              </a:rPr>
              <a:t>• Öncelikle sorunlar ve ihtiyaçların belirlenmesi,</a:t>
            </a:r>
            <a:br>
              <a:rPr lang="tr-TR" dirty="0">
                <a:solidFill>
                  <a:srgbClr val="3E5987"/>
                </a:solidFill>
                <a:latin typeface="Cabri"/>
              </a:rPr>
            </a:br>
            <a:r>
              <a:rPr lang="tr-TR" dirty="0">
                <a:solidFill>
                  <a:srgbClr val="3E5987"/>
                </a:solidFill>
                <a:latin typeface="Cabri"/>
              </a:rPr>
              <a:t>• Uygulanması mümkün olan çeşitli eylem yollarının tartışılıp düzenlenmesi,</a:t>
            </a:r>
            <a:br>
              <a:rPr lang="tr-TR" dirty="0">
                <a:solidFill>
                  <a:srgbClr val="3E5987"/>
                </a:solidFill>
                <a:latin typeface="Cabri"/>
              </a:rPr>
            </a:br>
            <a:r>
              <a:rPr lang="tr-TR" dirty="0">
                <a:solidFill>
                  <a:srgbClr val="3E5987"/>
                </a:solidFill>
                <a:latin typeface="Cabri"/>
              </a:rPr>
              <a:t>• İmkân, fırsat ve kaynakların belirlenmesi,</a:t>
            </a:r>
            <a:br>
              <a:rPr lang="tr-TR" dirty="0">
                <a:solidFill>
                  <a:srgbClr val="3E5987"/>
                </a:solidFill>
                <a:latin typeface="Cabri"/>
              </a:rPr>
            </a:br>
            <a:r>
              <a:rPr lang="tr-TR" dirty="0">
                <a:solidFill>
                  <a:srgbClr val="3E5987"/>
                </a:solidFill>
                <a:latin typeface="Cabri"/>
              </a:rPr>
              <a:t>• Mevcut imkân ve kaynaklarla gerçekleştirilmesi mümkün olan eylem yollarının belirlenmesi,</a:t>
            </a:r>
            <a:br>
              <a:rPr lang="tr-TR" dirty="0">
                <a:solidFill>
                  <a:srgbClr val="3E5987"/>
                </a:solidFill>
                <a:latin typeface="Cabri"/>
              </a:rPr>
            </a:br>
            <a:r>
              <a:rPr lang="tr-TR" dirty="0">
                <a:solidFill>
                  <a:srgbClr val="3E5987"/>
                </a:solidFill>
                <a:latin typeface="Cabri"/>
              </a:rPr>
              <a:t>• Amaca ulaşmak için gereken insan gücü, malzeme kaynakları ve örgütlenme şeklinin belirlenmesi,</a:t>
            </a:r>
            <a:br>
              <a:rPr lang="tr-TR" dirty="0">
                <a:solidFill>
                  <a:srgbClr val="3E5987"/>
                </a:solidFill>
                <a:latin typeface="Cabri"/>
              </a:rPr>
            </a:br>
            <a:r>
              <a:rPr lang="tr-TR" dirty="0">
                <a:solidFill>
                  <a:srgbClr val="3E5987"/>
                </a:solidFill>
                <a:latin typeface="Cabri"/>
              </a:rPr>
              <a:t>• Ölçülebilir göstergeler belirleyerek eylemlerin izlenmesi ve gerektiğinde yeni düzenlemeler yapılması gibi bir çok faaliyeti kapsamaktadır. Afet planlaması kavramı da doğal olarak yukarıdaki ana faaliyetleri kapsayacaktır. Kapsamlı bir şekilde hazırlanması gereken afet ve acil durum yönetimi planlarının afet yönetimi döngüsüne uygun olacak ve afet yönetiminin her aşamasını içerecek şekilde hazırlanması gerekir fakat maalesef uygulamada genel olarak bu planların hep müdahaleye yönelik olarak hazırlandığı görülmektedir. Aslında afet ve acil durum yönetimi planlarının en azından aşağıda verilen başlıkları içerecek şekilde afet yönetiminin bütün aşamaları için hazırlanması gerekir (</a:t>
            </a:r>
            <a:r>
              <a:rPr lang="tr-TR" dirty="0" err="1">
                <a:solidFill>
                  <a:srgbClr val="3E5987"/>
                </a:solidFill>
                <a:latin typeface="Cabri"/>
              </a:rPr>
              <a:t>Ergünay</a:t>
            </a:r>
            <a:r>
              <a:rPr lang="tr-TR" dirty="0">
                <a:solidFill>
                  <a:srgbClr val="3E5987"/>
                </a:solidFill>
                <a:latin typeface="Cabri"/>
              </a:rPr>
              <a:t> ve Özmen, 2012). </a:t>
            </a:r>
          </a:p>
          <a:p>
            <a:r>
              <a:rPr lang="tr-TR" dirty="0"/>
              <a:t/>
            </a:r>
            <a:br>
              <a:rPr lang="tr-TR" dirty="0"/>
            </a:br>
            <a:r>
              <a:rPr lang="tr-TR" dirty="0">
                <a:solidFill>
                  <a:srgbClr val="3E5987"/>
                </a:solidFill>
                <a:latin typeface="Cabri"/>
              </a:rPr>
              <a:t/>
            </a:r>
            <a:br>
              <a:rPr lang="tr-TR" dirty="0">
                <a:solidFill>
                  <a:srgbClr val="3E5987"/>
                </a:solidFill>
                <a:latin typeface="Cabri"/>
              </a:rPr>
            </a:br>
            <a:endParaRPr lang="tr-TR" dirty="0">
              <a:solidFill>
                <a:srgbClr val="3E5987"/>
              </a:solidFill>
              <a:latin typeface="Cabri"/>
            </a:endParaRPr>
          </a:p>
        </p:txBody>
      </p:sp>
    </p:spTree>
    <p:extLst>
      <p:ext uri="{BB962C8B-B14F-4D97-AF65-F5344CB8AC3E}">
        <p14:creationId xmlns:p14="http://schemas.microsoft.com/office/powerpoint/2010/main" xmlns="" val="2437358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40000" y="66777"/>
            <a:ext cx="4139851"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Zarar azaltma ve hazırlık planlaması</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xmlns="" id="{F53A05C0-84DF-4BDA-8B18-686892AE3790}"/>
              </a:ext>
            </a:extLst>
          </p:cNvPr>
          <p:cNvSpPr txBox="1"/>
          <p:nvPr/>
        </p:nvSpPr>
        <p:spPr>
          <a:xfrm>
            <a:off x="172278" y="1854578"/>
            <a:ext cx="8439209" cy="2092881"/>
          </a:xfrm>
          <a:prstGeom prst="rect">
            <a:avLst/>
          </a:prstGeom>
          <a:noFill/>
        </p:spPr>
        <p:txBody>
          <a:bodyPr wrap="square" rtlCol="0">
            <a:spAutoFit/>
          </a:bodyPr>
          <a:lstStyle/>
          <a:p>
            <a:endParaRPr lang="tr-TR" sz="2000" dirty="0">
              <a:solidFill>
                <a:srgbClr val="284985"/>
              </a:solidFill>
            </a:endParaRPr>
          </a:p>
          <a:p>
            <a:endParaRPr lang="tr-TR" sz="2000" dirty="0">
              <a:solidFill>
                <a:srgbClr val="284985"/>
              </a:solidFill>
            </a:endParaRPr>
          </a:p>
          <a:p>
            <a:r>
              <a:rPr lang="tr-TR" dirty="0">
                <a:solidFill>
                  <a:srgbClr val="284985"/>
                </a:solidFill>
              </a:rPr>
              <a:t>        </a:t>
            </a: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8" name="Metin kutusu 7">
            <a:extLst>
              <a:ext uri="{FF2B5EF4-FFF2-40B4-BE49-F238E27FC236}">
                <a16:creationId xmlns:a16="http://schemas.microsoft.com/office/drawing/2014/main" xmlns="" id="{854BF1DE-9B43-42EE-BA0C-DD33687D0E2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16" name="Rectangle 4">
            <a:extLst>
              <a:ext uri="{FF2B5EF4-FFF2-40B4-BE49-F238E27FC236}">
                <a16:creationId xmlns:a16="http://schemas.microsoft.com/office/drawing/2014/main" xmlns="" id="{EFC1EA60-A296-4269-B1E3-8BDD47DCDB04}"/>
              </a:ext>
            </a:extLst>
          </p:cNvPr>
          <p:cNvSpPr>
            <a:spLocks noChangeArrowheads="1"/>
          </p:cNvSpPr>
          <p:nvPr/>
        </p:nvSpPr>
        <p:spPr bwMode="auto">
          <a:xfrm>
            <a:off x="1952625" y="3312843"/>
            <a:ext cx="7440253" cy="6463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chemeClr val="tx1"/>
                </a:solidFill>
                <a:effectLst/>
                <a:latin typeface="Arial" panose="020B0604020202020204" pitchFamily="34" charset="0"/>
              </a:rPr>
              <a:t/>
            </a: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13" name="Rectangle 6">
            <a:extLst>
              <a:ext uri="{FF2B5EF4-FFF2-40B4-BE49-F238E27FC236}">
                <a16:creationId xmlns:a16="http://schemas.microsoft.com/office/drawing/2014/main" xmlns="" id="{F77D7605-8A87-4E80-8FC2-21FA447F8B30}"/>
              </a:ext>
            </a:extLst>
          </p:cNvPr>
          <p:cNvSpPr>
            <a:spLocks noChangeArrowheads="1"/>
          </p:cNvSpPr>
          <p:nvPr/>
        </p:nvSpPr>
        <p:spPr bwMode="auto">
          <a:xfrm>
            <a:off x="2163294" y="618471"/>
            <a:ext cx="4817409" cy="11387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defTabSz="914400" eaLnBrk="0" fontAlgn="base" hangingPunct="0">
              <a:spcBef>
                <a:spcPct val="0"/>
              </a:spcBef>
              <a:spcAft>
                <a:spcPct val="0"/>
              </a:spcAft>
            </a:pPr>
            <a:r>
              <a:rPr lang="tr-TR" altLang="tr-TR" dirty="0">
                <a:solidFill>
                  <a:srgbClr val="284985"/>
                </a:solidFill>
                <a:latin typeface="Cabri"/>
              </a:rPr>
              <a:t/>
            </a:r>
            <a:br>
              <a:rPr lang="tr-TR" altLang="tr-TR" dirty="0">
                <a:solidFill>
                  <a:srgbClr val="284985"/>
                </a:solidFill>
                <a:latin typeface="Cabri"/>
              </a:rPr>
            </a:br>
            <a:r>
              <a:rPr lang="tr-TR" altLang="tr-TR" sz="1600" dirty="0">
                <a:latin typeface="Cabri"/>
              </a:rPr>
              <a:t/>
            </a:r>
            <a:br>
              <a:rPr lang="tr-TR" altLang="tr-TR" sz="1600" dirty="0">
                <a:latin typeface="Cabri"/>
              </a:rPr>
            </a:br>
            <a:endParaRPr lang="tr-TR" altLang="tr-TR" sz="1600" dirty="0">
              <a:latin typeface="Cabri"/>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14" name="Rectangle 6">
            <a:extLst>
              <a:ext uri="{FF2B5EF4-FFF2-40B4-BE49-F238E27FC236}">
                <a16:creationId xmlns:a16="http://schemas.microsoft.com/office/drawing/2014/main" xmlns="" id="{59FAB224-946C-4309-9016-2EC370F3E320}"/>
              </a:ext>
            </a:extLst>
          </p:cNvPr>
          <p:cNvSpPr>
            <a:spLocks noChangeArrowheads="1"/>
          </p:cNvSpPr>
          <p:nvPr/>
        </p:nvSpPr>
        <p:spPr bwMode="auto">
          <a:xfrm>
            <a:off x="68113" y="3094172"/>
            <a:ext cx="9149685" cy="86177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tr-TR" altLang="tr-TR" sz="1600" dirty="0">
                <a:latin typeface="Cabri"/>
              </a:rPr>
              <a:t/>
            </a:r>
            <a:br>
              <a:rPr lang="tr-TR" altLang="tr-TR" sz="1600" dirty="0">
                <a:latin typeface="Cabri"/>
              </a:rPr>
            </a:br>
            <a:endParaRPr lang="tr-TR" altLang="tr-TR" sz="1600" dirty="0">
              <a:latin typeface="Cabri"/>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Dikdörtgen 6">
            <a:extLst>
              <a:ext uri="{FF2B5EF4-FFF2-40B4-BE49-F238E27FC236}">
                <a16:creationId xmlns:a16="http://schemas.microsoft.com/office/drawing/2014/main" xmlns="" id="{37C21769-5586-4107-A904-1162FB91726A}"/>
              </a:ext>
            </a:extLst>
          </p:cNvPr>
          <p:cNvSpPr/>
          <p:nvPr/>
        </p:nvSpPr>
        <p:spPr>
          <a:xfrm>
            <a:off x="36899" y="717927"/>
            <a:ext cx="9144000" cy="2585323"/>
          </a:xfrm>
          <a:prstGeom prst="rect">
            <a:avLst/>
          </a:prstGeom>
        </p:spPr>
        <p:txBody>
          <a:bodyPr wrap="square">
            <a:spAutoFit/>
          </a:bodyPr>
          <a:lstStyle/>
          <a:p>
            <a:r>
              <a:rPr lang="tr-TR" b="1" dirty="0">
                <a:solidFill>
                  <a:srgbClr val="3E5987"/>
                </a:solidFill>
              </a:rPr>
              <a:t>Zarar azaltma planlaması; </a:t>
            </a:r>
          </a:p>
          <a:p>
            <a:endParaRPr lang="tr-TR" b="1" dirty="0">
              <a:solidFill>
                <a:srgbClr val="3E5987"/>
              </a:solidFill>
            </a:endParaRPr>
          </a:p>
          <a:p>
            <a:r>
              <a:rPr lang="tr-TR" dirty="0">
                <a:solidFill>
                  <a:srgbClr val="3E5987"/>
                </a:solidFill>
              </a:rPr>
              <a:t>ülke, bölge, il ve yerleşme düzeyindeki stratejik planlamayla ele alınarak gelişme </a:t>
            </a:r>
            <a:r>
              <a:rPr lang="tr-TR" dirty="0" err="1">
                <a:solidFill>
                  <a:srgbClr val="3E5987"/>
                </a:solidFill>
              </a:rPr>
              <a:t>hedeﬂeri</a:t>
            </a:r>
            <a:r>
              <a:rPr lang="tr-TR" dirty="0">
                <a:solidFill>
                  <a:srgbClr val="3E5987"/>
                </a:solidFill>
              </a:rPr>
              <a:t> ile zarar azaltma amaçlarını birleştiren, afet zararları azaltılmış, baş edebilme kapasitesi ve yaşam kalitesi artırılmış bir toplum oluşturma yönünde dinamik ve katılımcı bir planlama süreci şeklinde tanımlanmıştır (AFAD, 2014). </a:t>
            </a:r>
            <a:r>
              <a:rPr lang="tr-TR" dirty="0"/>
              <a:t/>
            </a:r>
            <a:br>
              <a:rPr lang="tr-TR" dirty="0"/>
            </a:br>
            <a:r>
              <a:rPr lang="tr-TR" dirty="0"/>
              <a:t/>
            </a:r>
            <a:br>
              <a:rPr lang="tr-TR" dirty="0"/>
            </a:br>
            <a:r>
              <a:rPr lang="tr-TR" dirty="0">
                <a:solidFill>
                  <a:srgbClr val="3E5987"/>
                </a:solidFill>
                <a:latin typeface="Cabri"/>
              </a:rPr>
              <a:t/>
            </a:r>
            <a:br>
              <a:rPr lang="tr-TR" dirty="0">
                <a:solidFill>
                  <a:srgbClr val="3E5987"/>
                </a:solidFill>
                <a:latin typeface="Cabri"/>
              </a:rPr>
            </a:br>
            <a:endParaRPr lang="tr-TR" dirty="0">
              <a:solidFill>
                <a:srgbClr val="3E5987"/>
              </a:solidFill>
              <a:latin typeface="Cabri"/>
            </a:endParaRPr>
          </a:p>
        </p:txBody>
      </p:sp>
    </p:spTree>
    <p:extLst>
      <p:ext uri="{BB962C8B-B14F-4D97-AF65-F5344CB8AC3E}">
        <p14:creationId xmlns:p14="http://schemas.microsoft.com/office/powerpoint/2010/main" xmlns="" val="3668800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40000" y="66777"/>
            <a:ext cx="4139851" cy="400110"/>
          </a:xfrm>
          <a:prstGeom prst="rect">
            <a:avLst/>
          </a:prstGeom>
          <a:noFill/>
        </p:spPr>
        <p:txBody>
          <a:bodyPr wrap="none" rtlCol="0" anchor="ctr" anchorCtr="0">
            <a:spAutoFit/>
          </a:bodyPr>
          <a:lstStyle/>
          <a:p>
            <a:pPr lvl="0" defTabSz="914400">
              <a:defRPr/>
            </a:pPr>
            <a:r>
              <a:rPr lang="tr-TR" sz="2000" dirty="0">
                <a:solidFill>
                  <a:schemeClr val="bg1"/>
                </a:solidFill>
                <a:latin typeface="Cambria" panose="02040503050406030204" pitchFamily="18" charset="0"/>
              </a:rPr>
              <a:t>Zarar azaltma ve hazırlık planlaması</a:t>
            </a:r>
            <a:endParaRPr lang="tr-TR" sz="2000"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9" name="Metin kutusu 8">
            <a:extLst>
              <a:ext uri="{FF2B5EF4-FFF2-40B4-BE49-F238E27FC236}">
                <a16:creationId xmlns:a16="http://schemas.microsoft.com/office/drawing/2014/main" xmlns="" id="{292AADFE-C258-4DBF-B43B-B643B489B2E9}"/>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3" name="Dikdörtgen 2">
            <a:extLst>
              <a:ext uri="{FF2B5EF4-FFF2-40B4-BE49-F238E27FC236}">
                <a16:creationId xmlns:a16="http://schemas.microsoft.com/office/drawing/2014/main" xmlns="" id="{10C52652-FBF6-4ED5-BB25-015B19AB6CC4}"/>
              </a:ext>
            </a:extLst>
          </p:cNvPr>
          <p:cNvSpPr/>
          <p:nvPr/>
        </p:nvSpPr>
        <p:spPr>
          <a:xfrm>
            <a:off x="0" y="681147"/>
            <a:ext cx="9144002" cy="5355312"/>
          </a:xfrm>
          <a:prstGeom prst="rect">
            <a:avLst/>
          </a:prstGeom>
        </p:spPr>
        <p:txBody>
          <a:bodyPr wrap="square">
            <a:spAutoFit/>
          </a:bodyPr>
          <a:lstStyle/>
          <a:p>
            <a:r>
              <a:rPr lang="tr-TR" dirty="0">
                <a:solidFill>
                  <a:srgbClr val="3E5987"/>
                </a:solidFill>
                <a:latin typeface="Cabri"/>
              </a:rPr>
              <a:t>Adından da anlaşılacağı üzere afet öncesinde ve afet planlaması genel çerçevesi içerisinde öncelikle hazırlanması gereken bu plan aşağıdaki hususları içermelidir.</a:t>
            </a:r>
            <a:br>
              <a:rPr lang="tr-TR" dirty="0">
                <a:solidFill>
                  <a:srgbClr val="3E5987"/>
                </a:solidFill>
                <a:latin typeface="Cabri"/>
              </a:rPr>
            </a:br>
            <a:r>
              <a:rPr lang="tr-TR" dirty="0">
                <a:solidFill>
                  <a:srgbClr val="3E5987"/>
                </a:solidFill>
                <a:latin typeface="Cabri"/>
              </a:rPr>
              <a:t>• İnceleme sahası ve çevresindeki tehlikelerin belirlenmesi, analizi ve değerlendirilmesi,</a:t>
            </a:r>
            <a:br>
              <a:rPr lang="tr-TR" dirty="0">
                <a:solidFill>
                  <a:srgbClr val="3E5987"/>
                </a:solidFill>
                <a:latin typeface="Cabri"/>
              </a:rPr>
            </a:br>
            <a:r>
              <a:rPr lang="tr-TR" dirty="0">
                <a:solidFill>
                  <a:srgbClr val="3E5987"/>
                </a:solidFill>
                <a:latin typeface="Cabri"/>
              </a:rPr>
              <a:t>• Nüfus, yapı, alt yapı ve insan faaliyetleri gibi bütün varlıklara ait envanterin çıkarılması,</a:t>
            </a:r>
            <a:br>
              <a:rPr lang="tr-TR" dirty="0">
                <a:solidFill>
                  <a:srgbClr val="3E5987"/>
                </a:solidFill>
                <a:latin typeface="Cabri"/>
              </a:rPr>
            </a:br>
            <a:r>
              <a:rPr lang="tr-TR" dirty="0">
                <a:solidFill>
                  <a:srgbClr val="3E5987"/>
                </a:solidFill>
                <a:latin typeface="Cabri"/>
              </a:rPr>
              <a:t>• Fiziksel, sosyal, ekonomik ve çevresel zarar görebilirliklerin (etkilenme oranları) belirlenmesi,</a:t>
            </a:r>
            <a:br>
              <a:rPr lang="tr-TR" dirty="0">
                <a:solidFill>
                  <a:srgbClr val="3E5987"/>
                </a:solidFill>
                <a:latin typeface="Cabri"/>
              </a:rPr>
            </a:br>
            <a:r>
              <a:rPr lang="tr-TR" dirty="0">
                <a:solidFill>
                  <a:srgbClr val="3E5987"/>
                </a:solidFill>
                <a:latin typeface="Cabri"/>
              </a:rPr>
              <a:t>• Risklerin belirlenmesi,</a:t>
            </a:r>
            <a:br>
              <a:rPr lang="tr-TR" dirty="0">
                <a:solidFill>
                  <a:srgbClr val="3E5987"/>
                </a:solidFill>
                <a:latin typeface="Cabri"/>
              </a:rPr>
            </a:br>
            <a:r>
              <a:rPr lang="tr-TR" dirty="0">
                <a:solidFill>
                  <a:srgbClr val="3E5987"/>
                </a:solidFill>
                <a:latin typeface="Cabri"/>
              </a:rPr>
              <a:t>a. Ölüm ve yaralanma riskleri,</a:t>
            </a:r>
            <a:br>
              <a:rPr lang="tr-TR" dirty="0">
                <a:solidFill>
                  <a:srgbClr val="3E5987"/>
                </a:solidFill>
                <a:latin typeface="Cabri"/>
              </a:rPr>
            </a:br>
            <a:r>
              <a:rPr lang="tr-TR" dirty="0">
                <a:solidFill>
                  <a:srgbClr val="3E5987"/>
                </a:solidFill>
                <a:latin typeface="Cabri"/>
              </a:rPr>
              <a:t>b. Tehlikenin yol açabileceği zincirleme veya ek tehlike ve riskler,</a:t>
            </a:r>
            <a:br>
              <a:rPr lang="tr-TR" dirty="0">
                <a:solidFill>
                  <a:srgbClr val="3E5987"/>
                </a:solidFill>
                <a:latin typeface="Cabri"/>
              </a:rPr>
            </a:br>
            <a:r>
              <a:rPr lang="tr-TR" dirty="0">
                <a:solidFill>
                  <a:srgbClr val="3E5987"/>
                </a:solidFill>
                <a:latin typeface="Cabri"/>
              </a:rPr>
              <a:t>c. Fiziksel riskler (yapı, altyapı, elektrik, mekanik tesisat ve donamın riskleri)</a:t>
            </a:r>
            <a:br>
              <a:rPr lang="tr-TR" dirty="0">
                <a:solidFill>
                  <a:srgbClr val="3E5987"/>
                </a:solidFill>
                <a:latin typeface="Cabri"/>
              </a:rPr>
            </a:br>
            <a:r>
              <a:rPr lang="tr-TR" dirty="0">
                <a:solidFill>
                  <a:srgbClr val="3E5987"/>
                </a:solidFill>
                <a:latin typeface="Cabri"/>
              </a:rPr>
              <a:t>d. Sosyal, psikolojik ve ekonomik riskler,</a:t>
            </a:r>
            <a:br>
              <a:rPr lang="tr-TR" dirty="0">
                <a:solidFill>
                  <a:srgbClr val="3E5987"/>
                </a:solidFill>
                <a:latin typeface="Cabri"/>
              </a:rPr>
            </a:br>
            <a:r>
              <a:rPr lang="tr-TR" dirty="0">
                <a:solidFill>
                  <a:srgbClr val="3E5987"/>
                </a:solidFill>
                <a:latin typeface="Cabri"/>
              </a:rPr>
              <a:t>e. Çevresel riskler,</a:t>
            </a:r>
            <a:br>
              <a:rPr lang="tr-TR" dirty="0">
                <a:solidFill>
                  <a:srgbClr val="3E5987"/>
                </a:solidFill>
                <a:latin typeface="Cabri"/>
              </a:rPr>
            </a:br>
            <a:r>
              <a:rPr lang="tr-TR" dirty="0">
                <a:solidFill>
                  <a:srgbClr val="3E5987"/>
                </a:solidFill>
                <a:latin typeface="Cabri"/>
              </a:rPr>
              <a:t>• Afet senaryolarının hazırlanması,</a:t>
            </a:r>
            <a:br>
              <a:rPr lang="tr-TR" dirty="0">
                <a:solidFill>
                  <a:srgbClr val="3E5987"/>
                </a:solidFill>
                <a:latin typeface="Cabri"/>
              </a:rPr>
            </a:br>
            <a:r>
              <a:rPr lang="tr-TR" dirty="0">
                <a:solidFill>
                  <a:srgbClr val="3E5987"/>
                </a:solidFill>
                <a:latin typeface="Cabri"/>
              </a:rPr>
              <a:t>• İmkân ve kaynaklarla güçlü ve zayıf yönlerin, fırsat ve tehditlerin belirlenmesi (SWOT analizi),</a:t>
            </a:r>
            <a:br>
              <a:rPr lang="tr-TR" dirty="0">
                <a:solidFill>
                  <a:srgbClr val="3E5987"/>
                </a:solidFill>
                <a:latin typeface="Cabri"/>
              </a:rPr>
            </a:br>
            <a:r>
              <a:rPr lang="tr-TR" dirty="0">
                <a:solidFill>
                  <a:srgbClr val="3E5987"/>
                </a:solidFill>
                <a:latin typeface="Cabri"/>
              </a:rPr>
              <a:t>• Risk azaltma stratejilerinin belirlenmesi ve maliyet yarar analizleri,</a:t>
            </a:r>
            <a:br>
              <a:rPr lang="tr-TR" dirty="0">
                <a:solidFill>
                  <a:srgbClr val="3E5987"/>
                </a:solidFill>
                <a:latin typeface="Cabri"/>
              </a:rPr>
            </a:br>
            <a:r>
              <a:rPr lang="tr-TR" dirty="0">
                <a:solidFill>
                  <a:srgbClr val="3E5987"/>
                </a:solidFill>
                <a:latin typeface="Cabri"/>
              </a:rPr>
              <a:t>• Yasal, kurumsal ve finansal olanakların belirlenmesi,</a:t>
            </a:r>
            <a:br>
              <a:rPr lang="tr-TR" dirty="0">
                <a:solidFill>
                  <a:srgbClr val="3E5987"/>
                </a:solidFill>
                <a:latin typeface="Cabri"/>
              </a:rPr>
            </a:br>
            <a:r>
              <a:rPr lang="tr-TR" dirty="0">
                <a:solidFill>
                  <a:srgbClr val="3E5987"/>
                </a:solidFill>
                <a:latin typeface="Cabri"/>
              </a:rPr>
              <a:t>• En akılcı stratejik amaç, hedef ve eylemlerin belirlenmesi ve uygulanması,</a:t>
            </a:r>
            <a:br>
              <a:rPr lang="tr-TR" dirty="0">
                <a:solidFill>
                  <a:srgbClr val="3E5987"/>
                </a:solidFill>
                <a:latin typeface="Cabri"/>
              </a:rPr>
            </a:br>
            <a:r>
              <a:rPr lang="tr-TR" dirty="0">
                <a:solidFill>
                  <a:srgbClr val="3E5987"/>
                </a:solidFill>
                <a:latin typeface="Cabri"/>
              </a:rPr>
              <a:t>• Performans kriterleri ile izleme ve değerlendirme yöntemlerinin belirlenmesi,</a:t>
            </a:r>
            <a:br>
              <a:rPr lang="tr-TR" dirty="0">
                <a:solidFill>
                  <a:srgbClr val="3E5987"/>
                </a:solidFill>
                <a:latin typeface="Cabri"/>
              </a:rPr>
            </a:br>
            <a:r>
              <a:rPr lang="tr-TR" dirty="0">
                <a:solidFill>
                  <a:srgbClr val="3E5987"/>
                </a:solidFill>
                <a:latin typeface="Cabri"/>
              </a:rPr>
              <a:t>• Uygulamanın izlenmesi, aksayan yönlerin belirlenmesi ve gerekiyorsa planın güncelleştirilmesi.</a:t>
            </a:r>
            <a:r>
              <a:rPr lang="tr-TR" dirty="0"/>
              <a:t/>
            </a:r>
            <a:br>
              <a:rPr lang="tr-TR" dirty="0"/>
            </a:br>
            <a:endParaRPr lang="tr-TR" dirty="0"/>
          </a:p>
        </p:txBody>
      </p:sp>
    </p:spTree>
    <p:extLst>
      <p:ext uri="{BB962C8B-B14F-4D97-AF65-F5344CB8AC3E}">
        <p14:creationId xmlns:p14="http://schemas.microsoft.com/office/powerpoint/2010/main" xmlns="" val="668043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40000" y="66777"/>
            <a:ext cx="4139851" cy="400110"/>
          </a:xfrm>
          <a:prstGeom prst="rect">
            <a:avLst/>
          </a:prstGeom>
          <a:noFill/>
        </p:spPr>
        <p:txBody>
          <a:bodyPr wrap="none" rtlCol="0" anchor="ctr" anchorCtr="0">
            <a:spAutoFit/>
          </a:bodyPr>
          <a:lstStyle/>
          <a:p>
            <a:pPr lvl="0" defTabSz="914400">
              <a:defRPr/>
            </a:pPr>
            <a:r>
              <a:rPr lang="tr-TR" sz="2000" dirty="0">
                <a:solidFill>
                  <a:schemeClr val="bg1"/>
                </a:solidFill>
                <a:latin typeface="Cambria" panose="02040503050406030204" pitchFamily="18" charset="0"/>
              </a:rPr>
              <a:t>Zarar azaltma ve hazırlık planlaması</a:t>
            </a:r>
            <a:endParaRPr lang="tr-TR" sz="2000"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9" name="Metin kutusu 8">
            <a:extLst>
              <a:ext uri="{FF2B5EF4-FFF2-40B4-BE49-F238E27FC236}">
                <a16:creationId xmlns:a16="http://schemas.microsoft.com/office/drawing/2014/main" xmlns="" id="{292AADFE-C258-4DBF-B43B-B643B489B2E9}"/>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8" name="Dikdörtgen 7">
            <a:extLst>
              <a:ext uri="{FF2B5EF4-FFF2-40B4-BE49-F238E27FC236}">
                <a16:creationId xmlns:a16="http://schemas.microsoft.com/office/drawing/2014/main" xmlns="" id="{0AD89BA6-DAD4-456E-B73D-3E04D3C16987}"/>
              </a:ext>
            </a:extLst>
          </p:cNvPr>
          <p:cNvSpPr/>
          <p:nvPr/>
        </p:nvSpPr>
        <p:spPr>
          <a:xfrm>
            <a:off x="0" y="2052426"/>
            <a:ext cx="9144000" cy="3693319"/>
          </a:xfrm>
          <a:prstGeom prst="rect">
            <a:avLst/>
          </a:prstGeom>
        </p:spPr>
        <p:txBody>
          <a:bodyPr wrap="square">
            <a:spAutoFit/>
          </a:bodyPr>
          <a:lstStyle/>
          <a:p>
            <a:r>
              <a:rPr lang="tr-TR" dirty="0">
                <a:solidFill>
                  <a:srgbClr val="3E5987"/>
                </a:solidFill>
                <a:latin typeface="AGaramondPro-Regular" panose="02020502060506020403" pitchFamily="18" charset="-94"/>
              </a:rPr>
              <a:t>Bir önceki sayfadaki açıklamalardan da anlaşılacağı üzere zarar azaltma ve hazırlık planlaması, afet ve acil durum yönetim sisteminin temelini oluşturmakta ve gerek müdahale ve gerekse iyileştirme planlarının gerçekçi olarak hazırlanabilmesi için gerekli olan ana girdileri (afet senaryoları) sağlamaktadır. Bu tür bir senaryo olmadan müdahale ve iyileştirme planları hazırlamak, başımıza gelecekleri tahmin etmeden hazırlanan ve uygulama şansı olmayan planlar hazırlamak olacaktır.</a:t>
            </a:r>
            <a:br>
              <a:rPr lang="tr-TR" dirty="0">
                <a:solidFill>
                  <a:srgbClr val="3E5987"/>
                </a:solidFill>
                <a:latin typeface="AGaramondPro-Regular" panose="02020502060506020403" pitchFamily="18" charset="-94"/>
              </a:rPr>
            </a:br>
            <a:r>
              <a:rPr lang="tr-TR" dirty="0">
                <a:solidFill>
                  <a:srgbClr val="3E5987"/>
                </a:solidFill>
                <a:latin typeface="AGaramondPro-Regular" panose="02020502060506020403" pitchFamily="18" charset="-94"/>
              </a:rPr>
              <a:t>Afet öncesinde zarar azaltma aşamasında alınan tüm önlemlere karşın deprem gibi bazı tehlikeleri önlemek veya risklerini tamamen ortadan kaldırmak mümkün olamayacağı için hazırlık aşaması içinde bir plan yapılmalı ve faaliyetler uygulanmalıdır. Bu faaliyetler arasında afet ve acil durum yönetimi planlarının hazırlanması, bu planlarda görev alacak kişilerin eğitimi ve bilgilendirilmesi, tatbikat programlarının hazırlanması ve uygulanması, ihtiyaç duyulan araç-gerecin temini, bilgi ve iletişim sistemlerinin kurulması veya var olanlarının geliştirilmesi, erken uyarı sistemlerinin kurulması gibi faaliyetler yer almaktadır.</a:t>
            </a:r>
            <a:r>
              <a:rPr lang="tr-TR" dirty="0">
                <a:solidFill>
                  <a:srgbClr val="3E5987"/>
                </a:solidFill>
              </a:rPr>
              <a:t> </a:t>
            </a:r>
            <a:br>
              <a:rPr lang="tr-TR" dirty="0">
                <a:solidFill>
                  <a:srgbClr val="3E5987"/>
                </a:solidFill>
              </a:rPr>
            </a:br>
            <a:endParaRPr lang="tr-TR" dirty="0">
              <a:solidFill>
                <a:srgbClr val="3E5987"/>
              </a:solidFill>
            </a:endParaRPr>
          </a:p>
        </p:txBody>
      </p:sp>
    </p:spTree>
    <p:extLst>
      <p:ext uri="{BB962C8B-B14F-4D97-AF65-F5344CB8AC3E}">
        <p14:creationId xmlns:p14="http://schemas.microsoft.com/office/powerpoint/2010/main" xmlns="" val="4079118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40000" y="66777"/>
            <a:ext cx="4145687" cy="400110"/>
          </a:xfrm>
          <a:prstGeom prst="rect">
            <a:avLst/>
          </a:prstGeom>
          <a:noFill/>
        </p:spPr>
        <p:txBody>
          <a:bodyPr wrap="none" rtlCol="0" anchor="ctr" anchorCtr="0">
            <a:spAutoFit/>
          </a:bodyPr>
          <a:lstStyle/>
          <a:p>
            <a:pPr lvl="0" defTabSz="914400">
              <a:defRPr/>
            </a:pPr>
            <a:r>
              <a:rPr lang="tr-TR" sz="2000" dirty="0">
                <a:solidFill>
                  <a:schemeClr val="bg1"/>
                </a:solidFill>
                <a:latin typeface="Cambria" panose="02040503050406030204" pitchFamily="18" charset="0"/>
              </a:rPr>
              <a:t>Zarar azaltma ve hazırlık plan süreci</a:t>
            </a:r>
            <a:endParaRPr lang="tr-TR" sz="2000"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9" name="Metin kutusu 8">
            <a:extLst>
              <a:ext uri="{FF2B5EF4-FFF2-40B4-BE49-F238E27FC236}">
                <a16:creationId xmlns:a16="http://schemas.microsoft.com/office/drawing/2014/main" xmlns="" id="{292AADFE-C258-4DBF-B43B-B643B489B2E9}"/>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3" name="Dikdörtgen: Köşeleri Yuvarlatılmış 2">
            <a:extLst>
              <a:ext uri="{FF2B5EF4-FFF2-40B4-BE49-F238E27FC236}">
                <a16:creationId xmlns:a16="http://schemas.microsoft.com/office/drawing/2014/main" xmlns="" id="{FAC60925-DF05-4EEE-8847-8E39BFB9FEFD}"/>
              </a:ext>
            </a:extLst>
          </p:cNvPr>
          <p:cNvSpPr/>
          <p:nvPr/>
        </p:nvSpPr>
        <p:spPr>
          <a:xfrm>
            <a:off x="1722783" y="1007874"/>
            <a:ext cx="5539408" cy="583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Tehlikelerin belirlenmesi</a:t>
            </a:r>
          </a:p>
        </p:txBody>
      </p:sp>
      <p:sp>
        <p:nvSpPr>
          <p:cNvPr id="11" name="Dikdörtgen: Köşeleri Yuvarlatılmış 10">
            <a:extLst>
              <a:ext uri="{FF2B5EF4-FFF2-40B4-BE49-F238E27FC236}">
                <a16:creationId xmlns:a16="http://schemas.microsoft.com/office/drawing/2014/main" xmlns="" id="{2BDD1C75-71F7-4F2D-8995-FF91F613B962}"/>
              </a:ext>
            </a:extLst>
          </p:cNvPr>
          <p:cNvSpPr/>
          <p:nvPr/>
        </p:nvSpPr>
        <p:spPr>
          <a:xfrm>
            <a:off x="1722783" y="1690689"/>
            <a:ext cx="5539408" cy="583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Zarar görebilirliğin belirlenmesi</a:t>
            </a:r>
          </a:p>
        </p:txBody>
      </p:sp>
      <p:sp>
        <p:nvSpPr>
          <p:cNvPr id="13" name="Dikdörtgen: Köşeleri Yuvarlatılmış 12">
            <a:extLst>
              <a:ext uri="{FF2B5EF4-FFF2-40B4-BE49-F238E27FC236}">
                <a16:creationId xmlns:a16="http://schemas.microsoft.com/office/drawing/2014/main" xmlns="" id="{F1EAA8F8-3FD6-4BA6-A70D-FED1CFDA3EB1}"/>
              </a:ext>
            </a:extLst>
          </p:cNvPr>
          <p:cNvSpPr/>
          <p:nvPr/>
        </p:nvSpPr>
        <p:spPr>
          <a:xfrm>
            <a:off x="1722783" y="2373504"/>
            <a:ext cx="5539408" cy="583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Riskin belirlenmesi</a:t>
            </a:r>
          </a:p>
        </p:txBody>
      </p:sp>
      <p:sp>
        <p:nvSpPr>
          <p:cNvPr id="14" name="Dikdörtgen: Köşeleri Yuvarlatılmış 13">
            <a:extLst>
              <a:ext uri="{FF2B5EF4-FFF2-40B4-BE49-F238E27FC236}">
                <a16:creationId xmlns:a16="http://schemas.microsoft.com/office/drawing/2014/main" xmlns="" id="{BE7B1DAC-7077-4CE8-94EB-8515CE832E5E}"/>
              </a:ext>
            </a:extLst>
          </p:cNvPr>
          <p:cNvSpPr/>
          <p:nvPr/>
        </p:nvSpPr>
        <p:spPr>
          <a:xfrm>
            <a:off x="1722783" y="3056319"/>
            <a:ext cx="5539408" cy="583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Kayıpların belirlenmesi</a:t>
            </a:r>
          </a:p>
        </p:txBody>
      </p:sp>
      <p:sp>
        <p:nvSpPr>
          <p:cNvPr id="15" name="Dikdörtgen: Köşeleri Yuvarlatılmış 14">
            <a:extLst>
              <a:ext uri="{FF2B5EF4-FFF2-40B4-BE49-F238E27FC236}">
                <a16:creationId xmlns:a16="http://schemas.microsoft.com/office/drawing/2014/main" xmlns="" id="{25E71950-4345-4658-874A-19F253946EBE}"/>
              </a:ext>
            </a:extLst>
          </p:cNvPr>
          <p:cNvSpPr/>
          <p:nvPr/>
        </p:nvSpPr>
        <p:spPr>
          <a:xfrm>
            <a:off x="1722783" y="3739134"/>
            <a:ext cx="5539408" cy="583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Zayıf yönlerin belirlenmesi</a:t>
            </a:r>
          </a:p>
        </p:txBody>
      </p:sp>
      <p:sp>
        <p:nvSpPr>
          <p:cNvPr id="16" name="Dikdörtgen: Köşeleri Yuvarlatılmış 15">
            <a:extLst>
              <a:ext uri="{FF2B5EF4-FFF2-40B4-BE49-F238E27FC236}">
                <a16:creationId xmlns:a16="http://schemas.microsoft.com/office/drawing/2014/main" xmlns="" id="{B80E47C1-4890-459D-BA96-0F8E5AC39E07}"/>
              </a:ext>
            </a:extLst>
          </p:cNvPr>
          <p:cNvSpPr/>
          <p:nvPr/>
        </p:nvSpPr>
        <p:spPr>
          <a:xfrm>
            <a:off x="1722783" y="4421949"/>
            <a:ext cx="5539408" cy="583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Strateji, politika ve eylemlerin belirlenmesi</a:t>
            </a:r>
          </a:p>
        </p:txBody>
      </p:sp>
      <p:sp>
        <p:nvSpPr>
          <p:cNvPr id="17" name="Dikdörtgen: Köşeleri Yuvarlatılmış 16">
            <a:extLst>
              <a:ext uri="{FF2B5EF4-FFF2-40B4-BE49-F238E27FC236}">
                <a16:creationId xmlns:a16="http://schemas.microsoft.com/office/drawing/2014/main" xmlns="" id="{27FC8B76-A849-4BA3-8AE8-96B40378B233}"/>
              </a:ext>
            </a:extLst>
          </p:cNvPr>
          <p:cNvSpPr/>
          <p:nvPr/>
        </p:nvSpPr>
        <p:spPr>
          <a:xfrm>
            <a:off x="1722783" y="5091571"/>
            <a:ext cx="5539408" cy="583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Zarar azaltma ve hazırlık planının hazırlanması</a:t>
            </a:r>
          </a:p>
        </p:txBody>
      </p:sp>
      <p:sp>
        <p:nvSpPr>
          <p:cNvPr id="4" name="Metin kutusu 3">
            <a:extLst>
              <a:ext uri="{FF2B5EF4-FFF2-40B4-BE49-F238E27FC236}">
                <a16:creationId xmlns:a16="http://schemas.microsoft.com/office/drawing/2014/main" xmlns="" id="{5AB0BC39-2FAE-4305-9FF8-E047ECDD38E2}"/>
              </a:ext>
            </a:extLst>
          </p:cNvPr>
          <p:cNvSpPr txBox="1"/>
          <p:nvPr/>
        </p:nvSpPr>
        <p:spPr>
          <a:xfrm>
            <a:off x="1153982" y="5864897"/>
            <a:ext cx="7063409" cy="369332"/>
          </a:xfrm>
          <a:prstGeom prst="rect">
            <a:avLst/>
          </a:prstGeom>
          <a:noFill/>
        </p:spPr>
        <p:txBody>
          <a:bodyPr wrap="square" rtlCol="0">
            <a:spAutoFit/>
          </a:bodyPr>
          <a:lstStyle/>
          <a:p>
            <a:r>
              <a:rPr lang="tr-TR" dirty="0"/>
              <a:t>Yukarıdaki şekil Zarar azaltma ve hazırlık plan sürecini ifade etmektedir.</a:t>
            </a:r>
          </a:p>
        </p:txBody>
      </p:sp>
    </p:spTree>
    <p:extLst>
      <p:ext uri="{BB962C8B-B14F-4D97-AF65-F5344CB8AC3E}">
        <p14:creationId xmlns:p14="http://schemas.microsoft.com/office/powerpoint/2010/main" xmlns="" val="2920690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40000" y="66777"/>
            <a:ext cx="2513830" cy="400110"/>
          </a:xfrm>
          <a:prstGeom prst="rect">
            <a:avLst/>
          </a:prstGeom>
          <a:noFill/>
        </p:spPr>
        <p:txBody>
          <a:bodyPr wrap="none" rtlCol="0" anchor="ctr" anchorCtr="0">
            <a:spAutoFit/>
          </a:bodyPr>
          <a:lstStyle/>
          <a:p>
            <a:pPr lvl="0" defTabSz="914400">
              <a:defRPr/>
            </a:pPr>
            <a:r>
              <a:rPr lang="tr-TR" sz="2000" dirty="0">
                <a:solidFill>
                  <a:schemeClr val="bg1"/>
                </a:solidFill>
                <a:latin typeface="Cambria" panose="02040503050406030204" pitchFamily="18" charset="0"/>
              </a:rPr>
              <a:t>Müdahale Planlaması</a:t>
            </a:r>
            <a:endParaRPr lang="tr-TR" sz="2000"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9" name="Metin kutusu 8">
            <a:extLst>
              <a:ext uri="{FF2B5EF4-FFF2-40B4-BE49-F238E27FC236}">
                <a16:creationId xmlns:a16="http://schemas.microsoft.com/office/drawing/2014/main" xmlns="" id="{292AADFE-C258-4DBF-B43B-B643B489B2E9}"/>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8" name="Dikdörtgen 7">
            <a:extLst>
              <a:ext uri="{FF2B5EF4-FFF2-40B4-BE49-F238E27FC236}">
                <a16:creationId xmlns:a16="http://schemas.microsoft.com/office/drawing/2014/main" xmlns="" id="{0AD89BA6-DAD4-456E-B73D-3E04D3C16987}"/>
              </a:ext>
            </a:extLst>
          </p:cNvPr>
          <p:cNvSpPr/>
          <p:nvPr/>
        </p:nvSpPr>
        <p:spPr>
          <a:xfrm>
            <a:off x="0" y="657748"/>
            <a:ext cx="9144000" cy="5632311"/>
          </a:xfrm>
          <a:prstGeom prst="rect">
            <a:avLst/>
          </a:prstGeom>
        </p:spPr>
        <p:txBody>
          <a:bodyPr wrap="square">
            <a:spAutoFit/>
          </a:bodyPr>
          <a:lstStyle/>
          <a:p>
            <a:endParaRPr lang="tr-TR" dirty="0">
              <a:solidFill>
                <a:srgbClr val="264885"/>
              </a:solidFill>
            </a:endParaRPr>
          </a:p>
          <a:p>
            <a:r>
              <a:rPr lang="tr-TR" dirty="0">
                <a:solidFill>
                  <a:srgbClr val="264885"/>
                </a:solidFill>
              </a:rPr>
              <a:t>Ülkemizde yaygın olarak acil durum planlaması veya afet müdahale planı adı ile tanınan müdahale planının ana amacı; acil durum veya afet sonucu doğuran olaylara zamanında hızlı ve etkili olarak müdahale ederek can kaybı ve yaralanmaların artmaması, afetin neden olabileceği yangınlar, patlamalar, salgınlar gibi ek tehlike ve risklerle can ve mal kaybının büyümemesi ve yaşamın normal faaliyetlerine bir an önce dönebilmesi için gerekli tüm faaliyetlerin;</a:t>
            </a:r>
          </a:p>
          <a:p>
            <a:r>
              <a:rPr lang="tr-TR" dirty="0">
                <a:solidFill>
                  <a:srgbClr val="264885"/>
                </a:solidFill>
              </a:rPr>
              <a:t/>
            </a:r>
            <a:br>
              <a:rPr lang="tr-TR" dirty="0">
                <a:solidFill>
                  <a:srgbClr val="264885"/>
                </a:solidFill>
              </a:rPr>
            </a:br>
            <a:r>
              <a:rPr lang="tr-TR" dirty="0">
                <a:solidFill>
                  <a:srgbClr val="264885"/>
                </a:solidFill>
              </a:rPr>
              <a:t>• hangi örgütlenme şekli ile,</a:t>
            </a:r>
            <a:br>
              <a:rPr lang="tr-TR" dirty="0">
                <a:solidFill>
                  <a:srgbClr val="264885"/>
                </a:solidFill>
              </a:rPr>
            </a:br>
            <a:r>
              <a:rPr lang="tr-TR" dirty="0">
                <a:solidFill>
                  <a:srgbClr val="264885"/>
                </a:solidFill>
              </a:rPr>
              <a:t>• kimler tarafından,</a:t>
            </a:r>
            <a:br>
              <a:rPr lang="tr-TR" dirty="0">
                <a:solidFill>
                  <a:srgbClr val="264885"/>
                </a:solidFill>
              </a:rPr>
            </a:br>
            <a:r>
              <a:rPr lang="tr-TR" dirty="0">
                <a:solidFill>
                  <a:srgbClr val="264885"/>
                </a:solidFill>
              </a:rPr>
              <a:t>• ne zaman,</a:t>
            </a:r>
            <a:br>
              <a:rPr lang="tr-TR" dirty="0">
                <a:solidFill>
                  <a:srgbClr val="264885"/>
                </a:solidFill>
              </a:rPr>
            </a:br>
            <a:r>
              <a:rPr lang="tr-TR" dirty="0">
                <a:solidFill>
                  <a:srgbClr val="264885"/>
                </a:solidFill>
              </a:rPr>
              <a:t>• hangi görev ve yetkiyle,</a:t>
            </a:r>
            <a:br>
              <a:rPr lang="tr-TR" dirty="0">
                <a:solidFill>
                  <a:srgbClr val="264885"/>
                </a:solidFill>
              </a:rPr>
            </a:br>
            <a:r>
              <a:rPr lang="tr-TR" dirty="0">
                <a:solidFill>
                  <a:srgbClr val="264885"/>
                </a:solidFill>
              </a:rPr>
              <a:t>• hangi kaynaklar kullanılarak, yürütüleceğini açıkça tanımlayan bir belgedir.</a:t>
            </a:r>
            <a:br>
              <a:rPr lang="tr-TR" dirty="0">
                <a:solidFill>
                  <a:srgbClr val="264885"/>
                </a:solidFill>
              </a:rPr>
            </a:br>
            <a:endParaRPr lang="tr-TR" dirty="0">
              <a:solidFill>
                <a:srgbClr val="264885"/>
              </a:solidFill>
            </a:endParaRPr>
          </a:p>
          <a:p>
            <a:r>
              <a:rPr lang="tr-TR" dirty="0">
                <a:solidFill>
                  <a:srgbClr val="264885"/>
                </a:solidFill>
              </a:rPr>
              <a:t>Türkiye’de müdahale planları 18 Aralık 2013 tarih ve 28855 sayılı resmi gazetede yayınlanarak yürürlüğe giren “Afet ve Acil Durum Müdahale Hizmetleri Yönetmeliği” ve 3 Ocak 2014 tarih ve 28871 sayılı resmi gazetede yayınlanarak yürürlüğe giren “Türkiye Afet Müdahale Planı” </a:t>
            </a:r>
            <a:r>
              <a:rPr lang="tr-TR" dirty="0" err="1">
                <a:solidFill>
                  <a:srgbClr val="264885"/>
                </a:solidFill>
              </a:rPr>
              <a:t>na</a:t>
            </a:r>
            <a:r>
              <a:rPr lang="tr-TR" dirty="0">
                <a:solidFill>
                  <a:srgbClr val="264885"/>
                </a:solidFill>
              </a:rPr>
              <a:t> göre hazırlanmaktadır. </a:t>
            </a:r>
            <a:r>
              <a:rPr lang="tr-TR" dirty="0"/>
              <a:t/>
            </a:r>
            <a:br>
              <a:rPr lang="tr-TR" dirty="0"/>
            </a:br>
            <a:r>
              <a:rPr lang="tr-TR" dirty="0"/>
              <a:t/>
            </a:r>
            <a:br>
              <a:rPr lang="tr-TR" dirty="0"/>
            </a:br>
            <a:r>
              <a:rPr lang="tr-TR" dirty="0">
                <a:solidFill>
                  <a:srgbClr val="3E5987"/>
                </a:solidFill>
              </a:rPr>
              <a:t/>
            </a:r>
            <a:br>
              <a:rPr lang="tr-TR" dirty="0">
                <a:solidFill>
                  <a:srgbClr val="3E5987"/>
                </a:solidFill>
              </a:rPr>
            </a:br>
            <a:endParaRPr lang="tr-TR" dirty="0">
              <a:solidFill>
                <a:srgbClr val="3E5987"/>
              </a:solidFill>
            </a:endParaRPr>
          </a:p>
        </p:txBody>
      </p:sp>
    </p:spTree>
    <p:extLst>
      <p:ext uri="{BB962C8B-B14F-4D97-AF65-F5344CB8AC3E}">
        <p14:creationId xmlns:p14="http://schemas.microsoft.com/office/powerpoint/2010/main" xmlns="" val="2806775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40000" y="66777"/>
            <a:ext cx="2626040" cy="400110"/>
          </a:xfrm>
          <a:prstGeom prst="rect">
            <a:avLst/>
          </a:prstGeom>
          <a:noFill/>
        </p:spPr>
        <p:txBody>
          <a:bodyPr wrap="none" rtlCol="0" anchor="ctr" anchorCtr="0">
            <a:spAutoFit/>
          </a:bodyPr>
          <a:lstStyle/>
          <a:p>
            <a:pPr lvl="0" defTabSz="914400">
              <a:defRPr/>
            </a:pPr>
            <a:r>
              <a:rPr lang="tr-TR" sz="2000" dirty="0">
                <a:solidFill>
                  <a:schemeClr val="bg1"/>
                </a:solidFill>
                <a:latin typeface="Cambria" panose="02040503050406030204" pitchFamily="18" charset="0"/>
              </a:rPr>
              <a:t>İyileştirme Planlaması</a:t>
            </a:r>
            <a:endParaRPr lang="tr-TR" sz="2000" dirty="0">
              <a:solidFill>
                <a:srgbClr val="F5F5F5"/>
              </a:solidFill>
              <a:latin typeface="Cambria" panose="02040503050406030204" pitchFamily="18" charset="0"/>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9" name="Metin kutusu 8">
            <a:extLst>
              <a:ext uri="{FF2B5EF4-FFF2-40B4-BE49-F238E27FC236}">
                <a16:creationId xmlns:a16="http://schemas.microsoft.com/office/drawing/2014/main" xmlns="" id="{292AADFE-C258-4DBF-B43B-B643B489B2E9}"/>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8" name="Dikdörtgen 7">
            <a:extLst>
              <a:ext uri="{FF2B5EF4-FFF2-40B4-BE49-F238E27FC236}">
                <a16:creationId xmlns:a16="http://schemas.microsoft.com/office/drawing/2014/main" xmlns="" id="{0AD89BA6-DAD4-456E-B73D-3E04D3C16987}"/>
              </a:ext>
            </a:extLst>
          </p:cNvPr>
          <p:cNvSpPr/>
          <p:nvPr/>
        </p:nvSpPr>
        <p:spPr>
          <a:xfrm>
            <a:off x="0" y="657748"/>
            <a:ext cx="9144000" cy="5355312"/>
          </a:xfrm>
          <a:prstGeom prst="rect">
            <a:avLst/>
          </a:prstGeom>
        </p:spPr>
        <p:txBody>
          <a:bodyPr wrap="square">
            <a:spAutoFit/>
          </a:bodyPr>
          <a:lstStyle/>
          <a:p>
            <a:endParaRPr lang="tr-TR" dirty="0">
              <a:solidFill>
                <a:srgbClr val="264885"/>
              </a:solidFill>
            </a:endParaRPr>
          </a:p>
          <a:p>
            <a:r>
              <a:rPr lang="tr-TR" dirty="0">
                <a:solidFill>
                  <a:srgbClr val="264885"/>
                </a:solidFill>
              </a:rPr>
              <a:t>Afet veya acil durumların neden olduğu fiziksel, eğitsel, yönetsel, psikolojik, sosyal ve çevresel kayıp ve zararların hangi imkân ve kaynaklar kullanılarak nasıl giderilebileceği ile afetin fırsata dönüştürülerek afetten etkilenen bölgenin ve çevresinin nasıl daha güvenli ve emniyetli bir hâle getirilebileceği ve afetlere eskisinden daha dirençli hâle nasıl getirileceğini düzenleyen planlama türüdür. </a:t>
            </a:r>
            <a:br>
              <a:rPr lang="tr-TR" dirty="0">
                <a:solidFill>
                  <a:srgbClr val="264885"/>
                </a:solidFill>
              </a:rPr>
            </a:br>
            <a:endParaRPr lang="tr-TR" dirty="0">
              <a:solidFill>
                <a:srgbClr val="264885"/>
              </a:solidFill>
            </a:endParaRPr>
          </a:p>
          <a:p>
            <a:r>
              <a:rPr lang="tr-TR" dirty="0">
                <a:solidFill>
                  <a:srgbClr val="264885"/>
                </a:solidFill>
              </a:rPr>
              <a:t>İyileştirme faaliyetleri genel olarak arama-kurtarma ve ilk yardım faaliyetlerinin hemen sonrasında başlar. Bu faaliyetlerin hazırlık faaliyetleri sırasında planlanması, etkin olarak uygulanabilmesinin temel şartıdır.</a:t>
            </a:r>
          </a:p>
          <a:p>
            <a:r>
              <a:rPr lang="tr-TR" dirty="0">
                <a:solidFill>
                  <a:srgbClr val="264885"/>
                </a:solidFill>
              </a:rPr>
              <a:t/>
            </a:r>
            <a:br>
              <a:rPr lang="tr-TR" dirty="0">
                <a:solidFill>
                  <a:srgbClr val="264885"/>
                </a:solidFill>
              </a:rPr>
            </a:br>
            <a:r>
              <a:rPr lang="tr-TR" dirty="0">
                <a:solidFill>
                  <a:srgbClr val="264885"/>
                </a:solidFill>
              </a:rPr>
              <a:t>Afet planlaması; bir plan elde etmek için bir kez yapılan bir çalışma olmayıp gerçek olaylardan elde edilen dersler, eğitim ve tatbikatlar sırasında görülen eksiklikler dikkate alınarak; sürekli güncelleştirilmesi ve geliştirilmesi gereken belgelerdir. Afet planlaması bir eylem değil bir süreçtir ve zaman içerisinde afet türlerinin, büyüklüklerinin ve sıklıklarının değişimi, bilim ve teknolojideki yeni gelişmeler, imkân ve kaynaklardaki artışlara bağlı olarak sürekli güncellenmelidir. </a:t>
            </a:r>
            <a:r>
              <a:rPr lang="tr-TR" dirty="0"/>
              <a:t/>
            </a:r>
            <a:br>
              <a:rPr lang="tr-TR" dirty="0"/>
            </a:br>
            <a:r>
              <a:rPr lang="tr-TR" dirty="0">
                <a:solidFill>
                  <a:srgbClr val="3E5987"/>
                </a:solidFill>
              </a:rPr>
              <a:t/>
            </a:r>
            <a:br>
              <a:rPr lang="tr-TR" dirty="0">
                <a:solidFill>
                  <a:srgbClr val="3E5987"/>
                </a:solidFill>
              </a:rPr>
            </a:br>
            <a:endParaRPr lang="tr-TR" dirty="0">
              <a:solidFill>
                <a:srgbClr val="3E5987"/>
              </a:solidFill>
            </a:endParaRPr>
          </a:p>
        </p:txBody>
      </p:sp>
    </p:spTree>
    <p:extLst>
      <p:ext uri="{BB962C8B-B14F-4D97-AF65-F5344CB8AC3E}">
        <p14:creationId xmlns:p14="http://schemas.microsoft.com/office/powerpoint/2010/main" xmlns="" val="14717763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936</Words>
  <Application>Microsoft Office PowerPoint</Application>
  <PresentationFormat>Ekran Gösterisi (4:3)</PresentationFormat>
  <Paragraphs>132</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win7</dc:creator>
  <cp:lastModifiedBy>User</cp:lastModifiedBy>
  <cp:revision>2</cp:revision>
  <dcterms:created xsi:type="dcterms:W3CDTF">2019-09-14T18:25:25Z</dcterms:created>
  <dcterms:modified xsi:type="dcterms:W3CDTF">2019-09-23T13:04:17Z</dcterms:modified>
</cp:coreProperties>
</file>