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1082" r:id="rId4"/>
    <p:sldId id="604" r:id="rId5"/>
    <p:sldId id="611" r:id="rId6"/>
    <p:sldId id="1090" r:id="rId7"/>
    <p:sldId id="1083" r:id="rId8"/>
    <p:sldId id="1084" r:id="rId9"/>
    <p:sldId id="1091" r:id="rId10"/>
    <p:sldId id="1092"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50" d="100"/>
          <a:sy n="50" d="100"/>
        </p:scale>
        <p:origin x="60" y="6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302</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TAŞINMAZ HUKUKU- 2</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a:t>
            </a:r>
            <a:r>
              <a:rPr lang="tr-TR" sz="1600" b="1" dirty="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latin typeface="Arial" panose="020B0604020202020204" pitchFamily="34" charset="0"/>
                <a:ea typeface="Times New Roman" panose="02020603050405020304" pitchFamily="18" charset="0"/>
                <a:cs typeface="Arial" panose="020B0604020202020204" pitchFamily="34" charset="0"/>
              </a:rPr>
              <a:t>Tuğçe ORAL</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Hukuk </a:t>
            </a:r>
            <a:r>
              <a:rPr lang="tr-TR" sz="1600" dirty="0">
                <a:latin typeface="Arial" panose="020B0604020202020204" pitchFamily="34" charset="0"/>
                <a:ea typeface="Times New Roman" panose="02020603050405020304" pitchFamily="18" charset="0"/>
                <a:cs typeface="Arial" panose="020B0604020202020204" pitchFamily="34" charset="0"/>
              </a:rPr>
              <a:t>F</a:t>
            </a:r>
            <a:r>
              <a:rPr lang="tr-TR" sz="1600" dirty="0" smtClean="0">
                <a:latin typeface="Arial" panose="020B0604020202020204" pitchFamily="34" charset="0"/>
                <a:ea typeface="Times New Roman" panose="02020603050405020304" pitchFamily="18" charset="0"/>
                <a:cs typeface="Arial" panose="020B0604020202020204" pitchFamily="34" charset="0"/>
              </a:rPr>
              <a:t>akültesi</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2074414"/>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smtClean="0">
                <a:latin typeface="Arial" panose="020B0604020202020204" pitchFamily="34" charset="0"/>
                <a:cs typeface="Arial" panose="020B0604020202020204" pitchFamily="34" charset="0"/>
              </a:rPr>
              <a:t>12</a:t>
            </a:r>
            <a:r>
              <a:rPr lang="tr-TR" sz="2800" b="1" smtClean="0">
                <a:latin typeface="Arial" panose="020B0604020202020204" pitchFamily="34" charset="0"/>
                <a:cs typeface="Arial" panose="020B0604020202020204" pitchFamily="34" charset="0"/>
              </a:rPr>
              <a:t>. </a:t>
            </a:r>
            <a:r>
              <a:rPr lang="tr-TR" sz="2800" b="1" dirty="0" smtClean="0">
                <a:latin typeface="Arial" panose="020B0604020202020204" pitchFamily="34" charset="0"/>
                <a:cs typeface="Arial" panose="020B0604020202020204" pitchFamily="34" charset="0"/>
              </a:rPr>
              <a:t>HAFTA</a:t>
            </a: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REHİN HAKLARI</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047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247317"/>
          </a:xfrm>
          <a:prstGeom prst="rect">
            <a:avLst/>
          </a:prstGeom>
        </p:spPr>
        <p:txBody>
          <a:bodyPr wrap="square">
            <a:spAutoFit/>
          </a:bodyPr>
          <a:lstStyle/>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r>
              <a:rPr lang="tr-TR" sz="2000" spc="-50" dirty="0" err="1" smtClean="0">
                <a:latin typeface="Arial" panose="020B0604020202020204" pitchFamily="34" charset="0"/>
                <a:ea typeface="Trebuchet MS" panose="020B0603020202020204" pitchFamily="34" charset="0"/>
                <a:cs typeface="Arial" panose="020B0604020202020204" pitchFamily="34" charset="0"/>
              </a:rPr>
              <a:t>I.Rehin</a:t>
            </a:r>
            <a:r>
              <a:rPr lang="tr-TR" sz="2000" spc="-50" dirty="0" smtClean="0">
                <a:latin typeface="Arial" panose="020B0604020202020204" pitchFamily="34" charset="0"/>
                <a:ea typeface="Trebuchet MS" panose="020B0603020202020204" pitchFamily="34" charset="0"/>
                <a:cs typeface="Arial" panose="020B0604020202020204" pitchFamily="34" charset="0"/>
              </a:rPr>
              <a:t> </a:t>
            </a:r>
            <a:r>
              <a:rPr lang="tr-TR" sz="2000" spc="-50" dirty="0">
                <a:latin typeface="Arial" panose="020B0604020202020204" pitchFamily="34" charset="0"/>
                <a:ea typeface="Trebuchet MS" panose="020B0603020202020204" pitchFamily="34" charset="0"/>
                <a:cs typeface="Arial" panose="020B0604020202020204" pitchFamily="34" charset="0"/>
              </a:rPr>
              <a:t>Hakkının Tanımı</a:t>
            </a: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Rehin hakkı, bir alacak yerine getirilmediği takdirde hak sahibine hakkın konusu olan şeyi veya hakkı paraya çevirerek getirisinden alacağını öncelikle elde etme yetkisi veren bir haktır.</a:t>
            </a: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II. Rehin Hakkının Özellikleri</a:t>
            </a: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Rehin hakkı bir ayni haktır.</a:t>
            </a: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Rehin hakkı kural olarak </a:t>
            </a:r>
            <a:r>
              <a:rPr lang="tr-TR" sz="2000" spc="-50" dirty="0" err="1">
                <a:latin typeface="Arial" panose="020B0604020202020204" pitchFamily="34" charset="0"/>
                <a:ea typeface="Trebuchet MS" panose="020B0603020202020204" pitchFamily="34" charset="0"/>
                <a:cs typeface="Arial" panose="020B0604020202020204" pitchFamily="34" charset="0"/>
              </a:rPr>
              <a:t>fer’i</a:t>
            </a:r>
            <a:r>
              <a:rPr lang="tr-TR" sz="2000" spc="-50" dirty="0">
                <a:latin typeface="Arial" panose="020B0604020202020204" pitchFamily="34" charset="0"/>
                <a:ea typeface="Trebuchet MS" panose="020B0603020202020204" pitchFamily="34" charset="0"/>
                <a:cs typeface="Arial" panose="020B0604020202020204" pitchFamily="34" charset="0"/>
              </a:rPr>
              <a:t> (bağlı) bir haktır.</a:t>
            </a: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Borçlu olmayan bir üçüncü kişi alacaklı lehine rehin hakkı kurabilir.</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233082"/>
            <a:ext cx="8517837" cy="89406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REHİN HAKKININ TANIMI, ÖZELLİKLERİ VE   DÜZENLENİŞ BİÇİMİ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903905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862870"/>
          </a:xfrm>
          <a:prstGeom prst="rect">
            <a:avLst/>
          </a:prstGeom>
        </p:spPr>
        <p:txBody>
          <a:bodyPr wrap="square">
            <a:spAutoFit/>
          </a:bodyPr>
          <a:lstStyle/>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I. Taşınmaz </a:t>
            </a:r>
            <a:r>
              <a:rPr lang="tr-TR" sz="2000" spc="-50" dirty="0" err="1">
                <a:latin typeface="Arial" panose="020B0604020202020204" pitchFamily="34" charset="0"/>
                <a:ea typeface="Trebuchet MS" panose="020B0603020202020204" pitchFamily="34" charset="0"/>
                <a:cs typeface="Arial" panose="020B0604020202020204" pitchFamily="34" charset="0"/>
              </a:rPr>
              <a:t>Rehninin</a:t>
            </a:r>
            <a:r>
              <a:rPr lang="tr-TR" sz="2000" spc="-50" dirty="0">
                <a:latin typeface="Arial" panose="020B0604020202020204" pitchFamily="34" charset="0"/>
                <a:ea typeface="Trebuchet MS" panose="020B0603020202020204" pitchFamily="34" charset="0"/>
                <a:cs typeface="Arial" panose="020B0604020202020204" pitchFamily="34" charset="0"/>
              </a:rPr>
              <a:t> İşlevleri</a:t>
            </a: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Taşınmaz </a:t>
            </a:r>
            <a:r>
              <a:rPr lang="tr-TR" sz="2000" spc="-50" dirty="0" err="1">
                <a:latin typeface="Arial" panose="020B0604020202020204" pitchFamily="34" charset="0"/>
                <a:ea typeface="Trebuchet MS" panose="020B0603020202020204" pitchFamily="34" charset="0"/>
                <a:cs typeface="Arial" panose="020B0604020202020204" pitchFamily="34" charset="0"/>
              </a:rPr>
              <a:t>rehni</a:t>
            </a:r>
            <a:r>
              <a:rPr lang="tr-TR" sz="2000" spc="-50" dirty="0">
                <a:latin typeface="Arial" panose="020B0604020202020204" pitchFamily="34" charset="0"/>
                <a:ea typeface="Trebuchet MS" panose="020B0603020202020204" pitchFamily="34" charset="0"/>
                <a:cs typeface="Arial" panose="020B0604020202020204" pitchFamily="34" charset="0"/>
              </a:rPr>
              <a:t> sistemimiz, ekonomik ihtiyaçlar açısından iki amacın gerçekleşmesine yöneliktir.</a:t>
            </a: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Kişisel bir alacağı güvence altına almak</a:t>
            </a: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Arazinin değerini tedavül ettirmek</a:t>
            </a: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II. Taşınmaz </a:t>
            </a:r>
            <a:r>
              <a:rPr lang="tr-TR" sz="2000" spc="-50" dirty="0" err="1">
                <a:latin typeface="Arial" panose="020B0604020202020204" pitchFamily="34" charset="0"/>
                <a:ea typeface="Trebuchet MS" panose="020B0603020202020204" pitchFamily="34" charset="0"/>
                <a:cs typeface="Arial" panose="020B0604020202020204" pitchFamily="34" charset="0"/>
              </a:rPr>
              <a:t>Rehninin</a:t>
            </a:r>
            <a:r>
              <a:rPr lang="tr-TR" sz="2000" spc="-50" dirty="0">
                <a:latin typeface="Arial" panose="020B0604020202020204" pitchFamily="34" charset="0"/>
                <a:ea typeface="Trebuchet MS" panose="020B0603020202020204" pitchFamily="34" charset="0"/>
                <a:cs typeface="Arial" panose="020B0604020202020204" pitchFamily="34" charset="0"/>
              </a:rPr>
              <a:t> Çeşitleri</a:t>
            </a: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İpotek (Kişisel Sorumluluk)</a:t>
            </a: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İrat Senedi (Ayni Sorumluluk)</a:t>
            </a: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İpotekli Borç Senedi (Kişisel Sorumluluk)</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TAŞINMAZ REHNİNİN İŞLEVLERİ VE ÇEŞİTLERİ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7342713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1323439"/>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Belirlilik İlkesi</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Taşınmaz </a:t>
            </a:r>
            <a:r>
              <a:rPr lang="tr-TR" sz="2000" spc="-50" dirty="0" err="1">
                <a:latin typeface="Arial" panose="020B0604020202020204" pitchFamily="34" charset="0"/>
                <a:ea typeface="Trebuchet MS" panose="020B0603020202020204" pitchFamily="34" charset="0"/>
                <a:cs typeface="Arial" panose="020B0604020202020204" pitchFamily="34" charset="0"/>
              </a:rPr>
              <a:t>Rehninde</a:t>
            </a:r>
            <a:r>
              <a:rPr lang="tr-TR" sz="2000" spc="-50" dirty="0">
                <a:latin typeface="Arial" panose="020B0604020202020204" pitchFamily="34" charset="0"/>
                <a:ea typeface="Trebuchet MS" panose="020B0603020202020204" pitchFamily="34" charset="0"/>
                <a:cs typeface="Arial" panose="020B0604020202020204" pitchFamily="34" charset="0"/>
              </a:rPr>
              <a:t> Açıklık İlkesi</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Taşınmaz </a:t>
            </a:r>
            <a:r>
              <a:rPr lang="tr-TR" sz="2000" spc="-50" dirty="0" err="1">
                <a:latin typeface="Arial" panose="020B0604020202020204" pitchFamily="34" charset="0"/>
                <a:ea typeface="Trebuchet MS" panose="020B0603020202020204" pitchFamily="34" charset="0"/>
                <a:cs typeface="Arial" panose="020B0604020202020204" pitchFamily="34" charset="0"/>
              </a:rPr>
              <a:t>Rehninde</a:t>
            </a:r>
            <a:r>
              <a:rPr lang="tr-TR" sz="2000" spc="-50" dirty="0">
                <a:latin typeface="Arial" panose="020B0604020202020204" pitchFamily="34" charset="0"/>
                <a:ea typeface="Trebuchet MS" panose="020B0603020202020204" pitchFamily="34" charset="0"/>
                <a:cs typeface="Arial" panose="020B0604020202020204" pitchFamily="34" charset="0"/>
              </a:rPr>
              <a:t> Derecelerin Sabitliği İlkesi</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TAŞINMAZ REHNİNE HAKİM OLAN İLKELER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2583126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862322"/>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Rehin hakkı taşınmazın değerinin tümünü kapsar; rehinli alacaklı rehinli taşınmazın paraya çevrilmesinden elde edilen tutarın tamamından alacağının ödenmesini talep edebilir. Taşınmaz üzerinde  birden fazla rehin varsa, rehin hakları, tarafların bu konudaki iradesine bakılmaksızın, sıralarını kuruluş tarihine göre alır.</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İlerleme sisteminde daha öndeki sırada bir rehin kurulmadan, daha sonraki bir sırada bir rehin kurulamaz. </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2" name="Dikdörtgen 1"/>
          <p:cNvSpPr/>
          <p:nvPr/>
        </p:nvSpPr>
        <p:spPr>
          <a:xfrm>
            <a:off x="313081" y="282544"/>
            <a:ext cx="7353811" cy="424732"/>
          </a:xfrm>
          <a:prstGeom prst="rect">
            <a:avLst/>
          </a:prstGeom>
        </p:spPr>
        <p:txBody>
          <a:bodyPr wrap="square">
            <a:spAutoFit/>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REHİN HAKLARININ İLERLEMESİ SİSTEMİ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2753555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631763"/>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Türk Medeni Kanunu, taşınmaz rehinlerinin sırası konusunda, sabit dereceler sistemini benimsemiştir.</a:t>
            </a: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Sabit Dereceler Sisteminin Sonuçları</a:t>
            </a:r>
          </a:p>
          <a:p>
            <a:pPr marL="342900" indent="-342900" algn="just">
              <a:spcBef>
                <a:spcPts val="600"/>
              </a:spcBef>
              <a:spcAft>
                <a:spcPts val="600"/>
              </a:spcAft>
              <a:buClr>
                <a:srgbClr val="000099"/>
              </a:buClr>
              <a:buFont typeface="Wingdings" panose="05000000000000000000" pitchFamily="2" charset="2"/>
              <a:buChar char="q"/>
            </a:pPr>
            <a:r>
              <a:rPr lang="tr-TR" sz="2000" spc="-50" dirty="0" err="1">
                <a:latin typeface="Arial" panose="020B0604020202020204" pitchFamily="34" charset="0"/>
                <a:ea typeface="Trebuchet MS" panose="020B0603020202020204" pitchFamily="34" charset="0"/>
                <a:cs typeface="Arial" panose="020B0604020202020204" pitchFamily="34" charset="0"/>
              </a:rPr>
              <a:t>Rehnin</a:t>
            </a:r>
            <a:r>
              <a:rPr lang="tr-TR" sz="2000" spc="-50" dirty="0">
                <a:latin typeface="Arial" panose="020B0604020202020204" pitchFamily="34" charset="0"/>
                <a:ea typeface="Trebuchet MS" panose="020B0603020202020204" pitchFamily="34" charset="0"/>
                <a:cs typeface="Arial" panose="020B0604020202020204" pitchFamily="34" charset="0"/>
              </a:rPr>
              <a:t> sırası ve sağladığı teminatın miktarı rehin derecesine bağlıdır.</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Malik önde gelen dereceyi saklı tutarak saklı tutulan derecenin ardından gelen bir derecede taşınmaz </a:t>
            </a:r>
            <a:r>
              <a:rPr lang="tr-TR" sz="2000" spc="-50" dirty="0" err="1">
                <a:latin typeface="Arial" panose="020B0604020202020204" pitchFamily="34" charset="0"/>
                <a:ea typeface="Trebuchet MS" panose="020B0603020202020204" pitchFamily="34" charset="0"/>
                <a:cs typeface="Arial" panose="020B0604020202020204" pitchFamily="34" charset="0"/>
              </a:rPr>
              <a:t>rehni</a:t>
            </a:r>
            <a:r>
              <a:rPr lang="tr-TR" sz="2000" spc="-50" dirty="0">
                <a:latin typeface="Arial" panose="020B0604020202020204" pitchFamily="34" charset="0"/>
                <a:ea typeface="Trebuchet MS" panose="020B0603020202020204" pitchFamily="34" charset="0"/>
                <a:cs typeface="Arial" panose="020B0604020202020204" pitchFamily="34" charset="0"/>
              </a:rPr>
              <a:t> kurabilir.</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Boşalan bir rehin derecesi serbest kalır ve malik bu boş derecede yeniden bir rehin kurabilir.</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2" name="Dikdörtgen 1"/>
          <p:cNvSpPr/>
          <p:nvPr/>
        </p:nvSpPr>
        <p:spPr>
          <a:xfrm>
            <a:off x="313081" y="282544"/>
            <a:ext cx="7353811" cy="757130"/>
          </a:xfrm>
          <a:prstGeom prst="rect">
            <a:avLst/>
          </a:prstGeom>
        </p:spPr>
        <p:txBody>
          <a:bodyPr wrap="square">
            <a:spAutoFit/>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 HUKUKUNDA SABİT DERECELER SİSTEMİ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9293603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247317"/>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Sabit Dereceler Sisteminin İstisnaları</a:t>
            </a:r>
          </a:p>
          <a:p>
            <a:pPr algn="just">
              <a:spcBef>
                <a:spcPts val="600"/>
              </a:spcBef>
              <a:spcAft>
                <a:spcPts val="600"/>
              </a:spcAft>
              <a:buClr>
                <a:srgbClr val="000099"/>
              </a:buClr>
            </a:pPr>
            <a:r>
              <a:rPr lang="tr-TR" sz="2000" spc="-50" dirty="0" smtClean="0">
                <a:latin typeface="Arial" panose="020B0604020202020204" pitchFamily="34" charset="0"/>
                <a:ea typeface="Trebuchet MS" panose="020B0603020202020204" pitchFamily="34" charset="0"/>
                <a:cs typeface="Arial" panose="020B0604020202020204" pitchFamily="34" charset="0"/>
              </a:rPr>
              <a:t>A- Kanundan </a:t>
            </a:r>
            <a:r>
              <a:rPr lang="tr-TR" sz="2000" spc="-50" dirty="0">
                <a:latin typeface="Arial" panose="020B0604020202020204" pitchFamily="34" charset="0"/>
                <a:ea typeface="Trebuchet MS" panose="020B0603020202020204" pitchFamily="34" charset="0"/>
                <a:cs typeface="Arial" panose="020B0604020202020204" pitchFamily="34" charset="0"/>
              </a:rPr>
              <a:t>Doğan İlerleme Hakkı</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Sonraki sıralarda kurulmuş bir rehin hakkından önce gelen bir rehin mevcut değilse veya borçlu önceki bir rehin senedi üzerinde tasarruf etmemişse ya da önceki sırada </a:t>
            </a:r>
            <a:r>
              <a:rPr lang="tr-TR" sz="2000" spc="-50" dirty="0" smtClean="0">
                <a:latin typeface="Arial" panose="020B0604020202020204" pitchFamily="34" charset="0"/>
                <a:ea typeface="Trebuchet MS" panose="020B0603020202020204" pitchFamily="34" charset="0"/>
                <a:cs typeface="Arial" panose="020B0604020202020204" pitchFamily="34" charset="0"/>
              </a:rPr>
              <a:t>bulunan rehinli </a:t>
            </a:r>
            <a:r>
              <a:rPr lang="tr-TR" sz="2000" spc="-50" dirty="0">
                <a:latin typeface="Arial" panose="020B0604020202020204" pitchFamily="34" charset="0"/>
                <a:ea typeface="Trebuchet MS" panose="020B0603020202020204" pitchFamily="34" charset="0"/>
                <a:cs typeface="Arial" panose="020B0604020202020204" pitchFamily="34" charset="0"/>
              </a:rPr>
              <a:t>alacak, o derece için tescilde belirtilen miktardan az ise; taşınmazın paraya çevrilmesinde satış bedeli, boş derece hesaba katılmaksızın sonraki alacaklılara sıralarına göre dağıtılır</a:t>
            </a:r>
            <a:r>
              <a:rPr lang="tr-TR" sz="2000" spc="-50" dirty="0" smtClean="0">
                <a:latin typeface="Arial" panose="020B0604020202020204" pitchFamily="34" charset="0"/>
                <a:ea typeface="Trebuchet MS" panose="020B0603020202020204" pitchFamily="34" charset="0"/>
                <a:cs typeface="Arial" panose="020B0604020202020204" pitchFamily="34" charset="0"/>
              </a:rPr>
              <a:t>.</a:t>
            </a:r>
          </a:p>
          <a:p>
            <a:pPr algn="just">
              <a:spcBef>
                <a:spcPts val="600"/>
              </a:spcBef>
              <a:spcAft>
                <a:spcPts val="600"/>
              </a:spcAft>
              <a:buClr>
                <a:srgbClr val="000099"/>
              </a:buClr>
            </a:pPr>
            <a:r>
              <a:rPr lang="tr-TR" sz="2000" spc="-50" dirty="0" smtClean="0">
                <a:latin typeface="Arial" panose="020B0604020202020204" pitchFamily="34" charset="0"/>
                <a:ea typeface="Trebuchet MS" panose="020B0603020202020204" pitchFamily="34" charset="0"/>
                <a:cs typeface="Arial" panose="020B0604020202020204" pitchFamily="34" charset="0"/>
              </a:rPr>
              <a:t>B. </a:t>
            </a:r>
            <a:r>
              <a:rPr lang="tr-TR" sz="2000" spc="-50" dirty="0">
                <a:latin typeface="Arial" panose="020B0604020202020204" pitchFamily="34" charset="0"/>
                <a:ea typeface="Trebuchet MS" panose="020B0603020202020204" pitchFamily="34" charset="0"/>
                <a:cs typeface="Arial" panose="020B0604020202020204" pitchFamily="34" charset="0"/>
              </a:rPr>
              <a:t>Sözleşmeden Doğan İlerleme Hakkı</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Boşalan dereceye ilerleme hakkı, taşınmaz </a:t>
            </a:r>
            <a:r>
              <a:rPr lang="tr-TR" sz="2000" spc="-50" dirty="0" err="1">
                <a:latin typeface="Arial" panose="020B0604020202020204" pitchFamily="34" charset="0"/>
                <a:ea typeface="Trebuchet MS" panose="020B0603020202020204" pitchFamily="34" charset="0"/>
                <a:cs typeface="Arial" panose="020B0604020202020204" pitchFamily="34" charset="0"/>
              </a:rPr>
              <a:t>rehnine</a:t>
            </a:r>
            <a:r>
              <a:rPr lang="tr-TR" sz="2000" spc="-50" dirty="0">
                <a:latin typeface="Arial" panose="020B0604020202020204" pitchFamily="34" charset="0"/>
                <a:ea typeface="Trebuchet MS" panose="020B0603020202020204" pitchFamily="34" charset="0"/>
                <a:cs typeface="Arial" panose="020B0604020202020204" pitchFamily="34" charset="0"/>
              </a:rPr>
              <a:t> bağlı bir yan haktır; alacağın devri halinde rehin hakkı ile birlikte yeni </a:t>
            </a:r>
            <a:r>
              <a:rPr lang="tr-TR" sz="2000" spc="-50" dirty="0" smtClean="0">
                <a:latin typeface="Arial" panose="020B0604020202020204" pitchFamily="34" charset="0"/>
                <a:ea typeface="Trebuchet MS" panose="020B0603020202020204" pitchFamily="34" charset="0"/>
                <a:cs typeface="Arial" panose="020B0604020202020204" pitchFamily="34" charset="0"/>
              </a:rPr>
              <a:t>alacaklıya</a:t>
            </a: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2" name="Dikdörtgen 1"/>
          <p:cNvSpPr/>
          <p:nvPr/>
        </p:nvSpPr>
        <p:spPr>
          <a:xfrm>
            <a:off x="313081" y="282544"/>
            <a:ext cx="7353811" cy="757130"/>
          </a:xfrm>
          <a:prstGeom prst="rect">
            <a:avLst/>
          </a:prstGeom>
        </p:spPr>
        <p:txBody>
          <a:bodyPr wrap="square">
            <a:spAutoFit/>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 HUKUKUNDA SABİT DERECELER SİSTEMİ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4083507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12511</TotalTime>
  <Words>384</Words>
  <Application>Microsoft Office PowerPoint</Application>
  <PresentationFormat>Ekran Gösterisi (4:3)</PresentationFormat>
  <Paragraphs>46</Paragraphs>
  <Slides>8</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8</vt:i4>
      </vt:variant>
    </vt:vector>
  </HeadingPairs>
  <TitlesOfParts>
    <vt:vector size="17" baseType="lpstr">
      <vt:lpstr>ＭＳ Ｐゴシック</vt:lpstr>
      <vt:lpstr>Arial</vt:lpstr>
      <vt:lpstr>Calibri</vt:lpstr>
      <vt:lpstr>Times New Roman</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erol</cp:lastModifiedBy>
  <cp:revision>817</cp:revision>
  <cp:lastPrinted>2016-10-24T07:53:35Z</cp:lastPrinted>
  <dcterms:created xsi:type="dcterms:W3CDTF">2016-09-18T09:35:24Z</dcterms:created>
  <dcterms:modified xsi:type="dcterms:W3CDTF">2020-02-26T06:48:34Z</dcterms:modified>
</cp:coreProperties>
</file>