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8" r:id="rId4"/>
    <p:sldId id="279" r:id="rId5"/>
    <p:sldId id="259" r:id="rId6"/>
    <p:sldId id="263" r:id="rId7"/>
    <p:sldId id="300" r:id="rId8"/>
    <p:sldId id="260" r:id="rId9"/>
    <p:sldId id="282" r:id="rId10"/>
    <p:sldId id="284" r:id="rId11"/>
    <p:sldId id="261" r:id="rId12"/>
    <p:sldId id="265" r:id="rId13"/>
    <p:sldId id="285" r:id="rId14"/>
    <p:sldId id="286" r:id="rId15"/>
    <p:sldId id="297" r:id="rId16"/>
    <p:sldId id="287" r:id="rId17"/>
    <p:sldId id="269" r:id="rId18"/>
    <p:sldId id="270" r:id="rId19"/>
    <p:sldId id="271" r:id="rId20"/>
    <p:sldId id="272" r:id="rId21"/>
    <p:sldId id="291" r:id="rId22"/>
    <p:sldId id="273" r:id="rId23"/>
    <p:sldId id="274" r:id="rId24"/>
    <p:sldId id="288" r:id="rId25"/>
    <p:sldId id="294" r:id="rId26"/>
    <p:sldId id="289" r:id="rId27"/>
    <p:sldId id="292" r:id="rId28"/>
    <p:sldId id="293" r:id="rId29"/>
    <p:sldId id="295" r:id="rId30"/>
    <p:sldId id="298" r:id="rId31"/>
    <p:sldId id="277" r:id="rId32"/>
    <p:sldId id="301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2541C-54E0-4506-AD38-91D60C2DBA4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FF14640-5C34-45E0-B70E-D1AEAFCC2190}">
      <dgm:prSet phldrT="[Metin]" custT="1"/>
      <dgm:spPr/>
      <dgm:t>
        <a:bodyPr/>
        <a:lstStyle/>
        <a:p>
          <a:r>
            <a:rPr lang="tr-TR" sz="3200" dirty="0" smtClean="0">
              <a:solidFill>
                <a:srgbClr val="FF0000"/>
              </a:solidFill>
            </a:rPr>
            <a:t>%1 </a:t>
          </a:r>
        </a:p>
        <a:p>
          <a:r>
            <a:rPr lang="tr-TR" sz="1900" dirty="0" smtClean="0"/>
            <a:t>Susama</a:t>
          </a:r>
        </a:p>
        <a:p>
          <a:r>
            <a:rPr lang="tr-TR" sz="1900" dirty="0" smtClean="0"/>
            <a:t>Isı regülasyonunun bozulması</a:t>
          </a:r>
          <a:endParaRPr lang="tr-TR" sz="1900" dirty="0"/>
        </a:p>
      </dgm:t>
    </dgm:pt>
    <dgm:pt modelId="{F41F9502-C8B7-424A-BC05-47C8174E752D}" type="parTrans" cxnId="{9A8BEFD5-C2DD-466B-B9CA-7F0369EA7759}">
      <dgm:prSet/>
      <dgm:spPr/>
      <dgm:t>
        <a:bodyPr/>
        <a:lstStyle/>
        <a:p>
          <a:endParaRPr lang="tr-TR"/>
        </a:p>
      </dgm:t>
    </dgm:pt>
    <dgm:pt modelId="{48CDE73F-E472-4A00-9F69-620D7B4FD2B0}" type="sibTrans" cxnId="{9A8BEFD5-C2DD-466B-B9CA-7F0369EA7759}">
      <dgm:prSet/>
      <dgm:spPr/>
      <dgm:t>
        <a:bodyPr/>
        <a:lstStyle/>
        <a:p>
          <a:endParaRPr lang="tr-TR"/>
        </a:p>
      </dgm:t>
    </dgm:pt>
    <dgm:pt modelId="{CFFA0619-F042-4A6A-9384-6A34EA9F1A59}">
      <dgm:prSet phldrT="[Metin]" custT="1"/>
      <dgm:spPr/>
      <dgm:t>
        <a:bodyPr/>
        <a:lstStyle/>
        <a:p>
          <a:r>
            <a:rPr lang="tr-TR" sz="3200" dirty="0" smtClean="0">
              <a:solidFill>
                <a:srgbClr val="FF0000"/>
              </a:solidFill>
            </a:rPr>
            <a:t>%5-10</a:t>
          </a:r>
        </a:p>
        <a:p>
          <a:r>
            <a:rPr lang="tr-TR" sz="1900" dirty="0" smtClean="0"/>
            <a:t>Baş ağrısı/dönmesi</a:t>
          </a:r>
        </a:p>
        <a:p>
          <a:r>
            <a:rPr lang="tr-TR" sz="1900" dirty="0" smtClean="0"/>
            <a:t>Mide bulantısı</a:t>
          </a:r>
        </a:p>
        <a:p>
          <a:r>
            <a:rPr lang="tr-TR" sz="1900" dirty="0" smtClean="0"/>
            <a:t>Bilinç bulanıklığı/kaybı</a:t>
          </a:r>
          <a:endParaRPr lang="tr-TR" sz="1900" dirty="0"/>
        </a:p>
      </dgm:t>
    </dgm:pt>
    <dgm:pt modelId="{FE124CE2-259B-4513-93CE-8E5E279E74C2}" type="parTrans" cxnId="{080DC379-DB67-4E1C-8E4B-9641561C059D}">
      <dgm:prSet/>
      <dgm:spPr/>
      <dgm:t>
        <a:bodyPr/>
        <a:lstStyle/>
        <a:p>
          <a:endParaRPr lang="tr-TR"/>
        </a:p>
      </dgm:t>
    </dgm:pt>
    <dgm:pt modelId="{25853834-7695-4CAC-B923-A2B08C2BEF78}" type="sibTrans" cxnId="{080DC379-DB67-4E1C-8E4B-9641561C059D}">
      <dgm:prSet/>
      <dgm:spPr/>
      <dgm:t>
        <a:bodyPr/>
        <a:lstStyle/>
        <a:p>
          <a:endParaRPr lang="tr-TR"/>
        </a:p>
      </dgm:t>
    </dgm:pt>
    <dgm:pt modelId="{98A05F4B-E271-4C5D-BF39-942A5AFCEA1E}">
      <dgm:prSet phldrT="[Metin]" custT="1"/>
      <dgm:spPr/>
      <dgm:t>
        <a:bodyPr/>
        <a:lstStyle/>
        <a:p>
          <a:r>
            <a:rPr lang="tr-TR" sz="3200" dirty="0" smtClean="0">
              <a:solidFill>
                <a:srgbClr val="FF0000"/>
              </a:solidFill>
            </a:rPr>
            <a:t>%20</a:t>
          </a:r>
        </a:p>
        <a:p>
          <a:r>
            <a:rPr lang="tr-TR" sz="2500" dirty="0" smtClean="0"/>
            <a:t>Ölüm</a:t>
          </a:r>
          <a:endParaRPr lang="tr-TR" sz="2500" dirty="0"/>
        </a:p>
      </dgm:t>
    </dgm:pt>
    <dgm:pt modelId="{DA22085E-0052-4085-9469-10A057E0CF99}" type="parTrans" cxnId="{72C1C0F7-DB93-48C0-BB75-431F9C080399}">
      <dgm:prSet/>
      <dgm:spPr/>
      <dgm:t>
        <a:bodyPr/>
        <a:lstStyle/>
        <a:p>
          <a:endParaRPr lang="tr-TR"/>
        </a:p>
      </dgm:t>
    </dgm:pt>
    <dgm:pt modelId="{DC265BFC-F6D0-4E34-8A9A-85A7B32DBA38}" type="sibTrans" cxnId="{72C1C0F7-DB93-48C0-BB75-431F9C080399}">
      <dgm:prSet/>
      <dgm:spPr/>
      <dgm:t>
        <a:bodyPr/>
        <a:lstStyle/>
        <a:p>
          <a:endParaRPr lang="tr-TR"/>
        </a:p>
      </dgm:t>
    </dgm:pt>
    <dgm:pt modelId="{1159F5A7-00FB-4616-AA14-C6349BF8EC8B}" type="pres">
      <dgm:prSet presAssocID="{C732541C-54E0-4506-AD38-91D60C2DBA4A}" presName="arrowDiagram" presStyleCnt="0">
        <dgm:presLayoutVars>
          <dgm:chMax val="5"/>
          <dgm:dir/>
          <dgm:resizeHandles val="exact"/>
        </dgm:presLayoutVars>
      </dgm:prSet>
      <dgm:spPr/>
    </dgm:pt>
    <dgm:pt modelId="{C2E81F8D-FC43-4DA6-AE1D-6B44E39CB0AC}" type="pres">
      <dgm:prSet presAssocID="{C732541C-54E0-4506-AD38-91D60C2DBA4A}" presName="arrow" presStyleLbl="bgShp" presStyleIdx="0" presStyleCnt="1"/>
      <dgm:spPr/>
    </dgm:pt>
    <dgm:pt modelId="{C1024E42-9C28-4F98-A1C5-5AB804F4A6DE}" type="pres">
      <dgm:prSet presAssocID="{C732541C-54E0-4506-AD38-91D60C2DBA4A}" presName="arrowDiagram3" presStyleCnt="0"/>
      <dgm:spPr/>
    </dgm:pt>
    <dgm:pt modelId="{ED6C7BD0-F22F-4354-84A2-FF3D0BFF6252}" type="pres">
      <dgm:prSet presAssocID="{9FF14640-5C34-45E0-B70E-D1AEAFCC2190}" presName="bullet3a" presStyleLbl="node1" presStyleIdx="0" presStyleCnt="3"/>
      <dgm:spPr/>
    </dgm:pt>
    <dgm:pt modelId="{568A9C3E-3443-419B-8CCB-8B240B7E3CD5}" type="pres">
      <dgm:prSet presAssocID="{9FF14640-5C34-45E0-B70E-D1AEAFCC2190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7A7AEE-5C0D-456D-BCD9-F8D4A695F984}" type="pres">
      <dgm:prSet presAssocID="{CFFA0619-F042-4A6A-9384-6A34EA9F1A59}" presName="bullet3b" presStyleLbl="node1" presStyleIdx="1" presStyleCnt="3"/>
      <dgm:spPr/>
    </dgm:pt>
    <dgm:pt modelId="{94CD2730-BA0E-487D-AAFA-7E2DA23391A3}" type="pres">
      <dgm:prSet presAssocID="{CFFA0619-F042-4A6A-9384-6A34EA9F1A59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E2D82A-B306-421E-9E93-005A976C38BB}" type="pres">
      <dgm:prSet presAssocID="{98A05F4B-E271-4C5D-BF39-942A5AFCEA1E}" presName="bullet3c" presStyleLbl="node1" presStyleIdx="2" presStyleCnt="3"/>
      <dgm:spPr/>
    </dgm:pt>
    <dgm:pt modelId="{12F7AF98-EA88-4620-9D5A-4B1C680BFE0E}" type="pres">
      <dgm:prSet presAssocID="{98A05F4B-E271-4C5D-BF39-942A5AFCEA1E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430E351-F2AC-4CB3-A5B4-52AAB9867BA9}" type="presOf" srcId="{9FF14640-5C34-45E0-B70E-D1AEAFCC2190}" destId="{568A9C3E-3443-419B-8CCB-8B240B7E3CD5}" srcOrd="0" destOrd="0" presId="urn:microsoft.com/office/officeart/2005/8/layout/arrow2"/>
    <dgm:cxn modelId="{9A8BEFD5-C2DD-466B-B9CA-7F0369EA7759}" srcId="{C732541C-54E0-4506-AD38-91D60C2DBA4A}" destId="{9FF14640-5C34-45E0-B70E-D1AEAFCC2190}" srcOrd="0" destOrd="0" parTransId="{F41F9502-C8B7-424A-BC05-47C8174E752D}" sibTransId="{48CDE73F-E472-4A00-9F69-620D7B4FD2B0}"/>
    <dgm:cxn modelId="{398617F3-913D-490C-92DA-608DEE81D9C3}" type="presOf" srcId="{98A05F4B-E271-4C5D-BF39-942A5AFCEA1E}" destId="{12F7AF98-EA88-4620-9D5A-4B1C680BFE0E}" srcOrd="0" destOrd="0" presId="urn:microsoft.com/office/officeart/2005/8/layout/arrow2"/>
    <dgm:cxn modelId="{080DC379-DB67-4E1C-8E4B-9641561C059D}" srcId="{C732541C-54E0-4506-AD38-91D60C2DBA4A}" destId="{CFFA0619-F042-4A6A-9384-6A34EA9F1A59}" srcOrd="1" destOrd="0" parTransId="{FE124CE2-259B-4513-93CE-8E5E279E74C2}" sibTransId="{25853834-7695-4CAC-B923-A2B08C2BEF78}"/>
    <dgm:cxn modelId="{72C1C0F7-DB93-48C0-BB75-431F9C080399}" srcId="{C732541C-54E0-4506-AD38-91D60C2DBA4A}" destId="{98A05F4B-E271-4C5D-BF39-942A5AFCEA1E}" srcOrd="2" destOrd="0" parTransId="{DA22085E-0052-4085-9469-10A057E0CF99}" sibTransId="{DC265BFC-F6D0-4E34-8A9A-85A7B32DBA38}"/>
    <dgm:cxn modelId="{350DBE6B-675A-46AF-87A2-E23B87DDF7B2}" type="presOf" srcId="{CFFA0619-F042-4A6A-9384-6A34EA9F1A59}" destId="{94CD2730-BA0E-487D-AAFA-7E2DA23391A3}" srcOrd="0" destOrd="0" presId="urn:microsoft.com/office/officeart/2005/8/layout/arrow2"/>
    <dgm:cxn modelId="{4B3C6F80-97CD-417B-B755-A8283830E6BF}" type="presOf" srcId="{C732541C-54E0-4506-AD38-91D60C2DBA4A}" destId="{1159F5A7-00FB-4616-AA14-C6349BF8EC8B}" srcOrd="0" destOrd="0" presId="urn:microsoft.com/office/officeart/2005/8/layout/arrow2"/>
    <dgm:cxn modelId="{07BF0138-7420-437D-8A4C-307375B26D69}" type="presParOf" srcId="{1159F5A7-00FB-4616-AA14-C6349BF8EC8B}" destId="{C2E81F8D-FC43-4DA6-AE1D-6B44E39CB0AC}" srcOrd="0" destOrd="0" presId="urn:microsoft.com/office/officeart/2005/8/layout/arrow2"/>
    <dgm:cxn modelId="{3044A5EA-6998-4060-86A9-F54D5CBB8C3B}" type="presParOf" srcId="{1159F5A7-00FB-4616-AA14-C6349BF8EC8B}" destId="{C1024E42-9C28-4F98-A1C5-5AB804F4A6DE}" srcOrd="1" destOrd="0" presId="urn:microsoft.com/office/officeart/2005/8/layout/arrow2"/>
    <dgm:cxn modelId="{D43D84A7-E4B4-430B-975F-B3C4B3E93E60}" type="presParOf" srcId="{C1024E42-9C28-4F98-A1C5-5AB804F4A6DE}" destId="{ED6C7BD0-F22F-4354-84A2-FF3D0BFF6252}" srcOrd="0" destOrd="0" presId="urn:microsoft.com/office/officeart/2005/8/layout/arrow2"/>
    <dgm:cxn modelId="{CA647193-8CF1-48CB-A6FD-520D94931690}" type="presParOf" srcId="{C1024E42-9C28-4F98-A1C5-5AB804F4A6DE}" destId="{568A9C3E-3443-419B-8CCB-8B240B7E3CD5}" srcOrd="1" destOrd="0" presId="urn:microsoft.com/office/officeart/2005/8/layout/arrow2"/>
    <dgm:cxn modelId="{FAB1B97E-24DA-4B9B-B236-36A527E47788}" type="presParOf" srcId="{C1024E42-9C28-4F98-A1C5-5AB804F4A6DE}" destId="{C27A7AEE-5C0D-456D-BCD9-F8D4A695F984}" srcOrd="2" destOrd="0" presId="urn:microsoft.com/office/officeart/2005/8/layout/arrow2"/>
    <dgm:cxn modelId="{510A6F14-EDC2-4F02-8CC8-61008B1C0B99}" type="presParOf" srcId="{C1024E42-9C28-4F98-A1C5-5AB804F4A6DE}" destId="{94CD2730-BA0E-487D-AAFA-7E2DA23391A3}" srcOrd="3" destOrd="0" presId="urn:microsoft.com/office/officeart/2005/8/layout/arrow2"/>
    <dgm:cxn modelId="{CEC881F4-51B4-4206-A5A2-A6D78F2AD0A7}" type="presParOf" srcId="{C1024E42-9C28-4F98-A1C5-5AB804F4A6DE}" destId="{62E2D82A-B306-421E-9E93-005A976C38BB}" srcOrd="4" destOrd="0" presId="urn:microsoft.com/office/officeart/2005/8/layout/arrow2"/>
    <dgm:cxn modelId="{820479DC-6874-4C55-90ED-D18D63B33794}" type="presParOf" srcId="{C1024E42-9C28-4F98-A1C5-5AB804F4A6DE}" destId="{12F7AF98-EA88-4620-9D5A-4B1C680BFE0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926B58-603C-4356-9D92-9CED07AD3E8B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8965A2D-C2AB-4EFF-AD1A-3D5D6EEFCB0A}">
      <dgm:prSet phldrT="[Metin]"/>
      <dgm:spPr/>
      <dgm:t>
        <a:bodyPr/>
        <a:lstStyle/>
        <a:p>
          <a:r>
            <a:rPr lang="tr-TR" dirty="0" smtClean="0"/>
            <a:t>Şikayet</a:t>
          </a:r>
          <a:endParaRPr lang="tr-TR" dirty="0"/>
        </a:p>
      </dgm:t>
    </dgm:pt>
    <dgm:pt modelId="{6DE87836-D092-4C1D-83E4-90298D427987}" type="parTrans" cxnId="{A912B4D4-F270-43AA-A311-DE56B038BEC7}">
      <dgm:prSet/>
      <dgm:spPr/>
      <dgm:t>
        <a:bodyPr/>
        <a:lstStyle/>
        <a:p>
          <a:endParaRPr lang="tr-TR"/>
        </a:p>
      </dgm:t>
    </dgm:pt>
    <dgm:pt modelId="{ED64309B-6C45-4474-925A-D45A3AA5BFBC}" type="sibTrans" cxnId="{A912B4D4-F270-43AA-A311-DE56B038BEC7}">
      <dgm:prSet/>
      <dgm:spPr/>
      <dgm:t>
        <a:bodyPr/>
        <a:lstStyle/>
        <a:p>
          <a:endParaRPr lang="tr-TR"/>
        </a:p>
      </dgm:t>
    </dgm:pt>
    <dgm:pt modelId="{2D7E22F4-0D76-4390-922C-7ECFF1C0BA39}">
      <dgm:prSet phldrT="[Metin]"/>
      <dgm:spPr/>
      <dgm:t>
        <a:bodyPr/>
        <a:lstStyle/>
        <a:p>
          <a:r>
            <a:rPr lang="tr-TR" dirty="0" smtClean="0"/>
            <a:t>Huzursuz, susamış, </a:t>
          </a:r>
          <a:r>
            <a:rPr lang="tr-TR" dirty="0" err="1" smtClean="0"/>
            <a:t>letarjik</a:t>
          </a:r>
          <a:r>
            <a:rPr lang="tr-TR" dirty="0" smtClean="0"/>
            <a:t>, bilinç kayıp, düşkün, soluk renkli, beslenmesi bozuk, ateşi olan</a:t>
          </a:r>
          <a:endParaRPr lang="tr-TR" dirty="0"/>
        </a:p>
      </dgm:t>
    </dgm:pt>
    <dgm:pt modelId="{E228EAD4-B398-4054-A4EA-3B2C2F3731CB}" type="parTrans" cxnId="{74D6285B-7AF1-43D9-92CB-3B7A33918BD4}">
      <dgm:prSet/>
      <dgm:spPr/>
      <dgm:t>
        <a:bodyPr/>
        <a:lstStyle/>
        <a:p>
          <a:endParaRPr lang="tr-TR"/>
        </a:p>
      </dgm:t>
    </dgm:pt>
    <dgm:pt modelId="{4A3769A3-3EDB-40E5-A8B5-2D63FA5494C7}" type="sibTrans" cxnId="{74D6285B-7AF1-43D9-92CB-3B7A33918BD4}">
      <dgm:prSet/>
      <dgm:spPr/>
      <dgm:t>
        <a:bodyPr/>
        <a:lstStyle/>
        <a:p>
          <a:endParaRPr lang="tr-TR"/>
        </a:p>
      </dgm:t>
    </dgm:pt>
    <dgm:pt modelId="{5DCD0E4B-D4CF-41E5-AEB7-E51517D103AA}">
      <dgm:prSet phldrT="[Metin]"/>
      <dgm:spPr/>
      <dgm:t>
        <a:bodyPr/>
        <a:lstStyle/>
        <a:p>
          <a:r>
            <a:rPr lang="tr-TR" dirty="0" smtClean="0"/>
            <a:t>Fizik muayene</a:t>
          </a:r>
          <a:endParaRPr lang="tr-TR" dirty="0"/>
        </a:p>
      </dgm:t>
    </dgm:pt>
    <dgm:pt modelId="{07DA4460-1E60-4EC4-834F-DDD214E76399}" type="parTrans" cxnId="{95C244C9-1A73-4507-B17D-050F3FD048E3}">
      <dgm:prSet/>
      <dgm:spPr/>
      <dgm:t>
        <a:bodyPr/>
        <a:lstStyle/>
        <a:p>
          <a:endParaRPr lang="tr-TR"/>
        </a:p>
      </dgm:t>
    </dgm:pt>
    <dgm:pt modelId="{1C72328A-513F-4CBE-98D5-3BF41565CE1E}" type="sibTrans" cxnId="{95C244C9-1A73-4507-B17D-050F3FD048E3}">
      <dgm:prSet/>
      <dgm:spPr/>
      <dgm:t>
        <a:bodyPr/>
        <a:lstStyle/>
        <a:p>
          <a:endParaRPr lang="tr-TR"/>
        </a:p>
      </dgm:t>
    </dgm:pt>
    <dgm:pt modelId="{FA3597BC-8410-4E13-898C-DA39FD0EACE5}">
      <dgm:prSet phldrT="[Metin]"/>
      <dgm:spPr/>
      <dgm:t>
        <a:bodyPr/>
        <a:lstStyle/>
        <a:p>
          <a:r>
            <a:rPr lang="tr-TR" dirty="0" err="1" smtClean="0"/>
            <a:t>Fontaneli</a:t>
          </a:r>
          <a:r>
            <a:rPr lang="tr-TR" dirty="0" smtClean="0"/>
            <a:t> çökük, cilt </a:t>
          </a:r>
          <a:r>
            <a:rPr lang="tr-TR" dirty="0" err="1" smtClean="0"/>
            <a:t>tonusu</a:t>
          </a:r>
          <a:r>
            <a:rPr lang="tr-TR" dirty="0" smtClean="0"/>
            <a:t> azalmış, göz küreleri çökük, mukozalar (dudaklar ve ağız içi) kuru, </a:t>
          </a:r>
          <a:r>
            <a:rPr lang="tr-TR" dirty="0" err="1" smtClean="0"/>
            <a:t>ekstremiteleri</a:t>
          </a:r>
          <a:r>
            <a:rPr lang="tr-TR" dirty="0" smtClean="0"/>
            <a:t> soğuk, </a:t>
          </a:r>
          <a:r>
            <a:rPr lang="tr-TR" dirty="0" err="1" smtClean="0"/>
            <a:t>periferik</a:t>
          </a:r>
          <a:r>
            <a:rPr lang="tr-TR" dirty="0" smtClean="0"/>
            <a:t> nabızları hızlı ve zayıf, solunumu hızlı ve derin,  </a:t>
          </a:r>
          <a:r>
            <a:rPr lang="tr-TR" dirty="0" err="1" smtClean="0"/>
            <a:t>kapiller</a:t>
          </a:r>
          <a:r>
            <a:rPr lang="tr-TR" dirty="0" smtClean="0"/>
            <a:t> dolumu uzamış</a:t>
          </a:r>
          <a:endParaRPr lang="tr-TR" dirty="0"/>
        </a:p>
      </dgm:t>
    </dgm:pt>
    <dgm:pt modelId="{42E429E2-F3CB-4491-AFB5-7C8694BD4756}" type="parTrans" cxnId="{FC5AC0FC-0B1A-4BD1-92FD-7F6AD3F4DC29}">
      <dgm:prSet/>
      <dgm:spPr/>
      <dgm:t>
        <a:bodyPr/>
        <a:lstStyle/>
        <a:p>
          <a:endParaRPr lang="tr-TR"/>
        </a:p>
      </dgm:t>
    </dgm:pt>
    <dgm:pt modelId="{2B91A61F-37B6-45CC-A9CD-491C11ED2091}" type="sibTrans" cxnId="{FC5AC0FC-0B1A-4BD1-92FD-7F6AD3F4DC29}">
      <dgm:prSet/>
      <dgm:spPr/>
      <dgm:t>
        <a:bodyPr/>
        <a:lstStyle/>
        <a:p>
          <a:endParaRPr lang="tr-TR"/>
        </a:p>
      </dgm:t>
    </dgm:pt>
    <dgm:pt modelId="{3F68D83C-AE20-46EA-9614-B4C8D0C2187D}">
      <dgm:prSet phldrT="[Metin]"/>
      <dgm:spPr/>
      <dgm:t>
        <a:bodyPr/>
        <a:lstStyle/>
        <a:p>
          <a:r>
            <a:rPr lang="tr-TR" dirty="0" smtClean="0"/>
            <a:t>Tetkik</a:t>
          </a:r>
          <a:endParaRPr lang="tr-TR" dirty="0"/>
        </a:p>
      </dgm:t>
    </dgm:pt>
    <dgm:pt modelId="{2D98825D-C144-4D20-A2B8-C57A76AFD01C}" type="parTrans" cxnId="{0A5C1602-2D3D-4DCC-AA66-15E03928805D}">
      <dgm:prSet/>
      <dgm:spPr/>
      <dgm:t>
        <a:bodyPr/>
        <a:lstStyle/>
        <a:p>
          <a:endParaRPr lang="tr-TR"/>
        </a:p>
      </dgm:t>
    </dgm:pt>
    <dgm:pt modelId="{69A92970-828F-440C-961C-8EB2E9E1DEE1}" type="sibTrans" cxnId="{0A5C1602-2D3D-4DCC-AA66-15E03928805D}">
      <dgm:prSet/>
      <dgm:spPr/>
      <dgm:t>
        <a:bodyPr/>
        <a:lstStyle/>
        <a:p>
          <a:endParaRPr lang="tr-TR"/>
        </a:p>
      </dgm:t>
    </dgm:pt>
    <dgm:pt modelId="{AB14AAB2-26A5-4C10-83E4-343BF419603C}">
      <dgm:prSet phldrT="[Metin]"/>
      <dgm:spPr/>
      <dgm:t>
        <a:bodyPr/>
        <a:lstStyle/>
        <a:p>
          <a:r>
            <a:rPr lang="tr-TR" dirty="0" smtClean="0"/>
            <a:t>Elektrolit bozukluğu, idrar çıkışında azalma, idrar </a:t>
          </a:r>
          <a:r>
            <a:rPr lang="tr-TR" dirty="0" err="1" smtClean="0"/>
            <a:t>dansitesinde</a:t>
          </a:r>
          <a:r>
            <a:rPr lang="tr-TR" dirty="0" smtClean="0"/>
            <a:t> artma, kan hücrelerinin gerçekçi olmayan artışı</a:t>
          </a:r>
          <a:endParaRPr lang="tr-TR" dirty="0"/>
        </a:p>
      </dgm:t>
    </dgm:pt>
    <dgm:pt modelId="{9812129D-24F8-45BC-AE29-332EEB0160DD}" type="parTrans" cxnId="{8A50CFA7-40A8-411D-803E-25D2173A7EF5}">
      <dgm:prSet/>
      <dgm:spPr/>
      <dgm:t>
        <a:bodyPr/>
        <a:lstStyle/>
        <a:p>
          <a:endParaRPr lang="tr-TR"/>
        </a:p>
      </dgm:t>
    </dgm:pt>
    <dgm:pt modelId="{657BF7EF-D805-48FD-8B48-5824372E4F56}" type="sibTrans" cxnId="{8A50CFA7-40A8-411D-803E-25D2173A7EF5}">
      <dgm:prSet/>
      <dgm:spPr/>
      <dgm:t>
        <a:bodyPr/>
        <a:lstStyle/>
        <a:p>
          <a:endParaRPr lang="tr-TR"/>
        </a:p>
      </dgm:t>
    </dgm:pt>
    <dgm:pt modelId="{86625840-C046-4669-98AE-5E7D24941667}" type="pres">
      <dgm:prSet presAssocID="{EE926B58-603C-4356-9D92-9CED07AD3E8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7A4A380-05E5-4CDE-A6B4-08BD6E30C1DA}" type="pres">
      <dgm:prSet presAssocID="{78965A2D-C2AB-4EFF-AD1A-3D5D6EEFCB0A}" presName="comp" presStyleCnt="0"/>
      <dgm:spPr/>
    </dgm:pt>
    <dgm:pt modelId="{F078F8CE-DC57-4E46-9FBD-994DC5604C84}" type="pres">
      <dgm:prSet presAssocID="{78965A2D-C2AB-4EFF-AD1A-3D5D6EEFCB0A}" presName="box" presStyleLbl="node1" presStyleIdx="0" presStyleCnt="3"/>
      <dgm:spPr/>
      <dgm:t>
        <a:bodyPr/>
        <a:lstStyle/>
        <a:p>
          <a:endParaRPr lang="tr-TR"/>
        </a:p>
      </dgm:t>
    </dgm:pt>
    <dgm:pt modelId="{78FEEFB0-CD54-4817-97F5-253A6B36C21C}" type="pres">
      <dgm:prSet presAssocID="{78965A2D-C2AB-4EFF-AD1A-3D5D6EEFCB0A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CBAEE127-28C5-4999-A166-D98AB619EE65}" type="pres">
      <dgm:prSet presAssocID="{78965A2D-C2AB-4EFF-AD1A-3D5D6EEFCB0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F8D32F-134A-4E25-9551-54EFA3DCA6DE}" type="pres">
      <dgm:prSet presAssocID="{ED64309B-6C45-4474-925A-D45A3AA5BFBC}" presName="spacer" presStyleCnt="0"/>
      <dgm:spPr/>
    </dgm:pt>
    <dgm:pt modelId="{89FE4837-05B6-4FDF-B6A6-0767709955E4}" type="pres">
      <dgm:prSet presAssocID="{5DCD0E4B-D4CF-41E5-AEB7-E51517D103AA}" presName="comp" presStyleCnt="0"/>
      <dgm:spPr/>
    </dgm:pt>
    <dgm:pt modelId="{825AA887-9459-4B5F-BFA4-BE0335042A8F}" type="pres">
      <dgm:prSet presAssocID="{5DCD0E4B-D4CF-41E5-AEB7-E51517D103AA}" presName="box" presStyleLbl="node1" presStyleIdx="1" presStyleCnt="3"/>
      <dgm:spPr/>
      <dgm:t>
        <a:bodyPr/>
        <a:lstStyle/>
        <a:p>
          <a:endParaRPr lang="tr-TR"/>
        </a:p>
      </dgm:t>
    </dgm:pt>
    <dgm:pt modelId="{156704D1-FC1D-45C7-B8FF-31A3E477E5D9}" type="pres">
      <dgm:prSet presAssocID="{5DCD0E4B-D4CF-41E5-AEB7-E51517D103AA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tr-TR"/>
        </a:p>
      </dgm:t>
    </dgm:pt>
    <dgm:pt modelId="{811ED697-9A11-44A4-B5DF-05EE099220E4}" type="pres">
      <dgm:prSet presAssocID="{5DCD0E4B-D4CF-41E5-AEB7-E51517D103A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F753E5-A664-4DE4-9E8D-1A7039D0192D}" type="pres">
      <dgm:prSet presAssocID="{1C72328A-513F-4CBE-98D5-3BF41565CE1E}" presName="spacer" presStyleCnt="0"/>
      <dgm:spPr/>
    </dgm:pt>
    <dgm:pt modelId="{02CC4C56-9EA0-4DE8-90A4-3AB678397EDE}" type="pres">
      <dgm:prSet presAssocID="{3F68D83C-AE20-46EA-9614-B4C8D0C2187D}" presName="comp" presStyleCnt="0"/>
      <dgm:spPr/>
    </dgm:pt>
    <dgm:pt modelId="{8C14011B-A92E-49FD-AC48-4C5060583B11}" type="pres">
      <dgm:prSet presAssocID="{3F68D83C-AE20-46EA-9614-B4C8D0C2187D}" presName="box" presStyleLbl="node1" presStyleIdx="2" presStyleCnt="3"/>
      <dgm:spPr/>
      <dgm:t>
        <a:bodyPr/>
        <a:lstStyle/>
        <a:p>
          <a:endParaRPr lang="tr-TR"/>
        </a:p>
      </dgm:t>
    </dgm:pt>
    <dgm:pt modelId="{DB83F1EC-6722-4738-88C1-C2B165551C2E}" type="pres">
      <dgm:prSet presAssocID="{3F68D83C-AE20-46EA-9614-B4C8D0C2187D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414E4768-4B31-4184-8225-A15DD75850A1}" type="pres">
      <dgm:prSet presAssocID="{3F68D83C-AE20-46EA-9614-B4C8D0C2187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A50CFA7-40A8-411D-803E-25D2173A7EF5}" srcId="{3F68D83C-AE20-46EA-9614-B4C8D0C2187D}" destId="{AB14AAB2-26A5-4C10-83E4-343BF419603C}" srcOrd="0" destOrd="0" parTransId="{9812129D-24F8-45BC-AE29-332EEB0160DD}" sibTransId="{657BF7EF-D805-48FD-8B48-5824372E4F56}"/>
    <dgm:cxn modelId="{5C11FCE3-5361-415A-A420-4CDAB17B8CEE}" type="presOf" srcId="{2D7E22F4-0D76-4390-922C-7ECFF1C0BA39}" destId="{CBAEE127-28C5-4999-A166-D98AB619EE65}" srcOrd="1" destOrd="1" presId="urn:microsoft.com/office/officeart/2005/8/layout/vList4#1"/>
    <dgm:cxn modelId="{8B58DF30-A256-4473-B0A4-B30437FE2303}" type="presOf" srcId="{AB14AAB2-26A5-4C10-83E4-343BF419603C}" destId="{8C14011B-A92E-49FD-AC48-4C5060583B11}" srcOrd="0" destOrd="1" presId="urn:microsoft.com/office/officeart/2005/8/layout/vList4#1"/>
    <dgm:cxn modelId="{869C1BCD-AF7B-430F-B952-6CF0E0E96E40}" type="presOf" srcId="{5DCD0E4B-D4CF-41E5-AEB7-E51517D103AA}" destId="{811ED697-9A11-44A4-B5DF-05EE099220E4}" srcOrd="1" destOrd="0" presId="urn:microsoft.com/office/officeart/2005/8/layout/vList4#1"/>
    <dgm:cxn modelId="{4D6ED838-8E1D-43EC-B433-542A583B968A}" type="presOf" srcId="{78965A2D-C2AB-4EFF-AD1A-3D5D6EEFCB0A}" destId="{CBAEE127-28C5-4999-A166-D98AB619EE65}" srcOrd="1" destOrd="0" presId="urn:microsoft.com/office/officeart/2005/8/layout/vList4#1"/>
    <dgm:cxn modelId="{C8382A0A-1658-4F9E-A806-5B0366CBC34E}" type="presOf" srcId="{3F68D83C-AE20-46EA-9614-B4C8D0C2187D}" destId="{414E4768-4B31-4184-8225-A15DD75850A1}" srcOrd="1" destOrd="0" presId="urn:microsoft.com/office/officeart/2005/8/layout/vList4#1"/>
    <dgm:cxn modelId="{F0EB8F4D-3AFC-4466-AA6A-89D2D6D17173}" type="presOf" srcId="{FA3597BC-8410-4E13-898C-DA39FD0EACE5}" destId="{825AA887-9459-4B5F-BFA4-BE0335042A8F}" srcOrd="0" destOrd="1" presId="urn:microsoft.com/office/officeart/2005/8/layout/vList4#1"/>
    <dgm:cxn modelId="{FC5AC0FC-0B1A-4BD1-92FD-7F6AD3F4DC29}" srcId="{5DCD0E4B-D4CF-41E5-AEB7-E51517D103AA}" destId="{FA3597BC-8410-4E13-898C-DA39FD0EACE5}" srcOrd="0" destOrd="0" parTransId="{42E429E2-F3CB-4491-AFB5-7C8694BD4756}" sibTransId="{2B91A61F-37B6-45CC-A9CD-491C11ED2091}"/>
    <dgm:cxn modelId="{E186284B-834F-4B9F-AA8F-0D22CA0D813A}" type="presOf" srcId="{78965A2D-C2AB-4EFF-AD1A-3D5D6EEFCB0A}" destId="{F078F8CE-DC57-4E46-9FBD-994DC5604C84}" srcOrd="0" destOrd="0" presId="urn:microsoft.com/office/officeart/2005/8/layout/vList4#1"/>
    <dgm:cxn modelId="{C6BB54FC-AF75-4C9D-A9B3-3038FE197322}" type="presOf" srcId="{3F68D83C-AE20-46EA-9614-B4C8D0C2187D}" destId="{8C14011B-A92E-49FD-AC48-4C5060583B11}" srcOrd="0" destOrd="0" presId="urn:microsoft.com/office/officeart/2005/8/layout/vList4#1"/>
    <dgm:cxn modelId="{10B66084-26EA-4FD3-A7C7-D6E730F218A8}" type="presOf" srcId="{2D7E22F4-0D76-4390-922C-7ECFF1C0BA39}" destId="{F078F8CE-DC57-4E46-9FBD-994DC5604C84}" srcOrd="0" destOrd="1" presId="urn:microsoft.com/office/officeart/2005/8/layout/vList4#1"/>
    <dgm:cxn modelId="{74D6285B-7AF1-43D9-92CB-3B7A33918BD4}" srcId="{78965A2D-C2AB-4EFF-AD1A-3D5D6EEFCB0A}" destId="{2D7E22F4-0D76-4390-922C-7ECFF1C0BA39}" srcOrd="0" destOrd="0" parTransId="{E228EAD4-B398-4054-A4EA-3B2C2F3731CB}" sibTransId="{4A3769A3-3EDB-40E5-A8B5-2D63FA5494C7}"/>
    <dgm:cxn modelId="{0A5C1602-2D3D-4DCC-AA66-15E03928805D}" srcId="{EE926B58-603C-4356-9D92-9CED07AD3E8B}" destId="{3F68D83C-AE20-46EA-9614-B4C8D0C2187D}" srcOrd="2" destOrd="0" parTransId="{2D98825D-C144-4D20-A2B8-C57A76AFD01C}" sibTransId="{69A92970-828F-440C-961C-8EB2E9E1DEE1}"/>
    <dgm:cxn modelId="{94770468-6482-4A9D-A9CB-2015F0C1E6C5}" type="presOf" srcId="{EE926B58-603C-4356-9D92-9CED07AD3E8B}" destId="{86625840-C046-4669-98AE-5E7D24941667}" srcOrd="0" destOrd="0" presId="urn:microsoft.com/office/officeart/2005/8/layout/vList4#1"/>
    <dgm:cxn modelId="{E3EB53AD-D3A5-4265-AD4D-C28A51E62FD5}" type="presOf" srcId="{5DCD0E4B-D4CF-41E5-AEB7-E51517D103AA}" destId="{825AA887-9459-4B5F-BFA4-BE0335042A8F}" srcOrd="0" destOrd="0" presId="urn:microsoft.com/office/officeart/2005/8/layout/vList4#1"/>
    <dgm:cxn modelId="{A912B4D4-F270-43AA-A311-DE56B038BEC7}" srcId="{EE926B58-603C-4356-9D92-9CED07AD3E8B}" destId="{78965A2D-C2AB-4EFF-AD1A-3D5D6EEFCB0A}" srcOrd="0" destOrd="0" parTransId="{6DE87836-D092-4C1D-83E4-90298D427987}" sibTransId="{ED64309B-6C45-4474-925A-D45A3AA5BFBC}"/>
    <dgm:cxn modelId="{95C244C9-1A73-4507-B17D-050F3FD048E3}" srcId="{EE926B58-603C-4356-9D92-9CED07AD3E8B}" destId="{5DCD0E4B-D4CF-41E5-AEB7-E51517D103AA}" srcOrd="1" destOrd="0" parTransId="{07DA4460-1E60-4EC4-834F-DDD214E76399}" sibTransId="{1C72328A-513F-4CBE-98D5-3BF41565CE1E}"/>
    <dgm:cxn modelId="{F27C8167-1DAD-4B5B-81BA-60FCD327D9F5}" type="presOf" srcId="{AB14AAB2-26A5-4C10-83E4-343BF419603C}" destId="{414E4768-4B31-4184-8225-A15DD75850A1}" srcOrd="1" destOrd="1" presId="urn:microsoft.com/office/officeart/2005/8/layout/vList4#1"/>
    <dgm:cxn modelId="{CCC1DF65-3EFE-4B6E-9EE7-7A957A473ABF}" type="presOf" srcId="{FA3597BC-8410-4E13-898C-DA39FD0EACE5}" destId="{811ED697-9A11-44A4-B5DF-05EE099220E4}" srcOrd="1" destOrd="1" presId="urn:microsoft.com/office/officeart/2005/8/layout/vList4#1"/>
    <dgm:cxn modelId="{81D3AB64-249E-47B3-A145-EBBB26F38A10}" type="presParOf" srcId="{86625840-C046-4669-98AE-5E7D24941667}" destId="{07A4A380-05E5-4CDE-A6B4-08BD6E30C1DA}" srcOrd="0" destOrd="0" presId="urn:microsoft.com/office/officeart/2005/8/layout/vList4#1"/>
    <dgm:cxn modelId="{5909FD7B-E0F4-4044-A5AA-DBE35C8641AA}" type="presParOf" srcId="{07A4A380-05E5-4CDE-A6B4-08BD6E30C1DA}" destId="{F078F8CE-DC57-4E46-9FBD-994DC5604C84}" srcOrd="0" destOrd="0" presId="urn:microsoft.com/office/officeart/2005/8/layout/vList4#1"/>
    <dgm:cxn modelId="{524BB8D8-17CD-40E1-A493-A1CF3384307F}" type="presParOf" srcId="{07A4A380-05E5-4CDE-A6B4-08BD6E30C1DA}" destId="{78FEEFB0-CD54-4817-97F5-253A6B36C21C}" srcOrd="1" destOrd="0" presId="urn:microsoft.com/office/officeart/2005/8/layout/vList4#1"/>
    <dgm:cxn modelId="{4BDEDB75-0ED4-4EF0-80CF-83FEB29F92FF}" type="presParOf" srcId="{07A4A380-05E5-4CDE-A6B4-08BD6E30C1DA}" destId="{CBAEE127-28C5-4999-A166-D98AB619EE65}" srcOrd="2" destOrd="0" presId="urn:microsoft.com/office/officeart/2005/8/layout/vList4#1"/>
    <dgm:cxn modelId="{CF7CE6FE-D8B1-4954-BA45-D6F57D591ABA}" type="presParOf" srcId="{86625840-C046-4669-98AE-5E7D24941667}" destId="{09F8D32F-134A-4E25-9551-54EFA3DCA6DE}" srcOrd="1" destOrd="0" presId="urn:microsoft.com/office/officeart/2005/8/layout/vList4#1"/>
    <dgm:cxn modelId="{B85BE5F9-DC06-4B50-A3E8-8D3CCDE016CA}" type="presParOf" srcId="{86625840-C046-4669-98AE-5E7D24941667}" destId="{89FE4837-05B6-4FDF-B6A6-0767709955E4}" srcOrd="2" destOrd="0" presId="urn:microsoft.com/office/officeart/2005/8/layout/vList4#1"/>
    <dgm:cxn modelId="{F0B1A4E5-209B-4D52-9782-DF6ECB1B82FD}" type="presParOf" srcId="{89FE4837-05B6-4FDF-B6A6-0767709955E4}" destId="{825AA887-9459-4B5F-BFA4-BE0335042A8F}" srcOrd="0" destOrd="0" presId="urn:microsoft.com/office/officeart/2005/8/layout/vList4#1"/>
    <dgm:cxn modelId="{01A23D07-DC2D-4049-890D-91D4AEB565F3}" type="presParOf" srcId="{89FE4837-05B6-4FDF-B6A6-0767709955E4}" destId="{156704D1-FC1D-45C7-B8FF-31A3E477E5D9}" srcOrd="1" destOrd="0" presId="urn:microsoft.com/office/officeart/2005/8/layout/vList4#1"/>
    <dgm:cxn modelId="{40B78024-33E8-4B41-9C6E-3E3F5A833341}" type="presParOf" srcId="{89FE4837-05B6-4FDF-B6A6-0767709955E4}" destId="{811ED697-9A11-44A4-B5DF-05EE099220E4}" srcOrd="2" destOrd="0" presId="urn:microsoft.com/office/officeart/2005/8/layout/vList4#1"/>
    <dgm:cxn modelId="{BFFB583F-ECBE-4A60-B035-A443162D134B}" type="presParOf" srcId="{86625840-C046-4669-98AE-5E7D24941667}" destId="{E2F753E5-A664-4DE4-9E8D-1A7039D0192D}" srcOrd="3" destOrd="0" presId="urn:microsoft.com/office/officeart/2005/8/layout/vList4#1"/>
    <dgm:cxn modelId="{5FA3998B-D7CE-4B7C-8772-2F70DABF57AB}" type="presParOf" srcId="{86625840-C046-4669-98AE-5E7D24941667}" destId="{02CC4C56-9EA0-4DE8-90A4-3AB678397EDE}" srcOrd="4" destOrd="0" presId="urn:microsoft.com/office/officeart/2005/8/layout/vList4#1"/>
    <dgm:cxn modelId="{1A16A7BE-9DB6-49C6-A1DB-90E5C5AA1AA6}" type="presParOf" srcId="{02CC4C56-9EA0-4DE8-90A4-3AB678397EDE}" destId="{8C14011B-A92E-49FD-AC48-4C5060583B11}" srcOrd="0" destOrd="0" presId="urn:microsoft.com/office/officeart/2005/8/layout/vList4#1"/>
    <dgm:cxn modelId="{168621D5-0F9A-4331-9CAE-99D1997C5764}" type="presParOf" srcId="{02CC4C56-9EA0-4DE8-90A4-3AB678397EDE}" destId="{DB83F1EC-6722-4738-88C1-C2B165551C2E}" srcOrd="1" destOrd="0" presId="urn:microsoft.com/office/officeart/2005/8/layout/vList4#1"/>
    <dgm:cxn modelId="{5C39257A-7534-4474-8412-65C91F0A1CD2}" type="presParOf" srcId="{02CC4C56-9EA0-4DE8-90A4-3AB678397EDE}" destId="{414E4768-4B31-4184-8225-A15DD75850A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81F8D-FC43-4DA6-AE1D-6B44E39CB0AC}">
      <dsp:nvSpPr>
        <dsp:cNvPr id="0" name=""/>
        <dsp:cNvSpPr/>
      </dsp:nvSpPr>
      <dsp:spPr>
        <a:xfrm>
          <a:off x="0" y="706578"/>
          <a:ext cx="8568952" cy="535559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C7BD0-F22F-4354-84A2-FF3D0BFF6252}">
      <dsp:nvSpPr>
        <dsp:cNvPr id="0" name=""/>
        <dsp:cNvSpPr/>
      </dsp:nvSpPr>
      <dsp:spPr>
        <a:xfrm>
          <a:off x="1088256" y="4403010"/>
          <a:ext cx="222792" cy="2227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A9C3E-3443-419B-8CCB-8B240B7E3CD5}">
      <dsp:nvSpPr>
        <dsp:cNvPr id="0" name=""/>
        <dsp:cNvSpPr/>
      </dsp:nvSpPr>
      <dsp:spPr>
        <a:xfrm>
          <a:off x="1199653" y="4514406"/>
          <a:ext cx="1996565" cy="1547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3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rgbClr val="FF0000"/>
              </a:solidFill>
            </a:rPr>
            <a:t>%1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Susama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Isı regülasyonunun bozulması</a:t>
          </a:r>
          <a:endParaRPr lang="tr-TR" sz="1900" kern="1200" dirty="0"/>
        </a:p>
      </dsp:txBody>
      <dsp:txXfrm>
        <a:off x="1199653" y="4514406"/>
        <a:ext cx="1996565" cy="1547766"/>
      </dsp:txXfrm>
    </dsp:sp>
    <dsp:sp modelId="{C27A7AEE-5C0D-456D-BCD9-F8D4A695F984}">
      <dsp:nvSpPr>
        <dsp:cNvPr id="0" name=""/>
        <dsp:cNvSpPr/>
      </dsp:nvSpPr>
      <dsp:spPr>
        <a:xfrm>
          <a:off x="3054831" y="2947359"/>
          <a:ext cx="402740" cy="402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D2730-BA0E-487D-AAFA-7E2DA23391A3}">
      <dsp:nvSpPr>
        <dsp:cNvPr id="0" name=""/>
        <dsp:cNvSpPr/>
      </dsp:nvSpPr>
      <dsp:spPr>
        <a:xfrm>
          <a:off x="3256201" y="3148729"/>
          <a:ext cx="2056548" cy="2913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404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rgbClr val="FF0000"/>
              </a:solidFill>
            </a:rPr>
            <a:t>%5-10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Baş ağrısı/dönmesi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Mide bulantısı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Bilinç bulanıklığı/kaybı</a:t>
          </a:r>
          <a:endParaRPr lang="tr-TR" sz="1900" kern="1200" dirty="0"/>
        </a:p>
      </dsp:txBody>
      <dsp:txXfrm>
        <a:off x="3256201" y="3148729"/>
        <a:ext cx="2056548" cy="2913443"/>
      </dsp:txXfrm>
    </dsp:sp>
    <dsp:sp modelId="{62E2D82A-B306-421E-9E93-005A976C38BB}">
      <dsp:nvSpPr>
        <dsp:cNvPr id="0" name=""/>
        <dsp:cNvSpPr/>
      </dsp:nvSpPr>
      <dsp:spPr>
        <a:xfrm>
          <a:off x="5419862" y="2061544"/>
          <a:ext cx="556981" cy="556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7AF98-EA88-4620-9D5A-4B1C680BFE0E}">
      <dsp:nvSpPr>
        <dsp:cNvPr id="0" name=""/>
        <dsp:cNvSpPr/>
      </dsp:nvSpPr>
      <dsp:spPr>
        <a:xfrm>
          <a:off x="5698353" y="2340034"/>
          <a:ext cx="2056548" cy="3722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133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rgbClr val="FF0000"/>
              </a:solidFill>
            </a:rPr>
            <a:t>%20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Ölüm</a:t>
          </a:r>
          <a:endParaRPr lang="tr-TR" sz="2500" kern="1200" dirty="0"/>
        </a:p>
      </dsp:txBody>
      <dsp:txXfrm>
        <a:off x="5698353" y="2340034"/>
        <a:ext cx="2056548" cy="3722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8F8CE-DC57-4E46-9FBD-994DC5604C84}">
      <dsp:nvSpPr>
        <dsp:cNvPr id="0" name=""/>
        <dsp:cNvSpPr/>
      </dsp:nvSpPr>
      <dsp:spPr>
        <a:xfrm>
          <a:off x="0" y="0"/>
          <a:ext cx="6799262" cy="1076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Şikayet</a:t>
          </a:r>
          <a:endParaRPr lang="tr-T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Huzursuz, susamış, </a:t>
          </a:r>
          <a:r>
            <a:rPr lang="tr-TR" sz="1500" kern="1200" dirty="0" err="1" smtClean="0"/>
            <a:t>letarjik</a:t>
          </a:r>
          <a:r>
            <a:rPr lang="tr-TR" sz="1500" kern="1200" dirty="0" smtClean="0"/>
            <a:t>, bilinç kayıp, düşkün, soluk renkli, beslenmesi bozuk, ateşi olan</a:t>
          </a:r>
          <a:endParaRPr lang="tr-TR" sz="1500" kern="1200" dirty="0"/>
        </a:p>
      </dsp:txBody>
      <dsp:txXfrm>
        <a:off x="1467504" y="0"/>
        <a:ext cx="5331757" cy="1076523"/>
      </dsp:txXfrm>
    </dsp:sp>
    <dsp:sp modelId="{78FEEFB0-CD54-4817-97F5-253A6B36C21C}">
      <dsp:nvSpPr>
        <dsp:cNvPr id="0" name=""/>
        <dsp:cNvSpPr/>
      </dsp:nvSpPr>
      <dsp:spPr>
        <a:xfrm>
          <a:off x="107652" y="107652"/>
          <a:ext cx="1359852" cy="8612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AA887-9459-4B5F-BFA4-BE0335042A8F}">
      <dsp:nvSpPr>
        <dsp:cNvPr id="0" name=""/>
        <dsp:cNvSpPr/>
      </dsp:nvSpPr>
      <dsp:spPr>
        <a:xfrm>
          <a:off x="0" y="1184175"/>
          <a:ext cx="6799262" cy="1076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Fizik muayene</a:t>
          </a:r>
          <a:endParaRPr lang="tr-T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err="1" smtClean="0"/>
            <a:t>Fontaneli</a:t>
          </a:r>
          <a:r>
            <a:rPr lang="tr-TR" sz="1500" kern="1200" dirty="0" smtClean="0"/>
            <a:t> çökük, cilt </a:t>
          </a:r>
          <a:r>
            <a:rPr lang="tr-TR" sz="1500" kern="1200" dirty="0" err="1" smtClean="0"/>
            <a:t>tonusu</a:t>
          </a:r>
          <a:r>
            <a:rPr lang="tr-TR" sz="1500" kern="1200" dirty="0" smtClean="0"/>
            <a:t> azalmış, göz küreleri çökük, mukozalar (dudaklar ve ağız içi) kuru, </a:t>
          </a:r>
          <a:r>
            <a:rPr lang="tr-TR" sz="1500" kern="1200" dirty="0" err="1" smtClean="0"/>
            <a:t>ekstremiteleri</a:t>
          </a:r>
          <a:r>
            <a:rPr lang="tr-TR" sz="1500" kern="1200" dirty="0" smtClean="0"/>
            <a:t> soğuk, </a:t>
          </a:r>
          <a:r>
            <a:rPr lang="tr-TR" sz="1500" kern="1200" dirty="0" err="1" smtClean="0"/>
            <a:t>periferik</a:t>
          </a:r>
          <a:r>
            <a:rPr lang="tr-TR" sz="1500" kern="1200" dirty="0" smtClean="0"/>
            <a:t> nabızları hızlı ve zayıf, solunumu hızlı ve derin,  </a:t>
          </a:r>
          <a:r>
            <a:rPr lang="tr-TR" sz="1500" kern="1200" dirty="0" err="1" smtClean="0"/>
            <a:t>kapiller</a:t>
          </a:r>
          <a:r>
            <a:rPr lang="tr-TR" sz="1500" kern="1200" dirty="0" smtClean="0"/>
            <a:t> dolumu uzamış</a:t>
          </a:r>
          <a:endParaRPr lang="tr-TR" sz="1500" kern="1200" dirty="0"/>
        </a:p>
      </dsp:txBody>
      <dsp:txXfrm>
        <a:off x="1467504" y="1184175"/>
        <a:ext cx="5331757" cy="1076523"/>
      </dsp:txXfrm>
    </dsp:sp>
    <dsp:sp modelId="{156704D1-FC1D-45C7-B8FF-31A3E477E5D9}">
      <dsp:nvSpPr>
        <dsp:cNvPr id="0" name=""/>
        <dsp:cNvSpPr/>
      </dsp:nvSpPr>
      <dsp:spPr>
        <a:xfrm>
          <a:off x="107652" y="1291828"/>
          <a:ext cx="1359852" cy="8612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4011B-A92E-49FD-AC48-4C5060583B11}">
      <dsp:nvSpPr>
        <dsp:cNvPr id="0" name=""/>
        <dsp:cNvSpPr/>
      </dsp:nvSpPr>
      <dsp:spPr>
        <a:xfrm>
          <a:off x="0" y="2368351"/>
          <a:ext cx="6799262" cy="1076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Tetkik</a:t>
          </a:r>
          <a:endParaRPr lang="tr-T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Elektrolit bozukluğu, idrar çıkışında azalma, idrar </a:t>
          </a:r>
          <a:r>
            <a:rPr lang="tr-TR" sz="1500" kern="1200" dirty="0" err="1" smtClean="0"/>
            <a:t>dansitesinde</a:t>
          </a:r>
          <a:r>
            <a:rPr lang="tr-TR" sz="1500" kern="1200" dirty="0" smtClean="0"/>
            <a:t> artma, kan hücrelerinin gerçekçi olmayan artışı</a:t>
          </a:r>
          <a:endParaRPr lang="tr-TR" sz="1500" kern="1200" dirty="0"/>
        </a:p>
      </dsp:txBody>
      <dsp:txXfrm>
        <a:off x="1467504" y="2368351"/>
        <a:ext cx="5331757" cy="1076523"/>
      </dsp:txXfrm>
    </dsp:sp>
    <dsp:sp modelId="{DB83F1EC-6722-4738-88C1-C2B165551C2E}">
      <dsp:nvSpPr>
        <dsp:cNvPr id="0" name=""/>
        <dsp:cNvSpPr/>
      </dsp:nvSpPr>
      <dsp:spPr>
        <a:xfrm>
          <a:off x="107652" y="2476003"/>
          <a:ext cx="1359852" cy="8612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56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903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41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739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7632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190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76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30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81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7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94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572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4.05.2021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83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4.05.2021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73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4.05.2021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752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0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732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F75050-0E15-4C5B-92B0-66D068882F1F}" type="datetimeFigureOut">
              <a:rPr lang="tr-TR" smtClean="0"/>
              <a:pPr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76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Çocuklarda Sıvı Elektrolit Tedavisi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Dr</a:t>
            </a:r>
            <a:r>
              <a:rPr lang="tr-TR" dirty="0" smtClean="0"/>
              <a:t> Ergun ERGÜN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Dehidratasyon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Sıvı alımının azalması</a:t>
            </a:r>
          </a:p>
          <a:p>
            <a:r>
              <a:rPr lang="tr-TR" dirty="0" smtClean="0"/>
              <a:t>Sıvı kaybının artması</a:t>
            </a:r>
          </a:p>
          <a:p>
            <a:pPr lvl="1"/>
            <a:r>
              <a:rPr lang="tr-TR" dirty="0" err="1" smtClean="0"/>
              <a:t>Gastrointestinal</a:t>
            </a:r>
            <a:endParaRPr lang="tr-TR" dirty="0" smtClean="0"/>
          </a:p>
          <a:p>
            <a:pPr lvl="1"/>
            <a:r>
              <a:rPr lang="tr-TR" dirty="0" err="1" smtClean="0"/>
              <a:t>Renal</a:t>
            </a:r>
            <a:endParaRPr lang="tr-TR" dirty="0" smtClean="0"/>
          </a:p>
          <a:p>
            <a:pPr lvl="1"/>
            <a:r>
              <a:rPr lang="tr-TR" dirty="0" smtClean="0"/>
              <a:t>Üçüncü boşluğa sıvı kaybı</a:t>
            </a:r>
          </a:p>
          <a:p>
            <a:pPr lvl="1"/>
            <a:r>
              <a:rPr lang="tr-TR" dirty="0" err="1" smtClean="0"/>
              <a:t>Hipervolemik</a:t>
            </a:r>
            <a:r>
              <a:rPr lang="tr-TR" dirty="0" smtClean="0"/>
              <a:t> </a:t>
            </a:r>
            <a:r>
              <a:rPr lang="tr-TR" dirty="0" err="1" smtClean="0"/>
              <a:t>dehidratasyon</a:t>
            </a:r>
            <a:r>
              <a:rPr lang="tr-TR" dirty="0" smtClean="0"/>
              <a:t> –Kalp yetmezliği, siroz, </a:t>
            </a:r>
            <a:r>
              <a:rPr lang="tr-TR" dirty="0" err="1" smtClean="0"/>
              <a:t>nefrotik</a:t>
            </a:r>
            <a:r>
              <a:rPr lang="tr-TR" dirty="0" smtClean="0"/>
              <a:t> sendrom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HİSSEDİLMEYEN KAYIPLAR</a:t>
            </a:r>
          </a:p>
          <a:p>
            <a:pPr lvl="2"/>
            <a:r>
              <a:rPr lang="tr-TR" dirty="0" smtClean="0">
                <a:solidFill>
                  <a:srgbClr val="FF0000"/>
                </a:solidFill>
              </a:rPr>
              <a:t>Terleme, ince cilt.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644429563"/>
              </p:ext>
            </p:extLst>
          </p:nvPr>
        </p:nvGraphicFramePr>
        <p:xfrm>
          <a:off x="251520" y="-99392"/>
          <a:ext cx="8568952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dirty="0" err="1" smtClean="0"/>
              <a:t>Dehidratasyon</a:t>
            </a:r>
            <a:r>
              <a:rPr lang="tr-TR" dirty="0" smtClean="0"/>
              <a:t> tipleri </a:t>
            </a:r>
          </a:p>
          <a:p>
            <a:endParaRPr lang="tr-TR" dirty="0" smtClean="0"/>
          </a:p>
          <a:p>
            <a:r>
              <a:rPr lang="tr-TR" dirty="0" smtClean="0"/>
              <a:t>Serum </a:t>
            </a:r>
            <a:r>
              <a:rPr lang="tr-TR" dirty="0" err="1" smtClean="0"/>
              <a:t>Na</a:t>
            </a:r>
            <a:r>
              <a:rPr lang="tr-TR" dirty="0" smtClean="0"/>
              <a:t>+ veya </a:t>
            </a:r>
            <a:r>
              <a:rPr lang="tr-TR" dirty="0" err="1" smtClean="0"/>
              <a:t>ozmolaritesine</a:t>
            </a:r>
            <a:r>
              <a:rPr lang="tr-TR" dirty="0" smtClean="0"/>
              <a:t> göre </a:t>
            </a:r>
            <a:r>
              <a:rPr lang="tr-TR" dirty="0" err="1" smtClean="0"/>
              <a:t>dehidratasyon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İzonatremik</a:t>
            </a:r>
            <a:r>
              <a:rPr lang="tr-TR" dirty="0" smtClean="0"/>
              <a:t> (</a:t>
            </a:r>
            <a:r>
              <a:rPr lang="tr-TR" dirty="0" err="1" smtClean="0"/>
              <a:t>izotonik</a:t>
            </a:r>
            <a:r>
              <a:rPr lang="tr-TR" dirty="0" smtClean="0"/>
              <a:t>) </a:t>
            </a:r>
          </a:p>
          <a:p>
            <a:pPr lvl="1"/>
            <a:r>
              <a:rPr lang="tr-TR" dirty="0" err="1" smtClean="0"/>
              <a:t>Hiponatremik</a:t>
            </a:r>
            <a:r>
              <a:rPr lang="tr-TR" dirty="0" smtClean="0"/>
              <a:t> (</a:t>
            </a:r>
            <a:r>
              <a:rPr lang="tr-TR" dirty="0" err="1" smtClean="0"/>
              <a:t>hipotonik</a:t>
            </a:r>
            <a:r>
              <a:rPr lang="tr-TR" dirty="0" smtClean="0"/>
              <a:t>) </a:t>
            </a:r>
          </a:p>
          <a:p>
            <a:pPr lvl="1"/>
            <a:r>
              <a:rPr lang="tr-TR" dirty="0" err="1" smtClean="0"/>
              <a:t>Hipernatremik</a:t>
            </a:r>
            <a:r>
              <a:rPr lang="tr-TR" dirty="0" smtClean="0"/>
              <a:t> (</a:t>
            </a:r>
            <a:r>
              <a:rPr lang="tr-TR" dirty="0" err="1" smtClean="0"/>
              <a:t>hipertonik</a:t>
            </a:r>
            <a:r>
              <a:rPr lang="tr-TR" dirty="0" smtClean="0"/>
              <a:t>) </a:t>
            </a:r>
          </a:p>
          <a:p>
            <a:endParaRPr lang="tr-TR" dirty="0" smtClean="0"/>
          </a:p>
          <a:p>
            <a:r>
              <a:rPr lang="tr-TR" dirty="0" smtClean="0"/>
              <a:t>Damar içi ve total vücut sıvı hacmine göre </a:t>
            </a:r>
            <a:r>
              <a:rPr lang="tr-TR" dirty="0" err="1" smtClean="0"/>
              <a:t>dehidratasyon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İzovolemik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Hipovolemik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Hipervolemik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377480"/>
              </p:ext>
            </p:extLst>
          </p:nvPr>
        </p:nvGraphicFramePr>
        <p:xfrm>
          <a:off x="0" y="-99392"/>
          <a:ext cx="9144000" cy="6985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3569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Hafif </a:t>
                      </a:r>
                      <a:r>
                        <a:rPr lang="tr-TR" dirty="0" err="1" smtClean="0"/>
                        <a:t>Dehidratasyon</a:t>
                      </a:r>
                      <a:r>
                        <a:rPr lang="tr-TR" dirty="0" smtClean="0"/>
                        <a:t> (%3-5 </a:t>
                      </a:r>
                      <a:r>
                        <a:rPr lang="tr-TR" dirty="0" err="1" smtClean="0"/>
                        <a:t>VA</a:t>
                      </a:r>
                      <a:r>
                        <a:rPr lang="tr-TR" dirty="0" smtClean="0"/>
                        <a:t> kaybı)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Orta </a:t>
                      </a:r>
                      <a:r>
                        <a:rPr lang="tr-TR" dirty="0" err="1" smtClean="0"/>
                        <a:t>Dehidratasyon</a:t>
                      </a:r>
                      <a:r>
                        <a:rPr lang="tr-TR" dirty="0" smtClean="0"/>
                        <a:t> (%6-9 </a:t>
                      </a:r>
                      <a:r>
                        <a:rPr lang="tr-TR" dirty="0" err="1" smtClean="0"/>
                        <a:t>VA</a:t>
                      </a:r>
                      <a:r>
                        <a:rPr lang="tr-TR" dirty="0" smtClean="0"/>
                        <a:t> kaybı)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Ağır </a:t>
                      </a:r>
                      <a:r>
                        <a:rPr lang="tr-TR" dirty="0" err="1" smtClean="0"/>
                        <a:t>Dehidratasyon</a:t>
                      </a:r>
                      <a:r>
                        <a:rPr lang="tr-TR" dirty="0" smtClean="0"/>
                        <a:t> (&gt;%10 </a:t>
                      </a:r>
                      <a:r>
                        <a:rPr lang="tr-TR" dirty="0" err="1" smtClean="0"/>
                        <a:t>VA</a:t>
                      </a:r>
                      <a:r>
                        <a:rPr lang="tr-TR" dirty="0" smtClean="0"/>
                        <a:t> kaybı)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241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Yenidoğan</a:t>
                      </a:r>
                      <a:endParaRPr lang="tr-T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tr-TR" baseline="0" dirty="0" smtClean="0"/>
                        <a:t>Cilt </a:t>
                      </a:r>
                      <a:r>
                        <a:rPr lang="tr-TR" baseline="0" dirty="0" err="1" smtClean="0"/>
                        <a:t>tonusunun</a:t>
                      </a:r>
                      <a:r>
                        <a:rPr lang="tr-TR" baseline="0" dirty="0" smtClean="0"/>
                        <a:t> azalması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fontanelde</a:t>
                      </a:r>
                      <a:r>
                        <a:rPr lang="tr-TR" dirty="0" smtClean="0"/>
                        <a:t> çöküklük, düşkünlük, beslenme bozukluğu, vücut ağırlığı kaybı, idrar çıkışında azalma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734">
                <a:tc>
                  <a:txBody>
                    <a:bodyPr/>
                    <a:lstStyle/>
                    <a:p>
                      <a:r>
                        <a:rPr lang="tr-TR" dirty="0" smtClean="0"/>
                        <a:t>Süt çocuğu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Susama, </a:t>
                      </a:r>
                      <a:r>
                        <a:rPr lang="tr-TR" dirty="0" err="1" smtClean="0"/>
                        <a:t>İrritabilitede</a:t>
                      </a:r>
                      <a:r>
                        <a:rPr lang="tr-TR" baseline="0" dirty="0" smtClean="0"/>
                        <a:t> artma,</a:t>
                      </a:r>
                    </a:p>
                    <a:p>
                      <a:r>
                        <a:rPr lang="tr-TR" baseline="0" dirty="0" smtClean="0"/>
                        <a:t>Huzursuzluk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Susama,</a:t>
                      </a:r>
                    </a:p>
                    <a:p>
                      <a:r>
                        <a:rPr lang="tr-TR" dirty="0" smtClean="0"/>
                        <a:t>Huzursuzluk/Letarji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Letarji,</a:t>
                      </a:r>
                    </a:p>
                    <a:p>
                      <a:r>
                        <a:rPr lang="tr-TR" dirty="0" err="1" smtClean="0"/>
                        <a:t>Ekstremitelerde</a:t>
                      </a:r>
                      <a:r>
                        <a:rPr lang="tr-TR" dirty="0" smtClean="0"/>
                        <a:t> soğukluk,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1980">
                <a:tc>
                  <a:txBody>
                    <a:bodyPr/>
                    <a:lstStyle/>
                    <a:p>
                      <a:r>
                        <a:rPr lang="tr-TR" dirty="0" smtClean="0"/>
                        <a:t>Büyük çocuk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Susama,</a:t>
                      </a:r>
                    </a:p>
                    <a:p>
                      <a:r>
                        <a:rPr lang="tr-TR" dirty="0" smtClean="0"/>
                        <a:t>Huzursuzluk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Susama,</a:t>
                      </a:r>
                    </a:p>
                    <a:p>
                      <a:r>
                        <a:rPr lang="tr-TR" dirty="0" smtClean="0"/>
                        <a:t>Huzursuzluk,</a:t>
                      </a:r>
                    </a:p>
                    <a:p>
                      <a:r>
                        <a:rPr lang="tr-TR" dirty="0" err="1" smtClean="0"/>
                        <a:t>Ortostatik</a:t>
                      </a:r>
                      <a:r>
                        <a:rPr lang="tr-TR" dirty="0" smtClean="0"/>
                        <a:t> hipotansiyon,</a:t>
                      </a:r>
                    </a:p>
                    <a:p>
                      <a:r>
                        <a:rPr lang="tr-TR" dirty="0" smtClean="0"/>
                        <a:t>Kas krampları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Endişe,</a:t>
                      </a:r>
                    </a:p>
                    <a:p>
                      <a:r>
                        <a:rPr lang="tr-TR" dirty="0" err="1" smtClean="0"/>
                        <a:t>İrritabilitede</a:t>
                      </a:r>
                      <a:r>
                        <a:rPr lang="tr-TR" baseline="0" dirty="0" smtClean="0"/>
                        <a:t> artış,</a:t>
                      </a:r>
                    </a:p>
                    <a:p>
                      <a:r>
                        <a:rPr lang="tr-TR" baseline="0" dirty="0" err="1" smtClean="0"/>
                        <a:t>Ekstremitelerde</a:t>
                      </a:r>
                      <a:r>
                        <a:rPr lang="tr-TR" baseline="0" dirty="0" smtClean="0"/>
                        <a:t> soğukluk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964"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Genel belirti ve bulgular</a:t>
                      </a:r>
                      <a:endParaRPr lang="tr-T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tr-TR" dirty="0" err="1" smtClean="0"/>
                        <a:t>Periferik</a:t>
                      </a:r>
                      <a:r>
                        <a:rPr lang="tr-TR" baseline="0" dirty="0" smtClean="0"/>
                        <a:t> nabız (</a:t>
                      </a:r>
                      <a:r>
                        <a:rPr lang="tr-TR" baseline="0" dirty="0" err="1" smtClean="0"/>
                        <a:t>Taşikardik</a:t>
                      </a:r>
                      <a:r>
                        <a:rPr lang="tr-TR" baseline="0" dirty="0" smtClean="0"/>
                        <a:t>, zayıf)</a:t>
                      </a:r>
                    </a:p>
                    <a:p>
                      <a:r>
                        <a:rPr lang="tr-TR" baseline="0" dirty="0" smtClean="0"/>
                        <a:t>Solunum (Derin, hızlı)</a:t>
                      </a:r>
                    </a:p>
                    <a:p>
                      <a:r>
                        <a:rPr lang="tr-TR" baseline="0" dirty="0" smtClean="0"/>
                        <a:t>Cilt </a:t>
                      </a:r>
                      <a:r>
                        <a:rPr lang="tr-TR" baseline="0" dirty="0" err="1" smtClean="0"/>
                        <a:t>tonusu</a:t>
                      </a:r>
                      <a:r>
                        <a:rPr lang="tr-TR" baseline="0" dirty="0" smtClean="0"/>
                        <a:t> (Azalmış)</a:t>
                      </a:r>
                    </a:p>
                    <a:p>
                      <a:r>
                        <a:rPr lang="tr-TR" baseline="0" dirty="0" err="1" smtClean="0"/>
                        <a:t>Müköz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membranlar</a:t>
                      </a:r>
                      <a:r>
                        <a:rPr lang="tr-TR" baseline="0" dirty="0" smtClean="0"/>
                        <a:t> (Kuru)</a:t>
                      </a:r>
                    </a:p>
                    <a:p>
                      <a:r>
                        <a:rPr lang="tr-TR" baseline="0" dirty="0" smtClean="0"/>
                        <a:t>Ön </a:t>
                      </a:r>
                      <a:r>
                        <a:rPr lang="tr-TR" baseline="0" dirty="0" err="1" smtClean="0"/>
                        <a:t>fontanel</a:t>
                      </a:r>
                      <a:r>
                        <a:rPr lang="tr-TR" baseline="0" dirty="0" smtClean="0"/>
                        <a:t> (Çökük)</a:t>
                      </a:r>
                    </a:p>
                    <a:p>
                      <a:r>
                        <a:rPr lang="tr-TR" baseline="0" dirty="0" smtClean="0"/>
                        <a:t>Gözler (Çökük), Gözyaşı (Az/Yok)</a:t>
                      </a:r>
                    </a:p>
                    <a:p>
                      <a:r>
                        <a:rPr lang="tr-TR" baseline="0" dirty="0" smtClean="0"/>
                        <a:t>İdrar çıkışı (Azalmış)</a:t>
                      </a:r>
                    </a:p>
                    <a:p>
                      <a:r>
                        <a:rPr lang="tr-TR" baseline="0" dirty="0" err="1" smtClean="0"/>
                        <a:t>Kapiller</a:t>
                      </a:r>
                      <a:r>
                        <a:rPr lang="tr-TR" baseline="0" dirty="0" smtClean="0"/>
                        <a:t> dolum (Uzamış; &gt; 2 </a:t>
                      </a:r>
                      <a:r>
                        <a:rPr lang="tr-TR" baseline="0" dirty="0" err="1" smtClean="0"/>
                        <a:t>sn</a:t>
                      </a:r>
                      <a:r>
                        <a:rPr lang="tr-TR" baseline="0" dirty="0" smtClean="0"/>
                        <a:t>)</a:t>
                      </a:r>
                    </a:p>
                    <a:p>
                      <a:r>
                        <a:rPr lang="tr-TR" baseline="0" dirty="0" smtClean="0">
                          <a:solidFill>
                            <a:srgbClr val="FF0000"/>
                          </a:solidFill>
                        </a:rPr>
                        <a:t>HİPOTANSİYON: </a:t>
                      </a:r>
                      <a:r>
                        <a:rPr lang="tr-TR" baseline="0" dirty="0" err="1" smtClean="0">
                          <a:solidFill>
                            <a:srgbClr val="FF0000"/>
                          </a:solidFill>
                        </a:rPr>
                        <a:t>Hipovolemik</a:t>
                      </a:r>
                      <a:r>
                        <a:rPr lang="tr-TR" baseline="0" dirty="0" smtClean="0">
                          <a:solidFill>
                            <a:srgbClr val="FF0000"/>
                          </a:solidFill>
                        </a:rPr>
                        <a:t> şok evresine kadar olmayabilir!!!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4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601336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14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 smtClean="0"/>
              <a:t>0-18 yaş</a:t>
            </a:r>
          </a:p>
          <a:p>
            <a:pPr lvl="1"/>
            <a:r>
              <a:rPr lang="tr-TR" dirty="0" smtClean="0"/>
              <a:t>17 yaşındaki bir çocuk 24 saatlik açlığı bile </a:t>
            </a:r>
            <a:r>
              <a:rPr lang="tr-TR" dirty="0" err="1" smtClean="0"/>
              <a:t>tolere</a:t>
            </a:r>
            <a:r>
              <a:rPr lang="tr-TR" dirty="0" smtClean="0"/>
              <a:t> edebilirken </a:t>
            </a:r>
            <a:r>
              <a:rPr lang="tr-TR" dirty="0" err="1" smtClean="0"/>
              <a:t>yenidoğanlar</a:t>
            </a:r>
            <a:r>
              <a:rPr lang="tr-TR" dirty="0" smtClean="0"/>
              <a:t> 4-6 saat; süt çocukları ise 8-10 saati </a:t>
            </a:r>
            <a:r>
              <a:rPr lang="tr-TR" dirty="0" err="1" smtClean="0"/>
              <a:t>tolere</a:t>
            </a:r>
            <a:r>
              <a:rPr lang="tr-TR" dirty="0" smtClean="0"/>
              <a:t> edemez.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44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374848" y="991269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6000" dirty="0" smtClean="0">
                <a:solidFill>
                  <a:srgbClr val="FF0000"/>
                </a:solidFill>
              </a:rPr>
              <a:t>HİPOTANSİYON </a:t>
            </a:r>
            <a:r>
              <a:rPr lang="tr-TR" sz="6000" dirty="0" err="1" smtClean="0">
                <a:solidFill>
                  <a:srgbClr val="FF0000"/>
                </a:solidFill>
              </a:rPr>
              <a:t>DEHİDRATASYONUN</a:t>
            </a:r>
            <a:r>
              <a:rPr lang="tr-TR" sz="6000" dirty="0" smtClean="0">
                <a:solidFill>
                  <a:srgbClr val="FF0000"/>
                </a:solidFill>
              </a:rPr>
              <a:t> HİÇBİR AŞAMASINDA GÜVENİLİR BİR BELİRTEÇ DEĞİLDİR</a:t>
            </a:r>
            <a:endParaRPr lang="tr-TR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Sıvı Elektrolit Tedavisi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Günlük sıvı ve elektrolit gereksinimleri </a:t>
            </a:r>
          </a:p>
          <a:p>
            <a:endParaRPr lang="tr-TR" dirty="0" smtClean="0"/>
          </a:p>
          <a:p>
            <a:r>
              <a:rPr lang="tr-TR" dirty="0" smtClean="0"/>
              <a:t>Eski kayıplardan oluşan sıvı ve elektrolitler </a:t>
            </a:r>
          </a:p>
          <a:p>
            <a:endParaRPr lang="tr-TR" dirty="0" smtClean="0"/>
          </a:p>
          <a:p>
            <a:r>
              <a:rPr lang="tr-TR" dirty="0" smtClean="0"/>
              <a:t>Gün içindeki devam eden sıvı ve elektrolit kayıpları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ORS</a:t>
            </a:r>
            <a:r>
              <a:rPr lang="tr-TR" dirty="0" smtClean="0"/>
              <a:t> (Oral </a:t>
            </a:r>
            <a:r>
              <a:rPr lang="tr-TR" dirty="0" err="1" smtClean="0"/>
              <a:t>replasman</a:t>
            </a:r>
            <a:r>
              <a:rPr lang="tr-TR" dirty="0" smtClean="0"/>
              <a:t> tedavisi)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err="1" smtClean="0"/>
              <a:t>Glukoz</a:t>
            </a:r>
            <a:endParaRPr lang="tr-TR" dirty="0" smtClean="0"/>
          </a:p>
          <a:p>
            <a:r>
              <a:rPr lang="tr-TR" dirty="0" smtClean="0"/>
              <a:t>Sodyum</a:t>
            </a:r>
          </a:p>
          <a:p>
            <a:r>
              <a:rPr lang="tr-TR" dirty="0" smtClean="0"/>
              <a:t>Potasyum </a:t>
            </a:r>
            <a:r>
              <a:rPr lang="sv-SE" dirty="0" smtClean="0"/>
              <a:t>Bikarbonat</a:t>
            </a:r>
          </a:p>
          <a:p>
            <a:r>
              <a:rPr lang="tr-TR" dirty="0" smtClean="0"/>
              <a:t>Klor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Parenteral</a:t>
            </a:r>
            <a:r>
              <a:rPr lang="tr-TR" dirty="0" smtClean="0"/>
              <a:t> tedavi </a:t>
            </a:r>
            <a:r>
              <a:rPr lang="tr-TR" dirty="0" err="1" smtClean="0"/>
              <a:t>endikasyonları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2219204"/>
            <a:ext cx="7272808" cy="4018107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r>
              <a:rPr lang="tr-TR" dirty="0" smtClean="0"/>
              <a:t>Şok varlığı</a:t>
            </a:r>
          </a:p>
          <a:p>
            <a:r>
              <a:rPr lang="tr-TR" dirty="0" smtClean="0"/>
              <a:t>Bilinç değişiklikleri</a:t>
            </a:r>
          </a:p>
          <a:p>
            <a:r>
              <a:rPr lang="tr-TR" dirty="0" smtClean="0"/>
              <a:t>Aşırı karın gerginliği</a:t>
            </a:r>
          </a:p>
          <a:p>
            <a:r>
              <a:rPr lang="tr-TR" dirty="0" err="1" smtClean="0"/>
              <a:t>ORS</a:t>
            </a:r>
            <a:r>
              <a:rPr lang="tr-TR" dirty="0" smtClean="0"/>
              <a:t> ile düzeltilemeyen </a:t>
            </a:r>
            <a:r>
              <a:rPr lang="tr-TR" dirty="0" err="1" smtClean="0"/>
              <a:t>dehidratasyon</a:t>
            </a:r>
            <a:endParaRPr lang="tr-TR" dirty="0" smtClean="0"/>
          </a:p>
          <a:p>
            <a:r>
              <a:rPr lang="tr-TR" dirty="0" smtClean="0"/>
              <a:t>Artmış </a:t>
            </a:r>
            <a:r>
              <a:rPr lang="tr-TR" dirty="0" err="1" smtClean="0"/>
              <a:t>aspirasyon</a:t>
            </a:r>
            <a:r>
              <a:rPr lang="tr-TR" dirty="0" smtClean="0"/>
              <a:t> riski</a:t>
            </a:r>
          </a:p>
          <a:p>
            <a:r>
              <a:rPr lang="tr-TR" dirty="0" smtClean="0"/>
              <a:t>Antibiyotik tedavisi gibi başka nedenlerle damar yolunun açılması gereken durumlar</a:t>
            </a:r>
          </a:p>
          <a:p>
            <a:r>
              <a:rPr lang="tr-TR" dirty="0" smtClean="0"/>
              <a:t>4.5 kg ve 3 aydan küçük çocuklar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Sunum planı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Yaşa göre vücuttaki sıvı oranı</a:t>
            </a:r>
          </a:p>
          <a:p>
            <a:endParaRPr lang="tr-TR" dirty="0" smtClean="0"/>
          </a:p>
          <a:p>
            <a:r>
              <a:rPr lang="tr-TR" dirty="0" smtClean="0"/>
              <a:t>Vücut sıvılarının dağılım ve içerikleri</a:t>
            </a:r>
          </a:p>
          <a:p>
            <a:endParaRPr lang="tr-TR" dirty="0" smtClean="0"/>
          </a:p>
          <a:p>
            <a:r>
              <a:rPr lang="tr-TR" dirty="0" err="1" smtClean="0"/>
              <a:t>Dehidratasyon</a:t>
            </a:r>
            <a:r>
              <a:rPr lang="tr-TR" dirty="0" smtClean="0"/>
              <a:t> bulguları</a:t>
            </a:r>
          </a:p>
          <a:p>
            <a:endParaRPr lang="tr-TR" dirty="0" smtClean="0"/>
          </a:p>
          <a:p>
            <a:r>
              <a:rPr lang="tr-TR" dirty="0" err="1" smtClean="0"/>
              <a:t>Dehidratasyon</a:t>
            </a:r>
            <a:r>
              <a:rPr lang="tr-TR" dirty="0" smtClean="0"/>
              <a:t> tedavisi</a:t>
            </a:r>
          </a:p>
          <a:p>
            <a:endParaRPr lang="tr-TR" dirty="0" smtClean="0"/>
          </a:p>
          <a:p>
            <a:r>
              <a:rPr lang="tr-TR" dirty="0" smtClean="0"/>
              <a:t>Öneriler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0245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34" y="404664"/>
            <a:ext cx="7869290" cy="572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Nokta Yıldız 3"/>
          <p:cNvSpPr/>
          <p:nvPr/>
        </p:nvSpPr>
        <p:spPr>
          <a:xfrm>
            <a:off x="1115616" y="3157401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5-Nokta Yıldız 4"/>
          <p:cNvSpPr/>
          <p:nvPr/>
        </p:nvSpPr>
        <p:spPr>
          <a:xfrm>
            <a:off x="1130693" y="3933056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-Nokta Yıldız 5"/>
          <p:cNvSpPr/>
          <p:nvPr/>
        </p:nvSpPr>
        <p:spPr>
          <a:xfrm>
            <a:off x="1142001" y="4665862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745554" y="692696"/>
            <a:ext cx="8362950" cy="6297613"/>
          </a:xfrm>
        </p:spPr>
        <p:txBody>
          <a:bodyPr>
            <a:normAutofit/>
          </a:bodyPr>
          <a:lstStyle/>
          <a:p>
            <a:r>
              <a:rPr lang="tr-TR" dirty="0" smtClean="0"/>
              <a:t>½ </a:t>
            </a:r>
            <a:r>
              <a:rPr lang="tr-TR" dirty="0" err="1" smtClean="0"/>
              <a:t>SF</a:t>
            </a:r>
            <a:endParaRPr lang="tr-TR" dirty="0" smtClean="0"/>
          </a:p>
          <a:p>
            <a:pPr lvl="1"/>
            <a:r>
              <a:rPr lang="tr-TR" dirty="0" smtClean="0"/>
              <a:t>½ </a:t>
            </a:r>
            <a:r>
              <a:rPr lang="tr-TR" dirty="0" err="1" smtClean="0"/>
              <a:t>SF</a:t>
            </a:r>
            <a:endParaRPr lang="tr-TR" dirty="0" smtClean="0"/>
          </a:p>
          <a:p>
            <a:pPr lvl="1"/>
            <a:r>
              <a:rPr lang="tr-TR" dirty="0" smtClean="0"/>
              <a:t>½ Dekstroz </a:t>
            </a:r>
            <a:r>
              <a:rPr lang="tr-TR" dirty="0"/>
              <a:t>(%5 veya % 10)</a:t>
            </a:r>
            <a:endParaRPr lang="tr-TR" dirty="0" smtClean="0"/>
          </a:p>
          <a:p>
            <a:r>
              <a:rPr lang="tr-TR" dirty="0" smtClean="0"/>
              <a:t>1/3 </a:t>
            </a:r>
            <a:r>
              <a:rPr lang="tr-TR" dirty="0" err="1" smtClean="0"/>
              <a:t>SF</a:t>
            </a:r>
            <a:endParaRPr lang="tr-TR" dirty="0" smtClean="0"/>
          </a:p>
          <a:p>
            <a:pPr lvl="1"/>
            <a:r>
              <a:rPr lang="tr-TR" dirty="0" smtClean="0"/>
              <a:t>1/3 </a:t>
            </a:r>
            <a:r>
              <a:rPr lang="tr-TR" dirty="0" err="1" smtClean="0"/>
              <a:t>SF</a:t>
            </a:r>
            <a:endParaRPr lang="tr-TR" dirty="0" smtClean="0"/>
          </a:p>
          <a:p>
            <a:pPr lvl="1"/>
            <a:r>
              <a:rPr lang="tr-TR" dirty="0" smtClean="0"/>
              <a:t>2/3 Dekstroz</a:t>
            </a:r>
          </a:p>
          <a:p>
            <a:r>
              <a:rPr lang="tr-TR" dirty="0"/>
              <a:t>¼ </a:t>
            </a:r>
            <a:r>
              <a:rPr lang="tr-TR" dirty="0" err="1"/>
              <a:t>SF</a:t>
            </a:r>
            <a:endParaRPr lang="tr-TR" dirty="0"/>
          </a:p>
          <a:p>
            <a:pPr lvl="1"/>
            <a:r>
              <a:rPr lang="tr-TR" dirty="0"/>
              <a:t>¼ </a:t>
            </a:r>
            <a:r>
              <a:rPr lang="tr-TR" dirty="0" err="1"/>
              <a:t>SF</a:t>
            </a:r>
            <a:endParaRPr lang="tr-TR" dirty="0"/>
          </a:p>
          <a:p>
            <a:pPr lvl="1"/>
            <a:r>
              <a:rPr lang="tr-TR" dirty="0"/>
              <a:t>¾ </a:t>
            </a:r>
            <a:r>
              <a:rPr lang="tr-TR" dirty="0" smtClean="0"/>
              <a:t>Dekstroz</a:t>
            </a:r>
          </a:p>
          <a:p>
            <a:r>
              <a:rPr lang="tr-TR" dirty="0"/>
              <a:t>1/5 </a:t>
            </a:r>
            <a:r>
              <a:rPr lang="tr-TR" dirty="0" err="1"/>
              <a:t>SF</a:t>
            </a:r>
            <a:endParaRPr lang="tr-TR" dirty="0"/>
          </a:p>
          <a:p>
            <a:pPr lvl="1"/>
            <a:r>
              <a:rPr lang="tr-TR" dirty="0"/>
              <a:t>1/5 </a:t>
            </a:r>
            <a:r>
              <a:rPr lang="tr-TR" dirty="0" err="1"/>
              <a:t>SF</a:t>
            </a:r>
            <a:endParaRPr lang="tr-TR" dirty="0"/>
          </a:p>
          <a:p>
            <a:pPr lvl="1"/>
            <a:r>
              <a:rPr lang="tr-TR" dirty="0"/>
              <a:t>4/5 Dekstroz</a:t>
            </a:r>
          </a:p>
          <a:p>
            <a:pPr marL="457200" lvl="1" indent="0">
              <a:buNone/>
            </a:pPr>
            <a:endParaRPr lang="tr-TR" dirty="0"/>
          </a:p>
          <a:p>
            <a:pPr lvl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77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611560" y="476672"/>
            <a:ext cx="8532440" cy="5458991"/>
          </a:xfrm>
        </p:spPr>
        <p:txBody>
          <a:bodyPr>
            <a:normAutofit fontScale="92500" lnSpcReduction="20000"/>
          </a:bodyPr>
          <a:lstStyle/>
          <a:p>
            <a:endParaRPr lang="tr-TR" dirty="0"/>
          </a:p>
          <a:p>
            <a:r>
              <a:rPr lang="tr-TR" dirty="0" smtClean="0"/>
              <a:t>Başlangıç </a:t>
            </a:r>
            <a:r>
              <a:rPr lang="tr-TR" dirty="0"/>
              <a:t>tedavisi (</a:t>
            </a:r>
            <a:r>
              <a:rPr lang="tr-TR" dirty="0" err="1"/>
              <a:t>Bolus</a:t>
            </a:r>
            <a:r>
              <a:rPr lang="tr-TR" dirty="0"/>
              <a:t>, restorasyon, şok tedavisi) </a:t>
            </a:r>
            <a:endParaRPr lang="tr-TR" dirty="0" smtClean="0"/>
          </a:p>
          <a:p>
            <a:pPr lvl="1"/>
            <a:r>
              <a:rPr lang="tr-TR" dirty="0" smtClean="0"/>
              <a:t>20 cc/kg </a:t>
            </a:r>
            <a:r>
              <a:rPr lang="tr-TR" dirty="0" err="1" smtClean="0"/>
              <a:t>SF</a:t>
            </a:r>
            <a:r>
              <a:rPr lang="tr-TR" dirty="0" smtClean="0"/>
              <a:t> ya da </a:t>
            </a:r>
            <a:r>
              <a:rPr lang="tr-TR" dirty="0" err="1" smtClean="0"/>
              <a:t>Ringer</a:t>
            </a:r>
            <a:r>
              <a:rPr lang="tr-TR" dirty="0" smtClean="0"/>
              <a:t> </a:t>
            </a:r>
            <a:r>
              <a:rPr lang="tr-TR" dirty="0" err="1" smtClean="0"/>
              <a:t>laktat</a:t>
            </a:r>
            <a:endParaRPr lang="tr-TR" dirty="0"/>
          </a:p>
          <a:p>
            <a:r>
              <a:rPr lang="tr-TR" dirty="0" err="1"/>
              <a:t>Defisit</a:t>
            </a:r>
            <a:r>
              <a:rPr lang="tr-TR" dirty="0"/>
              <a:t> </a:t>
            </a:r>
            <a:endParaRPr lang="tr-TR" dirty="0" smtClean="0"/>
          </a:p>
          <a:p>
            <a:pPr lvl="1"/>
            <a:r>
              <a:rPr lang="tr-TR" dirty="0" smtClean="0"/>
              <a:t>%5-10 (Orta-Ağır </a:t>
            </a:r>
            <a:r>
              <a:rPr lang="tr-TR" dirty="0" err="1" smtClean="0"/>
              <a:t>dehidratasyon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[Ağırlık x %5 ya da %10] </a:t>
            </a:r>
            <a:r>
              <a:rPr lang="tr-TR" dirty="0" err="1" smtClean="0"/>
              <a:t>SF</a:t>
            </a:r>
            <a:endParaRPr lang="tr-TR" dirty="0"/>
          </a:p>
          <a:p>
            <a:r>
              <a:rPr lang="tr-TR" dirty="0"/>
              <a:t>İdame </a:t>
            </a:r>
            <a:endParaRPr lang="tr-TR" dirty="0" smtClean="0"/>
          </a:p>
          <a:p>
            <a:pPr lvl="1"/>
            <a:r>
              <a:rPr lang="tr-TR" dirty="0" smtClean="0"/>
              <a:t>İlk 10 kg için 100 cc/kg; 11-20 kg arası için 50 cc/kg; sonraki her kg için </a:t>
            </a:r>
            <a:endParaRPr lang="tr-TR" dirty="0"/>
          </a:p>
          <a:p>
            <a:pPr marL="457200" lvl="1" indent="0">
              <a:buNone/>
            </a:pPr>
            <a:r>
              <a:rPr lang="tr-TR" dirty="0" smtClean="0"/>
              <a:t>20 cc/kg/g sıvı verilmelidir.</a:t>
            </a:r>
          </a:p>
          <a:p>
            <a:pPr lvl="1"/>
            <a:r>
              <a:rPr lang="tr-TR" dirty="0" err="1" smtClean="0"/>
              <a:t>Na</a:t>
            </a:r>
            <a:r>
              <a:rPr lang="tr-TR" dirty="0" smtClean="0"/>
              <a:t>: 3-</a:t>
            </a:r>
            <a:r>
              <a:rPr lang="tr-TR" dirty="0" err="1" smtClean="0"/>
              <a:t>5mEq</a:t>
            </a:r>
            <a:r>
              <a:rPr lang="tr-TR" dirty="0" smtClean="0"/>
              <a:t>/kg/g</a:t>
            </a:r>
          </a:p>
          <a:p>
            <a:pPr lvl="1"/>
            <a:r>
              <a:rPr lang="tr-TR" dirty="0" smtClean="0"/>
              <a:t>CL: 3-</a:t>
            </a:r>
            <a:r>
              <a:rPr lang="tr-TR" dirty="0" err="1" smtClean="0"/>
              <a:t>5mEq</a:t>
            </a:r>
            <a:r>
              <a:rPr lang="tr-TR" dirty="0" smtClean="0"/>
              <a:t>/kg/g </a:t>
            </a:r>
          </a:p>
          <a:p>
            <a:pPr lvl="1"/>
            <a:r>
              <a:rPr lang="tr-TR" dirty="0" smtClean="0"/>
              <a:t>K: 1-3 </a:t>
            </a:r>
            <a:r>
              <a:rPr lang="tr-TR" dirty="0" err="1" smtClean="0"/>
              <a:t>mEq</a:t>
            </a:r>
            <a:r>
              <a:rPr lang="tr-TR" dirty="0" smtClean="0"/>
              <a:t>/kg/g</a:t>
            </a:r>
          </a:p>
          <a:p>
            <a:pPr lvl="1"/>
            <a:endParaRPr lang="tr-TR" dirty="0"/>
          </a:p>
          <a:p>
            <a:r>
              <a:rPr lang="tr-TR" dirty="0"/>
              <a:t>Devam eden kayıplar (</a:t>
            </a:r>
            <a:r>
              <a:rPr lang="tr-TR" dirty="0" err="1"/>
              <a:t>Replasman</a:t>
            </a:r>
            <a:r>
              <a:rPr lang="tr-TR" dirty="0"/>
              <a:t> tedavisi) </a:t>
            </a:r>
          </a:p>
        </p:txBody>
      </p:sp>
    </p:spTree>
    <p:extLst>
      <p:ext uri="{BB962C8B-B14F-4D97-AF65-F5344CB8AC3E}">
        <p14:creationId xmlns:p14="http://schemas.microsoft.com/office/powerpoint/2010/main" val="11389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Başlangıç (</a:t>
            </a:r>
            <a:r>
              <a:rPr lang="tr-TR" dirty="0" err="1" smtClean="0"/>
              <a:t>ressusitasyon</a:t>
            </a:r>
            <a:r>
              <a:rPr lang="tr-TR" dirty="0" smtClean="0"/>
              <a:t>) tedavisi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b="1" dirty="0"/>
              <a:t>20 ml/kg </a:t>
            </a:r>
            <a:r>
              <a:rPr lang="tr-TR" b="1" dirty="0" smtClean="0"/>
              <a:t>/30-60 dakikada </a:t>
            </a:r>
          </a:p>
          <a:p>
            <a:pPr lvl="1"/>
            <a:r>
              <a:rPr lang="tr-TR" dirty="0" err="1" smtClean="0"/>
              <a:t>SF</a:t>
            </a:r>
            <a:r>
              <a:rPr lang="tr-TR" dirty="0" smtClean="0"/>
              <a:t> (Çocuk)</a:t>
            </a:r>
          </a:p>
          <a:p>
            <a:pPr marL="457200" lvl="1" indent="0">
              <a:buNone/>
            </a:pPr>
            <a:endParaRPr lang="tr-TR" dirty="0" smtClean="0"/>
          </a:p>
          <a:p>
            <a:pPr lvl="1"/>
            <a:r>
              <a:rPr lang="tr-TR" dirty="0" smtClean="0"/>
              <a:t>1/5 </a:t>
            </a:r>
            <a:r>
              <a:rPr lang="tr-TR" dirty="0" err="1" smtClean="0"/>
              <a:t>SF</a:t>
            </a:r>
            <a:r>
              <a:rPr lang="tr-TR" dirty="0" smtClean="0"/>
              <a:t> (</a:t>
            </a:r>
            <a:r>
              <a:rPr lang="tr-TR" dirty="0" err="1" smtClean="0"/>
              <a:t>Yenidoğan</a:t>
            </a:r>
            <a:r>
              <a:rPr lang="tr-TR" dirty="0" smtClean="0"/>
              <a:t>) </a:t>
            </a:r>
          </a:p>
          <a:p>
            <a:pPr lvl="1"/>
            <a:endParaRPr lang="tr-TR" dirty="0"/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46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Olgu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2420888"/>
            <a:ext cx="7200800" cy="3672407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3 yaş, 15 kg, </a:t>
            </a:r>
            <a:r>
              <a:rPr lang="tr-TR" dirty="0" err="1" smtClean="0"/>
              <a:t>Hipovolemik</a:t>
            </a:r>
            <a:r>
              <a:rPr lang="tr-TR" dirty="0" smtClean="0"/>
              <a:t> şok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Verilecek sıvının miktarı: </a:t>
            </a:r>
            <a:r>
              <a:rPr lang="tr-TR" dirty="0" err="1" smtClean="0"/>
              <a:t>15x20</a:t>
            </a:r>
            <a:r>
              <a:rPr lang="tr-TR" dirty="0" smtClean="0"/>
              <a:t>= 300 cc </a:t>
            </a:r>
          </a:p>
          <a:p>
            <a:pPr marL="0" indent="0">
              <a:buNone/>
            </a:pPr>
            <a:r>
              <a:rPr lang="tr-TR" dirty="0" smtClean="0"/>
              <a:t>Verilecek sıvının cinsi: Serum fizyolojik</a:t>
            </a:r>
            <a:endParaRPr lang="tr-TR" dirty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Tedavi istemi:</a:t>
            </a:r>
            <a:r>
              <a:rPr lang="tr-TR" dirty="0" smtClean="0"/>
              <a:t> </a:t>
            </a:r>
            <a:r>
              <a:rPr lang="tr-TR" i="1" dirty="0" smtClean="0"/>
              <a:t>300 cc </a:t>
            </a:r>
            <a:r>
              <a:rPr lang="tr-TR" i="1" dirty="0" err="1" smtClean="0"/>
              <a:t>SF</a:t>
            </a:r>
            <a:r>
              <a:rPr lang="tr-TR" i="1" dirty="0" smtClean="0"/>
              <a:t> 1 saatte </a:t>
            </a:r>
            <a:r>
              <a:rPr lang="tr-TR" i="1" dirty="0" err="1" smtClean="0"/>
              <a:t>intravenöz</a:t>
            </a:r>
            <a:r>
              <a:rPr lang="tr-TR" i="1" dirty="0" smtClean="0"/>
              <a:t> yol ile verilsin lütfen</a:t>
            </a:r>
          </a:p>
          <a:p>
            <a:pPr marL="0" indent="0">
              <a:buNone/>
            </a:pPr>
            <a:endParaRPr lang="tr-TR" i="1" dirty="0" smtClean="0"/>
          </a:p>
          <a:p>
            <a:pPr marL="0" indent="0">
              <a:buNone/>
            </a:pPr>
            <a:r>
              <a:rPr lang="tr-TR" i="1" dirty="0" smtClean="0">
                <a:solidFill>
                  <a:srgbClr val="FF0000"/>
                </a:solidFill>
              </a:rPr>
              <a:t>Aynı istem tekrarlanabilir, gidiş hızı artırılabilir</a:t>
            </a:r>
            <a:endParaRPr lang="tr-T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Defisit</a:t>
            </a:r>
            <a:r>
              <a:rPr lang="tr-TR" dirty="0" smtClean="0"/>
              <a:t> : 5 kg’lık çocuk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% 5 (hafif) </a:t>
            </a:r>
            <a:r>
              <a:rPr lang="tr-TR" dirty="0" err="1" smtClean="0"/>
              <a:t>dehidratasyon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5000 x %5= 250 cc</a:t>
            </a:r>
          </a:p>
          <a:p>
            <a:pPr marL="0" indent="0">
              <a:buNone/>
            </a:pPr>
            <a:r>
              <a:rPr lang="tr-TR" dirty="0" smtClean="0"/>
              <a:t>T</a:t>
            </a:r>
            <a:r>
              <a:rPr lang="tr-TR" dirty="0" smtClean="0">
                <a:solidFill>
                  <a:srgbClr val="FF0000"/>
                </a:solidFill>
              </a:rPr>
              <a:t>edavi istemi: </a:t>
            </a:r>
            <a:r>
              <a:rPr lang="tr-TR" i="1" dirty="0" smtClean="0"/>
              <a:t>250 cc </a:t>
            </a:r>
            <a:r>
              <a:rPr lang="tr-TR" i="1" dirty="0" err="1" smtClean="0"/>
              <a:t>SF</a:t>
            </a:r>
            <a:r>
              <a:rPr lang="tr-TR" i="1" dirty="0" smtClean="0"/>
              <a:t>; yarısı 8 saatte diğer yarısı ise 16 saatte gidecek şekilde verilsin lütfen.</a:t>
            </a:r>
          </a:p>
          <a:p>
            <a:r>
              <a:rPr lang="tr-TR" dirty="0" smtClean="0"/>
              <a:t>%10 (ağır) </a:t>
            </a:r>
            <a:r>
              <a:rPr lang="tr-TR" dirty="0" err="1" smtClean="0"/>
              <a:t>dehidratasyon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5000 x %10=500 cc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Tedavi istemi</a:t>
            </a:r>
            <a:r>
              <a:rPr lang="tr-TR" dirty="0" smtClean="0"/>
              <a:t>: </a:t>
            </a:r>
            <a:r>
              <a:rPr lang="tr-TR" i="1" dirty="0" smtClean="0"/>
              <a:t>500 cc </a:t>
            </a:r>
            <a:r>
              <a:rPr lang="tr-TR" i="1" dirty="0" err="1" smtClean="0"/>
              <a:t>SF</a:t>
            </a:r>
            <a:r>
              <a:rPr lang="tr-TR" i="1" dirty="0" smtClean="0"/>
              <a:t>; yarısı 8 saatte diğer yarısı 16 saatte gidecek şekilde verilsin lütfen.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92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İdame sıvı tedavisi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tr-TR" dirty="0"/>
              <a:t>İlk 10 kg için 100 </a:t>
            </a:r>
            <a:r>
              <a:rPr lang="tr-TR" dirty="0" smtClean="0"/>
              <a:t>cc/kg/g </a:t>
            </a:r>
          </a:p>
          <a:p>
            <a:pPr marL="457200" lvl="1" indent="0">
              <a:buNone/>
            </a:pPr>
            <a:r>
              <a:rPr lang="tr-TR" dirty="0" smtClean="0"/>
              <a:t>11-20 </a:t>
            </a:r>
            <a:r>
              <a:rPr lang="tr-TR" dirty="0"/>
              <a:t>kg arası için 50 </a:t>
            </a:r>
            <a:r>
              <a:rPr lang="tr-TR" dirty="0" smtClean="0"/>
              <a:t>cc/kg/g </a:t>
            </a:r>
          </a:p>
          <a:p>
            <a:pPr marL="457200" lvl="1" indent="0">
              <a:buNone/>
            </a:pPr>
            <a:r>
              <a:rPr lang="tr-TR" dirty="0" smtClean="0"/>
              <a:t>20 kg’dan sonraki </a:t>
            </a:r>
            <a:r>
              <a:rPr lang="tr-TR" dirty="0"/>
              <a:t>her kg için 20 cc/kg/g sıvı verilmelidir.</a:t>
            </a:r>
          </a:p>
          <a:p>
            <a:pPr lvl="1"/>
            <a:r>
              <a:rPr lang="tr-TR" dirty="0" err="1"/>
              <a:t>Na</a:t>
            </a:r>
            <a:r>
              <a:rPr lang="tr-TR" dirty="0"/>
              <a:t>: 3-</a:t>
            </a:r>
            <a:r>
              <a:rPr lang="tr-TR" dirty="0" err="1"/>
              <a:t>5mEq</a:t>
            </a:r>
            <a:r>
              <a:rPr lang="tr-TR" dirty="0"/>
              <a:t>/kg/g</a:t>
            </a:r>
          </a:p>
          <a:p>
            <a:pPr lvl="1"/>
            <a:r>
              <a:rPr lang="tr-TR" dirty="0"/>
              <a:t>CL: 3-</a:t>
            </a:r>
            <a:r>
              <a:rPr lang="tr-TR" dirty="0" err="1"/>
              <a:t>5mEq</a:t>
            </a:r>
            <a:r>
              <a:rPr lang="tr-TR" dirty="0"/>
              <a:t>/kg/g </a:t>
            </a:r>
          </a:p>
          <a:p>
            <a:pPr lvl="1"/>
            <a:r>
              <a:rPr lang="tr-TR" dirty="0" err="1" smtClean="0">
                <a:solidFill>
                  <a:srgbClr val="FF0000"/>
                </a:solidFill>
              </a:rPr>
              <a:t>K:1-3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mEq</a:t>
            </a:r>
            <a:r>
              <a:rPr lang="tr-TR" dirty="0" smtClean="0">
                <a:solidFill>
                  <a:srgbClr val="FF0000"/>
                </a:solidFill>
              </a:rPr>
              <a:t>/kg/g Mevcut solüsyonlarda yok!</a:t>
            </a:r>
          </a:p>
          <a:p>
            <a:pPr lvl="1"/>
            <a:endParaRPr lang="tr-TR" dirty="0"/>
          </a:p>
          <a:p>
            <a:pPr marL="457200" lvl="1" indent="0">
              <a:buNone/>
            </a:pPr>
            <a:r>
              <a:rPr lang="tr-TR" dirty="0" err="1" smtClean="0"/>
              <a:t>Yenidoğanlarda</a:t>
            </a:r>
            <a:r>
              <a:rPr lang="tr-TR" dirty="0" smtClean="0"/>
              <a:t> 80 cc/kg/g; 1/5 </a:t>
            </a:r>
            <a:r>
              <a:rPr lang="tr-TR" dirty="0" err="1" smtClean="0"/>
              <a:t>SF</a:t>
            </a:r>
            <a:r>
              <a:rPr lang="tr-TR" dirty="0" smtClean="0"/>
              <a:t> (%10 dekstroz)</a:t>
            </a:r>
          </a:p>
          <a:p>
            <a:pPr marL="457200" lvl="1" indent="0">
              <a:buNone/>
            </a:pPr>
            <a:r>
              <a:rPr lang="tr-TR" dirty="0" smtClean="0"/>
              <a:t>Çocuklarda ve </a:t>
            </a:r>
            <a:r>
              <a:rPr lang="tr-TR" dirty="0" err="1" smtClean="0"/>
              <a:t>adölesanlarda</a:t>
            </a:r>
            <a:r>
              <a:rPr lang="tr-TR" dirty="0" smtClean="0"/>
              <a:t> 1/3 </a:t>
            </a:r>
            <a:r>
              <a:rPr lang="tr-TR" dirty="0" err="1" smtClean="0"/>
              <a:t>SF</a:t>
            </a:r>
            <a:r>
              <a:rPr lang="tr-TR" dirty="0" smtClean="0"/>
              <a:t> (%5 dekstroz)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25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601538" y="516532"/>
            <a:ext cx="8362950" cy="5792788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13 kg</a:t>
            </a:r>
          </a:p>
          <a:p>
            <a:pPr marL="0" indent="0">
              <a:buNone/>
            </a:pPr>
            <a:r>
              <a:rPr lang="tr-TR" dirty="0" smtClean="0"/>
              <a:t>Sıvı: (</a:t>
            </a:r>
            <a:r>
              <a:rPr lang="tr-TR" dirty="0" err="1" smtClean="0"/>
              <a:t>10x100</a:t>
            </a:r>
            <a:r>
              <a:rPr lang="tr-TR" dirty="0" smtClean="0"/>
              <a:t>) + (</a:t>
            </a:r>
            <a:r>
              <a:rPr lang="tr-TR" dirty="0" err="1" smtClean="0"/>
              <a:t>3x50</a:t>
            </a:r>
            <a:r>
              <a:rPr lang="tr-TR" dirty="0" smtClean="0"/>
              <a:t>) =</a:t>
            </a:r>
            <a:r>
              <a:rPr lang="tr-TR" dirty="0" smtClean="0">
                <a:solidFill>
                  <a:srgbClr val="FF0000"/>
                </a:solidFill>
              </a:rPr>
              <a:t>1150 cc sıvı gereksinimi</a:t>
            </a:r>
          </a:p>
          <a:p>
            <a:pPr marL="0" indent="0">
              <a:buNone/>
            </a:pPr>
            <a:r>
              <a:rPr lang="tr-TR" dirty="0" err="1" smtClean="0"/>
              <a:t>Na</a:t>
            </a:r>
            <a:r>
              <a:rPr lang="tr-TR" dirty="0" smtClean="0"/>
              <a:t>: </a:t>
            </a:r>
            <a:r>
              <a:rPr lang="tr-TR" dirty="0" err="1" smtClean="0"/>
              <a:t>13x4</a:t>
            </a:r>
            <a:r>
              <a:rPr lang="tr-TR" dirty="0" smtClean="0"/>
              <a:t>= 52 </a:t>
            </a:r>
            <a:r>
              <a:rPr lang="tr-TR" dirty="0" err="1" smtClean="0"/>
              <a:t>mEq</a:t>
            </a:r>
            <a:r>
              <a:rPr lang="tr-TR" dirty="0" smtClean="0"/>
              <a:t> </a:t>
            </a:r>
            <a:r>
              <a:rPr lang="tr-TR" dirty="0" err="1" smtClean="0"/>
              <a:t>Na</a:t>
            </a:r>
            <a:r>
              <a:rPr lang="tr-TR" dirty="0" smtClean="0"/>
              <a:t> gereksinimi</a:t>
            </a:r>
          </a:p>
          <a:p>
            <a:pPr marL="0" indent="0">
              <a:buNone/>
            </a:pPr>
            <a:r>
              <a:rPr lang="tr-TR" dirty="0"/>
              <a:t>Cl: </a:t>
            </a:r>
            <a:r>
              <a:rPr lang="tr-TR" dirty="0" err="1"/>
              <a:t>13x4</a:t>
            </a:r>
            <a:r>
              <a:rPr lang="tr-TR" dirty="0"/>
              <a:t>= 52 </a:t>
            </a:r>
            <a:r>
              <a:rPr lang="tr-TR" dirty="0" err="1"/>
              <a:t>mEq</a:t>
            </a:r>
            <a:r>
              <a:rPr lang="tr-TR" dirty="0"/>
              <a:t> Cl </a:t>
            </a:r>
            <a:r>
              <a:rPr lang="tr-TR" dirty="0" smtClean="0"/>
              <a:t>gereksinimi</a:t>
            </a:r>
          </a:p>
          <a:p>
            <a:pPr marL="0" indent="0">
              <a:buNone/>
            </a:pPr>
            <a:r>
              <a:rPr lang="tr-TR" dirty="0"/>
              <a:t>K: </a:t>
            </a:r>
            <a:r>
              <a:rPr lang="tr-TR" dirty="0" err="1"/>
              <a:t>13x1</a:t>
            </a:r>
            <a:r>
              <a:rPr lang="tr-TR" dirty="0"/>
              <a:t>= 13 </a:t>
            </a:r>
            <a:r>
              <a:rPr lang="tr-TR" dirty="0" err="1"/>
              <a:t>mEq</a:t>
            </a:r>
            <a:r>
              <a:rPr lang="tr-TR" dirty="0"/>
              <a:t> K gereksinimi 1 cc </a:t>
            </a:r>
            <a:r>
              <a:rPr lang="tr-TR" dirty="0" err="1"/>
              <a:t>KCL</a:t>
            </a:r>
            <a:r>
              <a:rPr lang="tr-TR" dirty="0"/>
              <a:t> çözeltisinin içinde 1 </a:t>
            </a:r>
            <a:r>
              <a:rPr lang="tr-TR" dirty="0" err="1"/>
              <a:t>mEq</a:t>
            </a:r>
            <a:r>
              <a:rPr lang="tr-TR" dirty="0"/>
              <a:t> K olduğu için; </a:t>
            </a:r>
            <a:r>
              <a:rPr lang="tr-TR" dirty="0">
                <a:solidFill>
                  <a:srgbClr val="FF0000"/>
                </a:solidFill>
              </a:rPr>
              <a:t>13 cc </a:t>
            </a:r>
            <a:r>
              <a:rPr lang="tr-TR" dirty="0" err="1">
                <a:solidFill>
                  <a:srgbClr val="FF0000"/>
                </a:solidFill>
              </a:rPr>
              <a:t>KCl</a:t>
            </a:r>
            <a:r>
              <a:rPr lang="tr-TR" dirty="0">
                <a:solidFill>
                  <a:srgbClr val="FF0000"/>
                </a:solidFill>
              </a:rPr>
              <a:t> gereksinimi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1000 cc </a:t>
            </a:r>
            <a:r>
              <a:rPr lang="tr-TR" dirty="0" err="1" smtClean="0"/>
              <a:t>SF’te</a:t>
            </a:r>
            <a:r>
              <a:rPr lang="tr-TR" dirty="0" smtClean="0"/>
              <a:t> 154 </a:t>
            </a:r>
            <a:r>
              <a:rPr lang="tr-TR" dirty="0" err="1" smtClean="0"/>
              <a:t>mEq</a:t>
            </a:r>
            <a:r>
              <a:rPr lang="tr-TR" dirty="0" smtClean="0"/>
              <a:t> </a:t>
            </a:r>
            <a:r>
              <a:rPr lang="tr-TR" dirty="0" err="1" smtClean="0"/>
              <a:t>Na</a:t>
            </a:r>
            <a:r>
              <a:rPr lang="tr-TR" dirty="0" smtClean="0"/>
              <a:t> varsa kaç cc </a:t>
            </a:r>
            <a:r>
              <a:rPr lang="tr-TR" dirty="0" err="1" smtClean="0"/>
              <a:t>SF’te</a:t>
            </a:r>
            <a:r>
              <a:rPr lang="tr-TR" dirty="0" smtClean="0"/>
              <a:t> 52 </a:t>
            </a:r>
            <a:r>
              <a:rPr lang="tr-TR" dirty="0" err="1" smtClean="0"/>
              <a:t>mEq</a:t>
            </a:r>
            <a:r>
              <a:rPr lang="tr-TR" dirty="0" smtClean="0"/>
              <a:t> </a:t>
            </a:r>
            <a:r>
              <a:rPr lang="tr-TR" dirty="0" err="1" smtClean="0"/>
              <a:t>Na</a:t>
            </a:r>
            <a:r>
              <a:rPr lang="tr-TR" dirty="0" smtClean="0"/>
              <a:t> (aynı zamanda Cl) vardır?</a:t>
            </a:r>
          </a:p>
          <a:p>
            <a:pPr marL="0" indent="0">
              <a:buNone/>
            </a:pPr>
            <a:r>
              <a:rPr lang="tr-TR" dirty="0" smtClean="0"/>
              <a:t>(</a:t>
            </a:r>
            <a:r>
              <a:rPr lang="tr-TR" dirty="0" err="1" smtClean="0"/>
              <a:t>1000x52</a:t>
            </a:r>
            <a:r>
              <a:rPr lang="tr-TR" dirty="0" smtClean="0"/>
              <a:t>) / 154 = </a:t>
            </a:r>
            <a:r>
              <a:rPr lang="tr-TR" dirty="0" smtClean="0">
                <a:solidFill>
                  <a:srgbClr val="FF0000"/>
                </a:solidFill>
              </a:rPr>
              <a:t>340 cc </a:t>
            </a:r>
            <a:r>
              <a:rPr lang="tr-TR" dirty="0" err="1" smtClean="0">
                <a:solidFill>
                  <a:srgbClr val="FF0000"/>
                </a:solidFill>
              </a:rPr>
              <a:t>SF</a:t>
            </a:r>
            <a:r>
              <a:rPr lang="tr-TR" dirty="0" smtClean="0">
                <a:solidFill>
                  <a:srgbClr val="FF0000"/>
                </a:solidFill>
              </a:rPr>
              <a:t> gereksinimi (yaklaşık)</a:t>
            </a: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340 cc </a:t>
            </a:r>
            <a:r>
              <a:rPr lang="tr-TR" dirty="0" err="1" smtClean="0">
                <a:solidFill>
                  <a:srgbClr val="FF0000"/>
                </a:solidFill>
              </a:rPr>
              <a:t>SF’i</a:t>
            </a:r>
            <a:r>
              <a:rPr lang="tr-TR" dirty="0" smtClean="0">
                <a:solidFill>
                  <a:srgbClr val="FF0000"/>
                </a:solidFill>
              </a:rPr>
              <a:t> 1150 </a:t>
            </a:r>
            <a:r>
              <a:rPr lang="tr-TR" dirty="0" err="1" smtClean="0">
                <a:solidFill>
                  <a:srgbClr val="FF0000"/>
                </a:solidFill>
              </a:rPr>
              <a:t>cc’ye</a:t>
            </a:r>
            <a:r>
              <a:rPr lang="tr-TR" dirty="0" smtClean="0">
                <a:solidFill>
                  <a:srgbClr val="FF0000"/>
                </a:solidFill>
              </a:rPr>
              <a:t> tamamlamak için 810 cc dekstroz kullanacağız. Böylece çözeltimizin </a:t>
            </a:r>
            <a:r>
              <a:rPr lang="tr-TR" dirty="0" err="1" smtClean="0">
                <a:solidFill>
                  <a:srgbClr val="FF0000"/>
                </a:solidFill>
              </a:rPr>
              <a:t>SF</a:t>
            </a:r>
            <a:r>
              <a:rPr lang="tr-TR" dirty="0" smtClean="0">
                <a:solidFill>
                  <a:srgbClr val="FF0000"/>
                </a:solidFill>
              </a:rPr>
              <a:t> oranı 340/1150= %30 (hemen hemen 1/3) olacak</a:t>
            </a: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Tedavi istemi: </a:t>
            </a:r>
            <a:r>
              <a:rPr lang="tr-TR" i="1" dirty="0" smtClean="0"/>
              <a:t>[340 cc </a:t>
            </a:r>
            <a:r>
              <a:rPr lang="tr-TR" i="1" dirty="0" err="1" smtClean="0"/>
              <a:t>SF</a:t>
            </a:r>
            <a:r>
              <a:rPr lang="tr-TR" i="1" dirty="0" smtClean="0"/>
              <a:t> + 810 cc % 5 dekstroz + 13 cc </a:t>
            </a:r>
            <a:r>
              <a:rPr lang="tr-TR" i="1" dirty="0" err="1" smtClean="0"/>
              <a:t>KCl</a:t>
            </a:r>
            <a:r>
              <a:rPr lang="tr-TR" i="1" dirty="0" smtClean="0"/>
              <a:t> ] /24 saatte </a:t>
            </a:r>
            <a:r>
              <a:rPr lang="tr-TR" i="1" dirty="0" err="1" smtClean="0"/>
              <a:t>intravenöz</a:t>
            </a:r>
            <a:r>
              <a:rPr lang="tr-TR" i="1" dirty="0" smtClean="0"/>
              <a:t> verilsin lütfen</a:t>
            </a:r>
          </a:p>
          <a:p>
            <a:pPr marL="0" indent="0">
              <a:buNone/>
            </a:pPr>
            <a:r>
              <a:rPr lang="tr-TR" dirty="0" smtClean="0"/>
              <a:t>Ya da;</a:t>
            </a:r>
          </a:p>
          <a:p>
            <a:pPr marL="0" indent="0">
              <a:buNone/>
            </a:pPr>
            <a:r>
              <a:rPr lang="tr-TR" i="1" dirty="0" smtClean="0"/>
              <a:t>[1150 cc 1/3 </a:t>
            </a:r>
            <a:r>
              <a:rPr lang="tr-TR" i="1" dirty="0" err="1" smtClean="0"/>
              <a:t>SF</a:t>
            </a:r>
            <a:r>
              <a:rPr lang="tr-TR" i="1" dirty="0" smtClean="0"/>
              <a:t> + 13 cc </a:t>
            </a:r>
            <a:r>
              <a:rPr lang="tr-TR" i="1" dirty="0" err="1" smtClean="0"/>
              <a:t>KCl</a:t>
            </a:r>
            <a:r>
              <a:rPr lang="tr-TR" i="1" dirty="0" smtClean="0"/>
              <a:t> ] / 24 saatte </a:t>
            </a:r>
            <a:r>
              <a:rPr lang="tr-TR" i="1" dirty="0" err="1" smtClean="0"/>
              <a:t>intravenöz</a:t>
            </a:r>
            <a:r>
              <a:rPr lang="tr-TR" i="1" dirty="0" smtClean="0"/>
              <a:t> verilsin lütfen</a:t>
            </a:r>
          </a:p>
          <a:p>
            <a:pPr marL="0" indent="0">
              <a:buNone/>
            </a:pPr>
            <a:r>
              <a:rPr lang="tr-TR" dirty="0"/>
              <a:t>o</a:t>
            </a:r>
            <a:r>
              <a:rPr lang="tr-TR" dirty="0" smtClean="0"/>
              <a:t>lacaktır.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481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23 kg</a:t>
            </a:r>
          </a:p>
          <a:p>
            <a:r>
              <a:rPr lang="tr-TR" dirty="0" smtClean="0"/>
              <a:t>7 kg</a:t>
            </a:r>
          </a:p>
          <a:p>
            <a:r>
              <a:rPr lang="tr-TR" dirty="0" smtClean="0"/>
              <a:t>49 kg</a:t>
            </a:r>
          </a:p>
          <a:p>
            <a:r>
              <a:rPr lang="tr-TR" dirty="0" smtClean="0"/>
              <a:t>52 kg</a:t>
            </a:r>
          </a:p>
          <a:p>
            <a:r>
              <a:rPr lang="tr-TR" dirty="0" smtClean="0"/>
              <a:t>30 kg</a:t>
            </a:r>
          </a:p>
          <a:p>
            <a:r>
              <a:rPr lang="tr-TR" dirty="0" smtClean="0"/>
              <a:t>16 kg</a:t>
            </a:r>
          </a:p>
          <a:p>
            <a:r>
              <a:rPr lang="tr-TR" dirty="0" smtClean="0"/>
              <a:t>45 kg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81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Replasman</a:t>
            </a:r>
            <a:r>
              <a:rPr lang="tr-TR" dirty="0" smtClean="0"/>
              <a:t> tedavisi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Devam eden kayıpların yerine konması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Nazogastrik</a:t>
            </a:r>
            <a:r>
              <a:rPr lang="tr-TR" dirty="0" smtClean="0"/>
              <a:t> sonda</a:t>
            </a:r>
          </a:p>
          <a:p>
            <a:pPr lvl="1"/>
            <a:r>
              <a:rPr lang="tr-TR" dirty="0" smtClean="0"/>
              <a:t>İshal</a:t>
            </a:r>
          </a:p>
          <a:p>
            <a:pPr lvl="1"/>
            <a:r>
              <a:rPr lang="tr-TR" dirty="0" smtClean="0"/>
              <a:t>Karın/Göğüs drenajı</a:t>
            </a:r>
          </a:p>
          <a:p>
            <a:pPr lvl="1"/>
            <a:r>
              <a:rPr lang="tr-TR" dirty="0" smtClean="0"/>
              <a:t>Hissedilmeyen kayıplar</a:t>
            </a:r>
          </a:p>
          <a:p>
            <a:pPr lvl="1"/>
            <a:endParaRPr lang="tr-TR" dirty="0"/>
          </a:p>
          <a:p>
            <a:pPr marL="457200" lvl="1" indent="0">
              <a:buNone/>
            </a:pPr>
            <a:r>
              <a:rPr lang="tr-TR" i="1" dirty="0" err="1" smtClean="0">
                <a:solidFill>
                  <a:srgbClr val="FF0000"/>
                </a:solidFill>
              </a:rPr>
              <a:t>SF</a:t>
            </a:r>
            <a:r>
              <a:rPr lang="tr-TR" i="1" dirty="0" smtClean="0">
                <a:solidFill>
                  <a:srgbClr val="FF0000"/>
                </a:solidFill>
              </a:rPr>
              <a:t> ya da </a:t>
            </a:r>
            <a:r>
              <a:rPr lang="tr-TR" i="1" dirty="0" err="1" smtClean="0">
                <a:solidFill>
                  <a:srgbClr val="FF0000"/>
                </a:solidFill>
              </a:rPr>
              <a:t>Ringer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laktat</a:t>
            </a:r>
            <a:endParaRPr lang="tr-T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85" y="601323"/>
            <a:ext cx="1738423" cy="18557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3846"/>
            <a:ext cx="4439394" cy="2219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188" y="4279612"/>
            <a:ext cx="1944216" cy="1935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ikdörtgen 6"/>
          <p:cNvSpPr/>
          <p:nvPr/>
        </p:nvSpPr>
        <p:spPr>
          <a:xfrm>
            <a:off x="6300192" y="548680"/>
            <a:ext cx="20033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%95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732240" y="2961059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%80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914155" y="5445224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%75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1969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Dehidratasyonu</a:t>
            </a:r>
            <a:r>
              <a:rPr lang="tr-TR" dirty="0" smtClean="0"/>
              <a:t> tanıma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Başlangıç tedavisi ve idame sıvı istemi yapabilme</a:t>
            </a:r>
          </a:p>
          <a:p>
            <a:endParaRPr lang="tr-TR" dirty="0" smtClean="0"/>
          </a:p>
          <a:p>
            <a:r>
              <a:rPr lang="tr-TR" dirty="0" err="1" smtClean="0"/>
              <a:t>Yenidoğan</a:t>
            </a:r>
            <a:r>
              <a:rPr lang="tr-TR" dirty="0" smtClean="0"/>
              <a:t> </a:t>
            </a:r>
            <a:r>
              <a:rPr lang="tr-TR" dirty="0" err="1" smtClean="0"/>
              <a:t>dehidratasyonuna</a:t>
            </a:r>
            <a:r>
              <a:rPr lang="tr-TR" dirty="0" smtClean="0"/>
              <a:t> hızlı müdahale edilmesi gerektiğini kavrama</a:t>
            </a:r>
          </a:p>
          <a:p>
            <a:endParaRPr lang="tr-TR" dirty="0"/>
          </a:p>
          <a:p>
            <a:r>
              <a:rPr lang="tr-TR" dirty="0" smtClean="0"/>
              <a:t>Hipotansiyonun güvenilir bir </a:t>
            </a:r>
            <a:r>
              <a:rPr lang="tr-TR" dirty="0" err="1" smtClean="0"/>
              <a:t>dehidratasyon</a:t>
            </a:r>
            <a:r>
              <a:rPr lang="tr-TR" dirty="0" smtClean="0"/>
              <a:t> göstergesi </a:t>
            </a:r>
            <a:r>
              <a:rPr lang="tr-TR" smtClean="0"/>
              <a:t>olmadığını kavrama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86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596" y="3717032"/>
            <a:ext cx="4488893" cy="2526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8" y="627112"/>
            <a:ext cx="2801888" cy="2801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Dikdörtgen 1"/>
          <p:cNvSpPr/>
          <p:nvPr/>
        </p:nvSpPr>
        <p:spPr>
          <a:xfrm>
            <a:off x="3563888" y="1487686"/>
            <a:ext cx="506068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Nazım Hikmet </a:t>
            </a:r>
            <a:r>
              <a:rPr lang="tr-TR" sz="32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Ran</a:t>
            </a:r>
            <a:r>
              <a:rPr lang="tr-TR" sz="3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pPr algn="ctr"/>
            <a:r>
              <a:rPr lang="tr-TR" sz="3200" b="0" i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Memleketimden İnsan Manzaraları</a:t>
            </a:r>
            <a:endParaRPr lang="tr-TR" sz="3200" b="0" i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39552" y="4295998"/>
            <a:ext cx="317602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Ursula</a:t>
            </a:r>
            <a:r>
              <a:rPr lang="tr-TR" sz="3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K. Le </a:t>
            </a:r>
            <a:r>
              <a:rPr lang="tr-TR" sz="32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Guin</a:t>
            </a:r>
            <a:endParaRPr lang="tr-TR" sz="32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tr-TR" sz="32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Karanlığın Sol Eli</a:t>
            </a:r>
            <a:endParaRPr lang="tr-TR" sz="3200" b="0" i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0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									</a:t>
            </a:r>
            <a:r>
              <a:rPr lang="tr-TR" smtClean="0"/>
              <a:t>	Sevgiler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30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50" y="743439"/>
            <a:ext cx="4280135" cy="2321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73" y="3645024"/>
            <a:ext cx="3932398" cy="2627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ikdörtgen 3"/>
          <p:cNvSpPr/>
          <p:nvPr/>
        </p:nvSpPr>
        <p:spPr>
          <a:xfrm>
            <a:off x="6588224" y="980728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%70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876256" y="4653508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%50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063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7" y="-35172"/>
            <a:ext cx="9025003" cy="676875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445924" y="2588711"/>
            <a:ext cx="12538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  <a:r>
              <a:rPr lang="tr-TR" sz="36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+</a:t>
            </a:r>
          </a:p>
          <a:p>
            <a:pPr algn="ctr"/>
            <a:r>
              <a:rPr lang="tr-TR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Mg</a:t>
            </a:r>
            <a:r>
              <a:rPr lang="tr-TR" sz="36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tr-TR" sz="36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+</a:t>
            </a:r>
            <a:r>
              <a:rPr lang="tr-TR" sz="36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+</a:t>
            </a:r>
            <a:endParaRPr lang="tr-TR" sz="3600" b="1" cap="none" spc="0" baseline="30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932040" y="2636912"/>
            <a:ext cx="14620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</a:t>
            </a:r>
            <a:r>
              <a:rPr lang="tr-TR" sz="36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+</a:t>
            </a:r>
            <a:endParaRPr lang="tr-TR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tr-TR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Cl</a:t>
            </a:r>
            <a:r>
              <a:rPr lang="tr-TR" sz="36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-</a:t>
            </a:r>
            <a:endParaRPr lang="tr-TR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tr-TR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tr-TR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HCO3</a:t>
            </a:r>
            <a:r>
              <a:rPr lang="tr-TR" sz="36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</a:t>
            </a:r>
            <a:endParaRPr lang="tr-T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Beyin omurilik sıvısı (BOS)</a:t>
            </a:r>
          </a:p>
          <a:p>
            <a:r>
              <a:rPr lang="tr-TR" dirty="0" err="1" smtClean="0"/>
              <a:t>Sinoviyal</a:t>
            </a:r>
            <a:r>
              <a:rPr lang="tr-TR" dirty="0" smtClean="0"/>
              <a:t> sıvı</a:t>
            </a:r>
          </a:p>
          <a:p>
            <a:r>
              <a:rPr lang="tr-TR" dirty="0" smtClean="0"/>
              <a:t>Göz içi sıvısı ve gözyaşı </a:t>
            </a:r>
          </a:p>
          <a:p>
            <a:r>
              <a:rPr lang="tr-TR" dirty="0" smtClean="0"/>
              <a:t>Plevra, </a:t>
            </a:r>
            <a:r>
              <a:rPr lang="tr-TR" dirty="0" err="1" smtClean="0"/>
              <a:t>perikard</a:t>
            </a:r>
            <a:r>
              <a:rPr lang="tr-TR" dirty="0" smtClean="0"/>
              <a:t> ve periton sıvıları</a:t>
            </a:r>
          </a:p>
          <a:p>
            <a:r>
              <a:rPr lang="tr-TR" dirty="0" smtClean="0"/>
              <a:t>Tükürük </a:t>
            </a:r>
          </a:p>
          <a:p>
            <a:r>
              <a:rPr lang="tr-TR" dirty="0" smtClean="0"/>
              <a:t>Mide, safra, pankreas salgıları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692696"/>
            <a:ext cx="669674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99789"/>
            <a:ext cx="8322941" cy="60095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" name="5-Nokta Yıldız 9"/>
          <p:cNvSpPr/>
          <p:nvPr/>
        </p:nvSpPr>
        <p:spPr>
          <a:xfrm>
            <a:off x="7092280" y="2276872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5-Nokta Yıldız 10"/>
          <p:cNvSpPr/>
          <p:nvPr/>
        </p:nvSpPr>
        <p:spPr>
          <a:xfrm>
            <a:off x="4644008" y="2636912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5-Nokta Yıldız 11"/>
          <p:cNvSpPr/>
          <p:nvPr/>
        </p:nvSpPr>
        <p:spPr>
          <a:xfrm>
            <a:off x="8316416" y="2636912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5-Nokta Yıldız 12"/>
          <p:cNvSpPr/>
          <p:nvPr/>
        </p:nvSpPr>
        <p:spPr>
          <a:xfrm>
            <a:off x="4629014" y="5157192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5-Nokta Yıldız 13"/>
          <p:cNvSpPr/>
          <p:nvPr/>
        </p:nvSpPr>
        <p:spPr>
          <a:xfrm>
            <a:off x="4629014" y="5461657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Sıvı alımı</a:t>
            </a:r>
          </a:p>
          <a:p>
            <a:pPr lvl="1"/>
            <a:r>
              <a:rPr lang="tr-TR" dirty="0"/>
              <a:t>Yeme içme</a:t>
            </a:r>
          </a:p>
          <a:p>
            <a:pPr lvl="1"/>
            <a:r>
              <a:rPr lang="tr-TR" dirty="0" err="1"/>
              <a:t>Oksidasyon</a:t>
            </a:r>
            <a:endParaRPr lang="tr-TR" dirty="0"/>
          </a:p>
          <a:p>
            <a:pPr marL="457200" lvl="1" indent="0">
              <a:buNone/>
            </a:pPr>
            <a:endParaRPr lang="tr-TR" dirty="0" smtClean="0"/>
          </a:p>
          <a:p>
            <a:r>
              <a:rPr lang="tr-TR" dirty="0" smtClean="0"/>
              <a:t>Sıvı kaybı</a:t>
            </a:r>
          </a:p>
          <a:p>
            <a:pPr lvl="1"/>
            <a:r>
              <a:rPr lang="tr-TR" dirty="0" smtClean="0"/>
              <a:t>İdrar</a:t>
            </a:r>
          </a:p>
          <a:p>
            <a:pPr lvl="1"/>
            <a:r>
              <a:rPr lang="tr-TR" dirty="0" err="1" smtClean="0"/>
              <a:t>Gayta</a:t>
            </a:r>
            <a:endParaRPr lang="tr-TR" dirty="0" smtClean="0"/>
          </a:p>
          <a:p>
            <a:pPr lvl="1"/>
            <a:r>
              <a:rPr lang="tr-TR" dirty="0" smtClean="0"/>
              <a:t>Solunum</a:t>
            </a:r>
          </a:p>
          <a:p>
            <a:pPr lvl="1"/>
            <a:r>
              <a:rPr lang="tr-TR" dirty="0" smtClean="0"/>
              <a:t>Ter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75"/>
          <a:stretch/>
        </p:blipFill>
        <p:spPr>
          <a:xfrm>
            <a:off x="5148064" y="3977947"/>
            <a:ext cx="2664295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76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634</TotalTime>
  <Words>1010</Words>
  <Application>Microsoft Office PowerPoint</Application>
  <PresentationFormat>Ekran Gösterisi (4:3)</PresentationFormat>
  <Paragraphs>241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5" baseType="lpstr">
      <vt:lpstr>Arial</vt:lpstr>
      <vt:lpstr>Garamond</vt:lpstr>
      <vt:lpstr>Organik</vt:lpstr>
      <vt:lpstr>Çocuklarda Sıvı Elektrolit Tedavisi</vt:lpstr>
      <vt:lpstr>Sunum planı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Dehidratasyon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Sıvı Elektrolit Tedavisi</vt:lpstr>
      <vt:lpstr>ORS (Oral replasman tedavisi)</vt:lpstr>
      <vt:lpstr>Parenteral tedavi endikasyonları</vt:lpstr>
      <vt:lpstr>PowerPoint Sunusu</vt:lpstr>
      <vt:lpstr>PowerPoint Sunusu</vt:lpstr>
      <vt:lpstr>PowerPoint Sunusu</vt:lpstr>
      <vt:lpstr>Başlangıç (ressusitasyon) tedavisi</vt:lpstr>
      <vt:lpstr>Olgu</vt:lpstr>
      <vt:lpstr>Defisit : 5 kg’lık çocuk</vt:lpstr>
      <vt:lpstr>İdame sıvı tedavisi</vt:lpstr>
      <vt:lpstr>PowerPoint Sunusu</vt:lpstr>
      <vt:lpstr>PowerPoint Sunusu</vt:lpstr>
      <vt:lpstr>Replasman tedavisi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Cerrahi Sorunu Olan Çocuklarda Sıvı Elektrolit Dengesi</dc:title>
  <dc:creator>user</dc:creator>
  <cp:lastModifiedBy>user</cp:lastModifiedBy>
  <cp:revision>47</cp:revision>
  <dcterms:created xsi:type="dcterms:W3CDTF">2020-10-02T06:01:10Z</dcterms:created>
  <dcterms:modified xsi:type="dcterms:W3CDTF">2021-05-04T08:13:30Z</dcterms:modified>
</cp:coreProperties>
</file>