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71" r:id="rId4"/>
    <p:sldId id="268" r:id="rId5"/>
    <p:sldId id="270" r:id="rId6"/>
    <p:sldId id="272" r:id="rId7"/>
    <p:sldId id="274" r:id="rId8"/>
    <p:sldId id="27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D53991-75CA-45BD-8539-332DCF846CA3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11D7878C-7C8C-4F87-9A9F-B23B7C767D35}">
      <dgm:prSet/>
      <dgm:spPr/>
      <dgm:t>
        <a:bodyPr/>
        <a:lstStyle/>
        <a:p>
          <a:pPr rtl="0"/>
          <a:r>
            <a:rPr lang="tr-TR" b="1" u="sng" dirty="0" smtClean="0"/>
            <a:t>Demokratik Anayasa Yapım Yöntemi</a:t>
          </a:r>
        </a:p>
        <a:p>
          <a:pPr rtl="0"/>
          <a:r>
            <a:rPr lang="tr-TR" b="0" u="none" dirty="0" smtClean="0"/>
            <a:t>Yalnızca siyasî iktidarı elinde bulunduranların ve </a:t>
          </a:r>
          <a:r>
            <a:rPr lang="tr-TR" b="0" u="none" dirty="0" err="1" smtClean="0"/>
            <a:t>şeçkinlerin</a:t>
          </a:r>
          <a:r>
            <a:rPr lang="tr-TR" b="0" u="none" dirty="0" smtClean="0"/>
            <a:t> değil, halkın da doğrudan veya temsilcileri aracılığıyla katılımıyla yapılan anayasa / anayasa değişikliği süreci </a:t>
          </a:r>
          <a:r>
            <a:rPr lang="tr-TR" b="0" u="none" dirty="0" err="1" smtClean="0"/>
            <a:t>oalrak</a:t>
          </a:r>
          <a:r>
            <a:rPr lang="tr-TR" b="0" u="none" dirty="0" smtClean="0"/>
            <a:t> tanımlanmaktadır.</a:t>
          </a:r>
          <a:endParaRPr lang="tr-TR" b="0" u="none" dirty="0"/>
        </a:p>
      </dgm:t>
    </dgm:pt>
    <dgm:pt modelId="{657DD161-EAF3-4F6E-AFDB-D65AEE4BE1D5}" type="parTrans" cxnId="{161DD7F3-A8C8-4972-8AA3-18BB71A08439}">
      <dgm:prSet/>
      <dgm:spPr/>
      <dgm:t>
        <a:bodyPr/>
        <a:lstStyle/>
        <a:p>
          <a:endParaRPr lang="tr-TR"/>
        </a:p>
      </dgm:t>
    </dgm:pt>
    <dgm:pt modelId="{510E5497-08F0-41EA-8903-F803E1CFC545}" type="sibTrans" cxnId="{161DD7F3-A8C8-4972-8AA3-18BB71A08439}">
      <dgm:prSet/>
      <dgm:spPr/>
      <dgm:t>
        <a:bodyPr/>
        <a:lstStyle/>
        <a:p>
          <a:endParaRPr lang="tr-TR"/>
        </a:p>
      </dgm:t>
    </dgm:pt>
    <dgm:pt modelId="{0F768A55-F611-4E2A-9ED4-5C32AA1260F6}">
      <dgm:prSet/>
      <dgm:spPr/>
      <dgm:t>
        <a:bodyPr/>
        <a:lstStyle/>
        <a:p>
          <a:r>
            <a:rPr lang="tr-TR" b="1" u="sng" dirty="0" smtClean="0"/>
            <a:t>Demokratik Olmayan  Anayasa Yapım Yöntemi </a:t>
          </a:r>
        </a:p>
        <a:p>
          <a:r>
            <a:rPr lang="tr-TR" b="0" u="none" dirty="0" smtClean="0"/>
            <a:t>Dış veya İç Empoze (Dayatma) sonucunda yapılan anayasaların ortaya çıkış biçimine verilen genel addır. Bu yöntemle yapılan anayasaların, dönemin ve koşulların etkisiyle demokratik değerlere dayanması da mümkün olabilir. </a:t>
          </a:r>
        </a:p>
      </dgm:t>
    </dgm:pt>
    <dgm:pt modelId="{240A75D0-92D1-41A4-882B-8C16989944DC}" type="parTrans" cxnId="{95FE7395-3645-4937-8750-BC3E958F9973}">
      <dgm:prSet/>
      <dgm:spPr/>
      <dgm:t>
        <a:bodyPr/>
        <a:lstStyle/>
        <a:p>
          <a:endParaRPr lang="tr-TR"/>
        </a:p>
      </dgm:t>
    </dgm:pt>
    <dgm:pt modelId="{8E6D4E23-B3D0-4387-8889-654DD3204C77}" type="sibTrans" cxnId="{95FE7395-3645-4937-8750-BC3E958F9973}">
      <dgm:prSet/>
      <dgm:spPr/>
      <dgm:t>
        <a:bodyPr/>
        <a:lstStyle/>
        <a:p>
          <a:endParaRPr lang="tr-TR"/>
        </a:p>
      </dgm:t>
    </dgm:pt>
    <dgm:pt modelId="{CA90D900-9FAA-4988-A8F9-42C95487AF25}" type="pres">
      <dgm:prSet presAssocID="{3AD53991-75CA-45BD-8539-332DCF846CA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445876DB-5A4F-4304-90F5-1D7CE32F9688}" type="pres">
      <dgm:prSet presAssocID="{11D7878C-7C8C-4F87-9A9F-B23B7C767D3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D362581-D98F-4506-AEE9-9F80F62D6223}" type="pres">
      <dgm:prSet presAssocID="{510E5497-08F0-41EA-8903-F803E1CFC545}" presName="sibTrans" presStyleLbl="sibTrans2D1" presStyleIdx="0" presStyleCnt="2"/>
      <dgm:spPr/>
      <dgm:t>
        <a:bodyPr/>
        <a:lstStyle/>
        <a:p>
          <a:endParaRPr lang="tr-TR"/>
        </a:p>
      </dgm:t>
    </dgm:pt>
    <dgm:pt modelId="{39F79AC5-807F-427A-9676-22675CF0AE68}" type="pres">
      <dgm:prSet presAssocID="{510E5497-08F0-41EA-8903-F803E1CFC545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4D34AE30-F107-4D31-95B5-06FBC99DBB4D}" type="pres">
      <dgm:prSet presAssocID="{0F768A55-F611-4E2A-9ED4-5C32AA1260F6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05383D6-C863-4956-B80D-55164529C425}" type="pres">
      <dgm:prSet presAssocID="{8E6D4E23-B3D0-4387-8889-654DD3204C77}" presName="sibTrans" presStyleLbl="sibTrans2D1" presStyleIdx="1" presStyleCnt="2"/>
      <dgm:spPr/>
      <dgm:t>
        <a:bodyPr/>
        <a:lstStyle/>
        <a:p>
          <a:endParaRPr lang="tr-TR"/>
        </a:p>
      </dgm:t>
    </dgm:pt>
    <dgm:pt modelId="{E5D5A3E4-5A8B-47D5-BB07-152F081507A5}" type="pres">
      <dgm:prSet presAssocID="{8E6D4E23-B3D0-4387-8889-654DD3204C77}" presName="connectorText" presStyleLbl="sibTrans2D1" presStyleIdx="1" presStyleCnt="2"/>
      <dgm:spPr/>
      <dgm:t>
        <a:bodyPr/>
        <a:lstStyle/>
        <a:p>
          <a:endParaRPr lang="tr-TR"/>
        </a:p>
      </dgm:t>
    </dgm:pt>
  </dgm:ptLst>
  <dgm:cxnLst>
    <dgm:cxn modelId="{95FE7395-3645-4937-8750-BC3E958F9973}" srcId="{3AD53991-75CA-45BD-8539-332DCF846CA3}" destId="{0F768A55-F611-4E2A-9ED4-5C32AA1260F6}" srcOrd="1" destOrd="0" parTransId="{240A75D0-92D1-41A4-882B-8C16989944DC}" sibTransId="{8E6D4E23-B3D0-4387-8889-654DD3204C77}"/>
    <dgm:cxn modelId="{FEF265E1-4518-4B2F-88EC-A8C97F159835}" type="presOf" srcId="{0F768A55-F611-4E2A-9ED4-5C32AA1260F6}" destId="{4D34AE30-F107-4D31-95B5-06FBC99DBB4D}" srcOrd="0" destOrd="0" presId="urn:microsoft.com/office/officeart/2005/8/layout/cycle2"/>
    <dgm:cxn modelId="{299419FE-061D-4D0D-B783-777ADDF328A1}" type="presOf" srcId="{510E5497-08F0-41EA-8903-F803E1CFC545}" destId="{39F79AC5-807F-427A-9676-22675CF0AE68}" srcOrd="1" destOrd="0" presId="urn:microsoft.com/office/officeart/2005/8/layout/cycle2"/>
    <dgm:cxn modelId="{97DFBB25-E19B-4AE5-B9C4-EB3DC265BEFB}" type="presOf" srcId="{8E6D4E23-B3D0-4387-8889-654DD3204C77}" destId="{E5D5A3E4-5A8B-47D5-BB07-152F081507A5}" srcOrd="1" destOrd="0" presId="urn:microsoft.com/office/officeart/2005/8/layout/cycle2"/>
    <dgm:cxn modelId="{161DD7F3-A8C8-4972-8AA3-18BB71A08439}" srcId="{3AD53991-75CA-45BD-8539-332DCF846CA3}" destId="{11D7878C-7C8C-4F87-9A9F-B23B7C767D35}" srcOrd="0" destOrd="0" parTransId="{657DD161-EAF3-4F6E-AFDB-D65AEE4BE1D5}" sibTransId="{510E5497-08F0-41EA-8903-F803E1CFC545}"/>
    <dgm:cxn modelId="{1B53A1EB-352F-4A04-AE51-CF8029234369}" type="presOf" srcId="{8E6D4E23-B3D0-4387-8889-654DD3204C77}" destId="{505383D6-C863-4956-B80D-55164529C425}" srcOrd="0" destOrd="0" presId="urn:microsoft.com/office/officeart/2005/8/layout/cycle2"/>
    <dgm:cxn modelId="{56FFD0F0-FF29-4A01-8C59-B2E88D35CAB3}" type="presOf" srcId="{11D7878C-7C8C-4F87-9A9F-B23B7C767D35}" destId="{445876DB-5A4F-4304-90F5-1D7CE32F9688}" srcOrd="0" destOrd="0" presId="urn:microsoft.com/office/officeart/2005/8/layout/cycle2"/>
    <dgm:cxn modelId="{7B4712CA-0F79-4836-9019-05F1E0AFB2AF}" type="presOf" srcId="{510E5497-08F0-41EA-8903-F803E1CFC545}" destId="{ED362581-D98F-4506-AEE9-9F80F62D6223}" srcOrd="0" destOrd="0" presId="urn:microsoft.com/office/officeart/2005/8/layout/cycle2"/>
    <dgm:cxn modelId="{620A27D8-9F51-463E-A5D2-DB89AE8086AC}" type="presOf" srcId="{3AD53991-75CA-45BD-8539-332DCF846CA3}" destId="{CA90D900-9FAA-4988-A8F9-42C95487AF25}" srcOrd="0" destOrd="0" presId="urn:microsoft.com/office/officeart/2005/8/layout/cycle2"/>
    <dgm:cxn modelId="{71E81CB4-27FF-449C-A0E1-9AA27775537C}" type="presParOf" srcId="{CA90D900-9FAA-4988-A8F9-42C95487AF25}" destId="{445876DB-5A4F-4304-90F5-1D7CE32F9688}" srcOrd="0" destOrd="0" presId="urn:microsoft.com/office/officeart/2005/8/layout/cycle2"/>
    <dgm:cxn modelId="{E503DBB8-411B-4E80-A74F-C1C88C9B83C7}" type="presParOf" srcId="{CA90D900-9FAA-4988-A8F9-42C95487AF25}" destId="{ED362581-D98F-4506-AEE9-9F80F62D6223}" srcOrd="1" destOrd="0" presId="urn:microsoft.com/office/officeart/2005/8/layout/cycle2"/>
    <dgm:cxn modelId="{55D352EF-D8FB-419C-B1BA-516FA8482837}" type="presParOf" srcId="{ED362581-D98F-4506-AEE9-9F80F62D6223}" destId="{39F79AC5-807F-427A-9676-22675CF0AE68}" srcOrd="0" destOrd="0" presId="urn:microsoft.com/office/officeart/2005/8/layout/cycle2"/>
    <dgm:cxn modelId="{36AD4192-3FF9-4AFD-BF18-2705293889E5}" type="presParOf" srcId="{CA90D900-9FAA-4988-A8F9-42C95487AF25}" destId="{4D34AE30-F107-4D31-95B5-06FBC99DBB4D}" srcOrd="2" destOrd="0" presId="urn:microsoft.com/office/officeart/2005/8/layout/cycle2"/>
    <dgm:cxn modelId="{EF7DCDC7-78B7-4BBA-A616-5AE4AACABEC1}" type="presParOf" srcId="{CA90D900-9FAA-4988-A8F9-42C95487AF25}" destId="{505383D6-C863-4956-B80D-55164529C425}" srcOrd="3" destOrd="0" presId="urn:microsoft.com/office/officeart/2005/8/layout/cycle2"/>
    <dgm:cxn modelId="{11BC49FA-ED1F-47C1-9F30-C40019A2B7BB}" type="presParOf" srcId="{505383D6-C863-4956-B80D-55164529C425}" destId="{E5D5A3E4-5A8B-47D5-BB07-152F081507A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9CB1B0-E974-4C1A-ACE1-AF0465F3B03C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A0DC235F-3F02-4E8E-B5FE-685FE6CC1882}">
      <dgm:prSet phldrT="[Metin]" custT="1"/>
      <dgm:spPr/>
      <dgm:t>
        <a:bodyPr/>
        <a:lstStyle/>
        <a:p>
          <a:r>
            <a:rPr lang="tr-TR" sz="3600" dirty="0" smtClean="0"/>
            <a:t>Halk</a:t>
          </a:r>
          <a:endParaRPr lang="tr-TR" sz="1800" dirty="0"/>
        </a:p>
      </dgm:t>
    </dgm:pt>
    <dgm:pt modelId="{55F352DD-97F7-4965-A252-AEE3DFF36BB9}" type="parTrans" cxnId="{FCEE23AA-1262-413F-8F25-60F784F29528}">
      <dgm:prSet/>
      <dgm:spPr/>
      <dgm:t>
        <a:bodyPr/>
        <a:lstStyle/>
        <a:p>
          <a:endParaRPr lang="tr-TR"/>
        </a:p>
      </dgm:t>
    </dgm:pt>
    <dgm:pt modelId="{4D128F77-7F14-40B4-801D-A21F5BE0A2AF}" type="sibTrans" cxnId="{FCEE23AA-1262-413F-8F25-60F784F29528}">
      <dgm:prSet/>
      <dgm:spPr/>
      <dgm:t>
        <a:bodyPr/>
        <a:lstStyle/>
        <a:p>
          <a:endParaRPr lang="tr-TR"/>
        </a:p>
      </dgm:t>
    </dgm:pt>
    <dgm:pt modelId="{EB9CDA2C-D0FA-4A17-A3E1-8B85C836888E}">
      <dgm:prSet phldrT="[Metin]"/>
      <dgm:spPr/>
      <dgm:t>
        <a:bodyPr/>
        <a:lstStyle/>
        <a:p>
          <a:r>
            <a:rPr lang="tr-TR" dirty="0" smtClean="0"/>
            <a:t>Siyasî Partiler, STK’lar</a:t>
          </a:r>
          <a:endParaRPr lang="tr-TR" dirty="0"/>
        </a:p>
      </dgm:t>
    </dgm:pt>
    <dgm:pt modelId="{94056D2E-69C6-4904-BAC0-6B4E1D3897F6}" type="parTrans" cxnId="{BC221BD2-8663-428A-BB34-86567048C85F}">
      <dgm:prSet/>
      <dgm:spPr/>
      <dgm:t>
        <a:bodyPr/>
        <a:lstStyle/>
        <a:p>
          <a:endParaRPr lang="tr-TR"/>
        </a:p>
      </dgm:t>
    </dgm:pt>
    <dgm:pt modelId="{2174C345-CCFA-4C78-8BCB-4E560227A0AE}" type="sibTrans" cxnId="{BC221BD2-8663-428A-BB34-86567048C85F}">
      <dgm:prSet/>
      <dgm:spPr/>
      <dgm:t>
        <a:bodyPr/>
        <a:lstStyle/>
        <a:p>
          <a:endParaRPr lang="tr-TR"/>
        </a:p>
      </dgm:t>
    </dgm:pt>
    <dgm:pt modelId="{BFEFDF7C-B486-4871-9926-80EDB3733837}">
      <dgm:prSet phldrT="[Metin]" custT="1"/>
      <dgm:spPr/>
      <dgm:t>
        <a:bodyPr/>
        <a:lstStyle/>
        <a:p>
          <a:r>
            <a:rPr lang="tr-TR" sz="1400" dirty="0" smtClean="0"/>
            <a:t>Anayasa Yapmakla Görevli Organlar </a:t>
          </a:r>
          <a:endParaRPr lang="tr-TR" sz="1400" dirty="0"/>
        </a:p>
      </dgm:t>
    </dgm:pt>
    <dgm:pt modelId="{58BA7990-85C2-47B3-B800-C9303CA156D5}" type="parTrans" cxnId="{F91279B2-BAE3-452F-B587-5AEDA6B0B006}">
      <dgm:prSet/>
      <dgm:spPr/>
      <dgm:t>
        <a:bodyPr/>
        <a:lstStyle/>
        <a:p>
          <a:endParaRPr lang="tr-TR"/>
        </a:p>
      </dgm:t>
    </dgm:pt>
    <dgm:pt modelId="{7AE82A21-0731-46D3-B1C9-DB55BED081A0}" type="sibTrans" cxnId="{F91279B2-BAE3-452F-B587-5AEDA6B0B006}">
      <dgm:prSet/>
      <dgm:spPr/>
      <dgm:t>
        <a:bodyPr/>
        <a:lstStyle/>
        <a:p>
          <a:endParaRPr lang="tr-TR"/>
        </a:p>
      </dgm:t>
    </dgm:pt>
    <dgm:pt modelId="{6E109F78-4C70-4980-B73F-ED99AB987B6B}" type="pres">
      <dgm:prSet presAssocID="{589CB1B0-E974-4C1A-ACE1-AF0465F3B03C}" presName="Name0" presStyleCnt="0">
        <dgm:presLayoutVars>
          <dgm:dir/>
          <dgm:animLvl val="lvl"/>
          <dgm:resizeHandles val="exact"/>
        </dgm:presLayoutVars>
      </dgm:prSet>
      <dgm:spPr/>
    </dgm:pt>
    <dgm:pt modelId="{2B2CDD29-F380-4804-89A6-31F54EC46BCA}" type="pres">
      <dgm:prSet presAssocID="{A0DC235F-3F02-4E8E-B5FE-685FE6CC1882}" presName="Name8" presStyleCnt="0"/>
      <dgm:spPr/>
    </dgm:pt>
    <dgm:pt modelId="{E2BB6FEC-42AF-48F5-8F3F-C38BEEDC97C7}" type="pres">
      <dgm:prSet presAssocID="{A0DC235F-3F02-4E8E-B5FE-685FE6CC1882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59203B-623A-448C-BC25-2C296582A22D}" type="pres">
      <dgm:prSet presAssocID="{A0DC235F-3F02-4E8E-B5FE-685FE6CC188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18071D-8D83-442E-BBF0-633A300951D5}" type="pres">
      <dgm:prSet presAssocID="{EB9CDA2C-D0FA-4A17-A3E1-8B85C836888E}" presName="Name8" presStyleCnt="0"/>
      <dgm:spPr/>
    </dgm:pt>
    <dgm:pt modelId="{ABDC66DA-1221-4A78-A85C-0E67CA4583BA}" type="pres">
      <dgm:prSet presAssocID="{EB9CDA2C-D0FA-4A17-A3E1-8B85C836888E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766C94-33AF-43E0-B5D8-98D849769AC4}" type="pres">
      <dgm:prSet presAssocID="{EB9CDA2C-D0FA-4A17-A3E1-8B85C836888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012206-2762-4E67-A974-8ED16D035AC2}" type="pres">
      <dgm:prSet presAssocID="{BFEFDF7C-B486-4871-9926-80EDB3733837}" presName="Name8" presStyleCnt="0"/>
      <dgm:spPr/>
    </dgm:pt>
    <dgm:pt modelId="{0C067C35-0F33-4189-A2C1-E38A7930327F}" type="pres">
      <dgm:prSet presAssocID="{BFEFDF7C-B486-4871-9926-80EDB3733837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8C148B9-9E20-451A-9937-A0713EB49022}" type="pres">
      <dgm:prSet presAssocID="{BFEFDF7C-B486-4871-9926-80EDB373383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B1C03F8-4BB9-40E8-AC7E-68BB90514B18}" type="presOf" srcId="{EB9CDA2C-D0FA-4A17-A3E1-8B85C836888E}" destId="{76766C94-33AF-43E0-B5D8-98D849769AC4}" srcOrd="1" destOrd="0" presId="urn:microsoft.com/office/officeart/2005/8/layout/pyramid3"/>
    <dgm:cxn modelId="{A9086F67-C8EB-4011-84DB-2688CF3A8592}" type="presOf" srcId="{EB9CDA2C-D0FA-4A17-A3E1-8B85C836888E}" destId="{ABDC66DA-1221-4A78-A85C-0E67CA4583BA}" srcOrd="0" destOrd="0" presId="urn:microsoft.com/office/officeart/2005/8/layout/pyramid3"/>
    <dgm:cxn modelId="{FCEE23AA-1262-413F-8F25-60F784F29528}" srcId="{589CB1B0-E974-4C1A-ACE1-AF0465F3B03C}" destId="{A0DC235F-3F02-4E8E-B5FE-685FE6CC1882}" srcOrd="0" destOrd="0" parTransId="{55F352DD-97F7-4965-A252-AEE3DFF36BB9}" sibTransId="{4D128F77-7F14-40B4-801D-A21F5BE0A2AF}"/>
    <dgm:cxn modelId="{457F1BAB-1D13-4DFB-B9C8-0B9121CAE22D}" type="presOf" srcId="{BFEFDF7C-B486-4871-9926-80EDB3733837}" destId="{0C067C35-0F33-4189-A2C1-E38A7930327F}" srcOrd="0" destOrd="0" presId="urn:microsoft.com/office/officeart/2005/8/layout/pyramid3"/>
    <dgm:cxn modelId="{66334159-DCF7-4FFF-A4AF-17D3110EEE19}" type="presOf" srcId="{A0DC235F-3F02-4E8E-B5FE-685FE6CC1882}" destId="{E2BB6FEC-42AF-48F5-8F3F-C38BEEDC97C7}" srcOrd="0" destOrd="0" presId="urn:microsoft.com/office/officeart/2005/8/layout/pyramid3"/>
    <dgm:cxn modelId="{EF1FB4CD-37F0-4F4F-9B1C-ECFE065CB698}" type="presOf" srcId="{BFEFDF7C-B486-4871-9926-80EDB3733837}" destId="{18C148B9-9E20-451A-9937-A0713EB49022}" srcOrd="1" destOrd="0" presId="urn:microsoft.com/office/officeart/2005/8/layout/pyramid3"/>
    <dgm:cxn modelId="{BC221BD2-8663-428A-BB34-86567048C85F}" srcId="{589CB1B0-E974-4C1A-ACE1-AF0465F3B03C}" destId="{EB9CDA2C-D0FA-4A17-A3E1-8B85C836888E}" srcOrd="1" destOrd="0" parTransId="{94056D2E-69C6-4904-BAC0-6B4E1D3897F6}" sibTransId="{2174C345-CCFA-4C78-8BCB-4E560227A0AE}"/>
    <dgm:cxn modelId="{F91279B2-BAE3-452F-B587-5AEDA6B0B006}" srcId="{589CB1B0-E974-4C1A-ACE1-AF0465F3B03C}" destId="{BFEFDF7C-B486-4871-9926-80EDB3733837}" srcOrd="2" destOrd="0" parTransId="{58BA7990-85C2-47B3-B800-C9303CA156D5}" sibTransId="{7AE82A21-0731-46D3-B1C9-DB55BED081A0}"/>
    <dgm:cxn modelId="{6B2C1AFD-E7E1-450D-9F6C-99F0A6B9F7F7}" type="presOf" srcId="{A0DC235F-3F02-4E8E-B5FE-685FE6CC1882}" destId="{F959203B-623A-448C-BC25-2C296582A22D}" srcOrd="1" destOrd="0" presId="urn:microsoft.com/office/officeart/2005/8/layout/pyramid3"/>
    <dgm:cxn modelId="{BA37BFE4-0FBA-4500-A50C-9766835D8529}" type="presOf" srcId="{589CB1B0-E974-4C1A-ACE1-AF0465F3B03C}" destId="{6E109F78-4C70-4980-B73F-ED99AB987B6B}" srcOrd="0" destOrd="0" presId="urn:microsoft.com/office/officeart/2005/8/layout/pyramid3"/>
    <dgm:cxn modelId="{66FDCDBE-C480-47FD-A673-5017016CB0C6}" type="presParOf" srcId="{6E109F78-4C70-4980-B73F-ED99AB987B6B}" destId="{2B2CDD29-F380-4804-89A6-31F54EC46BCA}" srcOrd="0" destOrd="0" presId="urn:microsoft.com/office/officeart/2005/8/layout/pyramid3"/>
    <dgm:cxn modelId="{C7F20297-4FB0-4B78-9A61-03025802FAEC}" type="presParOf" srcId="{2B2CDD29-F380-4804-89A6-31F54EC46BCA}" destId="{E2BB6FEC-42AF-48F5-8F3F-C38BEEDC97C7}" srcOrd="0" destOrd="0" presId="urn:microsoft.com/office/officeart/2005/8/layout/pyramid3"/>
    <dgm:cxn modelId="{3BB6F417-7959-439B-8424-BCE27337E6F8}" type="presParOf" srcId="{2B2CDD29-F380-4804-89A6-31F54EC46BCA}" destId="{F959203B-623A-448C-BC25-2C296582A22D}" srcOrd="1" destOrd="0" presId="urn:microsoft.com/office/officeart/2005/8/layout/pyramid3"/>
    <dgm:cxn modelId="{79651029-3810-4D81-B3E5-A716AF5B2493}" type="presParOf" srcId="{6E109F78-4C70-4980-B73F-ED99AB987B6B}" destId="{6D18071D-8D83-442E-BBF0-633A300951D5}" srcOrd="1" destOrd="0" presId="urn:microsoft.com/office/officeart/2005/8/layout/pyramid3"/>
    <dgm:cxn modelId="{0EBA3FDE-EBDD-44AE-AEBD-DD10CDBF1ED2}" type="presParOf" srcId="{6D18071D-8D83-442E-BBF0-633A300951D5}" destId="{ABDC66DA-1221-4A78-A85C-0E67CA4583BA}" srcOrd="0" destOrd="0" presId="urn:microsoft.com/office/officeart/2005/8/layout/pyramid3"/>
    <dgm:cxn modelId="{1FC16BA5-411C-41AB-AA82-6BAD1A633A4C}" type="presParOf" srcId="{6D18071D-8D83-442E-BBF0-633A300951D5}" destId="{76766C94-33AF-43E0-B5D8-98D849769AC4}" srcOrd="1" destOrd="0" presId="urn:microsoft.com/office/officeart/2005/8/layout/pyramid3"/>
    <dgm:cxn modelId="{90DE19B7-B523-4780-83B1-53AC886D2286}" type="presParOf" srcId="{6E109F78-4C70-4980-B73F-ED99AB987B6B}" destId="{9E012206-2762-4E67-A974-8ED16D035AC2}" srcOrd="2" destOrd="0" presId="urn:microsoft.com/office/officeart/2005/8/layout/pyramid3"/>
    <dgm:cxn modelId="{58B219F5-9BA3-48C0-A1FF-A170056F282F}" type="presParOf" srcId="{9E012206-2762-4E67-A974-8ED16D035AC2}" destId="{0C067C35-0F33-4189-A2C1-E38A7930327F}" srcOrd="0" destOrd="0" presId="urn:microsoft.com/office/officeart/2005/8/layout/pyramid3"/>
    <dgm:cxn modelId="{C583272A-C034-475F-8215-2FF71B929D1D}" type="presParOf" srcId="{9E012206-2762-4E67-A974-8ED16D035AC2}" destId="{18C148B9-9E20-451A-9937-A0713EB49022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9CB1B0-E974-4C1A-ACE1-AF0465F3B03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EB9CDA2C-D0FA-4A17-A3E1-8B85C836888E}">
      <dgm:prSet phldrT="[Metin]" custT="1"/>
      <dgm:spPr/>
      <dgm:t>
        <a:bodyPr/>
        <a:lstStyle/>
        <a:p>
          <a:r>
            <a:rPr lang="tr-TR" sz="1400" dirty="0" smtClean="0"/>
            <a:t>Anayasanın Ortaya Çıkması</a:t>
          </a:r>
          <a:endParaRPr lang="tr-TR" sz="1400" dirty="0"/>
        </a:p>
      </dgm:t>
    </dgm:pt>
    <dgm:pt modelId="{94056D2E-69C6-4904-BAC0-6B4E1D3897F6}" type="parTrans" cxnId="{BC221BD2-8663-428A-BB34-86567048C85F}">
      <dgm:prSet/>
      <dgm:spPr/>
      <dgm:t>
        <a:bodyPr/>
        <a:lstStyle/>
        <a:p>
          <a:endParaRPr lang="tr-TR"/>
        </a:p>
      </dgm:t>
    </dgm:pt>
    <dgm:pt modelId="{2174C345-CCFA-4C78-8BCB-4E560227A0AE}" type="sibTrans" cxnId="{BC221BD2-8663-428A-BB34-86567048C85F}">
      <dgm:prSet/>
      <dgm:spPr/>
      <dgm:t>
        <a:bodyPr/>
        <a:lstStyle/>
        <a:p>
          <a:endParaRPr lang="tr-TR"/>
        </a:p>
      </dgm:t>
    </dgm:pt>
    <dgm:pt modelId="{BFEFDF7C-B486-4871-9926-80EDB3733837}">
      <dgm:prSet phldrT="[Metin]"/>
      <dgm:spPr/>
      <dgm:t>
        <a:bodyPr/>
        <a:lstStyle/>
        <a:p>
          <a:r>
            <a:rPr lang="tr-TR" dirty="0" smtClean="0"/>
            <a:t>Yeniden Halka Dönülmesi</a:t>
          </a:r>
          <a:endParaRPr lang="tr-TR" dirty="0"/>
        </a:p>
      </dgm:t>
    </dgm:pt>
    <dgm:pt modelId="{58BA7990-85C2-47B3-B800-C9303CA156D5}" type="parTrans" cxnId="{F91279B2-BAE3-452F-B587-5AEDA6B0B006}">
      <dgm:prSet/>
      <dgm:spPr/>
      <dgm:t>
        <a:bodyPr/>
        <a:lstStyle/>
        <a:p>
          <a:endParaRPr lang="tr-TR"/>
        </a:p>
      </dgm:t>
    </dgm:pt>
    <dgm:pt modelId="{7AE82A21-0731-46D3-B1C9-DB55BED081A0}" type="sibTrans" cxnId="{F91279B2-BAE3-452F-B587-5AEDA6B0B006}">
      <dgm:prSet/>
      <dgm:spPr/>
      <dgm:t>
        <a:bodyPr/>
        <a:lstStyle/>
        <a:p>
          <a:endParaRPr lang="tr-TR"/>
        </a:p>
      </dgm:t>
    </dgm:pt>
    <dgm:pt modelId="{2CA48ACA-579F-44D6-BB44-126378C0C836}" type="pres">
      <dgm:prSet presAssocID="{589CB1B0-E974-4C1A-ACE1-AF0465F3B03C}" presName="Name0" presStyleCnt="0">
        <dgm:presLayoutVars>
          <dgm:dir/>
          <dgm:animLvl val="lvl"/>
          <dgm:resizeHandles val="exact"/>
        </dgm:presLayoutVars>
      </dgm:prSet>
      <dgm:spPr/>
    </dgm:pt>
    <dgm:pt modelId="{3754C31B-7E9F-4D86-B2D7-2C97B2E85AD5}" type="pres">
      <dgm:prSet presAssocID="{EB9CDA2C-D0FA-4A17-A3E1-8B85C836888E}" presName="Name8" presStyleCnt="0"/>
      <dgm:spPr/>
    </dgm:pt>
    <dgm:pt modelId="{C0DDCE84-5E32-4B2E-83CA-B66BF7AD6ADE}" type="pres">
      <dgm:prSet presAssocID="{EB9CDA2C-D0FA-4A17-A3E1-8B85C836888E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5519880-08D1-48F7-9273-483EB8D8B105}" type="pres">
      <dgm:prSet presAssocID="{EB9CDA2C-D0FA-4A17-A3E1-8B85C836888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1C6A850-8252-45D7-B2C8-6BE5AF340F1D}" type="pres">
      <dgm:prSet presAssocID="{BFEFDF7C-B486-4871-9926-80EDB3733837}" presName="Name8" presStyleCnt="0"/>
      <dgm:spPr/>
    </dgm:pt>
    <dgm:pt modelId="{78EFAD94-EA5C-4EBD-931D-D86E2BD40BD5}" type="pres">
      <dgm:prSet presAssocID="{BFEFDF7C-B486-4871-9926-80EDB3733837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64288B-26BD-450D-9F5D-7B5D2FD63518}" type="pres">
      <dgm:prSet presAssocID="{BFEFDF7C-B486-4871-9926-80EDB373383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853D410-7F3D-4B36-8CD9-2E0A04415750}" type="presOf" srcId="{BFEFDF7C-B486-4871-9926-80EDB3733837}" destId="{9364288B-26BD-450D-9F5D-7B5D2FD63518}" srcOrd="1" destOrd="0" presId="urn:microsoft.com/office/officeart/2005/8/layout/pyramid1"/>
    <dgm:cxn modelId="{F91279B2-BAE3-452F-B587-5AEDA6B0B006}" srcId="{589CB1B0-E974-4C1A-ACE1-AF0465F3B03C}" destId="{BFEFDF7C-B486-4871-9926-80EDB3733837}" srcOrd="1" destOrd="0" parTransId="{58BA7990-85C2-47B3-B800-C9303CA156D5}" sibTransId="{7AE82A21-0731-46D3-B1C9-DB55BED081A0}"/>
    <dgm:cxn modelId="{BC221BD2-8663-428A-BB34-86567048C85F}" srcId="{589CB1B0-E974-4C1A-ACE1-AF0465F3B03C}" destId="{EB9CDA2C-D0FA-4A17-A3E1-8B85C836888E}" srcOrd="0" destOrd="0" parTransId="{94056D2E-69C6-4904-BAC0-6B4E1D3897F6}" sibTransId="{2174C345-CCFA-4C78-8BCB-4E560227A0AE}"/>
    <dgm:cxn modelId="{16B13C3E-F9BE-46A8-85AA-825EB7B60A60}" type="presOf" srcId="{EB9CDA2C-D0FA-4A17-A3E1-8B85C836888E}" destId="{C0DDCE84-5E32-4B2E-83CA-B66BF7AD6ADE}" srcOrd="0" destOrd="0" presId="urn:microsoft.com/office/officeart/2005/8/layout/pyramid1"/>
    <dgm:cxn modelId="{AE08C08E-3E49-41F9-98F5-B0BF2C75CECA}" type="presOf" srcId="{BFEFDF7C-B486-4871-9926-80EDB3733837}" destId="{78EFAD94-EA5C-4EBD-931D-D86E2BD40BD5}" srcOrd="0" destOrd="0" presId="urn:microsoft.com/office/officeart/2005/8/layout/pyramid1"/>
    <dgm:cxn modelId="{251B01EF-BDDA-4827-9FAC-0A094495100F}" type="presOf" srcId="{589CB1B0-E974-4C1A-ACE1-AF0465F3B03C}" destId="{2CA48ACA-579F-44D6-BB44-126378C0C836}" srcOrd="0" destOrd="0" presId="urn:microsoft.com/office/officeart/2005/8/layout/pyramid1"/>
    <dgm:cxn modelId="{C4E22D6C-0ABA-4FA3-94F4-F7C1BB94D305}" type="presOf" srcId="{EB9CDA2C-D0FA-4A17-A3E1-8B85C836888E}" destId="{E5519880-08D1-48F7-9273-483EB8D8B105}" srcOrd="1" destOrd="0" presId="urn:microsoft.com/office/officeart/2005/8/layout/pyramid1"/>
    <dgm:cxn modelId="{8FFD7842-CDE7-4F4D-A4FE-693BB4D10C2A}" type="presParOf" srcId="{2CA48ACA-579F-44D6-BB44-126378C0C836}" destId="{3754C31B-7E9F-4D86-B2D7-2C97B2E85AD5}" srcOrd="0" destOrd="0" presId="urn:microsoft.com/office/officeart/2005/8/layout/pyramid1"/>
    <dgm:cxn modelId="{B5D5BA11-897A-434B-ACAF-C3DBB47E3302}" type="presParOf" srcId="{3754C31B-7E9F-4D86-B2D7-2C97B2E85AD5}" destId="{C0DDCE84-5E32-4B2E-83CA-B66BF7AD6ADE}" srcOrd="0" destOrd="0" presId="urn:microsoft.com/office/officeart/2005/8/layout/pyramid1"/>
    <dgm:cxn modelId="{4D02C3EC-65EA-44D6-9554-9AF744B4D8F9}" type="presParOf" srcId="{3754C31B-7E9F-4D86-B2D7-2C97B2E85AD5}" destId="{E5519880-08D1-48F7-9273-483EB8D8B105}" srcOrd="1" destOrd="0" presId="urn:microsoft.com/office/officeart/2005/8/layout/pyramid1"/>
    <dgm:cxn modelId="{476E5A82-4662-4724-8E95-1F609D2A0D67}" type="presParOf" srcId="{2CA48ACA-579F-44D6-BB44-126378C0C836}" destId="{01C6A850-8252-45D7-B2C8-6BE5AF340F1D}" srcOrd="1" destOrd="0" presId="urn:microsoft.com/office/officeart/2005/8/layout/pyramid1"/>
    <dgm:cxn modelId="{95323D30-82AD-4A18-B9D3-0ED530EFAC62}" type="presParOf" srcId="{01C6A850-8252-45D7-B2C8-6BE5AF340F1D}" destId="{78EFAD94-EA5C-4EBD-931D-D86E2BD40BD5}" srcOrd="0" destOrd="0" presId="urn:microsoft.com/office/officeart/2005/8/layout/pyramid1"/>
    <dgm:cxn modelId="{0E3B0FD5-0939-4FD9-A10F-BF2346FC3AF8}" type="presParOf" srcId="{01C6A850-8252-45D7-B2C8-6BE5AF340F1D}" destId="{9364288B-26BD-450D-9F5D-7B5D2FD6351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876DB-5A4F-4304-90F5-1D7CE32F9688}">
      <dsp:nvSpPr>
        <dsp:cNvPr id="0" name=""/>
        <dsp:cNvSpPr/>
      </dsp:nvSpPr>
      <dsp:spPr>
        <a:xfrm>
          <a:off x="1342" y="50602"/>
          <a:ext cx="4017466" cy="4017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u="sng" kern="1200" dirty="0" smtClean="0"/>
            <a:t>Demokratik Anayasa Yapım Yöntemi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u="none" kern="1200" dirty="0" smtClean="0"/>
            <a:t>Yalnızca siyasî iktidarı elinde bulunduranların ve </a:t>
          </a:r>
          <a:r>
            <a:rPr lang="tr-TR" sz="1700" b="0" u="none" kern="1200" dirty="0" err="1" smtClean="0"/>
            <a:t>şeçkinlerin</a:t>
          </a:r>
          <a:r>
            <a:rPr lang="tr-TR" sz="1700" b="0" u="none" kern="1200" dirty="0" smtClean="0"/>
            <a:t> değil, halkın da doğrudan veya temsilcileri aracılığıyla katılımıyla yapılan anayasa / anayasa değişikliği süreci </a:t>
          </a:r>
          <a:r>
            <a:rPr lang="tr-TR" sz="1700" b="0" u="none" kern="1200" dirty="0" err="1" smtClean="0"/>
            <a:t>oalrak</a:t>
          </a:r>
          <a:r>
            <a:rPr lang="tr-TR" sz="1700" b="0" u="none" kern="1200" dirty="0" smtClean="0"/>
            <a:t> tanımlanmaktadır.</a:t>
          </a:r>
          <a:endParaRPr lang="tr-TR" sz="1700" b="0" u="none" kern="1200" dirty="0"/>
        </a:p>
      </dsp:txBody>
      <dsp:txXfrm>
        <a:off x="589686" y="638946"/>
        <a:ext cx="2840778" cy="2840778"/>
      </dsp:txXfrm>
    </dsp:sp>
    <dsp:sp modelId="{ED362581-D98F-4506-AEE9-9F80F62D6223}">
      <dsp:nvSpPr>
        <dsp:cNvPr id="0" name=""/>
        <dsp:cNvSpPr/>
      </dsp:nvSpPr>
      <dsp:spPr>
        <a:xfrm>
          <a:off x="3705841" y="-517215"/>
          <a:ext cx="2504929" cy="13558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>
        <a:off x="3705841" y="-246036"/>
        <a:ext cx="2098161" cy="813536"/>
      </dsp:txXfrm>
    </dsp:sp>
    <dsp:sp modelId="{4D34AE30-F107-4D31-95B5-06FBC99DBB4D}">
      <dsp:nvSpPr>
        <dsp:cNvPr id="0" name=""/>
        <dsp:cNvSpPr/>
      </dsp:nvSpPr>
      <dsp:spPr>
        <a:xfrm>
          <a:off x="6039591" y="50602"/>
          <a:ext cx="4017466" cy="4017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u="sng" kern="1200" dirty="0" smtClean="0"/>
            <a:t>Demokratik Olmayan  Anayasa Yapım Yöntemi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0" u="none" kern="1200" dirty="0" smtClean="0"/>
            <a:t>Dış veya İç Empoze (Dayatma) sonucunda yapılan anayasaların ortaya çıkış biçimine verilen genel addır. Bu yöntemle yapılan anayasaların, dönemin ve koşulların etkisiyle demokratik değerlere dayanması da mümkün olabilir. </a:t>
          </a:r>
        </a:p>
      </dsp:txBody>
      <dsp:txXfrm>
        <a:off x="6627935" y="638946"/>
        <a:ext cx="2840778" cy="2840778"/>
      </dsp:txXfrm>
    </dsp:sp>
    <dsp:sp modelId="{505383D6-C863-4956-B80D-55164529C425}">
      <dsp:nvSpPr>
        <dsp:cNvPr id="0" name=""/>
        <dsp:cNvSpPr/>
      </dsp:nvSpPr>
      <dsp:spPr>
        <a:xfrm rot="10800000">
          <a:off x="3847629" y="3279991"/>
          <a:ext cx="2504929" cy="13558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/>
        </a:p>
      </dsp:txBody>
      <dsp:txXfrm rot="10800000">
        <a:off x="4254397" y="3551170"/>
        <a:ext cx="2098161" cy="8135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BB6FEC-42AF-48F5-8F3F-C38BEEDC97C7}">
      <dsp:nvSpPr>
        <dsp:cNvPr id="0" name=""/>
        <dsp:cNvSpPr/>
      </dsp:nvSpPr>
      <dsp:spPr>
        <a:xfrm rot="10800000">
          <a:off x="0" y="0"/>
          <a:ext cx="5329646" cy="619760"/>
        </a:xfrm>
        <a:prstGeom prst="trapezoid">
          <a:avLst>
            <a:gd name="adj" fmla="val 1433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Halk</a:t>
          </a:r>
          <a:endParaRPr lang="tr-TR" sz="1800" kern="1200" dirty="0"/>
        </a:p>
      </dsp:txBody>
      <dsp:txXfrm rot="-10800000">
        <a:off x="932688" y="0"/>
        <a:ext cx="3464269" cy="619760"/>
      </dsp:txXfrm>
    </dsp:sp>
    <dsp:sp modelId="{ABDC66DA-1221-4A78-A85C-0E67CA4583BA}">
      <dsp:nvSpPr>
        <dsp:cNvPr id="0" name=""/>
        <dsp:cNvSpPr/>
      </dsp:nvSpPr>
      <dsp:spPr>
        <a:xfrm rot="10800000">
          <a:off x="888274" y="619760"/>
          <a:ext cx="3553097" cy="619760"/>
        </a:xfrm>
        <a:prstGeom prst="trapezoid">
          <a:avLst>
            <a:gd name="adj" fmla="val 1433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/>
            <a:t>Siyasî Partiler, STK’lar</a:t>
          </a:r>
          <a:endParaRPr lang="tr-TR" sz="2000" kern="1200" dirty="0"/>
        </a:p>
      </dsp:txBody>
      <dsp:txXfrm rot="-10800000">
        <a:off x="1510066" y="619760"/>
        <a:ext cx="2309513" cy="619760"/>
      </dsp:txXfrm>
    </dsp:sp>
    <dsp:sp modelId="{0C067C35-0F33-4189-A2C1-E38A7930327F}">
      <dsp:nvSpPr>
        <dsp:cNvPr id="0" name=""/>
        <dsp:cNvSpPr/>
      </dsp:nvSpPr>
      <dsp:spPr>
        <a:xfrm rot="10800000">
          <a:off x="1776548" y="1239520"/>
          <a:ext cx="1776548" cy="619760"/>
        </a:xfrm>
        <a:prstGeom prst="trapezoid">
          <a:avLst>
            <a:gd name="adj" fmla="val 14332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Anayasa Yapmakla Görevli Organlar </a:t>
          </a:r>
          <a:endParaRPr lang="tr-TR" sz="1400" kern="1200" dirty="0"/>
        </a:p>
      </dsp:txBody>
      <dsp:txXfrm rot="-10800000">
        <a:off x="1776548" y="1239520"/>
        <a:ext cx="1776548" cy="6197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DDCE84-5E32-4B2E-83CA-B66BF7AD6ADE}">
      <dsp:nvSpPr>
        <dsp:cNvPr id="0" name=""/>
        <dsp:cNvSpPr/>
      </dsp:nvSpPr>
      <dsp:spPr>
        <a:xfrm>
          <a:off x="1332411" y="0"/>
          <a:ext cx="2664823" cy="892628"/>
        </a:xfrm>
        <a:prstGeom prst="trapezoid">
          <a:avLst>
            <a:gd name="adj" fmla="val 1492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Anayasanın Ortaya Çıkması</a:t>
          </a:r>
          <a:endParaRPr lang="tr-TR" sz="1400" kern="1200" dirty="0"/>
        </a:p>
      </dsp:txBody>
      <dsp:txXfrm>
        <a:off x="1332411" y="0"/>
        <a:ext cx="2664823" cy="892628"/>
      </dsp:txXfrm>
    </dsp:sp>
    <dsp:sp modelId="{78EFAD94-EA5C-4EBD-931D-D86E2BD40BD5}">
      <dsp:nvSpPr>
        <dsp:cNvPr id="0" name=""/>
        <dsp:cNvSpPr/>
      </dsp:nvSpPr>
      <dsp:spPr>
        <a:xfrm>
          <a:off x="0" y="892628"/>
          <a:ext cx="5329646" cy="892628"/>
        </a:xfrm>
        <a:prstGeom prst="trapezoid">
          <a:avLst>
            <a:gd name="adj" fmla="val 14926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Yeniden Halka Dönülmesi</a:t>
          </a:r>
          <a:endParaRPr lang="tr-TR" sz="2900" kern="1200" dirty="0"/>
        </a:p>
      </dsp:txBody>
      <dsp:txXfrm>
        <a:off x="932688" y="892628"/>
        <a:ext cx="3464269" cy="892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5225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18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70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641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32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020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70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918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6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42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45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A3844AD-A76D-4462-BB42-AB41D4D37AC1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3092C9D-CE49-413C-970B-22F22FEA275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10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II. «Aslî» ve «Tali» Kurucu İktidar ve Demokratik Anayasa </a:t>
            </a:r>
            <a:r>
              <a:rPr lang="tr-TR" sz="5400" smtClean="0"/>
              <a:t>Yapım Süreci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Asli ve tali kurucu iktidar kavramları – anayasa yapım süreci</a:t>
            </a:r>
          </a:p>
          <a:p>
            <a:r>
              <a:rPr lang="tr-TR" dirty="0" smtClean="0"/>
              <a:t>Demokratik anayasa yapımı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63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Kurucu İktidar ve Türleri – Aslî Kurucu İktidar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14994"/>
            <a:ext cx="10058400" cy="45541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 smtClean="0"/>
              <a:t> </a:t>
            </a:r>
            <a:r>
              <a:rPr lang="tr-TR" sz="2800" b="1" dirty="0" smtClean="0">
                <a:solidFill>
                  <a:srgbClr val="FF6600"/>
                </a:solidFill>
              </a:rPr>
              <a:t>Kurucu İktidar</a:t>
            </a:r>
            <a:r>
              <a:rPr lang="tr-TR" sz="2800" dirty="0" smtClean="0"/>
              <a:t> bir toplumda anayasayı yapan veya onu değiştiren iktidar olarak tanımlanmaktadır.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 smtClean="0"/>
              <a:t> </a:t>
            </a:r>
            <a:r>
              <a:rPr lang="tr-TR" sz="2800" b="1" dirty="0" smtClean="0"/>
              <a:t>Asli Kurucu İktidar</a:t>
            </a:r>
            <a:r>
              <a:rPr lang="tr-TR" sz="2800" dirty="0" smtClean="0"/>
              <a:t>, anayasayı ilk defa yapan veya onu bütünüyle değiştiren iktidar olarak tanımlanmaktadır.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b="1" dirty="0"/>
              <a:t> </a:t>
            </a:r>
            <a:r>
              <a:rPr lang="tr-TR" sz="2400" dirty="0" smtClean="0"/>
              <a:t>Asli Kurucu İktidar, kural olarak bir ülkenin kuruluş anında veya savaş, devrim, darbe gibi büyük toplumsal kırılma anlarının ardından ortaya çıkar.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/>
              <a:t> </a:t>
            </a:r>
            <a:r>
              <a:rPr lang="tr-TR" sz="2400" dirty="0" smtClean="0"/>
              <a:t>Aslî Kurucu İktidar, hukukî olmaktan ziyade sosyolojik bir olgu olarak tanımlanmaktadır. 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400" dirty="0" smtClean="0"/>
              <a:t> Aslî Kurucu İktidarın önünde, anayasayı yaparken herhangi bir hukukî sınır bulunmamaktadır. Bununla birlikte, bazı sosyolojik sınırların varlığı söz konusudur.</a:t>
            </a: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2178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Kurucu İktidar ve Türleri – </a:t>
            </a:r>
            <a:r>
              <a:rPr lang="tr-TR" sz="3600" b="1" dirty="0" err="1" smtClean="0"/>
              <a:t>Talî</a:t>
            </a:r>
            <a:r>
              <a:rPr lang="tr-TR" sz="3600" b="1" dirty="0" smtClean="0"/>
              <a:t> Kurucu İktidar</a:t>
            </a:r>
            <a:endParaRPr lang="tr-TR" sz="1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314994"/>
            <a:ext cx="10058400" cy="45541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 smtClean="0"/>
              <a:t> </a:t>
            </a:r>
            <a:r>
              <a:rPr lang="tr-TR" sz="2800" b="1" dirty="0" smtClean="0">
                <a:solidFill>
                  <a:srgbClr val="FF6600"/>
                </a:solidFill>
              </a:rPr>
              <a:t>Kurucu İktidar</a:t>
            </a:r>
            <a:r>
              <a:rPr lang="tr-TR" sz="2800" dirty="0" smtClean="0"/>
              <a:t> bir toplumda anayasayı yapan veya onu değiştiren iktidar olarak tanımlanmaktadır.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2800" dirty="0" smtClean="0"/>
              <a:t> </a:t>
            </a:r>
            <a:r>
              <a:rPr lang="tr-TR" sz="2800" dirty="0"/>
              <a:t> </a:t>
            </a:r>
            <a:r>
              <a:rPr lang="tr-TR" sz="2800" b="1" dirty="0" err="1"/>
              <a:t>Talî</a:t>
            </a:r>
            <a:r>
              <a:rPr lang="tr-TR" sz="2800" b="1" dirty="0"/>
              <a:t> Kurucu İktidar</a:t>
            </a:r>
            <a:r>
              <a:rPr lang="tr-TR" sz="2800" dirty="0"/>
              <a:t>, </a:t>
            </a:r>
            <a:r>
              <a:rPr lang="tr-TR" sz="2800" dirty="0" smtClean="0"/>
              <a:t>anayasayı, anayasanın </a:t>
            </a:r>
            <a:r>
              <a:rPr lang="tr-TR" sz="2800" dirty="0"/>
              <a:t>değiştirilmesi için öngörüşmüş </a:t>
            </a:r>
            <a:r>
              <a:rPr lang="tr-TR" sz="2800" dirty="0" smtClean="0"/>
              <a:t>usullere </a:t>
            </a:r>
            <a:r>
              <a:rPr lang="tr-TR" sz="2800" dirty="0"/>
              <a:t>uygun olarak </a:t>
            </a:r>
            <a:r>
              <a:rPr lang="tr-TR" sz="2800" dirty="0" smtClean="0"/>
              <a:t>değiştiren iktidardır.</a:t>
            </a:r>
            <a:endParaRPr lang="tr-TR" dirty="0"/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err="1" smtClean="0"/>
              <a:t>Talî</a:t>
            </a:r>
            <a:r>
              <a:rPr lang="tr-TR" sz="2600" dirty="0" smtClean="0"/>
              <a:t> Kurucu İktidar, anayasanın değiştirilme yöntemiyle ve –varsa</a:t>
            </a:r>
            <a:r>
              <a:rPr lang="tr-TR" sz="2600" dirty="0"/>
              <a:t> – </a:t>
            </a:r>
            <a:r>
              <a:rPr lang="tr-TR" sz="2600" dirty="0" smtClean="0"/>
              <a:t>değiştirilme yasaklarıyla sınırlanmış durumdadır.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 smtClean="0"/>
              <a:t> </a:t>
            </a:r>
            <a:r>
              <a:rPr lang="tr-TR" sz="2600" dirty="0" err="1" smtClean="0"/>
              <a:t>Talî</a:t>
            </a:r>
            <a:r>
              <a:rPr lang="tr-TR" sz="2600" dirty="0" smtClean="0"/>
              <a:t> Kuruculuk, hukukî bir olgudur.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tr-TR" sz="2600" dirty="0"/>
              <a:t> </a:t>
            </a:r>
            <a:r>
              <a:rPr lang="tr-TR" sz="2600" dirty="0" err="1"/>
              <a:t>Talî</a:t>
            </a:r>
            <a:r>
              <a:rPr lang="tr-TR" sz="2600" dirty="0"/>
              <a:t> Kuruculuk, o</a:t>
            </a:r>
            <a:r>
              <a:rPr lang="tr-TR" sz="2600" dirty="0" smtClean="0"/>
              <a:t>lağan veya sırf bu amaca özgülenmiş kurumlar aracılığıyla kullanılabilen bir yetkidir.</a:t>
            </a:r>
          </a:p>
        </p:txBody>
      </p:sp>
    </p:spTree>
    <p:extLst>
      <p:ext uri="{BB962C8B-B14F-4D97-AF65-F5344CB8AC3E}">
        <p14:creationId xmlns:p14="http://schemas.microsoft.com/office/powerpoint/2010/main" val="3033053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051" y="351920"/>
            <a:ext cx="10058400" cy="843338"/>
          </a:xfrm>
        </p:spPr>
        <p:txBody>
          <a:bodyPr>
            <a:noAutofit/>
          </a:bodyPr>
          <a:lstStyle/>
          <a:p>
            <a:r>
              <a:rPr lang="tr-TR" sz="3200" b="1" dirty="0" smtClean="0"/>
              <a:t>«Demokratik» ve «Demokratik Olmayan» Yöntemlerle Yapılan Anayasalar</a:t>
            </a:r>
            <a:endParaRPr lang="tr-TR" sz="1400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1941975"/>
              </p:ext>
            </p:extLst>
          </p:nvPr>
        </p:nvGraphicFramePr>
        <p:xfrm>
          <a:off x="1097280" y="1750422"/>
          <a:ext cx="10058400" cy="41186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7162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Demokratik Anayasa Yapım Sürecinin Aşamaları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3200" dirty="0"/>
              <a:t> </a:t>
            </a:r>
            <a:r>
              <a:rPr lang="tr-TR" sz="3200" dirty="0" smtClean="0"/>
              <a:t>Hazırlık Aşaması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 Anayasa Yapıcıların Belirlenmesi Aşaması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 Anayasanın Yazım Aşaması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 Anayasanın Yürürlüğe Girme Aşaması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706677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Demokratik Anayasa Yapımına Halk Katılımı </a:t>
            </a:r>
            <a:r>
              <a:rPr lang="tr-TR" sz="4000" b="1" dirty="0" smtClean="0"/>
              <a:t> - 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200" b="1" dirty="0"/>
              <a:t> </a:t>
            </a:r>
            <a:r>
              <a:rPr lang="tr-TR" sz="3200" b="1" dirty="0" smtClean="0"/>
              <a:t>Doğrudan Katılım Yöntemleri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Halkoylaması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Vatandaş Meclisleri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Halktan Dilekçe Toplanması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Vatandaş </a:t>
            </a:r>
            <a:r>
              <a:rPr lang="tr-TR" sz="3000" dirty="0" smtClean="0"/>
              <a:t>Toplantıları</a:t>
            </a:r>
            <a:endParaRPr 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3869560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/>
              <a:t>Demokratik Anayasa Yapımına Halk Katılımı </a:t>
            </a:r>
            <a:r>
              <a:rPr lang="tr-TR" sz="4000" b="1" dirty="0" smtClean="0"/>
              <a:t> - II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200" b="1" dirty="0" smtClean="0"/>
              <a:t>Dolaylı </a:t>
            </a:r>
            <a:r>
              <a:rPr lang="tr-TR" sz="3200" b="1" dirty="0" smtClean="0"/>
              <a:t>Katılım Araçları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Kurucu Meclis Seçimi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3000" dirty="0" smtClean="0"/>
              <a:t> Olağan Yasama Meclisinin Yetkilendirilmesi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530726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Demokratik Anayasa Yapımında «Kum Saati» Modeli</a:t>
            </a:r>
            <a:endParaRPr lang="tr-TR" sz="36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875497"/>
              </p:ext>
            </p:extLst>
          </p:nvPr>
        </p:nvGraphicFramePr>
        <p:xfrm>
          <a:off x="3135086" y="1737360"/>
          <a:ext cx="5329646" cy="1859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0284712"/>
              </p:ext>
            </p:extLst>
          </p:nvPr>
        </p:nvGraphicFramePr>
        <p:xfrm>
          <a:off x="3135087" y="3596640"/>
          <a:ext cx="5329646" cy="17852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98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269</TotalTime>
  <Words>377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Geçmişe bakış</vt:lpstr>
      <vt:lpstr>II. «Aslî» ve «Tali» Kurucu İktidar ve Demokratik Anayasa Yapım Süreci</vt:lpstr>
      <vt:lpstr>Kurucu İktidar ve Türleri – Aslî Kurucu İktidar</vt:lpstr>
      <vt:lpstr>Kurucu İktidar ve Türleri – Talî Kurucu İktidar</vt:lpstr>
      <vt:lpstr>«Demokratik» ve «Demokratik Olmayan» Yöntemlerle Yapılan Anayasalar</vt:lpstr>
      <vt:lpstr>Demokratik Anayasa Yapım Sürecinin Aşamaları</vt:lpstr>
      <vt:lpstr>Demokratik Anayasa Yapımına Halk Katılımı  - I</vt:lpstr>
      <vt:lpstr>Demokratik Anayasa Yapımına Halk Katılımı  - II</vt:lpstr>
      <vt:lpstr>Demokratik Anayasa Yapımında «Kum Saati» Modeli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Anayasa Hukuku Açısından «Devlet» ve Devletin Farklı Örgütleniş Biçimleri</dc:title>
  <dc:creator>Windows Kullanıcısı</dc:creator>
  <cp:lastModifiedBy>Windows Kullanıcısı</cp:lastModifiedBy>
  <cp:revision>31</cp:revision>
  <dcterms:created xsi:type="dcterms:W3CDTF">2018-02-26T12:01:36Z</dcterms:created>
  <dcterms:modified xsi:type="dcterms:W3CDTF">2018-03-08T20:11:38Z</dcterms:modified>
</cp:coreProperties>
</file>