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CA8F-888C-4DAD-86DE-3010AF24D8CD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076F-B215-4937-B29F-E6F8FFFC53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9123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CA8F-888C-4DAD-86DE-3010AF24D8CD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076F-B215-4937-B29F-E6F8FFFC53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9881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CA8F-888C-4DAD-86DE-3010AF24D8CD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076F-B215-4937-B29F-E6F8FFFC53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804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CA8F-888C-4DAD-86DE-3010AF24D8CD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076F-B215-4937-B29F-E6F8FFFC53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021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CA8F-888C-4DAD-86DE-3010AF24D8CD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076F-B215-4937-B29F-E6F8FFFC53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245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CA8F-888C-4DAD-86DE-3010AF24D8CD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076F-B215-4937-B29F-E6F8FFFC53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434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CA8F-888C-4DAD-86DE-3010AF24D8CD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076F-B215-4937-B29F-E6F8FFFC53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086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CA8F-888C-4DAD-86DE-3010AF24D8CD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076F-B215-4937-B29F-E6F8FFFC53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502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CA8F-888C-4DAD-86DE-3010AF24D8CD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076F-B215-4937-B29F-E6F8FFFC53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7443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CA8F-888C-4DAD-86DE-3010AF24D8CD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076F-B215-4937-B29F-E6F8FFFC53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990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CA8F-888C-4DAD-86DE-3010AF24D8CD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076F-B215-4937-B29F-E6F8FFFC53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16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CCA8F-888C-4DAD-86DE-3010AF24D8CD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076F-B215-4937-B29F-E6F8FFFC53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435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Sözcük Bilgisi</a:t>
            </a:r>
            <a:br>
              <a:rPr lang="tr-TR" dirty="0" smtClean="0"/>
            </a:br>
            <a:r>
              <a:rPr lang="tr-TR" dirty="0" smtClean="0"/>
              <a:t>4.Hafta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4000" b="1" dirty="0" err="1"/>
              <a:t>Időjel</a:t>
            </a:r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6250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! </a:t>
            </a:r>
            <a:r>
              <a:rPr lang="tr-TR" dirty="0" err="1"/>
              <a:t>iszik</a:t>
            </a:r>
            <a:r>
              <a:rPr lang="tr-TR" dirty="0"/>
              <a:t>/</a:t>
            </a:r>
            <a:r>
              <a:rPr lang="tr-TR" dirty="0" err="1"/>
              <a:t>eszik</a:t>
            </a:r>
            <a:r>
              <a:rPr lang="tr-TR" dirty="0"/>
              <a:t> …: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865980"/>
              </p:ext>
            </p:extLst>
          </p:nvPr>
        </p:nvGraphicFramePr>
        <p:xfrm>
          <a:off x="1555844" y="1690688"/>
          <a:ext cx="6887116" cy="38775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6066"/>
                <a:gridCol w="1639523"/>
                <a:gridCol w="1761177"/>
                <a:gridCol w="1700350"/>
              </a:tblGrid>
              <a:tr h="551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Belirsiz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Belirsiz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1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ittam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ittam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ettem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ettem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694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ittál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ittad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ettél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etted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1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ivott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itta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evett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ette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1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ittunk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ittuk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ettünk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ettük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1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ittatok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ittátok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ettetek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ettétek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51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ittak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itták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ettek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>
                          <a:effectLst/>
                        </a:rPr>
                        <a:t>ették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5654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! üt, süt, </a:t>
            </a:r>
            <a:r>
              <a:rPr lang="tr-TR" dirty="0" err="1"/>
              <a:t>ért</a:t>
            </a:r>
            <a:r>
              <a:rPr lang="tr-TR" dirty="0"/>
              <a:t> …: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7839074"/>
              </p:ext>
            </p:extLst>
          </p:nvPr>
        </p:nvGraphicFramePr>
        <p:xfrm>
          <a:off x="1323832" y="1542198"/>
          <a:ext cx="6851176" cy="38486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6745"/>
                <a:gridCol w="1689787"/>
                <a:gridCol w="1693167"/>
                <a:gridCol w="1691477"/>
              </a:tblGrid>
              <a:tr h="547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Belirsiz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Belirsiz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47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ütöttem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ütöttem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sütöttem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sütöttem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65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ütöttél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ütötted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sütöttél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sütötted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47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ütött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ütötte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sütött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sütötte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47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ütöttünk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ütöttük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sütöttünk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sütöttük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47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ütöttetek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ütöttétek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sütöttetek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sütöttétek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47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ütöttek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ütötték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sütöttek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>
                          <a:effectLst/>
                        </a:rPr>
                        <a:t>sütötték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421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7873577"/>
              </p:ext>
            </p:extLst>
          </p:nvPr>
        </p:nvGraphicFramePr>
        <p:xfrm>
          <a:off x="1501253" y="2129051"/>
          <a:ext cx="5240740" cy="31116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20370"/>
                <a:gridCol w="2620370"/>
              </a:tblGrid>
              <a:tr h="442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Belirsiz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42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értettem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értettem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569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értettél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értetted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42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értett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értette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42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értettünk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értettük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42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értettetek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értettétek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42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értettek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>
                          <a:effectLst/>
                        </a:rPr>
                        <a:t>értették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2770496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4024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cümleler: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“Paul </a:t>
            </a:r>
            <a:r>
              <a:rPr lang="tr-TR" dirty="0" err="1"/>
              <a:t>Braun</a:t>
            </a:r>
            <a:r>
              <a:rPr lang="tr-TR" dirty="0"/>
              <a:t> </a:t>
            </a:r>
            <a:r>
              <a:rPr lang="tr-TR" dirty="0" err="1"/>
              <a:t>kíváncsian</a:t>
            </a:r>
            <a:r>
              <a:rPr lang="tr-TR" dirty="0"/>
              <a:t> </a:t>
            </a:r>
            <a:r>
              <a:rPr lang="tr-TR" dirty="0" err="1"/>
              <a:t>várta</a:t>
            </a:r>
            <a:r>
              <a:rPr lang="tr-TR" dirty="0"/>
              <a:t> az estet”(</a:t>
            </a:r>
            <a:r>
              <a:rPr lang="tr-TR" dirty="0" err="1"/>
              <a:t>Erdős-Prileszky</a:t>
            </a:r>
            <a:r>
              <a:rPr lang="tr-TR" dirty="0"/>
              <a:t>: 107)</a:t>
            </a:r>
          </a:p>
          <a:p>
            <a:pPr algn="just"/>
            <a:r>
              <a:rPr lang="tr-TR" dirty="0"/>
              <a:t>“Te </a:t>
            </a:r>
            <a:r>
              <a:rPr lang="tr-TR" dirty="0" err="1"/>
              <a:t>szorgalmasan</a:t>
            </a:r>
            <a:r>
              <a:rPr lang="tr-TR" dirty="0"/>
              <a:t> </a:t>
            </a:r>
            <a:r>
              <a:rPr lang="tr-TR" dirty="0" err="1"/>
              <a:t>tanítottad</a:t>
            </a:r>
            <a:r>
              <a:rPr lang="tr-TR" dirty="0"/>
              <a:t> </a:t>
            </a:r>
            <a:r>
              <a:rPr lang="tr-TR" dirty="0" err="1"/>
              <a:t>nekem</a:t>
            </a:r>
            <a:r>
              <a:rPr lang="tr-TR" dirty="0"/>
              <a:t> a </a:t>
            </a:r>
            <a:r>
              <a:rPr lang="tr-TR" dirty="0" err="1"/>
              <a:t>növények</a:t>
            </a:r>
            <a:r>
              <a:rPr lang="tr-TR" dirty="0"/>
              <a:t> </a:t>
            </a:r>
            <a:r>
              <a:rPr lang="tr-TR" dirty="0" err="1"/>
              <a:t>nevét</a:t>
            </a:r>
            <a:r>
              <a:rPr lang="tr-TR" dirty="0"/>
              <a:t>” (</a:t>
            </a:r>
            <a:r>
              <a:rPr lang="tr-TR" dirty="0" err="1"/>
              <a:t>Erdős-Prileszky</a:t>
            </a:r>
            <a:r>
              <a:rPr lang="tr-TR" dirty="0"/>
              <a:t>: 107)</a:t>
            </a:r>
          </a:p>
          <a:p>
            <a:pPr algn="just"/>
            <a:r>
              <a:rPr lang="tr-TR" dirty="0"/>
              <a:t>“</a:t>
            </a:r>
            <a:r>
              <a:rPr lang="tr-TR" dirty="0" err="1"/>
              <a:t>Szegény</a:t>
            </a:r>
            <a:r>
              <a:rPr lang="tr-TR" dirty="0"/>
              <a:t> </a:t>
            </a:r>
            <a:r>
              <a:rPr lang="tr-TR" dirty="0" err="1"/>
              <a:t>kislány</a:t>
            </a:r>
            <a:r>
              <a:rPr lang="tr-TR" dirty="0"/>
              <a:t> </a:t>
            </a:r>
            <a:r>
              <a:rPr lang="tr-TR" dirty="0" err="1"/>
              <a:t>minden</a:t>
            </a:r>
            <a:r>
              <a:rPr lang="tr-TR" dirty="0"/>
              <a:t> </a:t>
            </a:r>
            <a:r>
              <a:rPr lang="tr-TR" dirty="0" err="1"/>
              <a:t>nap</a:t>
            </a:r>
            <a:r>
              <a:rPr lang="tr-TR" dirty="0"/>
              <a:t> </a:t>
            </a:r>
            <a:r>
              <a:rPr lang="tr-TR" dirty="0" err="1"/>
              <a:t>kétszer</a:t>
            </a:r>
            <a:r>
              <a:rPr lang="tr-TR" dirty="0"/>
              <a:t> </a:t>
            </a:r>
            <a:r>
              <a:rPr lang="tr-TR" dirty="0" err="1"/>
              <a:t>vizért</a:t>
            </a:r>
            <a:r>
              <a:rPr lang="tr-TR" dirty="0"/>
              <a:t> </a:t>
            </a:r>
            <a:r>
              <a:rPr lang="tr-TR" dirty="0" err="1"/>
              <a:t>ment</a:t>
            </a:r>
            <a:r>
              <a:rPr lang="tr-TR" dirty="0"/>
              <a:t> a </a:t>
            </a:r>
            <a:r>
              <a:rPr lang="tr-TR" dirty="0" err="1"/>
              <a:t>forráshoz</a:t>
            </a:r>
            <a:r>
              <a:rPr lang="tr-TR" dirty="0"/>
              <a:t>” (N.Császi,1991: 62)</a:t>
            </a:r>
          </a:p>
          <a:p>
            <a:pPr algn="just"/>
            <a:r>
              <a:rPr lang="tr-TR" dirty="0"/>
              <a:t>“</a:t>
            </a:r>
            <a:r>
              <a:rPr lang="tr-TR" dirty="0" err="1"/>
              <a:t>Nézegette</a:t>
            </a:r>
            <a:r>
              <a:rPr lang="tr-TR" dirty="0"/>
              <a:t> a </a:t>
            </a:r>
            <a:r>
              <a:rPr lang="tr-TR" dirty="0" err="1"/>
              <a:t>termést</a:t>
            </a:r>
            <a:r>
              <a:rPr lang="tr-TR" dirty="0"/>
              <a:t>, </a:t>
            </a:r>
            <a:r>
              <a:rPr lang="tr-TR" dirty="0" err="1"/>
              <a:t>gyönyörködött</a:t>
            </a:r>
            <a:r>
              <a:rPr lang="tr-TR" dirty="0"/>
              <a:t> az </a:t>
            </a:r>
            <a:r>
              <a:rPr lang="tr-TR" dirty="0" err="1"/>
              <a:t>állatokban</a:t>
            </a:r>
            <a:r>
              <a:rPr lang="tr-TR" dirty="0"/>
              <a:t>, </a:t>
            </a:r>
            <a:r>
              <a:rPr lang="tr-TR" dirty="0" err="1"/>
              <a:t>kérdezgette</a:t>
            </a:r>
            <a:r>
              <a:rPr lang="tr-TR" dirty="0"/>
              <a:t> az </a:t>
            </a:r>
            <a:r>
              <a:rPr lang="tr-TR" dirty="0" err="1"/>
              <a:t>embereket</a:t>
            </a:r>
            <a:r>
              <a:rPr lang="tr-TR" dirty="0"/>
              <a:t>” (N.Császi,1991: 62)</a:t>
            </a:r>
          </a:p>
          <a:p>
            <a:pPr algn="just"/>
            <a:r>
              <a:rPr lang="tr-TR" dirty="0"/>
              <a:t>“</a:t>
            </a:r>
            <a:r>
              <a:rPr lang="tr-TR" dirty="0" err="1"/>
              <a:t>Csak</a:t>
            </a:r>
            <a:r>
              <a:rPr lang="tr-TR" dirty="0"/>
              <a:t> </a:t>
            </a:r>
            <a:r>
              <a:rPr lang="tr-TR" dirty="0" err="1"/>
              <a:t>tavaly</a:t>
            </a:r>
            <a:r>
              <a:rPr lang="tr-TR" dirty="0"/>
              <a:t> </a:t>
            </a:r>
            <a:r>
              <a:rPr lang="tr-TR" dirty="0" err="1"/>
              <a:t>jöttünk</a:t>
            </a:r>
            <a:r>
              <a:rPr lang="tr-TR" dirty="0"/>
              <a:t> </a:t>
            </a:r>
            <a:r>
              <a:rPr lang="tr-TR" dirty="0" err="1"/>
              <a:t>fel</a:t>
            </a:r>
            <a:r>
              <a:rPr lang="tr-TR" dirty="0"/>
              <a:t> </a:t>
            </a:r>
            <a:r>
              <a:rPr lang="tr-TR" dirty="0" err="1"/>
              <a:t>Pestre</a:t>
            </a:r>
            <a:r>
              <a:rPr lang="tr-TR" dirty="0"/>
              <a:t>. </a:t>
            </a:r>
            <a:r>
              <a:rPr lang="tr-TR" dirty="0" err="1"/>
              <a:t>Addig</a:t>
            </a:r>
            <a:r>
              <a:rPr lang="tr-TR" dirty="0"/>
              <a:t> </a:t>
            </a:r>
            <a:r>
              <a:rPr lang="tr-TR" dirty="0" err="1"/>
              <a:t>Pécsen</a:t>
            </a:r>
            <a:r>
              <a:rPr lang="tr-TR" dirty="0"/>
              <a:t> </a:t>
            </a:r>
            <a:r>
              <a:rPr lang="tr-TR" dirty="0" err="1"/>
              <a:t>éltem</a:t>
            </a:r>
            <a:r>
              <a:rPr lang="tr-TR" dirty="0"/>
              <a:t>. </a:t>
            </a:r>
            <a:r>
              <a:rPr lang="tr-TR" dirty="0" err="1"/>
              <a:t>Ott</a:t>
            </a:r>
            <a:r>
              <a:rPr lang="tr-TR" dirty="0"/>
              <a:t> </a:t>
            </a:r>
            <a:r>
              <a:rPr lang="tr-TR" dirty="0" err="1"/>
              <a:t>jártam</a:t>
            </a:r>
            <a:r>
              <a:rPr lang="tr-TR" dirty="0"/>
              <a:t> </a:t>
            </a:r>
            <a:r>
              <a:rPr lang="tr-TR" dirty="0" err="1"/>
              <a:t>főiskolára</a:t>
            </a:r>
            <a:r>
              <a:rPr lang="tr-TR" dirty="0"/>
              <a:t>, </a:t>
            </a:r>
            <a:r>
              <a:rPr lang="tr-TR" dirty="0" err="1"/>
              <a:t>történelem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német</a:t>
            </a:r>
            <a:r>
              <a:rPr lang="tr-TR" dirty="0"/>
              <a:t> </a:t>
            </a:r>
            <a:r>
              <a:rPr lang="tr-TR" dirty="0" err="1"/>
              <a:t>szakot</a:t>
            </a:r>
            <a:r>
              <a:rPr lang="tr-TR" dirty="0"/>
              <a:t> </a:t>
            </a:r>
            <a:r>
              <a:rPr lang="tr-TR" dirty="0" err="1"/>
              <a:t>végeztem</a:t>
            </a:r>
            <a:r>
              <a:rPr lang="tr-TR" dirty="0"/>
              <a:t>” (</a:t>
            </a:r>
            <a:r>
              <a:rPr lang="tr-TR" dirty="0" err="1"/>
              <a:t>Erdős-Prileszky</a:t>
            </a:r>
            <a:r>
              <a:rPr lang="tr-TR" dirty="0"/>
              <a:t>: 107)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1657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Alıştırmalar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 </a:t>
            </a:r>
            <a:r>
              <a:rPr lang="tr-TR" dirty="0" err="1"/>
              <a:t>ír</a:t>
            </a:r>
            <a:r>
              <a:rPr lang="tr-TR" dirty="0"/>
              <a:t>, </a:t>
            </a:r>
            <a:r>
              <a:rPr lang="tr-TR" dirty="0" err="1" smtClean="0"/>
              <a:t>dolgoz</a:t>
            </a:r>
            <a:r>
              <a:rPr lang="tr-TR" dirty="0"/>
              <a:t>, </a:t>
            </a:r>
            <a:r>
              <a:rPr lang="tr-TR" dirty="0" err="1" smtClean="0"/>
              <a:t>tanul,megy</a:t>
            </a:r>
            <a:r>
              <a:rPr lang="tr-TR" dirty="0"/>
              <a:t>, </a:t>
            </a:r>
            <a:r>
              <a:rPr lang="tr-TR" dirty="0" err="1" smtClean="0"/>
              <a:t>marad</a:t>
            </a:r>
            <a:r>
              <a:rPr lang="tr-TR" dirty="0"/>
              <a:t>, </a:t>
            </a:r>
            <a:r>
              <a:rPr lang="tr-TR" dirty="0" err="1" smtClean="0"/>
              <a:t>halad</a:t>
            </a:r>
            <a:r>
              <a:rPr lang="tr-TR" dirty="0"/>
              <a:t>, </a:t>
            </a:r>
            <a:r>
              <a:rPr lang="tr-TR" dirty="0" err="1" smtClean="0"/>
              <a:t>ébred</a:t>
            </a:r>
            <a:r>
              <a:rPr lang="tr-TR" dirty="0"/>
              <a:t>, </a:t>
            </a:r>
            <a:r>
              <a:rPr lang="tr-TR" dirty="0" err="1" smtClean="0"/>
              <a:t>alszik</a:t>
            </a:r>
            <a:r>
              <a:rPr lang="tr-TR" dirty="0"/>
              <a:t>, </a:t>
            </a:r>
            <a:r>
              <a:rPr lang="tr-TR" dirty="0" err="1"/>
              <a:t>fekszik</a:t>
            </a:r>
            <a:r>
              <a:rPr lang="tr-TR" dirty="0"/>
              <a:t>, </a:t>
            </a:r>
            <a:r>
              <a:rPr lang="tr-TR" dirty="0" err="1"/>
              <a:t>játszik</a:t>
            </a:r>
            <a:r>
              <a:rPr lang="tr-TR" dirty="0"/>
              <a:t>, fut, </a:t>
            </a:r>
            <a:r>
              <a:rPr lang="tr-TR" dirty="0" err="1"/>
              <a:t>áll</a:t>
            </a:r>
            <a:r>
              <a:rPr lang="tr-TR" dirty="0"/>
              <a:t>, </a:t>
            </a:r>
            <a:r>
              <a:rPr lang="tr-TR" dirty="0" err="1"/>
              <a:t>mond</a:t>
            </a:r>
            <a:r>
              <a:rPr lang="tr-TR" dirty="0"/>
              <a:t>, </a:t>
            </a:r>
            <a:r>
              <a:rPr lang="tr-TR" dirty="0" err="1"/>
              <a:t>kezd</a:t>
            </a:r>
            <a:r>
              <a:rPr lang="tr-TR" dirty="0"/>
              <a:t>, mesel, </a:t>
            </a:r>
            <a:r>
              <a:rPr lang="tr-TR" dirty="0" err="1"/>
              <a:t>nő</a:t>
            </a:r>
            <a:r>
              <a:rPr lang="tr-TR" dirty="0"/>
              <a:t>, </a:t>
            </a:r>
            <a:r>
              <a:rPr lang="tr-TR" dirty="0" err="1"/>
              <a:t>tesz</a:t>
            </a:r>
            <a:r>
              <a:rPr lang="tr-TR" dirty="0"/>
              <a:t>, </a:t>
            </a:r>
            <a:r>
              <a:rPr lang="tr-TR" dirty="0" err="1"/>
              <a:t>lesz</a:t>
            </a:r>
            <a:r>
              <a:rPr lang="tr-TR" dirty="0"/>
              <a:t>, </a:t>
            </a:r>
            <a:r>
              <a:rPr lang="tr-TR" dirty="0" err="1"/>
              <a:t>hisz</a:t>
            </a:r>
            <a:r>
              <a:rPr lang="tr-TR" dirty="0"/>
              <a:t>, jön, </a:t>
            </a:r>
            <a:r>
              <a:rPr lang="tr-TR" dirty="0" err="1"/>
              <a:t>tud</a:t>
            </a:r>
            <a:r>
              <a:rPr lang="tr-TR" dirty="0"/>
              <a:t>, akar, </a:t>
            </a:r>
            <a:r>
              <a:rPr lang="tr-TR" dirty="0" err="1"/>
              <a:t>néz</a:t>
            </a:r>
            <a:r>
              <a:rPr lang="tr-TR" dirty="0"/>
              <a:t>, </a:t>
            </a:r>
            <a:r>
              <a:rPr lang="tr-TR" dirty="0" err="1"/>
              <a:t>segít</a:t>
            </a:r>
            <a:r>
              <a:rPr lang="tr-TR" dirty="0"/>
              <a:t>, </a:t>
            </a:r>
            <a:r>
              <a:rPr lang="tr-TR" dirty="0" err="1"/>
              <a:t>fordít</a:t>
            </a:r>
            <a:r>
              <a:rPr lang="tr-TR" dirty="0"/>
              <a:t> … geçmiş zaman belirli ve belirsiz biçimleri. Kural ve kural dışı durumların açıklanması.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08632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 için kullanılan kaynaklar: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N.Császi</a:t>
            </a:r>
            <a:r>
              <a:rPr lang="tr-TR" dirty="0"/>
              <a:t>, </a:t>
            </a:r>
            <a:r>
              <a:rPr lang="tr-TR" dirty="0" err="1"/>
              <a:t>Ildikó</a:t>
            </a:r>
            <a:r>
              <a:rPr lang="tr-TR" dirty="0"/>
              <a:t>. </a:t>
            </a:r>
            <a:r>
              <a:rPr lang="tr-TR" dirty="0" err="1"/>
              <a:t>Példaszövegek</a:t>
            </a:r>
            <a:r>
              <a:rPr lang="tr-TR" dirty="0"/>
              <a:t> A Magyar </a:t>
            </a:r>
            <a:r>
              <a:rPr lang="tr-TR" dirty="0" err="1"/>
              <a:t>Nyelvtan</a:t>
            </a:r>
            <a:r>
              <a:rPr lang="tr-TR" dirty="0"/>
              <a:t> </a:t>
            </a:r>
            <a:r>
              <a:rPr lang="tr-TR" dirty="0" err="1"/>
              <a:t>Tanításához</a:t>
            </a:r>
            <a:r>
              <a:rPr lang="tr-TR" dirty="0"/>
              <a:t>. </a:t>
            </a:r>
            <a:r>
              <a:rPr lang="tr-TR" dirty="0" err="1"/>
              <a:t>Trezor</a:t>
            </a:r>
            <a:r>
              <a:rPr lang="tr-TR" dirty="0"/>
              <a:t> </a:t>
            </a:r>
            <a:r>
              <a:rPr lang="tr-TR" dirty="0" err="1"/>
              <a:t>Kiadó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, 1991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err="1"/>
              <a:t>Erdős</a:t>
            </a:r>
            <a:r>
              <a:rPr lang="tr-TR" dirty="0"/>
              <a:t>, </a:t>
            </a:r>
            <a:r>
              <a:rPr lang="tr-TR" dirty="0" err="1"/>
              <a:t>József</a:t>
            </a:r>
            <a:r>
              <a:rPr lang="tr-TR" dirty="0"/>
              <a:t> - </a:t>
            </a:r>
            <a:r>
              <a:rPr lang="tr-TR" dirty="0" err="1"/>
              <a:t>Prileszky</a:t>
            </a:r>
            <a:r>
              <a:rPr lang="tr-TR" dirty="0"/>
              <a:t>, </a:t>
            </a:r>
            <a:r>
              <a:rPr lang="tr-TR" dirty="0" err="1"/>
              <a:t>Csilla</a:t>
            </a:r>
            <a:r>
              <a:rPr lang="tr-TR" dirty="0"/>
              <a:t>. </a:t>
            </a:r>
            <a:r>
              <a:rPr lang="tr-TR" dirty="0" err="1"/>
              <a:t>Halló</a:t>
            </a:r>
            <a:r>
              <a:rPr lang="tr-TR" dirty="0"/>
              <a:t>, </a:t>
            </a:r>
            <a:r>
              <a:rPr lang="tr-TR" dirty="0" err="1"/>
              <a:t>itt</a:t>
            </a:r>
            <a:r>
              <a:rPr lang="tr-TR" dirty="0"/>
              <a:t> Magyarország!. II. </a:t>
            </a:r>
            <a:r>
              <a:rPr lang="tr-TR" dirty="0" err="1"/>
              <a:t>Akadémiai</a:t>
            </a:r>
            <a:r>
              <a:rPr lang="tr-TR" dirty="0"/>
              <a:t> </a:t>
            </a:r>
            <a:r>
              <a:rPr lang="tr-TR" dirty="0" err="1"/>
              <a:t>Kiadó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, 1997.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0518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Múlt</a:t>
            </a:r>
            <a:r>
              <a:rPr lang="tr-TR" b="1" dirty="0"/>
              <a:t> </a:t>
            </a:r>
            <a:r>
              <a:rPr lang="tr-TR" b="1" dirty="0" err="1"/>
              <a:t>idő</a:t>
            </a:r>
            <a:r>
              <a:rPr lang="tr-TR" b="1" dirty="0"/>
              <a:t> (Geçmiş zaman)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Geçmiş zaman çekim ekleri-alanyi (belirsiz):	</a:t>
            </a:r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790844"/>
              </p:ext>
            </p:extLst>
          </p:nvPr>
        </p:nvGraphicFramePr>
        <p:xfrm>
          <a:off x="1214651" y="2565781"/>
          <a:ext cx="7192370" cy="32430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4487"/>
                <a:gridCol w="4897883"/>
              </a:tblGrid>
              <a:tr h="445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45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én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-tam, -tem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23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te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-tál, -tél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908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ő/ön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-t, -tt, -ott, -ett, -ött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45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mi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-tunk, -tünk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45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ti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-tatok, -tetek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45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ők/önök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-tak, -tek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273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Geçmiş </a:t>
            </a:r>
            <a:r>
              <a:rPr lang="tr-TR" dirty="0"/>
              <a:t>zaman çekim ekleri-</a:t>
            </a:r>
            <a:r>
              <a:rPr lang="tr-TR" dirty="0" err="1"/>
              <a:t>táryas</a:t>
            </a:r>
            <a:r>
              <a:rPr lang="tr-TR" dirty="0"/>
              <a:t> (belirli):	</a:t>
            </a:r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580"/>
              </p:ext>
            </p:extLst>
          </p:nvPr>
        </p:nvGraphicFramePr>
        <p:xfrm>
          <a:off x="1160061" y="2565778"/>
          <a:ext cx="6059572" cy="3166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3104"/>
                <a:gridCol w="4126468"/>
              </a:tblGrid>
              <a:tr h="450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50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én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-tam, -tem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649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te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-tad, -ted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50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ő/ön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-ta, -te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50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mi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-tuk, -tük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50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ti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-tátok, -tétek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50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ők/önök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-</a:t>
                      </a:r>
                      <a:r>
                        <a:rPr lang="tr-TR" sz="1200" dirty="0" err="1">
                          <a:effectLst/>
                        </a:rPr>
                        <a:t>ták</a:t>
                      </a:r>
                      <a:r>
                        <a:rPr lang="tr-TR" sz="1200" dirty="0">
                          <a:effectLst/>
                        </a:rPr>
                        <a:t>, -</a:t>
                      </a:r>
                      <a:r>
                        <a:rPr lang="tr-TR" sz="1200" dirty="0" err="1">
                          <a:effectLst/>
                        </a:rPr>
                        <a:t>ték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82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01973" y="1798329"/>
            <a:ext cx="10515600" cy="4351338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Olvas</a:t>
            </a:r>
            <a:r>
              <a:rPr lang="tr-TR" i="1" u="sng" dirty="0" err="1" smtClean="0"/>
              <a:t>t</a:t>
            </a:r>
            <a:r>
              <a:rPr lang="tr-TR" b="1" dirty="0" err="1" smtClean="0"/>
              <a:t>ál</a:t>
            </a:r>
            <a:r>
              <a:rPr lang="tr-TR" dirty="0" smtClean="0"/>
              <a:t> </a:t>
            </a:r>
            <a:r>
              <a:rPr lang="tr-TR" dirty="0"/>
              <a:t>(belirsiz)  (okudun/okumuştun)     </a:t>
            </a:r>
          </a:p>
          <a:p>
            <a:pPr marL="0" indent="0" algn="r">
              <a:buNone/>
            </a:pPr>
            <a:r>
              <a:rPr lang="tr-TR" dirty="0"/>
              <a:t>geçmiş zaman “-t-”</a:t>
            </a:r>
          </a:p>
          <a:p>
            <a:r>
              <a:rPr lang="tr-TR" dirty="0" err="1"/>
              <a:t>Olvas</a:t>
            </a:r>
            <a:r>
              <a:rPr lang="tr-TR" i="1" u="sng" dirty="0" err="1"/>
              <a:t>t</a:t>
            </a:r>
            <a:r>
              <a:rPr lang="tr-TR" b="1" dirty="0" err="1"/>
              <a:t>ad</a:t>
            </a:r>
            <a:r>
              <a:rPr lang="tr-TR" dirty="0"/>
              <a:t> (belirli)  (okudun/okumuştun)    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4460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Olvastál</a:t>
            </a:r>
            <a:r>
              <a:rPr lang="tr-TR" dirty="0"/>
              <a:t> </a:t>
            </a:r>
            <a:r>
              <a:rPr lang="tr-TR" dirty="0" err="1"/>
              <a:t>egy</a:t>
            </a:r>
            <a:r>
              <a:rPr lang="tr-TR" dirty="0"/>
              <a:t> </a:t>
            </a:r>
            <a:r>
              <a:rPr lang="tr-TR" dirty="0" err="1"/>
              <a:t>könyvet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/>
              <a:t>bir kitap okudun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 smtClean="0"/>
              <a:t>Olvastad</a:t>
            </a:r>
            <a:r>
              <a:rPr lang="tr-TR" dirty="0" smtClean="0"/>
              <a:t> </a:t>
            </a:r>
            <a:r>
              <a:rPr lang="tr-TR" dirty="0"/>
              <a:t>a </a:t>
            </a:r>
            <a:r>
              <a:rPr lang="tr-TR" dirty="0" err="1"/>
              <a:t>könyvet</a:t>
            </a:r>
            <a:r>
              <a:rPr lang="tr-TR" dirty="0"/>
              <a:t>  </a:t>
            </a:r>
            <a:endParaRPr lang="tr-TR" dirty="0" smtClean="0"/>
          </a:p>
          <a:p>
            <a:r>
              <a:rPr lang="tr-TR" dirty="0" smtClean="0"/>
              <a:t>(</a:t>
            </a:r>
            <a:r>
              <a:rPr lang="tr-TR" dirty="0"/>
              <a:t>kitabı okudun)  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7534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1340525"/>
              </p:ext>
            </p:extLst>
          </p:nvPr>
        </p:nvGraphicFramePr>
        <p:xfrm>
          <a:off x="2961564" y="2265528"/>
          <a:ext cx="5100443" cy="25269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2921"/>
                <a:gridCol w="2487522"/>
              </a:tblGrid>
              <a:tr h="359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Belirsiz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59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vártam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vártam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710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vártál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vártad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59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várt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várta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59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vártunk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vártuk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59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vártatok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vártátok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59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vártak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>
                          <a:effectLst/>
                        </a:rPr>
                        <a:t>várták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235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4095139"/>
              </p:ext>
            </p:extLst>
          </p:nvPr>
        </p:nvGraphicFramePr>
        <p:xfrm>
          <a:off x="1705970" y="2347412"/>
          <a:ext cx="5548905" cy="28933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55303"/>
                <a:gridCol w="2693602"/>
              </a:tblGrid>
              <a:tr h="4114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Belirsiz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114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akartam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akartam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akartál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akartad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114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akart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akarta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114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akartunk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akartuk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114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akartatok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akartátok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114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akartak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>
                          <a:effectLst/>
                        </a:rPr>
                        <a:t>akarták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3408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8443505"/>
              </p:ext>
            </p:extLst>
          </p:nvPr>
        </p:nvGraphicFramePr>
        <p:xfrm>
          <a:off x="1378425" y="2183641"/>
          <a:ext cx="5773002" cy="34665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6130"/>
                <a:gridCol w="3376872"/>
              </a:tblGrid>
              <a:tr h="492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Belirsiz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92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kértem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kértem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090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kértél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kérted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92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kért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>
                          <a:effectLst/>
                        </a:rPr>
                        <a:t>kérte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92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kértünk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kértük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92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kértetek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kértétek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92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kértek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>
                          <a:effectLst/>
                        </a:rPr>
                        <a:t>kérték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309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158036"/>
              </p:ext>
            </p:extLst>
          </p:nvPr>
        </p:nvGraphicFramePr>
        <p:xfrm>
          <a:off x="1296537" y="2197290"/>
          <a:ext cx="6264323" cy="29888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85770"/>
                <a:gridCol w="3078553"/>
              </a:tblGrid>
              <a:tr h="424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Belirsiz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24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beszéltem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beszéltem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89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beszéltél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beszélted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24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beszélt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beszélte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24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beszéltünk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beszéltük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24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beszéltetek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beszéltétek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24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beszéltek</a:t>
                      </a:r>
                      <a:endParaRPr lang="tr-T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>
                          <a:effectLst/>
                        </a:rPr>
                        <a:t>beszélték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344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409</Words>
  <Application>Microsoft Office PowerPoint</Application>
  <PresentationFormat>Geniş ekran</PresentationFormat>
  <Paragraphs>184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Teması</vt:lpstr>
      <vt:lpstr>Sözcük Bilgisi 4.Hafta</vt:lpstr>
      <vt:lpstr>Múlt idő (Geçmiş zaman) </vt:lpstr>
      <vt:lpstr>PowerPoint Sunusu</vt:lpstr>
      <vt:lpstr>PowerPoint Sunusu</vt:lpstr>
      <vt:lpstr>PowerPoint Sunusu</vt:lpstr>
      <vt:lpstr>Örnekler</vt:lpstr>
      <vt:lpstr>PowerPoint Sunusu</vt:lpstr>
      <vt:lpstr>PowerPoint Sunusu</vt:lpstr>
      <vt:lpstr>PowerPoint Sunusu</vt:lpstr>
      <vt:lpstr>! iszik/eszik …: </vt:lpstr>
      <vt:lpstr>! üt, süt, ért …: </vt:lpstr>
      <vt:lpstr>PowerPoint Sunusu</vt:lpstr>
      <vt:lpstr>Örnek cümleler: </vt:lpstr>
      <vt:lpstr>Alıştırmalar</vt:lpstr>
      <vt:lpstr>Örnekler için kullanılan kaynaklar: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 Bilgisi 4.Hafta</dc:title>
  <dc:creator>Alpertunga Altaylı</dc:creator>
  <cp:lastModifiedBy>Pc</cp:lastModifiedBy>
  <cp:revision>2</cp:revision>
  <dcterms:created xsi:type="dcterms:W3CDTF">2018-04-01T15:49:34Z</dcterms:created>
  <dcterms:modified xsi:type="dcterms:W3CDTF">2018-04-02T07:51:24Z</dcterms:modified>
</cp:coreProperties>
</file>