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2" r:id="rId5"/>
    <p:sldId id="260" r:id="rId6"/>
    <p:sldId id="261" r:id="rId7"/>
    <p:sldId id="263" r:id="rId8"/>
    <p:sldId id="264" r:id="rId9"/>
    <p:sldId id="265" r:id="rId10"/>
    <p:sldId id="266" r:id="rId11"/>
    <p:sldId id="267" r:id="rId12"/>
    <p:sldId id="25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showGuides="1">
      <p:cViewPr varScale="1">
        <p:scale>
          <a:sx n="75" d="100"/>
          <a:sy n="75" d="100"/>
        </p:scale>
        <p:origin x="1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r>
            <a:br>
              <a:rPr lang="tr-TR" dirty="0" smtClean="0"/>
            </a:br>
            <a:r>
              <a:rPr lang="tr-TR" b="1" dirty="0" smtClean="0"/>
              <a:t>MARKA YÖNETİMİ</a:t>
            </a:r>
            <a:endParaRPr lang="tr-TR" dirty="0"/>
          </a:p>
        </p:txBody>
      </p:sp>
    </p:spTree>
    <p:extLst>
      <p:ext uri="{BB962C8B-B14F-4D97-AF65-F5344CB8AC3E}">
        <p14:creationId xmlns:p14="http://schemas.microsoft.com/office/powerpoint/2010/main" val="1082242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601200" cy="5262979"/>
          </a:xfrm>
          <a:prstGeom prst="rect">
            <a:avLst/>
          </a:prstGeom>
        </p:spPr>
        <p:txBody>
          <a:bodyPr wrap="square">
            <a:spAutoFit/>
          </a:bodyPr>
          <a:lstStyle/>
          <a:p>
            <a:pPr algn="just">
              <a:lnSpc>
                <a:spcPct val="150000"/>
              </a:lnSpc>
            </a:pPr>
            <a:r>
              <a:rPr lang="tr-TR" sz="2800" dirty="0">
                <a:solidFill>
                  <a:srgbClr val="FF0000"/>
                </a:solidFill>
              </a:rPr>
              <a:t>Markadan Algılanan Kalite: </a:t>
            </a:r>
            <a:r>
              <a:rPr lang="tr-TR" sz="2800" dirty="0"/>
              <a:t>Bir markayı diğer markalardan farklılaştırarak tercih edilmesine neden olan markadan algılanan </a:t>
            </a:r>
            <a:r>
              <a:rPr lang="tr-TR" sz="2800" dirty="0" smtClean="0"/>
              <a:t>kalite, </a:t>
            </a:r>
            <a:r>
              <a:rPr lang="tr-TR" sz="2800" dirty="0"/>
              <a:t>tüketicilerin öznel değerlerine bağlı olarak o marka ile ilgili ürün ve ya hizmetlerin üstünlüğünü ve mükemmelliğini gösterir. Markadan algılanan kalite tüketiciden tüketiciye değişir. Dolayısıyla tüketicilerin deneyimleri diğer markalarla karşılaştırmaları ilgili markanın kalitesi ve üstünlüğü markadan algılanan kaliteyi oluşturur. </a:t>
            </a:r>
          </a:p>
        </p:txBody>
      </p:sp>
    </p:spTree>
    <p:extLst>
      <p:ext uri="{BB962C8B-B14F-4D97-AF65-F5344CB8AC3E}">
        <p14:creationId xmlns:p14="http://schemas.microsoft.com/office/powerpoint/2010/main" val="3857067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601200" cy="3970318"/>
          </a:xfrm>
          <a:prstGeom prst="rect">
            <a:avLst/>
          </a:prstGeom>
        </p:spPr>
        <p:txBody>
          <a:bodyPr wrap="square">
            <a:spAutoFit/>
          </a:bodyPr>
          <a:lstStyle/>
          <a:p>
            <a:pPr algn="just">
              <a:lnSpc>
                <a:spcPct val="150000"/>
              </a:lnSpc>
            </a:pPr>
            <a:r>
              <a:rPr lang="tr-TR" sz="2800" dirty="0">
                <a:solidFill>
                  <a:srgbClr val="FF0000"/>
                </a:solidFill>
              </a:rPr>
              <a:t>Marka Sadakati: </a:t>
            </a:r>
            <a:r>
              <a:rPr lang="tr-TR" sz="2800" dirty="0"/>
              <a:t>Bir markanın değerinin oluşmasında en önemli etken olarak görülen marka </a:t>
            </a:r>
            <a:r>
              <a:rPr lang="tr-TR" sz="2800" dirty="0" smtClean="0"/>
              <a:t>sadakati, </a:t>
            </a:r>
            <a:r>
              <a:rPr lang="tr-TR" sz="2800" dirty="0"/>
              <a:t>ancak belli bir markaya yüksek derecede sadık olan tüketici sayısına bağlıdır. Bu sadakat belli bir marka sadakat düzeyi oluşturur. Marka sadakati bir marka hakkında tüketicinin sürekli olarak satın alma isteği taşımasına bağlı olarak ifade edilir</a:t>
            </a:r>
          </a:p>
        </p:txBody>
      </p:sp>
    </p:spTree>
    <p:extLst>
      <p:ext uri="{BB962C8B-B14F-4D97-AF65-F5344CB8AC3E}">
        <p14:creationId xmlns:p14="http://schemas.microsoft.com/office/powerpoint/2010/main" val="2890819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
            </a:r>
            <a:br>
              <a:rPr lang="tr-TR" smtClean="0"/>
            </a:br>
            <a:r>
              <a:rPr lang="tr-TR" b="1" smtClean="0"/>
              <a:t>KAYNAKÇA</a:t>
            </a:r>
            <a:endParaRPr lang="tr-TR"/>
          </a:p>
        </p:txBody>
      </p:sp>
      <p:sp>
        <p:nvSpPr>
          <p:cNvPr id="3" name="İçerik Yer Tutucusu 2"/>
          <p:cNvSpPr>
            <a:spLocks noGrp="1"/>
          </p:cNvSpPr>
          <p:nvPr>
            <p:ph idx="1"/>
          </p:nvPr>
        </p:nvSpPr>
        <p:spPr/>
        <p:txBody>
          <a:bodyPr>
            <a:normAutofit fontScale="92500" lnSpcReduction="10000"/>
          </a:bodyPr>
          <a:lstStyle/>
          <a:p>
            <a:r>
              <a:rPr lang="tr-TR" dirty="0"/>
              <a:t>Marka Kişiliği Yaratma Süreci ve Marka Kişiliği Üzerine Bir Araştırma, Tolga DURSUN, Marmara İletişim Dergisi, Sayı 14, 2009,İstanbul</a:t>
            </a:r>
          </a:p>
          <a:p>
            <a:r>
              <a:rPr lang="tr-TR" dirty="0" smtClean="0"/>
              <a:t>Marka </a:t>
            </a:r>
            <a:r>
              <a:rPr lang="tr-TR" dirty="0"/>
              <a:t>Uygulamaları ve Önemi, Yakup DURMAZ, Süleyman ERTÜRK, </a:t>
            </a:r>
            <a:r>
              <a:rPr lang="tr-TR" dirty="0" err="1"/>
              <a:t>Internatonal</a:t>
            </a:r>
            <a:r>
              <a:rPr lang="tr-TR" dirty="0"/>
              <a:t> </a:t>
            </a:r>
            <a:r>
              <a:rPr lang="tr-TR" dirty="0" err="1"/>
              <a:t>Journal</a:t>
            </a:r>
            <a:r>
              <a:rPr lang="tr-TR" dirty="0"/>
              <a:t> of </a:t>
            </a:r>
            <a:r>
              <a:rPr lang="tr-TR" dirty="0" err="1"/>
              <a:t>Academic</a:t>
            </a:r>
            <a:r>
              <a:rPr lang="tr-TR" dirty="0"/>
              <a:t> Value </a:t>
            </a:r>
            <a:r>
              <a:rPr lang="tr-TR" dirty="0" err="1"/>
              <a:t>Studies</a:t>
            </a:r>
            <a:r>
              <a:rPr lang="tr-TR" dirty="0"/>
              <a:t>, 2016 / 2 (2): 82-93.</a:t>
            </a:r>
          </a:p>
          <a:p>
            <a:r>
              <a:rPr lang="tr-TR" dirty="0" smtClean="0"/>
              <a:t>Marka </a:t>
            </a:r>
            <a:r>
              <a:rPr lang="tr-TR" dirty="0"/>
              <a:t>ve Yönetimi, T.C. ANADOLU ÜNİVERSİTESİ YAYINI NO: 1993, ESKİŞEHİR, 2019 </a:t>
            </a:r>
            <a:endParaRPr lang="tr-TR" dirty="0" smtClean="0"/>
          </a:p>
          <a:p>
            <a:r>
              <a:rPr lang="tr-TR" dirty="0"/>
              <a:t>Tüketici Temelli Marka Değerinin Ölçümü: </a:t>
            </a:r>
            <a:r>
              <a:rPr lang="tr-TR" dirty="0" err="1"/>
              <a:t>Starbucks</a:t>
            </a:r>
            <a:r>
              <a:rPr lang="tr-TR" dirty="0"/>
              <a:t> Örneği, Nilüfer ALTUNDAL BİYAN, Alanya Akademik </a:t>
            </a:r>
            <a:r>
              <a:rPr lang="tr-TR" dirty="0" smtClean="0"/>
              <a:t>Bakış, Yıl:2019</a:t>
            </a:r>
            <a:r>
              <a:rPr lang="tr-TR" dirty="0"/>
              <a:t>, C:3, S:2, s.151-164</a:t>
            </a:r>
          </a:p>
          <a:p>
            <a:r>
              <a:rPr lang="tr-TR" dirty="0"/>
              <a:t>Küresel Marka, </a:t>
            </a:r>
            <a:r>
              <a:rPr lang="tr-TR" dirty="0" err="1"/>
              <a:t>Nigel</a:t>
            </a:r>
            <a:r>
              <a:rPr lang="tr-TR" dirty="0"/>
              <a:t> HOLLIS, </a:t>
            </a:r>
            <a:r>
              <a:rPr lang="tr-TR" dirty="0" err="1"/>
              <a:t>Brandage</a:t>
            </a:r>
            <a:r>
              <a:rPr lang="tr-TR" dirty="0"/>
              <a:t> Yayınları, İstanbul, 2011</a:t>
            </a:r>
          </a:p>
          <a:p>
            <a:r>
              <a:rPr lang="tr-TR" dirty="0"/>
              <a:t>Marka İletişimi Yönetimi, Hatun Boztepe Taşkıran, İstanbul Üniversitesi açık ve Uzaktan Eğitim Fakültesi</a:t>
            </a:r>
          </a:p>
          <a:p>
            <a:endParaRPr lang="tr-TR" dirty="0"/>
          </a:p>
        </p:txBody>
      </p:sp>
    </p:spTree>
    <p:extLst>
      <p:ext uri="{BB962C8B-B14F-4D97-AF65-F5344CB8AC3E}">
        <p14:creationId xmlns:p14="http://schemas.microsoft.com/office/powerpoint/2010/main" val="4024231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r>
            <a:br>
              <a:rPr lang="tr-TR" dirty="0"/>
            </a:br>
            <a:r>
              <a:rPr lang="tr-TR" b="1" dirty="0"/>
              <a:t>Marka Değeri </a:t>
            </a:r>
          </a:p>
        </p:txBody>
      </p:sp>
      <p:sp>
        <p:nvSpPr>
          <p:cNvPr id="3" name="İçerik Yer Tutucusu 2"/>
          <p:cNvSpPr>
            <a:spLocks noGrp="1"/>
          </p:cNvSpPr>
          <p:nvPr>
            <p:ph idx="1"/>
          </p:nvPr>
        </p:nvSpPr>
        <p:spPr>
          <a:xfrm>
            <a:off x="1371600" y="2286000"/>
            <a:ext cx="9842500" cy="3581400"/>
          </a:xfrm>
        </p:spPr>
        <p:txBody>
          <a:bodyPr>
            <a:normAutofit fontScale="92500" lnSpcReduction="10000"/>
          </a:bodyPr>
          <a:lstStyle/>
          <a:p>
            <a:pPr marL="0" indent="0" algn="just">
              <a:lnSpc>
                <a:spcPct val="150000"/>
              </a:lnSpc>
              <a:buNone/>
            </a:pPr>
            <a:r>
              <a:rPr lang="tr-TR" sz="2800" dirty="0"/>
              <a:t>1980’lerden sonra önemi anlaşılan ve kavramsal bir yer edinen marka değeri (</a:t>
            </a:r>
            <a:r>
              <a:rPr lang="tr-TR" sz="2800" dirty="0" err="1"/>
              <a:t>brand</a:t>
            </a:r>
            <a:r>
              <a:rPr lang="tr-TR" sz="2800" dirty="0"/>
              <a:t> </a:t>
            </a:r>
            <a:r>
              <a:rPr lang="tr-TR" sz="2800" dirty="0" err="1"/>
              <a:t>equity</a:t>
            </a:r>
            <a:r>
              <a:rPr lang="tr-TR" sz="2800" dirty="0"/>
              <a:t>), tüketicilerin davranışlarına dayanarak pazarlama stratejilerinin belirlenmesinde etkin olmaya başlamış ve işletmelerin ürün ve hizmet değerlerinde artış ya da azalışı temsil eden, bir markanın ad ya da sembol şeklinde ayrıştırıcı niteliklerine bağlı varlık ve yükümlülükler bütünü olarak ifade edilmiştir. </a:t>
            </a:r>
            <a:endParaRPr lang="tr-TR" sz="2800" dirty="0"/>
          </a:p>
        </p:txBody>
      </p:sp>
    </p:spTree>
    <p:extLst>
      <p:ext uri="{BB962C8B-B14F-4D97-AF65-F5344CB8AC3E}">
        <p14:creationId xmlns:p14="http://schemas.microsoft.com/office/powerpoint/2010/main" val="3120412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5900" y="1524000"/>
            <a:ext cx="9601200" cy="3323987"/>
          </a:xfrm>
          <a:prstGeom prst="rect">
            <a:avLst/>
          </a:prstGeom>
        </p:spPr>
        <p:txBody>
          <a:bodyPr wrap="square">
            <a:spAutoFit/>
          </a:bodyPr>
          <a:lstStyle/>
          <a:p>
            <a:pPr algn="just">
              <a:lnSpc>
                <a:spcPct val="150000"/>
              </a:lnSpc>
            </a:pPr>
            <a:r>
              <a:rPr lang="tr-TR" sz="2800" dirty="0" smtClean="0"/>
              <a:t>        Daha </a:t>
            </a:r>
            <a:r>
              <a:rPr lang="tr-TR" sz="2800" dirty="0"/>
              <a:t>farklı bir anlatımla marka değeri tüketici odaklı olup, tüketicini marka algı ve bilgisine göre şekillenen, işletmelerin pazarlama kararlarını da aynı doğrultuda etkileyen, tüketici bilgisi ile pazarlama faaliyetleri arasındaki olumlu olumsuz etkileşime neden olan bir olgudur. </a:t>
            </a:r>
          </a:p>
        </p:txBody>
      </p:sp>
    </p:spTree>
    <p:extLst>
      <p:ext uri="{BB962C8B-B14F-4D97-AF65-F5344CB8AC3E}">
        <p14:creationId xmlns:p14="http://schemas.microsoft.com/office/powerpoint/2010/main" val="1423533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5900" y="685800"/>
            <a:ext cx="9486900" cy="3970318"/>
          </a:xfrm>
          <a:prstGeom prst="rect">
            <a:avLst/>
          </a:prstGeom>
        </p:spPr>
        <p:txBody>
          <a:bodyPr wrap="square">
            <a:spAutoFit/>
          </a:bodyPr>
          <a:lstStyle/>
          <a:p>
            <a:pPr algn="just">
              <a:lnSpc>
                <a:spcPct val="150000"/>
              </a:lnSpc>
            </a:pPr>
            <a:r>
              <a:rPr lang="tr-TR" sz="2800" dirty="0" smtClean="0"/>
              <a:t>        Günümüzde </a:t>
            </a:r>
            <a:r>
              <a:rPr lang="tr-TR" sz="2800" dirty="0"/>
              <a:t>işletmelerin en temel amaçlarından birisi güçlü ve değerli markalar oluşturabilmek ve marka değerini en üst düzeyde tutabilmektir. Çünkü değerli markaların işletmelerin finansal performansına yaptıkları katkının çoğu zaman işletmenin somut varlıklarının toplam değerinden daha fazla olması durumu ile karşı karşıya kalınabilmektedir. </a:t>
            </a:r>
          </a:p>
        </p:txBody>
      </p:sp>
    </p:spTree>
    <p:extLst>
      <p:ext uri="{BB962C8B-B14F-4D97-AF65-F5344CB8AC3E}">
        <p14:creationId xmlns:p14="http://schemas.microsoft.com/office/powerpoint/2010/main" val="3460481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74700" y="279400"/>
            <a:ext cx="11150600" cy="6093976"/>
          </a:xfrm>
          <a:prstGeom prst="rect">
            <a:avLst/>
          </a:prstGeom>
        </p:spPr>
        <p:txBody>
          <a:bodyPr wrap="square">
            <a:spAutoFit/>
          </a:bodyPr>
          <a:lstStyle/>
          <a:p>
            <a:pPr algn="just">
              <a:lnSpc>
                <a:spcPct val="150000"/>
              </a:lnSpc>
            </a:pPr>
            <a:r>
              <a:rPr lang="tr-TR" sz="2000" b="1" dirty="0"/>
              <a:t>Genel olarak marka değeri bir markayı değerli ya da değersiz yapan ayırt edici unsurların tamamıdır.</a:t>
            </a:r>
            <a:r>
              <a:rPr lang="tr-TR" sz="2000" dirty="0"/>
              <a:t> Güçlü bir markaya sahip olmanın ve dolayısıyla marka değerinin önemini arttıran </a:t>
            </a:r>
            <a:r>
              <a:rPr lang="tr-TR" sz="2000" dirty="0" smtClean="0"/>
              <a:t>faktörler: </a:t>
            </a:r>
          </a:p>
          <a:p>
            <a:pPr marL="342900" indent="-342900" algn="just">
              <a:lnSpc>
                <a:spcPct val="150000"/>
              </a:lnSpc>
              <a:buFont typeface="Arial" panose="020B0604020202020204" pitchFamily="34" charset="0"/>
              <a:buChar char="•"/>
            </a:pPr>
            <a:r>
              <a:rPr lang="tr-TR" sz="2000" dirty="0"/>
              <a:t>Günümüz pazarında mal ve hizmetleri kalite, etkinlik, güvenirlik vb. yönlerinden birbirinden ayrılması zor hale gelmesiyle markalar, ürün ya da hizmetlere duygu ve güven katarak tüketicinin seçimini kolaylaştıracak ipuçları </a:t>
            </a:r>
            <a:r>
              <a:rPr lang="tr-TR" sz="2000" dirty="0" smtClean="0"/>
              <a:t>sağlamaktadır.</a:t>
            </a:r>
          </a:p>
          <a:p>
            <a:pPr marL="342900" indent="-342900" algn="just">
              <a:lnSpc>
                <a:spcPct val="150000"/>
              </a:lnSpc>
              <a:buFont typeface="Arial" panose="020B0604020202020204" pitchFamily="34" charset="0"/>
              <a:buChar char="•"/>
            </a:pPr>
            <a:r>
              <a:rPr lang="tr-TR" sz="2000" dirty="0" smtClean="0"/>
              <a:t>Eklenen </a:t>
            </a:r>
            <a:r>
              <a:rPr lang="tr-TR" sz="2000" dirty="0"/>
              <a:t>bu duygu ve güven, müşterilerle markalar arasında bir ilişki oluşmasına yardımcı olarak müşterilerin markalara olan bağlılığını </a:t>
            </a:r>
            <a:r>
              <a:rPr lang="tr-TR" sz="2000" dirty="0" smtClean="0"/>
              <a:t>sağlamaktadır.</a:t>
            </a:r>
          </a:p>
          <a:p>
            <a:pPr marL="342900" indent="-342900" algn="just">
              <a:lnSpc>
                <a:spcPct val="150000"/>
              </a:lnSpc>
              <a:buFont typeface="Arial" panose="020B0604020202020204" pitchFamily="34" charset="0"/>
              <a:buChar char="•"/>
            </a:pPr>
            <a:r>
              <a:rPr lang="tr-TR" sz="2000" dirty="0" smtClean="0"/>
              <a:t>Markalar </a:t>
            </a:r>
            <a:r>
              <a:rPr lang="tr-TR" sz="2000" dirty="0"/>
              <a:t>müşterilerle sağlamış oldukları ilişki doğrultusunda yaşam biçimlerini müşterilere </a:t>
            </a:r>
            <a:r>
              <a:rPr lang="tr-TR" sz="2000" dirty="0" smtClean="0"/>
              <a:t>aktarmaktadır.</a:t>
            </a:r>
          </a:p>
          <a:p>
            <a:pPr marL="342900" indent="-342900" algn="just">
              <a:lnSpc>
                <a:spcPct val="150000"/>
              </a:lnSpc>
              <a:buFont typeface="Arial" panose="020B0604020202020204" pitchFamily="34" charset="0"/>
              <a:buChar char="•"/>
            </a:pPr>
            <a:r>
              <a:rPr lang="tr-TR" sz="2000" dirty="0" smtClean="0"/>
              <a:t>Markalı </a:t>
            </a:r>
            <a:r>
              <a:rPr lang="tr-TR" sz="2000" dirty="0"/>
              <a:t>yaşam biçimleri, ürün ya da hizmetlerin içinde bulunduğu pazarda üst noktalara taşıyarak, markaların diğer ürünlerin önüne geçmelerini sağlamakla birlikte, firmalar kârlı pazarlara girişlerinde yeni markaların geliştirme maliyetleri üzerindeki güçlüklerden de sakınabilecektir. </a:t>
            </a:r>
          </a:p>
        </p:txBody>
      </p:sp>
    </p:spTree>
    <p:extLst>
      <p:ext uri="{BB962C8B-B14F-4D97-AF65-F5344CB8AC3E}">
        <p14:creationId xmlns:p14="http://schemas.microsoft.com/office/powerpoint/2010/main" val="3678537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601200" cy="5183983"/>
          </a:xfrm>
          <a:prstGeom prst="rect">
            <a:avLst/>
          </a:prstGeom>
        </p:spPr>
        <p:txBody>
          <a:bodyPr wrap="square">
            <a:spAutoFit/>
          </a:bodyPr>
          <a:lstStyle/>
          <a:p>
            <a:pPr algn="just">
              <a:lnSpc>
                <a:spcPct val="150000"/>
              </a:lnSpc>
            </a:pPr>
            <a:r>
              <a:rPr lang="tr-TR" sz="2800" dirty="0" smtClean="0"/>
              <a:t>       Marka </a:t>
            </a:r>
            <a:r>
              <a:rPr lang="tr-TR" sz="2800" dirty="0"/>
              <a:t>değeri, iki açıdan ele alınmaktadır. Bunlar </a:t>
            </a:r>
            <a:r>
              <a:rPr lang="tr-TR" sz="2800" b="1" dirty="0">
                <a:solidFill>
                  <a:srgbClr val="FF0000"/>
                </a:solidFill>
              </a:rPr>
              <a:t>tüketici </a:t>
            </a:r>
            <a:r>
              <a:rPr lang="tr-TR" sz="2800" b="1" dirty="0" smtClean="0">
                <a:solidFill>
                  <a:srgbClr val="FF0000"/>
                </a:solidFill>
              </a:rPr>
              <a:t>temelli</a:t>
            </a:r>
            <a:r>
              <a:rPr lang="tr-TR" sz="2800" dirty="0" smtClean="0"/>
              <a:t> marka </a:t>
            </a:r>
            <a:r>
              <a:rPr lang="tr-TR" sz="2800" dirty="0"/>
              <a:t>değeri ve </a:t>
            </a:r>
            <a:r>
              <a:rPr lang="tr-TR" sz="2800" b="1" dirty="0">
                <a:solidFill>
                  <a:srgbClr val="FF0000"/>
                </a:solidFill>
              </a:rPr>
              <a:t>finansal temelli </a:t>
            </a:r>
            <a:r>
              <a:rPr lang="tr-TR" sz="2800" dirty="0"/>
              <a:t>marka değeridir. Finansal marka değeri, markalı ürünleri üreten ve pazarlayan bir firmanın sahip olduğu aktif varlıklarından (bina, makine, stok vb.) oluşmaktadır. Tüketici </a:t>
            </a:r>
            <a:r>
              <a:rPr lang="tr-TR" sz="2800" dirty="0" smtClean="0"/>
              <a:t>temelli marka </a:t>
            </a:r>
            <a:r>
              <a:rPr lang="tr-TR" sz="2800" dirty="0"/>
              <a:t>değeri ise, markanın tüketici açısından ifade ettiği değerdir. Tüketici temelli bakış açısında marka </a:t>
            </a:r>
            <a:r>
              <a:rPr lang="tr-TR" sz="2800" dirty="0" smtClean="0"/>
              <a:t>değeri, markanın </a:t>
            </a:r>
            <a:r>
              <a:rPr lang="tr-TR" sz="2800" dirty="0"/>
              <a:t>tüketicinin aklındaki </a:t>
            </a:r>
            <a:r>
              <a:rPr lang="tr-TR" sz="2800" dirty="0">
                <a:solidFill>
                  <a:srgbClr val="FF0000"/>
                </a:solidFill>
              </a:rPr>
              <a:t>“algısal değer” </a:t>
            </a:r>
            <a:r>
              <a:rPr lang="tr-TR" sz="2800" dirty="0"/>
              <a:t>olarak kabul </a:t>
            </a:r>
            <a:r>
              <a:rPr lang="tr-TR" sz="2800" dirty="0" smtClean="0"/>
              <a:t>edilmektedir.</a:t>
            </a:r>
            <a:endParaRPr lang="tr-TR" sz="2800" dirty="0"/>
          </a:p>
        </p:txBody>
      </p:sp>
    </p:spTree>
    <p:extLst>
      <p:ext uri="{BB962C8B-B14F-4D97-AF65-F5344CB8AC3E}">
        <p14:creationId xmlns:p14="http://schemas.microsoft.com/office/powerpoint/2010/main" val="853455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94372"/>
            <a:ext cx="9601200" cy="4616648"/>
          </a:xfrm>
          <a:prstGeom prst="rect">
            <a:avLst/>
          </a:prstGeom>
        </p:spPr>
        <p:txBody>
          <a:bodyPr wrap="square">
            <a:spAutoFit/>
          </a:bodyPr>
          <a:lstStyle/>
          <a:p>
            <a:pPr algn="just">
              <a:lnSpc>
                <a:spcPct val="150000"/>
              </a:lnSpc>
            </a:pPr>
            <a:r>
              <a:rPr lang="tr-TR" sz="2800" dirty="0" smtClean="0"/>
              <a:t>Aaker marka değerinin algılanan kalite, marka farkındalığı, marka çağrışımı, marka sadakatini içeren alt unsurlardan oluştuğundan bahsetmektedir. Bu unsurların her biri marka değerinin oluşmasında belirleyicilik gücüne sahip olmaları nedeniyle önem taşımaktadır.</a:t>
            </a:r>
          </a:p>
          <a:p>
            <a:pPr algn="just">
              <a:lnSpc>
                <a:spcPct val="150000"/>
              </a:lnSpc>
            </a:pPr>
            <a:r>
              <a:rPr lang="tr-TR" sz="2800" dirty="0" err="1"/>
              <a:t>Aaker’in</a:t>
            </a:r>
            <a:r>
              <a:rPr lang="tr-TR" sz="2800" dirty="0"/>
              <a:t> belirttiği biçimde marka değeri ve alt unsurları şu şekilde görselleştirilebilmektedir: </a:t>
            </a:r>
          </a:p>
        </p:txBody>
      </p:sp>
    </p:spTree>
    <p:extLst>
      <p:ext uri="{BB962C8B-B14F-4D97-AF65-F5344CB8AC3E}">
        <p14:creationId xmlns:p14="http://schemas.microsoft.com/office/powerpoint/2010/main" val="355961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689100" y="876300"/>
            <a:ext cx="9055100" cy="4864100"/>
          </a:xfrm>
          <a:prstGeom prst="rect">
            <a:avLst/>
          </a:prstGeom>
        </p:spPr>
      </p:pic>
    </p:spTree>
    <p:extLst>
      <p:ext uri="{BB962C8B-B14F-4D97-AF65-F5344CB8AC3E}">
        <p14:creationId xmlns:p14="http://schemas.microsoft.com/office/powerpoint/2010/main" val="1206361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5900" y="922972"/>
            <a:ext cx="10058400" cy="5909310"/>
          </a:xfrm>
          <a:prstGeom prst="rect">
            <a:avLst/>
          </a:prstGeom>
        </p:spPr>
        <p:txBody>
          <a:bodyPr wrap="square">
            <a:spAutoFit/>
          </a:bodyPr>
          <a:lstStyle/>
          <a:p>
            <a:pPr algn="just">
              <a:lnSpc>
                <a:spcPct val="150000"/>
              </a:lnSpc>
            </a:pPr>
            <a:r>
              <a:rPr lang="tr-TR" sz="2800" b="1" dirty="0">
                <a:solidFill>
                  <a:srgbClr val="FF0000"/>
                </a:solidFill>
              </a:rPr>
              <a:t>Marka Farkındalığı: </a:t>
            </a:r>
            <a:r>
              <a:rPr lang="tr-TR" sz="2800" dirty="0"/>
              <a:t>Marka ile ürün sınıflandırması ilişkisini gösteren boyuttur. Marka farkındalığı tüketiciler tarafından ürün sınıflandırması kapsamında en üst düzeyde akla ilk gelen marka dışında alt düzeylerdeki markanın ihmal </a:t>
            </a:r>
            <a:r>
              <a:rPr lang="tr-TR" sz="2800" dirty="0" smtClean="0"/>
              <a:t>edilmesidir.</a:t>
            </a:r>
          </a:p>
          <a:p>
            <a:pPr algn="just">
              <a:lnSpc>
                <a:spcPct val="150000"/>
              </a:lnSpc>
            </a:pPr>
            <a:r>
              <a:rPr lang="tr-TR" sz="2800" b="1" dirty="0">
                <a:solidFill>
                  <a:srgbClr val="FF0000"/>
                </a:solidFill>
              </a:rPr>
              <a:t>Marka Çağrışımları:  </a:t>
            </a:r>
            <a:r>
              <a:rPr lang="tr-TR" sz="2800" dirty="0"/>
              <a:t>Tüketicilerin bir markayla ilgili hafızalarında yer alan her şeyin o markayı kendilerine hatırlatması marka çağrışımları olarak kabul </a:t>
            </a:r>
            <a:r>
              <a:rPr lang="tr-TR" sz="2800" dirty="0" smtClean="0"/>
              <a:t>edilir. </a:t>
            </a:r>
            <a:r>
              <a:rPr lang="tr-TR" sz="2800" dirty="0"/>
              <a:t>Farklı bir ifadeyle marka ile ilgili tüm bilgi alanlarının tüketicinin hafızasında yer ederek markanın anlamlı hale </a:t>
            </a:r>
            <a:r>
              <a:rPr lang="tr-TR" sz="2800" dirty="0" smtClean="0"/>
              <a:t>gelmesidir.</a:t>
            </a:r>
            <a:endParaRPr lang="tr-TR" sz="2800" dirty="0"/>
          </a:p>
        </p:txBody>
      </p:sp>
    </p:spTree>
    <p:extLst>
      <p:ext uri="{BB962C8B-B14F-4D97-AF65-F5344CB8AC3E}">
        <p14:creationId xmlns:p14="http://schemas.microsoft.com/office/powerpoint/2010/main" val="106934546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Kırpma</Template>
  <TotalTime>72</TotalTime>
  <Words>690</Words>
  <Application>Microsoft Office PowerPoint</Application>
  <PresentationFormat>Geniş ekran</PresentationFormat>
  <Paragraphs>24</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Arial</vt:lpstr>
      <vt:lpstr>Franklin Gothic Book</vt:lpstr>
      <vt:lpstr>Crop</vt:lpstr>
      <vt:lpstr> MARKA YÖNETİMİ</vt:lpstr>
      <vt:lpstr> Marka Değeri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MARKA YÖNETİMİ</dc:title>
  <dc:creator>mehtap uğur</dc:creator>
  <cp:lastModifiedBy>mehtap uğur</cp:lastModifiedBy>
  <cp:revision>10</cp:revision>
  <dcterms:created xsi:type="dcterms:W3CDTF">2020-05-09T17:49:17Z</dcterms:created>
  <dcterms:modified xsi:type="dcterms:W3CDTF">2020-05-09T21:20:48Z</dcterms:modified>
</cp:coreProperties>
</file>