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2.xml" ContentType="application/vnd.openxmlformats-officedocument.presentationml.notesSlide+xml"/>
  <Override PartName="/ppt/activeX/activeX1.xml" ContentType="application/vnd.ms-office.activeX+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ctiveX/activeX2.xml" ContentType="application/vnd.ms-office.activeX+xml"/>
  <Override PartName="/ppt/tags/tag17.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70" r:id="rId2"/>
    <p:sldMasterId id="2147483682" r:id="rId3"/>
    <p:sldMasterId id="2147483694" r:id="rId4"/>
  </p:sldMasterIdLst>
  <p:notesMasterIdLst>
    <p:notesMasterId r:id="rId65"/>
  </p:notesMasterIdLst>
  <p:sldIdLst>
    <p:sldId id="256" r:id="rId5"/>
    <p:sldId id="257" r:id="rId6"/>
    <p:sldId id="258" r:id="rId7"/>
    <p:sldId id="261" r:id="rId8"/>
    <p:sldId id="262" r:id="rId9"/>
    <p:sldId id="263" r:id="rId10"/>
    <p:sldId id="264" r:id="rId11"/>
    <p:sldId id="265" r:id="rId12"/>
    <p:sldId id="266" r:id="rId13"/>
    <p:sldId id="267" r:id="rId14"/>
    <p:sldId id="326" r:id="rId15"/>
    <p:sldId id="268" r:id="rId16"/>
    <p:sldId id="269" r:id="rId17"/>
    <p:sldId id="270" r:id="rId18"/>
    <p:sldId id="271" r:id="rId19"/>
    <p:sldId id="272" r:id="rId20"/>
    <p:sldId id="318" r:id="rId21"/>
    <p:sldId id="320" r:id="rId22"/>
    <p:sldId id="293" r:id="rId23"/>
    <p:sldId id="321" r:id="rId24"/>
    <p:sldId id="319" r:id="rId25"/>
    <p:sldId id="273" r:id="rId26"/>
    <p:sldId id="287" r:id="rId27"/>
    <p:sldId id="288" r:id="rId28"/>
    <p:sldId id="289" r:id="rId29"/>
    <p:sldId id="274" r:id="rId30"/>
    <p:sldId id="290" r:id="rId31"/>
    <p:sldId id="324" r:id="rId32"/>
    <p:sldId id="329" r:id="rId33"/>
    <p:sldId id="275" r:id="rId34"/>
    <p:sldId id="276" r:id="rId35"/>
    <p:sldId id="322" r:id="rId36"/>
    <p:sldId id="328" r:id="rId37"/>
    <p:sldId id="330" r:id="rId38"/>
    <p:sldId id="292" r:id="rId39"/>
    <p:sldId id="277" r:id="rId40"/>
    <p:sldId id="296" r:id="rId41"/>
    <p:sldId id="297" r:id="rId42"/>
    <p:sldId id="298" r:id="rId43"/>
    <p:sldId id="299" r:id="rId44"/>
    <p:sldId id="291" r:id="rId45"/>
    <p:sldId id="280" r:id="rId46"/>
    <p:sldId id="300" r:id="rId47"/>
    <p:sldId id="301" r:id="rId48"/>
    <p:sldId id="302" r:id="rId49"/>
    <p:sldId id="295" r:id="rId50"/>
    <p:sldId id="281" r:id="rId51"/>
    <p:sldId id="303" r:id="rId52"/>
    <p:sldId id="304" r:id="rId53"/>
    <p:sldId id="286" r:id="rId54"/>
    <p:sldId id="305" r:id="rId55"/>
    <p:sldId id="306" r:id="rId56"/>
    <p:sldId id="307" r:id="rId57"/>
    <p:sldId id="308" r:id="rId58"/>
    <p:sldId id="309" r:id="rId59"/>
    <p:sldId id="323" r:id="rId60"/>
    <p:sldId id="310" r:id="rId61"/>
    <p:sldId id="311" r:id="rId62"/>
    <p:sldId id="327" r:id="rId63"/>
    <p:sldId id="316" r:id="rId6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74" d="100"/>
          <a:sy n="74" d="100"/>
        </p:scale>
        <p:origin x="576" y="7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activeX/activeX2.xml><?xml version="1.0" encoding="utf-8"?>
<ax:ocx xmlns:ax="http://schemas.microsoft.com/office/2006/activeX" xmlns:r="http://schemas.openxmlformats.org/officeDocument/2006/relationships" ax:classid="{D27CDB6E-AE6D-11CF-96B8-444553540000}"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0BD220-F3E3-4FAC-82A6-8AF4553F2921}" type="datetimeFigureOut">
              <a:rPr lang="tr-TR" smtClean="0"/>
              <a:t>12.12.2015</a:t>
            </a:fld>
            <a:endParaRPr lang="tr-T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8415D8-BF71-4F11-9134-49264EE7DC55}" type="slidenum">
              <a:rPr lang="tr-TR" smtClean="0"/>
              <a:t>‹#›</a:t>
            </a:fld>
            <a:endParaRPr lang="tr-TR"/>
          </a:p>
        </p:txBody>
      </p:sp>
    </p:spTree>
    <p:extLst>
      <p:ext uri="{BB962C8B-B14F-4D97-AF65-F5344CB8AC3E}">
        <p14:creationId xmlns:p14="http://schemas.microsoft.com/office/powerpoint/2010/main" val="38175531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C34B2D-37F6-4772-9016-92A307C3B7A1}" type="slidenum">
              <a:rPr lang="en-US" altLang="tr-TR"/>
              <a:pPr/>
              <a:t>11</a:t>
            </a:fld>
            <a:endParaRPr lang="en-US" altLang="tr-TR"/>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p:txBody>
          <a:bodyPr/>
          <a:lstStyle/>
          <a:p>
            <a:endParaRPr lang="tr-TR" altLang="tr-TR"/>
          </a:p>
        </p:txBody>
      </p:sp>
    </p:spTree>
    <p:extLst>
      <p:ext uri="{BB962C8B-B14F-4D97-AF65-F5344CB8AC3E}">
        <p14:creationId xmlns:p14="http://schemas.microsoft.com/office/powerpoint/2010/main" val="34400751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2C45D0-576C-44D0-8D6E-25D0A9403BF0}" type="slidenum">
              <a:rPr lang="en-US" altLang="tr-TR"/>
              <a:pPr/>
              <a:t>60</a:t>
            </a:fld>
            <a:endParaRPr lang="en-US" altLang="tr-TR"/>
          </a:p>
        </p:txBody>
      </p:sp>
      <p:sp>
        <p:nvSpPr>
          <p:cNvPr id="2275330" name="Rectangle 2"/>
          <p:cNvSpPr>
            <a:spLocks noGrp="1" noRot="1" noChangeAspect="1" noChangeArrowheads="1" noTextEdit="1"/>
          </p:cNvSpPr>
          <p:nvPr>
            <p:ph type="sldImg"/>
          </p:nvPr>
        </p:nvSpPr>
        <p:spPr>
          <a:ln/>
        </p:spPr>
      </p:sp>
      <p:sp>
        <p:nvSpPr>
          <p:cNvPr id="2275331" name="Rectangle 3"/>
          <p:cNvSpPr>
            <a:spLocks noGrp="1" noChangeArrowheads="1"/>
          </p:cNvSpPr>
          <p:nvPr>
            <p:ph type="body" idx="1"/>
          </p:nvPr>
        </p:nvSpPr>
        <p:spPr/>
        <p:txBody>
          <a:bodyPr/>
          <a:lstStyle/>
          <a:p>
            <a:endParaRPr lang="tr-TR" altLang="tr-TR"/>
          </a:p>
        </p:txBody>
      </p:sp>
    </p:spTree>
    <p:extLst>
      <p:ext uri="{BB962C8B-B14F-4D97-AF65-F5344CB8AC3E}">
        <p14:creationId xmlns:p14="http://schemas.microsoft.com/office/powerpoint/2010/main" val="3104663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B20326-C2C3-4FE0-BCC5-B444C0F088EB}" type="slidenum">
              <a:rPr lang="en-US" altLang="tr-TR"/>
              <a:pPr/>
              <a:t>18</a:t>
            </a:fld>
            <a:endParaRPr lang="en-US" altLang="tr-TR"/>
          </a:p>
        </p:txBody>
      </p:sp>
      <p:sp>
        <p:nvSpPr>
          <p:cNvPr id="2274306" name="Rectangle 2"/>
          <p:cNvSpPr>
            <a:spLocks noGrp="1" noRot="1" noChangeAspect="1" noChangeArrowheads="1" noTextEdit="1"/>
          </p:cNvSpPr>
          <p:nvPr>
            <p:ph type="sldImg"/>
          </p:nvPr>
        </p:nvSpPr>
        <p:spPr>
          <a:ln/>
        </p:spPr>
      </p:sp>
      <p:sp>
        <p:nvSpPr>
          <p:cNvPr id="2274307" name="Rectangle 3"/>
          <p:cNvSpPr>
            <a:spLocks noGrp="1" noChangeArrowheads="1"/>
          </p:cNvSpPr>
          <p:nvPr>
            <p:ph type="body" idx="1"/>
          </p:nvPr>
        </p:nvSpPr>
        <p:spPr/>
        <p:txBody>
          <a:bodyPr/>
          <a:lstStyle/>
          <a:p>
            <a:endParaRPr lang="tr-TR" altLang="tr-TR"/>
          </a:p>
        </p:txBody>
      </p:sp>
    </p:spTree>
    <p:extLst>
      <p:ext uri="{BB962C8B-B14F-4D97-AF65-F5344CB8AC3E}">
        <p14:creationId xmlns:p14="http://schemas.microsoft.com/office/powerpoint/2010/main" val="2616512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9423F1-89B9-42A3-AB66-A763BFB7F561}" type="slidenum">
              <a:rPr lang="en-US" altLang="tr-TR"/>
              <a:pPr/>
              <a:t>28</a:t>
            </a:fld>
            <a:endParaRPr lang="en-US" altLang="tr-TR"/>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p:txBody>
          <a:bodyPr/>
          <a:lstStyle/>
          <a:p>
            <a:endParaRPr lang="tr-TR" altLang="tr-TR"/>
          </a:p>
        </p:txBody>
      </p:sp>
    </p:spTree>
    <p:extLst>
      <p:ext uri="{BB962C8B-B14F-4D97-AF65-F5344CB8AC3E}">
        <p14:creationId xmlns:p14="http://schemas.microsoft.com/office/powerpoint/2010/main" val="3320483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77A20B-527F-45C2-A6CE-D0E776C4DB76}" type="slidenum">
              <a:rPr lang="en-US" altLang="tr-TR"/>
              <a:pPr/>
              <a:t>29</a:t>
            </a:fld>
            <a:endParaRPr lang="en-US" altLang="tr-TR"/>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p:txBody>
          <a:bodyPr/>
          <a:lstStyle/>
          <a:p>
            <a:endParaRPr lang="tr-TR" altLang="tr-TR"/>
          </a:p>
        </p:txBody>
      </p:sp>
    </p:spTree>
    <p:extLst>
      <p:ext uri="{BB962C8B-B14F-4D97-AF65-F5344CB8AC3E}">
        <p14:creationId xmlns:p14="http://schemas.microsoft.com/office/powerpoint/2010/main" val="135825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642BFB-903E-4DFC-81EF-9929F308DA04}" type="slidenum">
              <a:rPr lang="en-US" altLang="tr-TR"/>
              <a:pPr/>
              <a:t>30</a:t>
            </a:fld>
            <a:endParaRPr lang="en-US" altLang="tr-TR"/>
          </a:p>
        </p:txBody>
      </p:sp>
      <p:sp>
        <p:nvSpPr>
          <p:cNvPr id="26626" name="Rectangle 2"/>
          <p:cNvSpPr>
            <a:spLocks noGrp="1" noRot="1" noChangeAspect="1" noChangeArrowheads="1" noTextEdit="1"/>
          </p:cNvSpPr>
          <p:nvPr>
            <p:ph type="sldImg"/>
          </p:nvPr>
        </p:nvSpPr>
        <p:spPr>
          <a:xfrm>
            <a:off x="384175" y="687388"/>
            <a:ext cx="6089650" cy="3425825"/>
          </a:xfrm>
          <a:ln cap="flat"/>
        </p:spPr>
      </p:sp>
      <p:sp>
        <p:nvSpPr>
          <p:cNvPr id="26627" name="Rectangle 3"/>
          <p:cNvSpPr>
            <a:spLocks noGrp="1" noChangeArrowheads="1"/>
          </p:cNvSpPr>
          <p:nvPr>
            <p:ph type="body" idx="1"/>
          </p:nvPr>
        </p:nvSpPr>
        <p:spPr>
          <a:ln/>
        </p:spPr>
        <p:txBody>
          <a:bodyPr/>
          <a:lstStyle/>
          <a:p>
            <a:endParaRPr lang="tr-TR" altLang="tr-TR"/>
          </a:p>
        </p:txBody>
      </p:sp>
    </p:spTree>
    <p:extLst>
      <p:ext uri="{BB962C8B-B14F-4D97-AF65-F5344CB8AC3E}">
        <p14:creationId xmlns:p14="http://schemas.microsoft.com/office/powerpoint/2010/main" val="99569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3CE40D-1D3E-4916-9836-6FBED43F8C19}" type="slidenum">
              <a:rPr lang="en-US" altLang="tr-TR"/>
              <a:pPr/>
              <a:t>34</a:t>
            </a:fld>
            <a:endParaRPr lang="en-US" altLang="tr-TR"/>
          </a:p>
        </p:txBody>
      </p:sp>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p:txBody>
          <a:bodyPr/>
          <a:lstStyle/>
          <a:p>
            <a:endParaRPr lang="tr-TR" altLang="tr-TR"/>
          </a:p>
        </p:txBody>
      </p:sp>
    </p:spTree>
    <p:extLst>
      <p:ext uri="{BB962C8B-B14F-4D97-AF65-F5344CB8AC3E}">
        <p14:creationId xmlns:p14="http://schemas.microsoft.com/office/powerpoint/2010/main" val="384878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17BFD0-3D8F-4A01-9672-5F0339D0D6B8}" type="slidenum">
              <a:rPr lang="en-US" altLang="tr-TR"/>
              <a:pPr/>
              <a:t>56</a:t>
            </a:fld>
            <a:endParaRPr lang="en-US" altLang="tr-TR"/>
          </a:p>
        </p:txBody>
      </p:sp>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p:txBody>
          <a:bodyPr/>
          <a:lstStyle/>
          <a:p>
            <a:r>
              <a:rPr lang="en-US" altLang="tr-TR" b="1"/>
              <a:t>FIGURE 16-14 </a:t>
            </a:r>
            <a:r>
              <a:rPr lang="en-US" altLang="tr-TR"/>
              <a:t>Hubble’s Tuning Fork Diagram </a:t>
            </a:r>
          </a:p>
          <a:p>
            <a:r>
              <a:rPr lang="en-US" altLang="tr-TR"/>
              <a:t>Hubble summarized</a:t>
            </a:r>
          </a:p>
          <a:p>
            <a:r>
              <a:rPr lang="en-US" altLang="tr-TR"/>
              <a:t>his classification scheme for galaxies with this tuning</a:t>
            </a:r>
          </a:p>
          <a:p>
            <a:r>
              <a:rPr lang="en-US" altLang="tr-TR"/>
              <a:t>fork diagram. Elliptical galaxies are classified by how oval they</a:t>
            </a:r>
          </a:p>
          <a:p>
            <a:r>
              <a:rPr lang="en-US" altLang="tr-TR"/>
              <a:t>appear, whereas spirals and barred spirals are classified by the</a:t>
            </a:r>
          </a:p>
          <a:p>
            <a:r>
              <a:rPr lang="en-US" altLang="tr-TR"/>
              <a:t>sizes of their central bulges and the correlated winding of their</a:t>
            </a:r>
          </a:p>
          <a:p>
            <a:r>
              <a:rPr lang="en-US" altLang="tr-TR"/>
              <a:t>spiral arms. An S0 or SB0 galaxy, also called lenticular galaxy,</a:t>
            </a:r>
          </a:p>
          <a:p>
            <a:r>
              <a:rPr lang="en-US" altLang="tr-TR"/>
              <a:t>is an intermediate type between ellipticals and spirals. It has a</a:t>
            </a:r>
          </a:p>
          <a:p>
            <a:r>
              <a:rPr lang="en-US" altLang="tr-TR"/>
              <a:t>disk but no spiral arms.</a:t>
            </a:r>
          </a:p>
          <a:p>
            <a:endParaRPr lang="en-US" altLang="tr-TR"/>
          </a:p>
        </p:txBody>
      </p:sp>
    </p:spTree>
    <p:extLst>
      <p:ext uri="{BB962C8B-B14F-4D97-AF65-F5344CB8AC3E}">
        <p14:creationId xmlns:p14="http://schemas.microsoft.com/office/powerpoint/2010/main" val="368424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B2E359-0A18-4105-9DF2-CD416A3F98D6}" type="slidenum">
              <a:rPr lang="en-US" altLang="tr-TR">
                <a:solidFill>
                  <a:srgbClr val="000000"/>
                </a:solidFill>
              </a:rPr>
              <a:pPr/>
              <a:t>57</a:t>
            </a:fld>
            <a:endParaRPr lang="en-US" altLang="tr-TR">
              <a:solidFill>
                <a:srgbClr val="000000"/>
              </a:solidFill>
            </a:endParaRPr>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p:txBody>
          <a:bodyPr/>
          <a:lstStyle/>
          <a:p>
            <a:endParaRPr lang="en-US" altLang="tr-TR"/>
          </a:p>
        </p:txBody>
      </p:sp>
    </p:spTree>
    <p:extLst>
      <p:ext uri="{BB962C8B-B14F-4D97-AF65-F5344CB8AC3E}">
        <p14:creationId xmlns:p14="http://schemas.microsoft.com/office/powerpoint/2010/main" val="15962147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7CBCA8-6A8F-4DED-A466-1AE16E3E8649}" type="slidenum">
              <a:rPr lang="en-US" altLang="tr-TR"/>
              <a:pPr/>
              <a:t>59</a:t>
            </a:fld>
            <a:endParaRPr lang="en-US" altLang="tr-TR"/>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p:txBody>
          <a:bodyPr/>
          <a:lstStyle/>
          <a:p>
            <a:r>
              <a:rPr lang="en-US" altLang="tr-TR" sz="1400">
                <a:latin typeface="Helvetica" panose="020B0604020202020204" pitchFamily="34" charset="0"/>
              </a:rPr>
              <a:t>Big Idea: Composition of the universe </a:t>
            </a:r>
          </a:p>
          <a:p>
            <a:endParaRPr lang="en-US" altLang="tr-TR" sz="1400">
              <a:latin typeface="Helvetica" panose="020B0604020202020204" pitchFamily="34" charset="0"/>
            </a:endParaRPr>
          </a:p>
          <a:p>
            <a:r>
              <a:rPr lang="en-US" altLang="tr-TR" sz="1400">
                <a:latin typeface="Helvetica" panose="020B0604020202020204" pitchFamily="34" charset="0"/>
              </a:rPr>
              <a:t>Astronomers are able to determine how much dark energy there is based on the measured rate of expansion of the universe.  They are able to do this because Einstein's theory of gravity relates the expansion rate of the universe to the total amount of all forms of mass or energy in the universe.</a:t>
            </a:r>
          </a:p>
          <a:p>
            <a:r>
              <a:rPr lang="en-US" altLang="tr-TR" sz="1400">
                <a:latin typeface="Helvetica" panose="020B0604020202020204" pitchFamily="34" charset="0"/>
              </a:rPr>
              <a:t>The result is that about 73% of the content of the observable universe must be dark energy. In other words, most of the universe is made of some  mysterious form of energy whose nature is completely unknown.</a:t>
            </a:r>
          </a:p>
          <a:p>
            <a:endParaRPr lang="en-US" altLang="tr-TR" sz="1400">
              <a:latin typeface="Helvetica" panose="020B0604020202020204" pitchFamily="34" charset="0"/>
            </a:endParaRPr>
          </a:p>
        </p:txBody>
      </p:sp>
    </p:spTree>
    <p:extLst>
      <p:ext uri="{BB962C8B-B14F-4D97-AF65-F5344CB8AC3E}">
        <p14:creationId xmlns:p14="http://schemas.microsoft.com/office/powerpoint/2010/main" val="19552694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ECD19FB2-3AAB-4D03-B13A-2960828C78E3}" type="datetimeFigureOut">
              <a:rPr lang="en-US" dirty="0"/>
              <a:t>12/12/2015</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80C674-7DFC-42FE-B9CD-82963CDB1557}" type="datetimeFigureOut">
              <a:rPr lang="en-US" dirty="0"/>
              <a:t>12/12/2015</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76456F-F47D-4F25-8053-2A695DA0CA7D}" type="datetimeFigureOut">
              <a:rPr lang="en-US" dirty="0"/>
              <a:t>12/12/2015</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6C7379-69CC-4837-9905-BEBA22830C8A}" type="datetimeFigureOut">
              <a:rPr lang="en-US" dirty="0"/>
              <a:t>12/12/2015</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EB8B7E-8AEE-4F10-BFEE-C999AD004D36}" type="datetimeFigureOut">
              <a:rPr lang="en-US" dirty="0"/>
              <a:t>12/12/2015</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8668F3F9-58BC-440B-B37B-805B9055EF92}" type="datetimeFigureOut">
              <a:rPr lang="en-US" dirty="0"/>
              <a:t>12/12/2015</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0D5A53AF-48EA-489D-8260-9DCAB666386A}" type="datetimeFigureOut">
              <a:rPr lang="en-US" dirty="0"/>
              <a:t>12/12/2015</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dirty="0"/>
              <a:t>12/12/2015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dirty="0"/>
              <a:t>12/12/2015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smtClean="0"/>
              <a:t>Click to edit Master title style</a:t>
            </a:r>
            <a:endParaRPr lang="tr-TR"/>
          </a:p>
        </p:txBody>
      </p:sp>
      <p:sp>
        <p:nvSpPr>
          <p:cNvPr id="3" name="Online Image Placeholder 2"/>
          <p:cNvSpPr>
            <a:spLocks noGrp="1"/>
          </p:cNvSpPr>
          <p:nvPr>
            <p:ph type="clipArt" sz="half" idx="1"/>
          </p:nvPr>
        </p:nvSpPr>
        <p:spPr>
          <a:xfrm>
            <a:off x="914400" y="1641475"/>
            <a:ext cx="5080000" cy="4454525"/>
          </a:xfrm>
        </p:spPr>
        <p:txBody>
          <a:bodyPr/>
          <a:lstStyle/>
          <a:p>
            <a:endParaRPr lang="tr-TR"/>
          </a:p>
        </p:txBody>
      </p:sp>
      <p:sp>
        <p:nvSpPr>
          <p:cNvPr id="4" name="Text Placeholder 3"/>
          <p:cNvSpPr>
            <a:spLocks noGrp="1"/>
          </p:cNvSpPr>
          <p:nvPr>
            <p:ph type="body" sz="half" idx="2"/>
          </p:nvPr>
        </p:nvSpPr>
        <p:spPr>
          <a:xfrm>
            <a:off x="6197600" y="1641475"/>
            <a:ext cx="5080000" cy="4454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ltLang="tr-T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ltLang="tr-T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179AEE2-561E-4871-A52F-1DDD4772AFFA}" type="slidenum">
              <a:rPr lang="en-US" altLang="tr-TR"/>
              <a:pPr/>
              <a:t>‹#›</a:t>
            </a:fld>
            <a:endParaRPr lang="en-US" altLang="tr-TR"/>
          </a:p>
        </p:txBody>
      </p:sp>
    </p:spTree>
    <p:extLst>
      <p:ext uri="{BB962C8B-B14F-4D97-AF65-F5344CB8AC3E}">
        <p14:creationId xmlns:p14="http://schemas.microsoft.com/office/powerpoint/2010/main" val="9352103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GB"/>
          </a:p>
        </p:txBody>
      </p:sp>
      <p:sp>
        <p:nvSpPr>
          <p:cNvPr id="3" name="Table Placeholder 2"/>
          <p:cNvSpPr>
            <a:spLocks noGrp="1"/>
          </p:cNvSpPr>
          <p:nvPr>
            <p:ph type="tbl" idx="1"/>
          </p:nvPr>
        </p:nvSpPr>
        <p:spPr>
          <a:xfrm>
            <a:off x="609600" y="1600201"/>
            <a:ext cx="10972800" cy="4525963"/>
          </a:xfrm>
        </p:spPr>
        <p:txBody>
          <a:bodyPr/>
          <a:lstStyle/>
          <a:p>
            <a:endParaRPr lang="en-GB"/>
          </a:p>
        </p:txBody>
      </p:sp>
      <p:sp>
        <p:nvSpPr>
          <p:cNvPr id="4" name="Date Placeholder 3"/>
          <p:cNvSpPr>
            <a:spLocks noGrp="1"/>
          </p:cNvSpPr>
          <p:nvPr>
            <p:ph type="dt" sz="half" idx="10"/>
          </p:nvPr>
        </p:nvSpPr>
        <p:spPr>
          <a:xfrm>
            <a:off x="609600" y="6245225"/>
            <a:ext cx="2844800" cy="476250"/>
          </a:xfrm>
        </p:spPr>
        <p:txBody>
          <a:bodyPr/>
          <a:lstStyle>
            <a:lvl1pPr>
              <a:defRPr/>
            </a:lvl1pPr>
          </a:lstStyle>
          <a:p>
            <a:endParaRPr lang="en-US" altLang="tr-TR"/>
          </a:p>
        </p:txBody>
      </p:sp>
      <p:sp>
        <p:nvSpPr>
          <p:cNvPr id="5" name="Footer Placeholder 4"/>
          <p:cNvSpPr>
            <a:spLocks noGrp="1"/>
          </p:cNvSpPr>
          <p:nvPr>
            <p:ph type="ftr" sz="quarter" idx="11"/>
          </p:nvPr>
        </p:nvSpPr>
        <p:spPr>
          <a:xfrm>
            <a:off x="4165600" y="6245225"/>
            <a:ext cx="3860800" cy="476250"/>
          </a:xfrm>
        </p:spPr>
        <p:txBody>
          <a:bodyPr/>
          <a:lstStyle>
            <a:lvl1pPr>
              <a:defRPr/>
            </a:lvl1pPr>
          </a:lstStyle>
          <a:p>
            <a:endParaRPr lang="en-US" altLang="tr-TR"/>
          </a:p>
        </p:txBody>
      </p:sp>
      <p:sp>
        <p:nvSpPr>
          <p:cNvPr id="6" name="Slide Number Placeholder 5"/>
          <p:cNvSpPr>
            <a:spLocks noGrp="1"/>
          </p:cNvSpPr>
          <p:nvPr>
            <p:ph type="sldNum" sz="quarter" idx="12"/>
          </p:nvPr>
        </p:nvSpPr>
        <p:spPr>
          <a:xfrm>
            <a:off x="8737600" y="6245225"/>
            <a:ext cx="2844800" cy="476250"/>
          </a:xfrm>
        </p:spPr>
        <p:txBody>
          <a:bodyPr/>
          <a:lstStyle>
            <a:lvl1pPr>
              <a:defRPr/>
            </a:lvl1pPr>
          </a:lstStyle>
          <a:p>
            <a:fld id="{38FBD167-EC5C-40EF-A49C-760091AD29E7}" type="slidenum">
              <a:rPr lang="en-US" altLang="tr-TR"/>
              <a:pPr/>
              <a:t>‹#›</a:t>
            </a:fld>
            <a:endParaRPr lang="en-US" altLang="tr-TR"/>
          </a:p>
        </p:txBody>
      </p:sp>
    </p:spTree>
    <p:extLst>
      <p:ext uri="{BB962C8B-B14F-4D97-AF65-F5344CB8AC3E}">
        <p14:creationId xmlns:p14="http://schemas.microsoft.com/office/powerpoint/2010/main" val="586291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dirty="0"/>
              <a:t>12/12/2015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tr-T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tr-TR"/>
          </a:p>
        </p:txBody>
      </p:sp>
      <p:sp>
        <p:nvSpPr>
          <p:cNvPr id="4" name="Date Placeholder 3"/>
          <p:cNvSpPr>
            <a:spLocks noGrp="1"/>
          </p:cNvSpPr>
          <p:nvPr>
            <p:ph type="dt" sz="half" idx="10"/>
          </p:nvPr>
        </p:nvSpPr>
        <p:spPr/>
        <p:txBody>
          <a:bodyPr/>
          <a:lstStyle>
            <a:lvl1pPr>
              <a:defRPr/>
            </a:lvl1pPr>
          </a:lstStyle>
          <a:p>
            <a:endParaRPr lang="tr-TR" altLang="tr-TR">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tr-TR" altLang="tr-TR">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E1E77FB-105B-4240-949D-0BFB2DFAF852}" type="slidenum">
              <a:rPr lang="tr-TR" altLang="tr-TR">
                <a:solidFill>
                  <a:srgbClr val="000000"/>
                </a:solidFill>
              </a:rPr>
              <a:pPr/>
              <a:t>‹#›</a:t>
            </a:fld>
            <a:endParaRPr lang="tr-TR" altLang="tr-TR">
              <a:solidFill>
                <a:srgbClr val="000000"/>
              </a:solidFill>
            </a:endParaRPr>
          </a:p>
        </p:txBody>
      </p:sp>
    </p:spTree>
    <p:extLst>
      <p:ext uri="{BB962C8B-B14F-4D97-AF65-F5344CB8AC3E}">
        <p14:creationId xmlns:p14="http://schemas.microsoft.com/office/powerpoint/2010/main" val="8230556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10"/>
          </p:nvPr>
        </p:nvSpPr>
        <p:spPr/>
        <p:txBody>
          <a:bodyPr/>
          <a:lstStyle>
            <a:lvl1pPr>
              <a:defRPr/>
            </a:lvl1pPr>
          </a:lstStyle>
          <a:p>
            <a:endParaRPr lang="tr-TR" altLang="tr-TR">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tr-TR" altLang="tr-TR">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5E0BA6E-AD9C-4EB1-A71C-4257E130849A}" type="slidenum">
              <a:rPr lang="tr-TR" altLang="tr-TR">
                <a:solidFill>
                  <a:srgbClr val="000000"/>
                </a:solidFill>
              </a:rPr>
              <a:pPr/>
              <a:t>‹#›</a:t>
            </a:fld>
            <a:endParaRPr lang="tr-TR" altLang="tr-TR">
              <a:solidFill>
                <a:srgbClr val="000000"/>
              </a:solidFill>
            </a:endParaRPr>
          </a:p>
        </p:txBody>
      </p:sp>
    </p:spTree>
    <p:extLst>
      <p:ext uri="{BB962C8B-B14F-4D97-AF65-F5344CB8AC3E}">
        <p14:creationId xmlns:p14="http://schemas.microsoft.com/office/powerpoint/2010/main" val="4445082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tr-T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tr-TR" altLang="tr-TR">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tr-TR" altLang="tr-TR">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BA4B1B8-523C-46CA-B9E6-B1B806A94110}" type="slidenum">
              <a:rPr lang="tr-TR" altLang="tr-TR">
                <a:solidFill>
                  <a:srgbClr val="000000"/>
                </a:solidFill>
              </a:rPr>
              <a:pPr/>
              <a:t>‹#›</a:t>
            </a:fld>
            <a:endParaRPr lang="tr-TR" altLang="tr-TR">
              <a:solidFill>
                <a:srgbClr val="000000"/>
              </a:solidFill>
            </a:endParaRPr>
          </a:p>
        </p:txBody>
      </p:sp>
    </p:spTree>
    <p:extLst>
      <p:ext uri="{BB962C8B-B14F-4D97-AF65-F5344CB8AC3E}">
        <p14:creationId xmlns:p14="http://schemas.microsoft.com/office/powerpoint/2010/main" val="41116592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Date Placeholder 4"/>
          <p:cNvSpPr>
            <a:spLocks noGrp="1"/>
          </p:cNvSpPr>
          <p:nvPr>
            <p:ph type="dt" sz="half" idx="10"/>
          </p:nvPr>
        </p:nvSpPr>
        <p:spPr/>
        <p:txBody>
          <a:bodyPr/>
          <a:lstStyle>
            <a:lvl1pPr>
              <a:defRPr/>
            </a:lvl1pPr>
          </a:lstStyle>
          <a:p>
            <a:endParaRPr lang="tr-TR" altLang="tr-TR">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tr-TR" altLang="tr-TR">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FB105BD-D6C6-463A-BBE1-46242F76D6DC}" type="slidenum">
              <a:rPr lang="tr-TR" altLang="tr-TR">
                <a:solidFill>
                  <a:srgbClr val="000000"/>
                </a:solidFill>
              </a:rPr>
              <a:pPr/>
              <a:t>‹#›</a:t>
            </a:fld>
            <a:endParaRPr lang="tr-TR" altLang="tr-TR">
              <a:solidFill>
                <a:srgbClr val="000000"/>
              </a:solidFill>
            </a:endParaRPr>
          </a:p>
        </p:txBody>
      </p:sp>
    </p:spTree>
    <p:extLst>
      <p:ext uri="{BB962C8B-B14F-4D97-AF65-F5344CB8AC3E}">
        <p14:creationId xmlns:p14="http://schemas.microsoft.com/office/powerpoint/2010/main" val="8649392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tr-T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7" name="Date Placeholder 6"/>
          <p:cNvSpPr>
            <a:spLocks noGrp="1"/>
          </p:cNvSpPr>
          <p:nvPr>
            <p:ph type="dt" sz="half" idx="10"/>
          </p:nvPr>
        </p:nvSpPr>
        <p:spPr/>
        <p:txBody>
          <a:bodyPr/>
          <a:lstStyle>
            <a:lvl1pPr>
              <a:defRPr/>
            </a:lvl1pPr>
          </a:lstStyle>
          <a:p>
            <a:endParaRPr lang="tr-TR" altLang="tr-TR">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tr-TR" altLang="tr-TR">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59D5C62-126F-47A0-AB3D-B79EAF62C467}" type="slidenum">
              <a:rPr lang="tr-TR" altLang="tr-TR">
                <a:solidFill>
                  <a:srgbClr val="000000"/>
                </a:solidFill>
              </a:rPr>
              <a:pPr/>
              <a:t>‹#›</a:t>
            </a:fld>
            <a:endParaRPr lang="tr-TR" altLang="tr-TR">
              <a:solidFill>
                <a:srgbClr val="000000"/>
              </a:solidFill>
            </a:endParaRPr>
          </a:p>
        </p:txBody>
      </p:sp>
    </p:spTree>
    <p:extLst>
      <p:ext uri="{BB962C8B-B14F-4D97-AF65-F5344CB8AC3E}">
        <p14:creationId xmlns:p14="http://schemas.microsoft.com/office/powerpoint/2010/main" val="40567400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Date Placeholder 2"/>
          <p:cNvSpPr>
            <a:spLocks noGrp="1"/>
          </p:cNvSpPr>
          <p:nvPr>
            <p:ph type="dt" sz="half" idx="10"/>
          </p:nvPr>
        </p:nvSpPr>
        <p:spPr/>
        <p:txBody>
          <a:bodyPr/>
          <a:lstStyle>
            <a:lvl1pPr>
              <a:defRPr/>
            </a:lvl1pPr>
          </a:lstStyle>
          <a:p>
            <a:endParaRPr lang="tr-TR" altLang="tr-TR">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tr-TR" altLang="tr-TR">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6CF7285D-76D0-4C02-B775-26A4FA5108D3}" type="slidenum">
              <a:rPr lang="tr-TR" altLang="tr-TR">
                <a:solidFill>
                  <a:srgbClr val="000000"/>
                </a:solidFill>
              </a:rPr>
              <a:pPr/>
              <a:t>‹#›</a:t>
            </a:fld>
            <a:endParaRPr lang="tr-TR" altLang="tr-TR">
              <a:solidFill>
                <a:srgbClr val="000000"/>
              </a:solidFill>
            </a:endParaRPr>
          </a:p>
        </p:txBody>
      </p:sp>
    </p:spTree>
    <p:extLst>
      <p:ext uri="{BB962C8B-B14F-4D97-AF65-F5344CB8AC3E}">
        <p14:creationId xmlns:p14="http://schemas.microsoft.com/office/powerpoint/2010/main" val="20419043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tr-TR" altLang="tr-TR">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tr-TR" altLang="tr-TR">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42E1755-D702-41DE-8185-CBE5419F9748}" type="slidenum">
              <a:rPr lang="tr-TR" altLang="tr-TR">
                <a:solidFill>
                  <a:srgbClr val="000000"/>
                </a:solidFill>
              </a:rPr>
              <a:pPr/>
              <a:t>‹#›</a:t>
            </a:fld>
            <a:endParaRPr lang="tr-TR" altLang="tr-TR">
              <a:solidFill>
                <a:srgbClr val="000000"/>
              </a:solidFill>
            </a:endParaRPr>
          </a:p>
        </p:txBody>
      </p:sp>
    </p:spTree>
    <p:extLst>
      <p:ext uri="{BB962C8B-B14F-4D97-AF65-F5344CB8AC3E}">
        <p14:creationId xmlns:p14="http://schemas.microsoft.com/office/powerpoint/2010/main" val="32810005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tr-T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tr-TR" altLang="tr-TR">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tr-TR" altLang="tr-TR">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3C18F11-FB5A-46FC-8B87-2F3B7946712B}" type="slidenum">
              <a:rPr lang="tr-TR" altLang="tr-TR">
                <a:solidFill>
                  <a:srgbClr val="000000"/>
                </a:solidFill>
              </a:rPr>
              <a:pPr/>
              <a:t>‹#›</a:t>
            </a:fld>
            <a:endParaRPr lang="tr-TR" altLang="tr-TR">
              <a:solidFill>
                <a:srgbClr val="000000"/>
              </a:solidFill>
            </a:endParaRPr>
          </a:p>
        </p:txBody>
      </p:sp>
    </p:spTree>
    <p:extLst>
      <p:ext uri="{BB962C8B-B14F-4D97-AF65-F5344CB8AC3E}">
        <p14:creationId xmlns:p14="http://schemas.microsoft.com/office/powerpoint/2010/main" val="23898131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tr-T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tr-TR" altLang="tr-TR">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tr-TR" altLang="tr-TR">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E4195A1-63ED-45C7-95A6-C74BA646777B}" type="slidenum">
              <a:rPr lang="tr-TR" altLang="tr-TR">
                <a:solidFill>
                  <a:srgbClr val="000000"/>
                </a:solidFill>
              </a:rPr>
              <a:pPr/>
              <a:t>‹#›</a:t>
            </a:fld>
            <a:endParaRPr lang="tr-TR" altLang="tr-TR">
              <a:solidFill>
                <a:srgbClr val="000000"/>
              </a:solidFill>
            </a:endParaRPr>
          </a:p>
        </p:txBody>
      </p:sp>
    </p:spTree>
    <p:extLst>
      <p:ext uri="{BB962C8B-B14F-4D97-AF65-F5344CB8AC3E}">
        <p14:creationId xmlns:p14="http://schemas.microsoft.com/office/powerpoint/2010/main" val="27889783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10"/>
          </p:nvPr>
        </p:nvSpPr>
        <p:spPr/>
        <p:txBody>
          <a:bodyPr/>
          <a:lstStyle>
            <a:lvl1pPr>
              <a:defRPr/>
            </a:lvl1pPr>
          </a:lstStyle>
          <a:p>
            <a:endParaRPr lang="tr-TR" altLang="tr-TR">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tr-TR" altLang="tr-TR">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A745312-533E-4752-9500-7F119F00F7A9}" type="slidenum">
              <a:rPr lang="tr-TR" altLang="tr-TR">
                <a:solidFill>
                  <a:srgbClr val="000000"/>
                </a:solidFill>
              </a:rPr>
              <a:pPr/>
              <a:t>‹#›</a:t>
            </a:fld>
            <a:endParaRPr lang="tr-TR" altLang="tr-TR">
              <a:solidFill>
                <a:srgbClr val="000000"/>
              </a:solidFill>
            </a:endParaRPr>
          </a:p>
        </p:txBody>
      </p:sp>
    </p:spTree>
    <p:extLst>
      <p:ext uri="{BB962C8B-B14F-4D97-AF65-F5344CB8AC3E}">
        <p14:creationId xmlns:p14="http://schemas.microsoft.com/office/powerpoint/2010/main" val="4049135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F39F4F5-F4D2-4D2A-AB60-88D37ADCB869}" type="datetimeFigureOut">
              <a:rPr lang="en-US" dirty="0"/>
              <a:t>12/12/2015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tr-T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10"/>
          </p:nvPr>
        </p:nvSpPr>
        <p:spPr/>
        <p:txBody>
          <a:bodyPr/>
          <a:lstStyle>
            <a:lvl1pPr>
              <a:defRPr/>
            </a:lvl1pPr>
          </a:lstStyle>
          <a:p>
            <a:endParaRPr lang="tr-TR" altLang="tr-TR">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tr-TR" altLang="tr-TR">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B0AE9F7-4C76-44A3-BEAC-65852E7A7C1B}" type="slidenum">
              <a:rPr lang="tr-TR" altLang="tr-TR">
                <a:solidFill>
                  <a:srgbClr val="000000"/>
                </a:solidFill>
              </a:rPr>
              <a:pPr/>
              <a:t>‹#›</a:t>
            </a:fld>
            <a:endParaRPr lang="tr-TR" altLang="tr-TR">
              <a:solidFill>
                <a:srgbClr val="000000"/>
              </a:solidFill>
            </a:endParaRPr>
          </a:p>
        </p:txBody>
      </p:sp>
    </p:spTree>
    <p:extLst>
      <p:ext uri="{BB962C8B-B14F-4D97-AF65-F5344CB8AC3E}">
        <p14:creationId xmlns:p14="http://schemas.microsoft.com/office/powerpoint/2010/main" val="13220366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tr-T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tr-TR"/>
          </a:p>
        </p:txBody>
      </p:sp>
      <p:sp>
        <p:nvSpPr>
          <p:cNvPr id="4" name="Date Placeholder 3"/>
          <p:cNvSpPr>
            <a:spLocks noGrp="1"/>
          </p:cNvSpPr>
          <p:nvPr>
            <p:ph type="dt" sz="half" idx="10"/>
          </p:nvPr>
        </p:nvSpPr>
        <p:spPr/>
        <p:txBody>
          <a:bodyPr/>
          <a:lstStyle>
            <a:lvl1pPr>
              <a:defRPr/>
            </a:lvl1pPr>
          </a:lstStyle>
          <a:p>
            <a:endParaRPr lang="tr-TR" altLang="tr-TR">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tr-TR" altLang="tr-TR">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E1E77FB-105B-4240-949D-0BFB2DFAF852}" type="slidenum">
              <a:rPr lang="tr-TR" altLang="tr-TR">
                <a:solidFill>
                  <a:srgbClr val="000000"/>
                </a:solidFill>
              </a:rPr>
              <a:pPr/>
              <a:t>‹#›</a:t>
            </a:fld>
            <a:endParaRPr lang="tr-TR" altLang="tr-TR">
              <a:solidFill>
                <a:srgbClr val="000000"/>
              </a:solidFill>
            </a:endParaRPr>
          </a:p>
        </p:txBody>
      </p:sp>
    </p:spTree>
    <p:extLst>
      <p:ext uri="{BB962C8B-B14F-4D97-AF65-F5344CB8AC3E}">
        <p14:creationId xmlns:p14="http://schemas.microsoft.com/office/powerpoint/2010/main" val="6346262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10"/>
          </p:nvPr>
        </p:nvSpPr>
        <p:spPr/>
        <p:txBody>
          <a:bodyPr/>
          <a:lstStyle>
            <a:lvl1pPr>
              <a:defRPr/>
            </a:lvl1pPr>
          </a:lstStyle>
          <a:p>
            <a:endParaRPr lang="tr-TR" altLang="tr-TR">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tr-TR" altLang="tr-TR">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5E0BA6E-AD9C-4EB1-A71C-4257E130849A}" type="slidenum">
              <a:rPr lang="tr-TR" altLang="tr-TR">
                <a:solidFill>
                  <a:srgbClr val="000000"/>
                </a:solidFill>
              </a:rPr>
              <a:pPr/>
              <a:t>‹#›</a:t>
            </a:fld>
            <a:endParaRPr lang="tr-TR" altLang="tr-TR">
              <a:solidFill>
                <a:srgbClr val="000000"/>
              </a:solidFill>
            </a:endParaRPr>
          </a:p>
        </p:txBody>
      </p:sp>
    </p:spTree>
    <p:extLst>
      <p:ext uri="{BB962C8B-B14F-4D97-AF65-F5344CB8AC3E}">
        <p14:creationId xmlns:p14="http://schemas.microsoft.com/office/powerpoint/2010/main" val="27757360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tr-T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tr-TR" altLang="tr-TR">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tr-TR" altLang="tr-TR">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BA4B1B8-523C-46CA-B9E6-B1B806A94110}" type="slidenum">
              <a:rPr lang="tr-TR" altLang="tr-TR">
                <a:solidFill>
                  <a:srgbClr val="000000"/>
                </a:solidFill>
              </a:rPr>
              <a:pPr/>
              <a:t>‹#›</a:t>
            </a:fld>
            <a:endParaRPr lang="tr-TR" altLang="tr-TR">
              <a:solidFill>
                <a:srgbClr val="000000"/>
              </a:solidFill>
            </a:endParaRPr>
          </a:p>
        </p:txBody>
      </p:sp>
    </p:spTree>
    <p:extLst>
      <p:ext uri="{BB962C8B-B14F-4D97-AF65-F5344CB8AC3E}">
        <p14:creationId xmlns:p14="http://schemas.microsoft.com/office/powerpoint/2010/main" val="17823804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Date Placeholder 4"/>
          <p:cNvSpPr>
            <a:spLocks noGrp="1"/>
          </p:cNvSpPr>
          <p:nvPr>
            <p:ph type="dt" sz="half" idx="10"/>
          </p:nvPr>
        </p:nvSpPr>
        <p:spPr/>
        <p:txBody>
          <a:bodyPr/>
          <a:lstStyle>
            <a:lvl1pPr>
              <a:defRPr/>
            </a:lvl1pPr>
          </a:lstStyle>
          <a:p>
            <a:endParaRPr lang="tr-TR" altLang="tr-TR">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tr-TR" altLang="tr-TR">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FB105BD-D6C6-463A-BBE1-46242F76D6DC}" type="slidenum">
              <a:rPr lang="tr-TR" altLang="tr-TR">
                <a:solidFill>
                  <a:srgbClr val="000000"/>
                </a:solidFill>
              </a:rPr>
              <a:pPr/>
              <a:t>‹#›</a:t>
            </a:fld>
            <a:endParaRPr lang="tr-TR" altLang="tr-TR">
              <a:solidFill>
                <a:srgbClr val="000000"/>
              </a:solidFill>
            </a:endParaRPr>
          </a:p>
        </p:txBody>
      </p:sp>
    </p:spTree>
    <p:extLst>
      <p:ext uri="{BB962C8B-B14F-4D97-AF65-F5344CB8AC3E}">
        <p14:creationId xmlns:p14="http://schemas.microsoft.com/office/powerpoint/2010/main" val="5722061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tr-T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7" name="Date Placeholder 6"/>
          <p:cNvSpPr>
            <a:spLocks noGrp="1"/>
          </p:cNvSpPr>
          <p:nvPr>
            <p:ph type="dt" sz="half" idx="10"/>
          </p:nvPr>
        </p:nvSpPr>
        <p:spPr/>
        <p:txBody>
          <a:bodyPr/>
          <a:lstStyle>
            <a:lvl1pPr>
              <a:defRPr/>
            </a:lvl1pPr>
          </a:lstStyle>
          <a:p>
            <a:endParaRPr lang="tr-TR" altLang="tr-TR">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tr-TR" altLang="tr-TR">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59D5C62-126F-47A0-AB3D-B79EAF62C467}" type="slidenum">
              <a:rPr lang="tr-TR" altLang="tr-TR">
                <a:solidFill>
                  <a:srgbClr val="000000"/>
                </a:solidFill>
              </a:rPr>
              <a:pPr/>
              <a:t>‹#›</a:t>
            </a:fld>
            <a:endParaRPr lang="tr-TR" altLang="tr-TR">
              <a:solidFill>
                <a:srgbClr val="000000"/>
              </a:solidFill>
            </a:endParaRPr>
          </a:p>
        </p:txBody>
      </p:sp>
    </p:spTree>
    <p:extLst>
      <p:ext uri="{BB962C8B-B14F-4D97-AF65-F5344CB8AC3E}">
        <p14:creationId xmlns:p14="http://schemas.microsoft.com/office/powerpoint/2010/main" val="12012021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Date Placeholder 2"/>
          <p:cNvSpPr>
            <a:spLocks noGrp="1"/>
          </p:cNvSpPr>
          <p:nvPr>
            <p:ph type="dt" sz="half" idx="10"/>
          </p:nvPr>
        </p:nvSpPr>
        <p:spPr/>
        <p:txBody>
          <a:bodyPr/>
          <a:lstStyle>
            <a:lvl1pPr>
              <a:defRPr/>
            </a:lvl1pPr>
          </a:lstStyle>
          <a:p>
            <a:endParaRPr lang="tr-TR" altLang="tr-TR">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tr-TR" altLang="tr-TR">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6CF7285D-76D0-4C02-B775-26A4FA5108D3}" type="slidenum">
              <a:rPr lang="tr-TR" altLang="tr-TR">
                <a:solidFill>
                  <a:srgbClr val="000000"/>
                </a:solidFill>
              </a:rPr>
              <a:pPr/>
              <a:t>‹#›</a:t>
            </a:fld>
            <a:endParaRPr lang="tr-TR" altLang="tr-TR">
              <a:solidFill>
                <a:srgbClr val="000000"/>
              </a:solidFill>
            </a:endParaRPr>
          </a:p>
        </p:txBody>
      </p:sp>
    </p:spTree>
    <p:extLst>
      <p:ext uri="{BB962C8B-B14F-4D97-AF65-F5344CB8AC3E}">
        <p14:creationId xmlns:p14="http://schemas.microsoft.com/office/powerpoint/2010/main" val="40807054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tr-TR" altLang="tr-TR">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tr-TR" altLang="tr-TR">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42E1755-D702-41DE-8185-CBE5419F9748}" type="slidenum">
              <a:rPr lang="tr-TR" altLang="tr-TR">
                <a:solidFill>
                  <a:srgbClr val="000000"/>
                </a:solidFill>
              </a:rPr>
              <a:pPr/>
              <a:t>‹#›</a:t>
            </a:fld>
            <a:endParaRPr lang="tr-TR" altLang="tr-TR">
              <a:solidFill>
                <a:srgbClr val="000000"/>
              </a:solidFill>
            </a:endParaRPr>
          </a:p>
        </p:txBody>
      </p:sp>
    </p:spTree>
    <p:extLst>
      <p:ext uri="{BB962C8B-B14F-4D97-AF65-F5344CB8AC3E}">
        <p14:creationId xmlns:p14="http://schemas.microsoft.com/office/powerpoint/2010/main" val="12962971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tr-T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tr-TR" altLang="tr-TR">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tr-TR" altLang="tr-TR">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3C18F11-FB5A-46FC-8B87-2F3B7946712B}" type="slidenum">
              <a:rPr lang="tr-TR" altLang="tr-TR">
                <a:solidFill>
                  <a:srgbClr val="000000"/>
                </a:solidFill>
              </a:rPr>
              <a:pPr/>
              <a:t>‹#›</a:t>
            </a:fld>
            <a:endParaRPr lang="tr-TR" altLang="tr-TR">
              <a:solidFill>
                <a:srgbClr val="000000"/>
              </a:solidFill>
            </a:endParaRPr>
          </a:p>
        </p:txBody>
      </p:sp>
    </p:spTree>
    <p:extLst>
      <p:ext uri="{BB962C8B-B14F-4D97-AF65-F5344CB8AC3E}">
        <p14:creationId xmlns:p14="http://schemas.microsoft.com/office/powerpoint/2010/main" val="9623061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tr-T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tr-TR" altLang="tr-TR">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tr-TR" altLang="tr-TR">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E4195A1-63ED-45C7-95A6-C74BA646777B}" type="slidenum">
              <a:rPr lang="tr-TR" altLang="tr-TR">
                <a:solidFill>
                  <a:srgbClr val="000000"/>
                </a:solidFill>
              </a:rPr>
              <a:pPr/>
              <a:t>‹#›</a:t>
            </a:fld>
            <a:endParaRPr lang="tr-TR" altLang="tr-TR">
              <a:solidFill>
                <a:srgbClr val="000000"/>
              </a:solidFill>
            </a:endParaRPr>
          </a:p>
        </p:txBody>
      </p:sp>
    </p:spTree>
    <p:extLst>
      <p:ext uri="{BB962C8B-B14F-4D97-AF65-F5344CB8AC3E}">
        <p14:creationId xmlns:p14="http://schemas.microsoft.com/office/powerpoint/2010/main" val="958778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dirty="0"/>
              <a:t>12/12/2015</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10"/>
          </p:nvPr>
        </p:nvSpPr>
        <p:spPr/>
        <p:txBody>
          <a:bodyPr/>
          <a:lstStyle>
            <a:lvl1pPr>
              <a:defRPr/>
            </a:lvl1pPr>
          </a:lstStyle>
          <a:p>
            <a:endParaRPr lang="tr-TR" altLang="tr-TR">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tr-TR" altLang="tr-TR">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A745312-533E-4752-9500-7F119F00F7A9}" type="slidenum">
              <a:rPr lang="tr-TR" altLang="tr-TR">
                <a:solidFill>
                  <a:srgbClr val="000000"/>
                </a:solidFill>
              </a:rPr>
              <a:pPr/>
              <a:t>‹#›</a:t>
            </a:fld>
            <a:endParaRPr lang="tr-TR" altLang="tr-TR">
              <a:solidFill>
                <a:srgbClr val="000000"/>
              </a:solidFill>
            </a:endParaRPr>
          </a:p>
        </p:txBody>
      </p:sp>
    </p:spTree>
    <p:extLst>
      <p:ext uri="{BB962C8B-B14F-4D97-AF65-F5344CB8AC3E}">
        <p14:creationId xmlns:p14="http://schemas.microsoft.com/office/powerpoint/2010/main" val="15940569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tr-T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10"/>
          </p:nvPr>
        </p:nvSpPr>
        <p:spPr/>
        <p:txBody>
          <a:bodyPr/>
          <a:lstStyle>
            <a:lvl1pPr>
              <a:defRPr/>
            </a:lvl1pPr>
          </a:lstStyle>
          <a:p>
            <a:endParaRPr lang="tr-TR" altLang="tr-TR">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tr-TR" altLang="tr-TR">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B0AE9F7-4C76-44A3-BEAC-65852E7A7C1B}" type="slidenum">
              <a:rPr lang="tr-TR" altLang="tr-TR">
                <a:solidFill>
                  <a:srgbClr val="000000"/>
                </a:solidFill>
              </a:rPr>
              <a:pPr/>
              <a:t>‹#›</a:t>
            </a:fld>
            <a:endParaRPr lang="tr-TR" altLang="tr-TR">
              <a:solidFill>
                <a:srgbClr val="000000"/>
              </a:solidFill>
            </a:endParaRPr>
          </a:p>
        </p:txBody>
      </p:sp>
    </p:spTree>
    <p:extLst>
      <p:ext uri="{BB962C8B-B14F-4D97-AF65-F5344CB8AC3E}">
        <p14:creationId xmlns:p14="http://schemas.microsoft.com/office/powerpoint/2010/main" val="13330824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tr-T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tr-TR"/>
          </a:p>
        </p:txBody>
      </p:sp>
      <p:sp>
        <p:nvSpPr>
          <p:cNvPr id="4" name="Date Placeholder 3"/>
          <p:cNvSpPr>
            <a:spLocks noGrp="1"/>
          </p:cNvSpPr>
          <p:nvPr>
            <p:ph type="dt" sz="half" idx="10"/>
          </p:nvPr>
        </p:nvSpPr>
        <p:spPr/>
        <p:txBody>
          <a:bodyPr/>
          <a:lstStyle>
            <a:lvl1pPr>
              <a:defRPr/>
            </a:lvl1pPr>
          </a:lstStyle>
          <a:p>
            <a:endParaRPr lang="tr-TR" altLang="tr-TR">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tr-TR" altLang="tr-TR">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E1E77FB-105B-4240-949D-0BFB2DFAF852}" type="slidenum">
              <a:rPr lang="tr-TR" altLang="tr-TR">
                <a:solidFill>
                  <a:srgbClr val="000000"/>
                </a:solidFill>
              </a:rPr>
              <a:pPr/>
              <a:t>‹#›</a:t>
            </a:fld>
            <a:endParaRPr lang="tr-TR" altLang="tr-TR">
              <a:solidFill>
                <a:srgbClr val="000000"/>
              </a:solidFill>
            </a:endParaRPr>
          </a:p>
        </p:txBody>
      </p:sp>
    </p:spTree>
    <p:extLst>
      <p:ext uri="{BB962C8B-B14F-4D97-AF65-F5344CB8AC3E}">
        <p14:creationId xmlns:p14="http://schemas.microsoft.com/office/powerpoint/2010/main" val="5574233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10"/>
          </p:nvPr>
        </p:nvSpPr>
        <p:spPr/>
        <p:txBody>
          <a:bodyPr/>
          <a:lstStyle>
            <a:lvl1pPr>
              <a:defRPr/>
            </a:lvl1pPr>
          </a:lstStyle>
          <a:p>
            <a:endParaRPr lang="tr-TR" altLang="tr-TR">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tr-TR" altLang="tr-TR">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5E0BA6E-AD9C-4EB1-A71C-4257E130849A}" type="slidenum">
              <a:rPr lang="tr-TR" altLang="tr-TR">
                <a:solidFill>
                  <a:srgbClr val="000000"/>
                </a:solidFill>
              </a:rPr>
              <a:pPr/>
              <a:t>‹#›</a:t>
            </a:fld>
            <a:endParaRPr lang="tr-TR" altLang="tr-TR">
              <a:solidFill>
                <a:srgbClr val="000000"/>
              </a:solidFill>
            </a:endParaRPr>
          </a:p>
        </p:txBody>
      </p:sp>
    </p:spTree>
    <p:extLst>
      <p:ext uri="{BB962C8B-B14F-4D97-AF65-F5344CB8AC3E}">
        <p14:creationId xmlns:p14="http://schemas.microsoft.com/office/powerpoint/2010/main" val="34245659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tr-T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tr-TR" altLang="tr-TR">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tr-TR" altLang="tr-TR">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BA4B1B8-523C-46CA-B9E6-B1B806A94110}" type="slidenum">
              <a:rPr lang="tr-TR" altLang="tr-TR">
                <a:solidFill>
                  <a:srgbClr val="000000"/>
                </a:solidFill>
              </a:rPr>
              <a:pPr/>
              <a:t>‹#›</a:t>
            </a:fld>
            <a:endParaRPr lang="tr-TR" altLang="tr-TR">
              <a:solidFill>
                <a:srgbClr val="000000"/>
              </a:solidFill>
            </a:endParaRPr>
          </a:p>
        </p:txBody>
      </p:sp>
    </p:spTree>
    <p:extLst>
      <p:ext uri="{BB962C8B-B14F-4D97-AF65-F5344CB8AC3E}">
        <p14:creationId xmlns:p14="http://schemas.microsoft.com/office/powerpoint/2010/main" val="40543313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Date Placeholder 4"/>
          <p:cNvSpPr>
            <a:spLocks noGrp="1"/>
          </p:cNvSpPr>
          <p:nvPr>
            <p:ph type="dt" sz="half" idx="10"/>
          </p:nvPr>
        </p:nvSpPr>
        <p:spPr/>
        <p:txBody>
          <a:bodyPr/>
          <a:lstStyle>
            <a:lvl1pPr>
              <a:defRPr/>
            </a:lvl1pPr>
          </a:lstStyle>
          <a:p>
            <a:endParaRPr lang="tr-TR" altLang="tr-TR">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tr-TR" altLang="tr-TR">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FB105BD-D6C6-463A-BBE1-46242F76D6DC}" type="slidenum">
              <a:rPr lang="tr-TR" altLang="tr-TR">
                <a:solidFill>
                  <a:srgbClr val="000000"/>
                </a:solidFill>
              </a:rPr>
              <a:pPr/>
              <a:t>‹#›</a:t>
            </a:fld>
            <a:endParaRPr lang="tr-TR" altLang="tr-TR">
              <a:solidFill>
                <a:srgbClr val="000000"/>
              </a:solidFill>
            </a:endParaRPr>
          </a:p>
        </p:txBody>
      </p:sp>
    </p:spTree>
    <p:extLst>
      <p:ext uri="{BB962C8B-B14F-4D97-AF65-F5344CB8AC3E}">
        <p14:creationId xmlns:p14="http://schemas.microsoft.com/office/powerpoint/2010/main" val="19992154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tr-T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7" name="Date Placeholder 6"/>
          <p:cNvSpPr>
            <a:spLocks noGrp="1"/>
          </p:cNvSpPr>
          <p:nvPr>
            <p:ph type="dt" sz="half" idx="10"/>
          </p:nvPr>
        </p:nvSpPr>
        <p:spPr/>
        <p:txBody>
          <a:bodyPr/>
          <a:lstStyle>
            <a:lvl1pPr>
              <a:defRPr/>
            </a:lvl1pPr>
          </a:lstStyle>
          <a:p>
            <a:endParaRPr lang="tr-TR" altLang="tr-TR">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tr-TR" altLang="tr-TR">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59D5C62-126F-47A0-AB3D-B79EAF62C467}" type="slidenum">
              <a:rPr lang="tr-TR" altLang="tr-TR">
                <a:solidFill>
                  <a:srgbClr val="000000"/>
                </a:solidFill>
              </a:rPr>
              <a:pPr/>
              <a:t>‹#›</a:t>
            </a:fld>
            <a:endParaRPr lang="tr-TR" altLang="tr-TR">
              <a:solidFill>
                <a:srgbClr val="000000"/>
              </a:solidFill>
            </a:endParaRPr>
          </a:p>
        </p:txBody>
      </p:sp>
    </p:spTree>
    <p:extLst>
      <p:ext uri="{BB962C8B-B14F-4D97-AF65-F5344CB8AC3E}">
        <p14:creationId xmlns:p14="http://schemas.microsoft.com/office/powerpoint/2010/main" val="14544279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Date Placeholder 2"/>
          <p:cNvSpPr>
            <a:spLocks noGrp="1"/>
          </p:cNvSpPr>
          <p:nvPr>
            <p:ph type="dt" sz="half" idx="10"/>
          </p:nvPr>
        </p:nvSpPr>
        <p:spPr/>
        <p:txBody>
          <a:bodyPr/>
          <a:lstStyle>
            <a:lvl1pPr>
              <a:defRPr/>
            </a:lvl1pPr>
          </a:lstStyle>
          <a:p>
            <a:endParaRPr lang="tr-TR" altLang="tr-TR">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tr-TR" altLang="tr-TR">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6CF7285D-76D0-4C02-B775-26A4FA5108D3}" type="slidenum">
              <a:rPr lang="tr-TR" altLang="tr-TR">
                <a:solidFill>
                  <a:srgbClr val="000000"/>
                </a:solidFill>
              </a:rPr>
              <a:pPr/>
              <a:t>‹#›</a:t>
            </a:fld>
            <a:endParaRPr lang="tr-TR" altLang="tr-TR">
              <a:solidFill>
                <a:srgbClr val="000000"/>
              </a:solidFill>
            </a:endParaRPr>
          </a:p>
        </p:txBody>
      </p:sp>
    </p:spTree>
    <p:extLst>
      <p:ext uri="{BB962C8B-B14F-4D97-AF65-F5344CB8AC3E}">
        <p14:creationId xmlns:p14="http://schemas.microsoft.com/office/powerpoint/2010/main" val="17158676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tr-TR" altLang="tr-TR">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tr-TR" altLang="tr-TR">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42E1755-D702-41DE-8185-CBE5419F9748}" type="slidenum">
              <a:rPr lang="tr-TR" altLang="tr-TR">
                <a:solidFill>
                  <a:srgbClr val="000000"/>
                </a:solidFill>
              </a:rPr>
              <a:pPr/>
              <a:t>‹#›</a:t>
            </a:fld>
            <a:endParaRPr lang="tr-TR" altLang="tr-TR">
              <a:solidFill>
                <a:srgbClr val="000000"/>
              </a:solidFill>
            </a:endParaRPr>
          </a:p>
        </p:txBody>
      </p:sp>
    </p:spTree>
    <p:extLst>
      <p:ext uri="{BB962C8B-B14F-4D97-AF65-F5344CB8AC3E}">
        <p14:creationId xmlns:p14="http://schemas.microsoft.com/office/powerpoint/2010/main" val="35762824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tr-T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tr-TR" altLang="tr-TR">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tr-TR" altLang="tr-TR">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3C18F11-FB5A-46FC-8B87-2F3B7946712B}" type="slidenum">
              <a:rPr lang="tr-TR" altLang="tr-TR">
                <a:solidFill>
                  <a:srgbClr val="000000"/>
                </a:solidFill>
              </a:rPr>
              <a:pPr/>
              <a:t>‹#›</a:t>
            </a:fld>
            <a:endParaRPr lang="tr-TR" altLang="tr-TR">
              <a:solidFill>
                <a:srgbClr val="000000"/>
              </a:solidFill>
            </a:endParaRPr>
          </a:p>
        </p:txBody>
      </p:sp>
    </p:spTree>
    <p:extLst>
      <p:ext uri="{BB962C8B-B14F-4D97-AF65-F5344CB8AC3E}">
        <p14:creationId xmlns:p14="http://schemas.microsoft.com/office/powerpoint/2010/main" val="349810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dirty="0"/>
              <a:t>12/12/2015</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tr-T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tr-TR" altLang="tr-TR">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tr-TR" altLang="tr-TR">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E4195A1-63ED-45C7-95A6-C74BA646777B}" type="slidenum">
              <a:rPr lang="tr-TR" altLang="tr-TR">
                <a:solidFill>
                  <a:srgbClr val="000000"/>
                </a:solidFill>
              </a:rPr>
              <a:pPr/>
              <a:t>‹#›</a:t>
            </a:fld>
            <a:endParaRPr lang="tr-TR" altLang="tr-TR">
              <a:solidFill>
                <a:srgbClr val="000000"/>
              </a:solidFill>
            </a:endParaRPr>
          </a:p>
        </p:txBody>
      </p:sp>
    </p:spTree>
    <p:extLst>
      <p:ext uri="{BB962C8B-B14F-4D97-AF65-F5344CB8AC3E}">
        <p14:creationId xmlns:p14="http://schemas.microsoft.com/office/powerpoint/2010/main" val="5518094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10"/>
          </p:nvPr>
        </p:nvSpPr>
        <p:spPr/>
        <p:txBody>
          <a:bodyPr/>
          <a:lstStyle>
            <a:lvl1pPr>
              <a:defRPr/>
            </a:lvl1pPr>
          </a:lstStyle>
          <a:p>
            <a:endParaRPr lang="tr-TR" altLang="tr-TR">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tr-TR" altLang="tr-TR">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A745312-533E-4752-9500-7F119F00F7A9}" type="slidenum">
              <a:rPr lang="tr-TR" altLang="tr-TR">
                <a:solidFill>
                  <a:srgbClr val="000000"/>
                </a:solidFill>
              </a:rPr>
              <a:pPr/>
              <a:t>‹#›</a:t>
            </a:fld>
            <a:endParaRPr lang="tr-TR" altLang="tr-TR">
              <a:solidFill>
                <a:srgbClr val="000000"/>
              </a:solidFill>
            </a:endParaRPr>
          </a:p>
        </p:txBody>
      </p:sp>
    </p:spTree>
    <p:extLst>
      <p:ext uri="{BB962C8B-B14F-4D97-AF65-F5344CB8AC3E}">
        <p14:creationId xmlns:p14="http://schemas.microsoft.com/office/powerpoint/2010/main" val="30711537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tr-T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10"/>
          </p:nvPr>
        </p:nvSpPr>
        <p:spPr/>
        <p:txBody>
          <a:bodyPr/>
          <a:lstStyle>
            <a:lvl1pPr>
              <a:defRPr/>
            </a:lvl1pPr>
          </a:lstStyle>
          <a:p>
            <a:endParaRPr lang="tr-TR" altLang="tr-TR">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tr-TR" altLang="tr-TR">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B0AE9F7-4C76-44A3-BEAC-65852E7A7C1B}" type="slidenum">
              <a:rPr lang="tr-TR" altLang="tr-TR">
                <a:solidFill>
                  <a:srgbClr val="000000"/>
                </a:solidFill>
              </a:rPr>
              <a:pPr/>
              <a:t>‹#›</a:t>
            </a:fld>
            <a:endParaRPr lang="tr-TR" altLang="tr-TR">
              <a:solidFill>
                <a:srgbClr val="000000"/>
              </a:solidFill>
            </a:endParaRPr>
          </a:p>
        </p:txBody>
      </p:sp>
    </p:spTree>
    <p:extLst>
      <p:ext uri="{BB962C8B-B14F-4D97-AF65-F5344CB8AC3E}">
        <p14:creationId xmlns:p14="http://schemas.microsoft.com/office/powerpoint/2010/main" val="6943866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 Placeholder 2"/>
          <p:cNvSpPr>
            <a:spLocks noGrp="1"/>
          </p:cNvSpPr>
          <p:nvPr>
            <p:ph type="dt" sz="half" idx="10"/>
          </p:nvPr>
        </p:nvSpPr>
        <p:spPr>
          <a:xfrm>
            <a:off x="609600" y="6248400"/>
            <a:ext cx="2844800" cy="457200"/>
          </a:xfrm>
        </p:spPr>
        <p:txBody>
          <a:bodyPr/>
          <a:lstStyle>
            <a:lvl1pPr>
              <a:defRPr/>
            </a:lvl1pPr>
          </a:lstStyle>
          <a:p>
            <a:endParaRPr lang="en-US" altLang="tr-T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ltLang="tr-TR"/>
          </a:p>
        </p:txBody>
      </p:sp>
      <p:sp>
        <p:nvSpPr>
          <p:cNvPr id="5" name="Slide Number Placeholder 4"/>
          <p:cNvSpPr>
            <a:spLocks noGrp="1"/>
          </p:cNvSpPr>
          <p:nvPr>
            <p:ph type="sldNum" sz="quarter" idx="12"/>
          </p:nvPr>
        </p:nvSpPr>
        <p:spPr>
          <a:xfrm>
            <a:off x="8737600" y="6248400"/>
            <a:ext cx="2844800" cy="457200"/>
          </a:xfrm>
        </p:spPr>
        <p:txBody>
          <a:bodyPr/>
          <a:lstStyle>
            <a:lvl1pPr>
              <a:defRPr/>
            </a:lvl1pPr>
          </a:lstStyle>
          <a:p>
            <a:fld id="{6FB46BE5-9398-41ED-AEE4-4C297501074B}" type="slidenum">
              <a:rPr lang="en-US" altLang="tr-TR"/>
              <a:pPr/>
              <a:t>‹#›</a:t>
            </a:fld>
            <a:endParaRPr lang="en-US" altLang="tr-TR"/>
          </a:p>
        </p:txBody>
      </p:sp>
    </p:spTree>
    <p:extLst>
      <p:ext uri="{BB962C8B-B14F-4D97-AF65-F5344CB8AC3E}">
        <p14:creationId xmlns:p14="http://schemas.microsoft.com/office/powerpoint/2010/main" val="29457171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dirty="0"/>
              <a:t>12/12/2015</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dirty="0"/>
              <a:t>12/12/2015</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D1BD23-6E54-4D9D-AD88-A2813C73CC25}" type="datetimeFigureOut">
              <a:rPr lang="en-US" dirty="0"/>
              <a:t>12/12/2015</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71A834-4F3C-4AF9-9C74-05EC35A0F292}" type="datetimeFigureOut">
              <a:rPr lang="en-US" dirty="0"/>
              <a:t>12/12/2015</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1CF1133-3259-4C45-BABA-5B62D9C6F78D}" type="datetimeFigureOut">
              <a:rPr lang="en-US" dirty="0"/>
              <a:t>12/12/2015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r>
              <a:rPr lang="en-US" dirty="0"/>
              <a:t>
              </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 id="2147483669" r:id="rId18"/>
    <p:sldLayoutId id="2147483707" r:id="rId19"/>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tr-TR" altLang="tr-TR"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tr-TR" altLang="tr-TR" smtClean="0"/>
              <a:t>Click to edit Master text styles</a:t>
            </a:r>
          </a:p>
          <a:p>
            <a:pPr lvl="1"/>
            <a:r>
              <a:rPr lang="tr-TR" altLang="tr-TR" smtClean="0"/>
              <a:t>Second level</a:t>
            </a:r>
          </a:p>
          <a:p>
            <a:pPr lvl="2"/>
            <a:r>
              <a:rPr lang="tr-TR" altLang="tr-TR" smtClean="0"/>
              <a:t>Third level</a:t>
            </a:r>
          </a:p>
          <a:p>
            <a:pPr lvl="3"/>
            <a:r>
              <a:rPr lang="tr-TR" altLang="tr-TR" smtClean="0"/>
              <a:t>Fourth level</a:t>
            </a:r>
          </a:p>
          <a:p>
            <a:pPr lvl="4"/>
            <a:r>
              <a:rPr lang="tr-TR" altLang="tr-TR"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defTabSz="914400" fontAlgn="base">
              <a:spcBef>
                <a:spcPct val="0"/>
              </a:spcBef>
              <a:spcAft>
                <a:spcPct val="0"/>
              </a:spcAft>
            </a:pPr>
            <a:endParaRPr lang="tr-TR" altLang="tr-TR" smtClean="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defTabSz="914400" fontAlgn="base">
              <a:spcBef>
                <a:spcPct val="0"/>
              </a:spcBef>
              <a:spcAft>
                <a:spcPct val="0"/>
              </a:spcAft>
            </a:pPr>
            <a:endParaRPr lang="tr-TR" altLang="tr-TR" smtClean="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pPr>
            <a:fld id="{24015149-46C2-45FF-8390-C8F5D34FE75A}" type="slidenum">
              <a:rPr lang="tr-TR" altLang="tr-TR" smtClean="0">
                <a:solidFill>
                  <a:srgbClr val="000000"/>
                </a:solidFill>
              </a:rPr>
              <a:pPr defTabSz="914400" fontAlgn="base">
                <a:spcBef>
                  <a:spcPct val="0"/>
                </a:spcBef>
                <a:spcAft>
                  <a:spcPct val="0"/>
                </a:spcAft>
              </a:pPr>
              <a:t>‹#›</a:t>
            </a:fld>
            <a:endParaRPr lang="tr-TR" altLang="tr-TR" smtClean="0">
              <a:solidFill>
                <a:srgbClr val="000000"/>
              </a:solidFill>
            </a:endParaRPr>
          </a:p>
        </p:txBody>
      </p:sp>
    </p:spTree>
    <p:extLst>
      <p:ext uri="{BB962C8B-B14F-4D97-AF65-F5344CB8AC3E}">
        <p14:creationId xmlns:p14="http://schemas.microsoft.com/office/powerpoint/2010/main" val="1622651656"/>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tr-TR" altLang="tr-TR"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tr-TR" altLang="tr-TR" smtClean="0"/>
              <a:t>Click to edit Master text styles</a:t>
            </a:r>
          </a:p>
          <a:p>
            <a:pPr lvl="1"/>
            <a:r>
              <a:rPr lang="tr-TR" altLang="tr-TR" smtClean="0"/>
              <a:t>Second level</a:t>
            </a:r>
          </a:p>
          <a:p>
            <a:pPr lvl="2"/>
            <a:r>
              <a:rPr lang="tr-TR" altLang="tr-TR" smtClean="0"/>
              <a:t>Third level</a:t>
            </a:r>
          </a:p>
          <a:p>
            <a:pPr lvl="3"/>
            <a:r>
              <a:rPr lang="tr-TR" altLang="tr-TR" smtClean="0"/>
              <a:t>Fourth level</a:t>
            </a:r>
          </a:p>
          <a:p>
            <a:pPr lvl="4"/>
            <a:r>
              <a:rPr lang="tr-TR" altLang="tr-TR"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defTabSz="914400" fontAlgn="base">
              <a:spcBef>
                <a:spcPct val="0"/>
              </a:spcBef>
              <a:spcAft>
                <a:spcPct val="0"/>
              </a:spcAft>
            </a:pPr>
            <a:endParaRPr lang="tr-TR" altLang="tr-TR" smtClean="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defTabSz="914400" fontAlgn="base">
              <a:spcBef>
                <a:spcPct val="0"/>
              </a:spcBef>
              <a:spcAft>
                <a:spcPct val="0"/>
              </a:spcAft>
            </a:pPr>
            <a:endParaRPr lang="tr-TR" altLang="tr-TR" smtClean="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pPr>
            <a:fld id="{24015149-46C2-45FF-8390-C8F5D34FE75A}" type="slidenum">
              <a:rPr lang="tr-TR" altLang="tr-TR" smtClean="0">
                <a:solidFill>
                  <a:srgbClr val="000000"/>
                </a:solidFill>
              </a:rPr>
              <a:pPr defTabSz="914400" fontAlgn="base">
                <a:spcBef>
                  <a:spcPct val="0"/>
                </a:spcBef>
                <a:spcAft>
                  <a:spcPct val="0"/>
                </a:spcAft>
              </a:pPr>
              <a:t>‹#›</a:t>
            </a:fld>
            <a:endParaRPr lang="tr-TR" altLang="tr-TR" smtClean="0">
              <a:solidFill>
                <a:srgbClr val="000000"/>
              </a:solidFill>
            </a:endParaRPr>
          </a:p>
        </p:txBody>
      </p:sp>
    </p:spTree>
    <p:extLst>
      <p:ext uri="{BB962C8B-B14F-4D97-AF65-F5344CB8AC3E}">
        <p14:creationId xmlns:p14="http://schemas.microsoft.com/office/powerpoint/2010/main" val="4040593745"/>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tr-TR" altLang="tr-TR"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tr-TR" altLang="tr-TR" smtClean="0"/>
              <a:t>Click to edit Master text styles</a:t>
            </a:r>
          </a:p>
          <a:p>
            <a:pPr lvl="1"/>
            <a:r>
              <a:rPr lang="tr-TR" altLang="tr-TR" smtClean="0"/>
              <a:t>Second level</a:t>
            </a:r>
          </a:p>
          <a:p>
            <a:pPr lvl="2"/>
            <a:r>
              <a:rPr lang="tr-TR" altLang="tr-TR" smtClean="0"/>
              <a:t>Third level</a:t>
            </a:r>
          </a:p>
          <a:p>
            <a:pPr lvl="3"/>
            <a:r>
              <a:rPr lang="tr-TR" altLang="tr-TR" smtClean="0"/>
              <a:t>Fourth level</a:t>
            </a:r>
          </a:p>
          <a:p>
            <a:pPr lvl="4"/>
            <a:r>
              <a:rPr lang="tr-TR" altLang="tr-TR"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defTabSz="914400" fontAlgn="base">
              <a:spcBef>
                <a:spcPct val="0"/>
              </a:spcBef>
              <a:spcAft>
                <a:spcPct val="0"/>
              </a:spcAft>
            </a:pPr>
            <a:endParaRPr lang="tr-TR" altLang="tr-TR" smtClean="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defTabSz="914400" fontAlgn="base">
              <a:spcBef>
                <a:spcPct val="0"/>
              </a:spcBef>
              <a:spcAft>
                <a:spcPct val="0"/>
              </a:spcAft>
            </a:pPr>
            <a:endParaRPr lang="tr-TR" altLang="tr-TR" smtClean="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pPr>
            <a:fld id="{24015149-46C2-45FF-8390-C8F5D34FE75A}" type="slidenum">
              <a:rPr lang="tr-TR" altLang="tr-TR" smtClean="0">
                <a:solidFill>
                  <a:srgbClr val="000000"/>
                </a:solidFill>
              </a:rPr>
              <a:pPr defTabSz="914400" fontAlgn="base">
                <a:spcBef>
                  <a:spcPct val="0"/>
                </a:spcBef>
                <a:spcAft>
                  <a:spcPct val="0"/>
                </a:spcAft>
              </a:pPr>
              <a:t>‹#›</a:t>
            </a:fld>
            <a:endParaRPr lang="tr-TR" altLang="tr-TR" smtClean="0">
              <a:solidFill>
                <a:srgbClr val="000000"/>
              </a:solidFill>
            </a:endParaRPr>
          </a:p>
        </p:txBody>
      </p:sp>
    </p:spTree>
    <p:extLst>
      <p:ext uri="{BB962C8B-B14F-4D97-AF65-F5344CB8AC3E}">
        <p14:creationId xmlns:p14="http://schemas.microsoft.com/office/powerpoint/2010/main" val="3620045636"/>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hyperlink" Target="../../../../../../Program%20Files/TurningPoint/2003/Questions.html" TargetMode="Externa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hyperlink" Target="../../../../../../Program%20Files/TurningPoint/2003/Questions.html" TargetMode="Externa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hyperlink" Target="../../../../../../Program%20Files/TurningPoint/2003/Questions.html" TargetMode="Externa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hyperlink" Target="../../../../../../Program%20Files/TurningPoint/2003/Questions.htm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7.xml"/><Relationship Id="rId1" Type="http://schemas.openxmlformats.org/officeDocument/2006/relationships/tags" Target="../tags/tag12.xml"/><Relationship Id="rId5" Type="http://schemas.openxmlformats.org/officeDocument/2006/relationships/hyperlink" Target="../../../../../../Program%20Files/TurningPoint/2003/Questions.html" TargetMode="Externa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7.xml"/><Relationship Id="rId1" Type="http://schemas.openxmlformats.org/officeDocument/2006/relationships/tags" Target="../tags/tag13.xml"/><Relationship Id="rId5" Type="http://schemas.openxmlformats.org/officeDocument/2006/relationships/hyperlink" Target="../../../../../../Program%20Files/TurningPoint/2003/Questions.html" TargetMode="Externa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control" Target="../activeX/activeX1.xml"/><Relationship Id="rId1" Type="http://schemas.openxmlformats.org/officeDocument/2006/relationships/vmlDrawing" Target="../drawings/vmlDrawing1.vml"/><Relationship Id="rId5" Type="http://schemas.openxmlformats.org/officeDocument/2006/relationships/image" Target="../media/image20.wmf"/><Relationship Id="rId4"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18.xml"/><Relationship Id="rId1" Type="http://schemas.openxmlformats.org/officeDocument/2006/relationships/tags" Target="../tags/tag1.xml"/><Relationship Id="rId5" Type="http://schemas.openxmlformats.org/officeDocument/2006/relationships/hyperlink" Target="../../../../../../Program%20Files/TurningPoint/2003/Questions.html" TargetMode="External"/><Relationship Id="rId4" Type="http://schemas.openxmlformats.org/officeDocument/2006/relationships/image" Target="file:///G:\clones\foundations\custom%20lectures\jpegs\chapter%2001\01.jpg"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7.xml"/><Relationship Id="rId1" Type="http://schemas.openxmlformats.org/officeDocument/2006/relationships/tags" Target="../tags/tag15.xml"/><Relationship Id="rId5" Type="http://schemas.openxmlformats.org/officeDocument/2006/relationships/hyperlink" Target="../../../../../../Program%20Files/TurningPoint/2003/Questions.html" TargetMode="External"/><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7.xml"/><Relationship Id="rId1" Type="http://schemas.openxmlformats.org/officeDocument/2006/relationships/tags" Target="../tags/tag16.xml"/><Relationship Id="rId5" Type="http://schemas.openxmlformats.org/officeDocument/2006/relationships/hyperlink" Target="../../../../../../Program%20Files/TurningPoint/2003/Questions.html" TargetMode="External"/><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control" Target="../activeX/activeX2.xml"/><Relationship Id="rId1" Type="http://schemas.openxmlformats.org/officeDocument/2006/relationships/vmlDrawing" Target="../drawings/vmlDrawing2.vml"/><Relationship Id="rId5" Type="http://schemas.openxmlformats.org/officeDocument/2006/relationships/image" Target="../media/image36.wmf"/><Relationship Id="rId4"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hyperlink" Target="../../../../../../Program%20Files/TurningPoint/2003/Questions.html" TargetMode="External"/><Relationship Id="rId4" Type="http://schemas.openxmlformats.org/officeDocument/2006/relationships/image" Target="file:///G:\clones\foundations\custom%20lectures\jpegs\chapter%2001\02.jpg"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7.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48.xml"/></Relationships>
</file>

<file path=ppt/slides/_rels/slide45.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image" Target="../media/image47.png"/><Relationship Id="rId1" Type="http://schemas.openxmlformats.org/officeDocument/2006/relationships/slideLayout" Target="../slideLayouts/slideLayout48.xml"/><Relationship Id="rId4" Type="http://schemas.openxmlformats.org/officeDocument/2006/relationships/image" Target="../media/image49.jpeg"/></Relationships>
</file>

<file path=ppt/slides/_rels/slide4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8.xml"/></Relationships>
</file>

<file path=ppt/slides/_rels/slide4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hyperlink" Target="../../../../../../Program%20Files/TurningPoint/2003/Questions.html" TargetMode="External"/><Relationship Id="rId5" Type="http://schemas.openxmlformats.org/officeDocument/2006/relationships/image" Target="../media/image7.jpeg"/><Relationship Id="rId4" Type="http://schemas.openxmlformats.org/officeDocument/2006/relationships/image" Target="file:///G:\clones\foundations\custom%20lectures\jpegs\chapter%2001\03.jpg"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8.xml"/></Relationships>
</file>

<file path=ppt/slides/_rels/slide52.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image" Target="../media/image56.jpeg"/><Relationship Id="rId1" Type="http://schemas.openxmlformats.org/officeDocument/2006/relationships/slideLayout" Target="../slideLayouts/slideLayout48.xml"/></Relationships>
</file>

<file path=ppt/slides/_rels/slide5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8.xml"/></Relationships>
</file>

<file path=ppt/slides/_rels/slide5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8.xml"/></Relationships>
</file>

<file path=ppt/slides/_rels/slide5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8.xml"/></Relationships>
</file>

<file path=ppt/slides/_rels/slide5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xml"/><Relationship Id="rId1" Type="http://schemas.openxmlformats.org/officeDocument/2006/relationships/slideLayout" Target="../slideLayouts/slideLayout53.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8.xml"/><Relationship Id="rId1" Type="http://schemas.openxmlformats.org/officeDocument/2006/relationships/video" Target="file:///E:\selim\TBA\TBA_Aralik07\Mice_long.mpeg" TargetMode="External"/><Relationship Id="rId5" Type="http://schemas.openxmlformats.org/officeDocument/2006/relationships/image" Target="../media/image63.jpeg"/><Relationship Id="rId4" Type="http://schemas.openxmlformats.org/officeDocument/2006/relationships/image" Target="../media/image62.png"/></Relationships>
</file>

<file path=ppt/slides/_rels/slide5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8.xml"/></Relationships>
</file>

<file path=ppt/slides/_rels/slide5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9.xml"/><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9.jpeg"/><Relationship Id="rId5" Type="http://schemas.openxmlformats.org/officeDocument/2006/relationships/hyperlink" Target="../../../../../../Program%20Files/TurningPoint/2003/Questions.html" TargetMode="External"/><Relationship Id="rId4" Type="http://schemas.openxmlformats.org/officeDocument/2006/relationships/image" Target="file:///G:\clones\foundations\custom%20lectures\jpegs\chapter%2001\03.jpg"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9.jpeg"/><Relationship Id="rId4" Type="http://schemas.openxmlformats.org/officeDocument/2006/relationships/hyperlink" Target="../../../../../../Program%20Files/TurningPoint/2003/Questions.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hyperlink" Target="../../../../../../Program%20Files/TurningPoint/2003/Questions.html" TargetMode="Externa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hyperlink" Target="../../../../../../Program%20Files/TurningPoint/2003/Questions.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37063" y="4646793"/>
            <a:ext cx="9144000" cy="1641490"/>
          </a:xfrm>
        </p:spPr>
        <p:txBody>
          <a:bodyPr>
            <a:normAutofit/>
          </a:bodyPr>
          <a:lstStyle/>
          <a:p>
            <a:r>
              <a:rPr lang="tr-TR" sz="6600" dirty="0" smtClean="0"/>
              <a:t>Evren ne kadar büyük?</a:t>
            </a:r>
            <a:endParaRPr lang="tr-TR" sz="6600" dirty="0"/>
          </a:p>
        </p:txBody>
      </p:sp>
      <p:sp>
        <p:nvSpPr>
          <p:cNvPr id="3" name="Subtitle 2"/>
          <p:cNvSpPr>
            <a:spLocks noGrp="1"/>
          </p:cNvSpPr>
          <p:nvPr>
            <p:ph type="subTitle" idx="1"/>
          </p:nvPr>
        </p:nvSpPr>
        <p:spPr/>
        <p:txBody>
          <a:bodyPr/>
          <a:lstStyle/>
          <a:p>
            <a:r>
              <a:rPr lang="tr-TR" dirty="0" smtClean="0"/>
              <a:t>GDM417 Astronomi</a:t>
            </a:r>
          </a:p>
          <a:p>
            <a:endParaRPr lang="tr-TR" dirty="0"/>
          </a:p>
        </p:txBody>
      </p:sp>
      <p:pic>
        <p:nvPicPr>
          <p:cNvPr id="1026" name="Picture 2" descr="http://nk.moep.org/pics/desktops/cosmos/helix-nebul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9496" y="353290"/>
            <a:ext cx="3507574" cy="21911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1.bp.blogspot.com/-RRLy7dnsQ8E/UEk9a2DmteI/AAAAAAAAADU/R1jbW05QyEw/s1600/COSM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5435" y="504854"/>
            <a:ext cx="3320298" cy="24890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bhmpics.com/download/cosmos_nebula_and_stars-wid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7861" y="2309109"/>
            <a:ext cx="3723809" cy="2326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66847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5867400" y="5715000"/>
            <a:ext cx="4343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tr-TR" altLang="tr-TR" b="1" dirty="0">
                <a:effectLst>
                  <a:outerShdw blurRad="38100" dist="38100" dir="2700000" algn="tl">
                    <a:srgbClr val="000000"/>
                  </a:outerShdw>
                </a:effectLst>
              </a:rPr>
              <a:t>Yaklaşık</a:t>
            </a:r>
            <a:r>
              <a:rPr lang="en-US" altLang="tr-TR" b="1" dirty="0">
                <a:effectLst>
                  <a:outerShdw blurRad="38100" dist="38100" dir="2700000" algn="tl">
                    <a:srgbClr val="000000"/>
                  </a:outerShdw>
                </a:effectLst>
              </a:rPr>
              <a:t> 100 A</a:t>
            </a:r>
            <a:r>
              <a:rPr lang="tr-TR" altLang="tr-TR" b="1" dirty="0">
                <a:effectLst>
                  <a:outerShdw blurRad="38100" dist="38100" dir="2700000" algn="tl">
                    <a:srgbClr val="000000"/>
                  </a:outerShdw>
                </a:effectLst>
              </a:rPr>
              <a:t>B</a:t>
            </a:r>
          </a:p>
          <a:p>
            <a:pPr algn="ctr"/>
            <a:r>
              <a:rPr lang="tr-TR" altLang="tr-TR" b="1" dirty="0">
                <a:solidFill>
                  <a:srgbClr val="FFFF00"/>
                </a:solidFill>
                <a:effectLst>
                  <a:outerShdw blurRad="38100" dist="38100" dir="2700000" algn="tl">
                    <a:srgbClr val="000000"/>
                  </a:outerShdw>
                </a:effectLst>
              </a:rPr>
              <a:t>(1.6x10</a:t>
            </a:r>
            <a:r>
              <a:rPr lang="tr-TR" altLang="tr-TR" b="1" baseline="30000" dirty="0">
                <a:solidFill>
                  <a:srgbClr val="FFFF00"/>
                </a:solidFill>
                <a:effectLst>
                  <a:outerShdw blurRad="38100" dist="38100" dir="2700000" algn="tl">
                    <a:srgbClr val="000000"/>
                  </a:outerShdw>
                </a:effectLst>
              </a:rPr>
              <a:t>10</a:t>
            </a:r>
            <a:r>
              <a:rPr lang="tr-TR" altLang="tr-TR" b="1" dirty="0">
                <a:solidFill>
                  <a:srgbClr val="FFFF00"/>
                </a:solidFill>
                <a:effectLst>
                  <a:outerShdw blurRad="38100" dist="38100" dir="2700000" algn="tl">
                    <a:srgbClr val="000000"/>
                  </a:outerShdw>
                </a:effectLst>
              </a:rPr>
              <a:t> km)</a:t>
            </a:r>
            <a:endParaRPr lang="en-US" altLang="tr-TR" b="1" dirty="0">
              <a:solidFill>
                <a:srgbClr val="FFFF00"/>
              </a:solidFill>
              <a:effectLst>
                <a:outerShdw blurRad="38100" dist="38100" dir="2700000" algn="tl">
                  <a:srgbClr val="000000"/>
                </a:outerShdw>
              </a:effectLst>
            </a:endParaRPr>
          </a:p>
        </p:txBody>
      </p:sp>
      <p:sp>
        <p:nvSpPr>
          <p:cNvPr id="34819" name="Text Box 3"/>
          <p:cNvSpPr txBox="1">
            <a:spLocks noChangeArrowheads="1"/>
          </p:cNvSpPr>
          <p:nvPr/>
        </p:nvSpPr>
        <p:spPr bwMode="auto">
          <a:xfrm>
            <a:off x="2057400" y="381000"/>
            <a:ext cx="8001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tr-TR" altLang="tr-TR" sz="4400"/>
              <a:t>Güneş Sistemi</a:t>
            </a:r>
            <a:endParaRPr lang="en-US" altLang="tr-TR" sz="4400"/>
          </a:p>
        </p:txBody>
      </p:sp>
      <p:pic>
        <p:nvPicPr>
          <p:cNvPr id="34820" name="Picture 4" descr="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600201"/>
            <a:ext cx="3886200" cy="3725863"/>
          </a:xfrm>
          <a:prstGeom prst="rect">
            <a:avLst/>
          </a:prstGeom>
          <a:noFill/>
          <a:extLst>
            <a:ext uri="{909E8E84-426E-40DD-AFC4-6F175D3DCCD1}">
              <a14:hiddenFill xmlns:a14="http://schemas.microsoft.com/office/drawing/2010/main">
                <a:solidFill>
                  <a:srgbClr val="FFFFFF"/>
                </a:solidFill>
              </a14:hiddenFill>
            </a:ext>
          </a:extLst>
        </p:spPr>
      </p:pic>
      <p:pic>
        <p:nvPicPr>
          <p:cNvPr id="34821" name="Picture 5" descr="0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1676401"/>
            <a:ext cx="3886200" cy="3694113"/>
          </a:xfrm>
          <a:prstGeom prst="rect">
            <a:avLst/>
          </a:prstGeom>
          <a:noFill/>
          <a:extLst>
            <a:ext uri="{909E8E84-426E-40DD-AFC4-6F175D3DCCD1}">
              <a14:hiddenFill xmlns:a14="http://schemas.microsoft.com/office/drawing/2010/main">
                <a:solidFill>
                  <a:srgbClr val="FFFFFF"/>
                </a:solidFill>
              </a14:hiddenFill>
            </a:ext>
          </a:extLst>
        </p:spPr>
      </p:pic>
      <p:sp>
        <p:nvSpPr>
          <p:cNvPr id="34822" name="Line 6"/>
          <p:cNvSpPr>
            <a:spLocks noChangeShapeType="1"/>
          </p:cNvSpPr>
          <p:nvPr/>
        </p:nvSpPr>
        <p:spPr bwMode="auto">
          <a:xfrm flipH="1" flipV="1">
            <a:off x="5638800" y="1600200"/>
            <a:ext cx="2514600" cy="1828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34823" name="Line 7"/>
          <p:cNvSpPr>
            <a:spLocks noChangeShapeType="1"/>
          </p:cNvSpPr>
          <p:nvPr/>
        </p:nvSpPr>
        <p:spPr bwMode="auto">
          <a:xfrm flipH="1">
            <a:off x="5638800" y="3505200"/>
            <a:ext cx="2514600" cy="1828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34824" name="FlagCount" hidden="1">
            <a:hlinkClick r:id="rId5" action="ppaction://hlinkfile"/>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00"/>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tr-TR" sz="1400" b="1">
                <a:latin typeface="Tahoma" panose="020B0604030504040204" pitchFamily="34" charset="0"/>
              </a:rPr>
              <a:t>0</a:t>
            </a:r>
          </a:p>
        </p:txBody>
      </p:sp>
    </p:spTree>
    <p:custDataLst>
      <p:tags r:id="rId1"/>
    </p:custDataLst>
    <p:extLst>
      <p:ext uri="{BB962C8B-B14F-4D97-AF65-F5344CB8AC3E}">
        <p14:creationId xmlns:p14="http://schemas.microsoft.com/office/powerpoint/2010/main" val="3152311058"/>
      </p:ext>
    </p:extLst>
  </p:cSld>
  <p:clrMapOvr>
    <a:masterClrMapping/>
  </p:clrMapOvr>
  <p:transition>
    <p:pull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1981200" y="0"/>
            <a:ext cx="8229600" cy="808038"/>
          </a:xfrm>
        </p:spPr>
        <p:txBody>
          <a:bodyPr>
            <a:normAutofit fontScale="90000"/>
          </a:bodyPr>
          <a:lstStyle/>
          <a:p>
            <a:r>
              <a:rPr lang="tr-TR" altLang="tr-TR" dirty="0" smtClean="0">
                <a:solidFill>
                  <a:srgbClr val="FFFF00"/>
                </a:solidFill>
              </a:rPr>
              <a:t>Güneş Sistemi</a:t>
            </a:r>
            <a:endParaRPr lang="en-US" altLang="tr-TR" dirty="0">
              <a:solidFill>
                <a:srgbClr val="FFFF00"/>
              </a:solidFill>
            </a:endParaRPr>
          </a:p>
        </p:txBody>
      </p:sp>
      <p:pic>
        <p:nvPicPr>
          <p:cNvPr id="176140" name="Picture 12" descr="Solar%20Syst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143000"/>
            <a:ext cx="6096000" cy="4533900"/>
          </a:xfrm>
          <a:prstGeom prst="rect">
            <a:avLst/>
          </a:prstGeom>
          <a:noFill/>
          <a:extLst>
            <a:ext uri="{909E8E84-426E-40DD-AFC4-6F175D3DCCD1}">
              <a14:hiddenFill xmlns:a14="http://schemas.microsoft.com/office/drawing/2010/main">
                <a:solidFill>
                  <a:srgbClr val="FFFFFF"/>
                </a:solidFill>
              </a14:hiddenFill>
            </a:ext>
          </a:extLst>
        </p:spPr>
      </p:pic>
      <p:sp>
        <p:nvSpPr>
          <p:cNvPr id="176141" name="Line 13"/>
          <p:cNvSpPr>
            <a:spLocks noChangeShapeType="1"/>
          </p:cNvSpPr>
          <p:nvPr/>
        </p:nvSpPr>
        <p:spPr bwMode="auto">
          <a:xfrm flipH="1">
            <a:off x="5334000" y="3124200"/>
            <a:ext cx="3200400" cy="76200"/>
          </a:xfrm>
          <a:prstGeom prst="line">
            <a:avLst/>
          </a:prstGeom>
          <a:noFill/>
          <a:ln w="349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6142" name="Text Box 14"/>
          <p:cNvSpPr txBox="1">
            <a:spLocks noChangeArrowheads="1"/>
          </p:cNvSpPr>
          <p:nvPr/>
        </p:nvSpPr>
        <p:spPr bwMode="auto">
          <a:xfrm>
            <a:off x="8001000" y="2757488"/>
            <a:ext cx="15065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49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tr-TR" altLang="tr-TR" dirty="0" smtClean="0">
                <a:solidFill>
                  <a:srgbClr val="FFFF00"/>
                </a:solidFill>
              </a:rPr>
              <a:t>Biz buradayız</a:t>
            </a:r>
            <a:endParaRPr lang="en-US" altLang="tr-TR" dirty="0">
              <a:solidFill>
                <a:srgbClr val="FFFF00"/>
              </a:solidFill>
            </a:endParaRPr>
          </a:p>
        </p:txBody>
      </p:sp>
      <p:sp>
        <p:nvSpPr>
          <p:cNvPr id="176143" name="Line 15"/>
          <p:cNvSpPr>
            <a:spLocks noChangeShapeType="1"/>
          </p:cNvSpPr>
          <p:nvPr/>
        </p:nvSpPr>
        <p:spPr bwMode="auto">
          <a:xfrm>
            <a:off x="1828800" y="5791200"/>
            <a:ext cx="60960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6144" name="Text Box 16"/>
          <p:cNvSpPr txBox="1">
            <a:spLocks noChangeArrowheads="1"/>
          </p:cNvSpPr>
          <p:nvPr/>
        </p:nvSpPr>
        <p:spPr bwMode="auto">
          <a:xfrm>
            <a:off x="4267200" y="5791201"/>
            <a:ext cx="104708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tr-TR" sz="1400" dirty="0"/>
              <a:t>5</a:t>
            </a:r>
            <a:r>
              <a:rPr lang="en-US" altLang="tr-TR" sz="1400" dirty="0" smtClean="0"/>
              <a:t> </a:t>
            </a:r>
            <a:r>
              <a:rPr lang="tr-TR" altLang="tr-TR" sz="1400" dirty="0" smtClean="0"/>
              <a:t>milyar km</a:t>
            </a:r>
            <a:endParaRPr lang="en-US" altLang="tr-TR" sz="1400" dirty="0"/>
          </a:p>
        </p:txBody>
      </p:sp>
      <p:sp>
        <p:nvSpPr>
          <p:cNvPr id="176146" name="Text Box 18"/>
          <p:cNvSpPr txBox="1">
            <a:spLocks noChangeArrowheads="1"/>
          </p:cNvSpPr>
          <p:nvPr/>
        </p:nvSpPr>
        <p:spPr bwMode="auto">
          <a:xfrm>
            <a:off x="8077201" y="3694113"/>
            <a:ext cx="2775119"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tr-TR" u="sng" dirty="0" smtClean="0"/>
              <a:t>Güneş Sistemi</a:t>
            </a:r>
            <a:r>
              <a:rPr lang="en-US" altLang="tr-TR" dirty="0" smtClean="0"/>
              <a:t>:</a:t>
            </a:r>
            <a:endParaRPr lang="en-US" altLang="tr-TR" dirty="0"/>
          </a:p>
          <a:p>
            <a:r>
              <a:rPr lang="en-US" altLang="tr-TR" dirty="0"/>
              <a:t>1 </a:t>
            </a:r>
            <a:r>
              <a:rPr lang="tr-TR" altLang="tr-TR" dirty="0" smtClean="0"/>
              <a:t>yıldız</a:t>
            </a:r>
            <a:endParaRPr lang="en-US" altLang="tr-TR" dirty="0"/>
          </a:p>
          <a:p>
            <a:r>
              <a:rPr lang="en-US" altLang="tr-TR" dirty="0"/>
              <a:t>8 </a:t>
            </a:r>
            <a:r>
              <a:rPr lang="tr-TR" altLang="tr-TR" dirty="0" smtClean="0"/>
              <a:t>gezegen</a:t>
            </a:r>
            <a:endParaRPr lang="en-US" altLang="tr-TR" dirty="0"/>
          </a:p>
          <a:p>
            <a:r>
              <a:rPr lang="tr-TR" altLang="tr-TR" dirty="0" smtClean="0"/>
              <a:t>Birçok uydu</a:t>
            </a:r>
            <a:endParaRPr lang="en-US" altLang="tr-TR" dirty="0"/>
          </a:p>
          <a:p>
            <a:r>
              <a:rPr lang="en-US" altLang="tr-TR" dirty="0"/>
              <a:t>5 </a:t>
            </a:r>
            <a:r>
              <a:rPr lang="tr-TR" altLang="tr-TR" dirty="0" smtClean="0"/>
              <a:t>cüce gezegen</a:t>
            </a:r>
            <a:endParaRPr lang="en-US" altLang="tr-TR" dirty="0"/>
          </a:p>
          <a:p>
            <a:r>
              <a:rPr lang="tr-TR" altLang="tr-TR" dirty="0" smtClean="0"/>
              <a:t>Birçok küçük-cüce gezegen</a:t>
            </a:r>
            <a:endParaRPr lang="en-US" altLang="tr-TR" dirty="0"/>
          </a:p>
          <a:p>
            <a:r>
              <a:rPr lang="tr-TR" altLang="tr-TR" dirty="0" smtClean="0"/>
              <a:t>Binlerce asteroid</a:t>
            </a:r>
            <a:endParaRPr lang="en-US" altLang="tr-TR" dirty="0"/>
          </a:p>
          <a:p>
            <a:r>
              <a:rPr lang="tr-TR" altLang="tr-TR" dirty="0" smtClean="0"/>
              <a:t>Milyonlarca kuyruklu-yıldız</a:t>
            </a:r>
            <a:endParaRPr lang="en-US" altLang="tr-TR" dirty="0"/>
          </a:p>
        </p:txBody>
      </p:sp>
    </p:spTree>
    <p:extLst>
      <p:ext uri="{BB962C8B-B14F-4D97-AF65-F5344CB8AC3E}">
        <p14:creationId xmlns:p14="http://schemas.microsoft.com/office/powerpoint/2010/main" val="22791485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61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614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6146"/>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614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61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41" grpId="0" animBg="1"/>
      <p:bldP spid="176142" grpId="0"/>
      <p:bldP spid="176143" grpId="0" animBg="1"/>
      <p:bldP spid="176144" grpId="0"/>
      <p:bldP spid="17614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5943600" y="5791200"/>
            <a:ext cx="4495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tr-TR" altLang="tr-TR" b="1" dirty="0">
                <a:effectLst>
                  <a:outerShdw blurRad="38100" dist="38100" dir="2700000" algn="tl">
                    <a:srgbClr val="000000"/>
                  </a:outerShdw>
                </a:effectLst>
              </a:rPr>
              <a:t>yaklaşık</a:t>
            </a:r>
            <a:r>
              <a:rPr lang="en-US" altLang="tr-TR" b="1" dirty="0">
                <a:effectLst>
                  <a:outerShdw blurRad="38100" dist="38100" dir="2700000" algn="tl">
                    <a:srgbClr val="000000"/>
                  </a:outerShdw>
                </a:effectLst>
              </a:rPr>
              <a:t> 10</a:t>
            </a:r>
            <a:r>
              <a:rPr lang="tr-TR" altLang="tr-TR" b="1" dirty="0">
                <a:effectLst>
                  <a:outerShdw blurRad="38100" dist="38100" dir="2700000" algn="tl">
                    <a:srgbClr val="000000"/>
                  </a:outerShdw>
                </a:effectLst>
              </a:rPr>
              <a:t> </a:t>
            </a:r>
            <a:r>
              <a:rPr lang="en-US" altLang="tr-TR" b="1" dirty="0">
                <a:effectLst>
                  <a:outerShdw blurRad="38100" dist="38100" dir="2700000" algn="tl">
                    <a:srgbClr val="000000"/>
                  </a:outerShdw>
                </a:effectLst>
              </a:rPr>
              <a:t>000 A</a:t>
            </a:r>
            <a:r>
              <a:rPr lang="tr-TR" altLang="tr-TR" b="1" dirty="0">
                <a:effectLst>
                  <a:outerShdw blurRad="38100" dist="38100" dir="2700000" algn="tl">
                    <a:srgbClr val="000000"/>
                  </a:outerShdw>
                </a:effectLst>
              </a:rPr>
              <a:t>B</a:t>
            </a:r>
          </a:p>
          <a:p>
            <a:pPr algn="ctr"/>
            <a:r>
              <a:rPr lang="tr-TR" altLang="tr-TR" b="1" dirty="0">
                <a:solidFill>
                  <a:srgbClr val="FFFF00"/>
                </a:solidFill>
                <a:effectLst>
                  <a:outerShdw blurRad="38100" dist="38100" dir="2700000" algn="tl">
                    <a:srgbClr val="000000"/>
                  </a:outerShdw>
                </a:effectLst>
              </a:rPr>
              <a:t>(1.6x10</a:t>
            </a:r>
            <a:r>
              <a:rPr lang="tr-TR" altLang="tr-TR" b="1" baseline="30000" dirty="0">
                <a:solidFill>
                  <a:srgbClr val="FFFF00"/>
                </a:solidFill>
                <a:effectLst>
                  <a:outerShdw blurRad="38100" dist="38100" dir="2700000" algn="tl">
                    <a:srgbClr val="000000"/>
                  </a:outerShdw>
                </a:effectLst>
              </a:rPr>
              <a:t>12</a:t>
            </a:r>
            <a:r>
              <a:rPr lang="tr-TR" altLang="tr-TR" b="1" dirty="0">
                <a:solidFill>
                  <a:srgbClr val="FFFF00"/>
                </a:solidFill>
                <a:effectLst>
                  <a:outerShdw blurRad="38100" dist="38100" dir="2700000" algn="tl">
                    <a:srgbClr val="000000"/>
                  </a:outerShdw>
                </a:effectLst>
              </a:rPr>
              <a:t> km)</a:t>
            </a:r>
            <a:endParaRPr lang="en-US" altLang="tr-TR" b="1" dirty="0">
              <a:solidFill>
                <a:srgbClr val="FFFF00"/>
              </a:solidFill>
              <a:effectLst>
                <a:outerShdw blurRad="38100" dist="38100" dir="2700000" algn="tl">
                  <a:srgbClr val="000000"/>
                </a:outerShdw>
              </a:effectLst>
            </a:endParaRPr>
          </a:p>
        </p:txBody>
      </p:sp>
      <p:sp>
        <p:nvSpPr>
          <p:cNvPr id="35843" name="Text Box 3"/>
          <p:cNvSpPr txBox="1">
            <a:spLocks noChangeArrowheads="1"/>
          </p:cNvSpPr>
          <p:nvPr/>
        </p:nvSpPr>
        <p:spPr bwMode="auto">
          <a:xfrm>
            <a:off x="2895600" y="228600"/>
            <a:ext cx="6629400"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tr-TR" altLang="tr-TR" sz="4400"/>
              <a:t>Güneş Sistemimiz çevresindeki boş uzay</a:t>
            </a:r>
            <a:endParaRPr lang="en-US" altLang="tr-TR" sz="4400"/>
          </a:p>
        </p:txBody>
      </p:sp>
      <p:pic>
        <p:nvPicPr>
          <p:cNvPr id="35844" name="Picture 4" descr="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981201"/>
            <a:ext cx="3886200" cy="3694113"/>
          </a:xfrm>
          <a:prstGeom prst="rect">
            <a:avLst/>
          </a:prstGeom>
          <a:noFill/>
          <a:extLst>
            <a:ext uri="{909E8E84-426E-40DD-AFC4-6F175D3DCCD1}">
              <a14:hiddenFill xmlns:a14="http://schemas.microsoft.com/office/drawing/2010/main">
                <a:solidFill>
                  <a:srgbClr val="FFFFFF"/>
                </a:solidFill>
              </a14:hiddenFill>
            </a:ext>
          </a:extLst>
        </p:spPr>
      </p:pic>
      <p:pic>
        <p:nvPicPr>
          <p:cNvPr id="35845" name="Picture 5" descr="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1981201"/>
            <a:ext cx="3962400" cy="3687763"/>
          </a:xfrm>
          <a:prstGeom prst="rect">
            <a:avLst/>
          </a:prstGeom>
          <a:noFill/>
          <a:extLst>
            <a:ext uri="{909E8E84-426E-40DD-AFC4-6F175D3DCCD1}">
              <a14:hiddenFill xmlns:a14="http://schemas.microsoft.com/office/drawing/2010/main">
                <a:solidFill>
                  <a:srgbClr val="FFFFFF"/>
                </a:solidFill>
              </a14:hiddenFill>
            </a:ext>
          </a:extLst>
        </p:spPr>
      </p:pic>
      <p:sp>
        <p:nvSpPr>
          <p:cNvPr id="35846" name="Line 6"/>
          <p:cNvSpPr>
            <a:spLocks noChangeShapeType="1"/>
          </p:cNvSpPr>
          <p:nvPr/>
        </p:nvSpPr>
        <p:spPr bwMode="auto">
          <a:xfrm flipH="1" flipV="1">
            <a:off x="5791200" y="1981200"/>
            <a:ext cx="2667000" cy="1752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35847" name="Line 7"/>
          <p:cNvSpPr>
            <a:spLocks noChangeShapeType="1"/>
          </p:cNvSpPr>
          <p:nvPr/>
        </p:nvSpPr>
        <p:spPr bwMode="auto">
          <a:xfrm flipH="1">
            <a:off x="5867400" y="3886200"/>
            <a:ext cx="2590800" cy="1676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35848" name="FlagCount" hidden="1">
            <a:hlinkClick r:id="rId5" action="ppaction://hlinkfile"/>
          </p:cNvPr>
          <p:cNvSpPr>
            <a:spLocks noChangeArrowheads="1"/>
          </p:cNvSpPr>
          <p:nvPr/>
        </p:nvSpPr>
        <p:spPr bwMode="auto">
          <a:xfrm>
            <a:off x="9779000" y="254000"/>
            <a:ext cx="381000" cy="317500"/>
          </a:xfrm>
          <a:prstGeom prst="wedgeRoundRectCallout">
            <a:avLst>
              <a:gd name="adj1" fmla="val 680556"/>
              <a:gd name="adj2" fmla="val 20037"/>
              <a:gd name="adj3" fmla="val 16667"/>
            </a:avLst>
          </a:prstGeom>
          <a:solidFill>
            <a:schemeClr val="accent1">
              <a:alpha val="25000"/>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tr-TR" sz="1400" b="1">
                <a:latin typeface="Tahoma" panose="020B0604030504040204" pitchFamily="34" charset="0"/>
              </a:rPr>
              <a:t>0</a:t>
            </a:r>
          </a:p>
        </p:txBody>
      </p:sp>
    </p:spTree>
    <p:custDataLst>
      <p:tags r:id="rId1"/>
    </p:custDataLst>
    <p:extLst>
      <p:ext uri="{BB962C8B-B14F-4D97-AF65-F5344CB8AC3E}">
        <p14:creationId xmlns:p14="http://schemas.microsoft.com/office/powerpoint/2010/main" val="2288048865"/>
      </p:ext>
    </p:extLst>
  </p:cSld>
  <p:clrMapOvr>
    <a:masterClrMapping/>
  </p:clrMapOvr>
  <p:transition>
    <p:pull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6781800" y="5867400"/>
            <a:ext cx="3581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tr-TR" altLang="tr-TR" b="1" dirty="0">
                <a:effectLst>
                  <a:outerShdw blurRad="38100" dist="38100" dir="2700000" algn="tl">
                    <a:srgbClr val="000000"/>
                  </a:outerShdw>
                </a:effectLst>
              </a:rPr>
              <a:t>yaklaşık</a:t>
            </a:r>
            <a:r>
              <a:rPr lang="en-US" altLang="tr-TR" b="1" dirty="0">
                <a:effectLst>
                  <a:outerShdw blurRad="38100" dist="38100" dir="2700000" algn="tl">
                    <a:srgbClr val="000000"/>
                  </a:outerShdw>
                </a:effectLst>
              </a:rPr>
              <a:t> 17 </a:t>
            </a:r>
            <a:r>
              <a:rPr lang="tr-TR" altLang="tr-TR" b="1" dirty="0" err="1">
                <a:effectLst>
                  <a:outerShdw blurRad="38100" dist="38100" dir="2700000" algn="tl">
                    <a:srgbClr val="000000"/>
                  </a:outerShdw>
                </a:effectLst>
              </a:rPr>
              <a:t>ışıkyılı</a:t>
            </a:r>
            <a:endParaRPr lang="tr-TR" altLang="tr-TR" b="1" dirty="0">
              <a:effectLst>
                <a:outerShdw blurRad="38100" dist="38100" dir="2700000" algn="tl">
                  <a:srgbClr val="000000"/>
                </a:outerShdw>
              </a:effectLst>
            </a:endParaRPr>
          </a:p>
          <a:p>
            <a:pPr algn="ctr"/>
            <a:r>
              <a:rPr lang="tr-TR" altLang="tr-TR" b="1" dirty="0">
                <a:solidFill>
                  <a:srgbClr val="FFFF00"/>
                </a:solidFill>
                <a:effectLst>
                  <a:outerShdw blurRad="38100" dist="38100" dir="2700000" algn="tl">
                    <a:srgbClr val="000000"/>
                  </a:outerShdw>
                </a:effectLst>
              </a:rPr>
              <a:t>(1.6x10</a:t>
            </a:r>
            <a:r>
              <a:rPr lang="tr-TR" altLang="tr-TR" b="1" baseline="30000" dirty="0">
                <a:solidFill>
                  <a:srgbClr val="FFFF00"/>
                </a:solidFill>
                <a:effectLst>
                  <a:outerShdw blurRad="38100" dist="38100" dir="2700000" algn="tl">
                    <a:srgbClr val="000000"/>
                  </a:outerShdw>
                </a:effectLst>
              </a:rPr>
              <a:t>14</a:t>
            </a:r>
            <a:r>
              <a:rPr lang="tr-TR" altLang="tr-TR" b="1" dirty="0">
                <a:solidFill>
                  <a:srgbClr val="FFFF00"/>
                </a:solidFill>
                <a:effectLst>
                  <a:outerShdw blurRad="38100" dist="38100" dir="2700000" algn="tl">
                    <a:srgbClr val="000000"/>
                  </a:outerShdw>
                </a:effectLst>
              </a:rPr>
              <a:t> km)</a:t>
            </a:r>
            <a:endParaRPr lang="en-US" altLang="tr-TR" b="1" dirty="0">
              <a:solidFill>
                <a:srgbClr val="FFFF00"/>
              </a:solidFill>
              <a:effectLst>
                <a:outerShdw blurRad="38100" dist="38100" dir="2700000" algn="tl">
                  <a:srgbClr val="000000"/>
                </a:outerShdw>
              </a:effectLst>
            </a:endParaRPr>
          </a:p>
        </p:txBody>
      </p:sp>
      <p:sp>
        <p:nvSpPr>
          <p:cNvPr id="36867" name="Text Box 3"/>
          <p:cNvSpPr txBox="1">
            <a:spLocks noChangeArrowheads="1"/>
          </p:cNvSpPr>
          <p:nvPr/>
        </p:nvSpPr>
        <p:spPr bwMode="auto">
          <a:xfrm>
            <a:off x="2819400" y="457200"/>
            <a:ext cx="6629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tr-TR" altLang="tr-TR" sz="4400"/>
              <a:t>Güneş’in yakın komşuluğu</a:t>
            </a:r>
            <a:endParaRPr lang="en-US" altLang="tr-TR" sz="4400"/>
          </a:p>
        </p:txBody>
      </p:sp>
      <p:pic>
        <p:nvPicPr>
          <p:cNvPr id="36868" name="Picture 4" descr="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981201"/>
            <a:ext cx="3962400" cy="3687763"/>
          </a:xfrm>
          <a:prstGeom prst="rect">
            <a:avLst/>
          </a:prstGeom>
          <a:noFill/>
          <a:extLst>
            <a:ext uri="{909E8E84-426E-40DD-AFC4-6F175D3DCCD1}">
              <a14:hiddenFill xmlns:a14="http://schemas.microsoft.com/office/drawing/2010/main">
                <a:solidFill>
                  <a:srgbClr val="FFFFFF"/>
                </a:solidFill>
              </a14:hiddenFill>
            </a:ext>
          </a:extLst>
        </p:spPr>
      </p:pic>
      <p:pic>
        <p:nvPicPr>
          <p:cNvPr id="36869" name="Picture 5" descr="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981200"/>
            <a:ext cx="3962400" cy="3702050"/>
          </a:xfrm>
          <a:prstGeom prst="rect">
            <a:avLst/>
          </a:prstGeom>
          <a:noFill/>
          <a:extLst>
            <a:ext uri="{909E8E84-426E-40DD-AFC4-6F175D3DCCD1}">
              <a14:hiddenFill xmlns:a14="http://schemas.microsoft.com/office/drawing/2010/main">
                <a:solidFill>
                  <a:srgbClr val="FFFFFF"/>
                </a:solidFill>
              </a14:hiddenFill>
            </a:ext>
          </a:extLst>
        </p:spPr>
      </p:pic>
      <p:sp>
        <p:nvSpPr>
          <p:cNvPr id="36870" name="Line 6"/>
          <p:cNvSpPr>
            <a:spLocks noChangeShapeType="1"/>
          </p:cNvSpPr>
          <p:nvPr/>
        </p:nvSpPr>
        <p:spPr bwMode="auto">
          <a:xfrm flipH="1" flipV="1">
            <a:off x="5638800" y="1981200"/>
            <a:ext cx="2667000" cy="1752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36871" name="Line 7"/>
          <p:cNvSpPr>
            <a:spLocks noChangeShapeType="1"/>
          </p:cNvSpPr>
          <p:nvPr/>
        </p:nvSpPr>
        <p:spPr bwMode="auto">
          <a:xfrm flipH="1">
            <a:off x="5715000" y="3886200"/>
            <a:ext cx="2590800" cy="1752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36872" name="FlagCount" hidden="1">
            <a:hlinkClick r:id="rId5" action="ppaction://hlinkfile"/>
          </p:cNvPr>
          <p:cNvSpPr>
            <a:spLocks noChangeArrowheads="1"/>
          </p:cNvSpPr>
          <p:nvPr/>
        </p:nvSpPr>
        <p:spPr bwMode="auto">
          <a:xfrm>
            <a:off x="9779000" y="254000"/>
            <a:ext cx="381000" cy="317500"/>
          </a:xfrm>
          <a:prstGeom prst="wedgeRoundRectCallout">
            <a:avLst>
              <a:gd name="adj1" fmla="val 680556"/>
              <a:gd name="adj2" fmla="val 20037"/>
              <a:gd name="adj3" fmla="val 16667"/>
            </a:avLst>
          </a:prstGeom>
          <a:solidFill>
            <a:schemeClr val="accent1">
              <a:alpha val="25000"/>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tr-TR" sz="1400" b="1">
                <a:latin typeface="Tahoma" panose="020B0604030504040204" pitchFamily="34" charset="0"/>
              </a:rPr>
              <a:t>0</a:t>
            </a:r>
          </a:p>
        </p:txBody>
      </p:sp>
    </p:spTree>
    <p:custDataLst>
      <p:tags r:id="rId1"/>
    </p:custDataLst>
    <p:extLst>
      <p:ext uri="{BB962C8B-B14F-4D97-AF65-F5344CB8AC3E}">
        <p14:creationId xmlns:p14="http://schemas.microsoft.com/office/powerpoint/2010/main" val="3301971661"/>
      </p:ext>
    </p:extLst>
  </p:cSld>
  <p:clrMapOvr>
    <a:masterClrMapping/>
  </p:clrMapOvr>
  <p:transition>
    <p:pull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Picture 3" descr="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204914"/>
            <a:ext cx="4876800" cy="4556125"/>
          </a:xfrm>
          <a:prstGeom prst="rect">
            <a:avLst/>
          </a:prstGeom>
          <a:noFill/>
          <a:extLst>
            <a:ext uri="{909E8E84-426E-40DD-AFC4-6F175D3DCCD1}">
              <a14:hiddenFill xmlns:a14="http://schemas.microsoft.com/office/drawing/2010/main">
                <a:solidFill>
                  <a:srgbClr val="FFFFFF"/>
                </a:solidFill>
              </a14:hiddenFill>
            </a:ext>
          </a:extLst>
        </p:spPr>
      </p:pic>
      <p:sp>
        <p:nvSpPr>
          <p:cNvPr id="37892" name="Text Box 4"/>
          <p:cNvSpPr txBox="1">
            <a:spLocks noChangeArrowheads="1"/>
          </p:cNvSpPr>
          <p:nvPr/>
        </p:nvSpPr>
        <p:spPr bwMode="auto">
          <a:xfrm>
            <a:off x="6096000" y="1295401"/>
            <a:ext cx="457200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tr-TR" altLang="tr-TR" dirty="0"/>
              <a:t>Yeni uzaklık ölçeği</a:t>
            </a:r>
            <a:r>
              <a:rPr lang="en-US" altLang="tr-TR" dirty="0"/>
              <a:t>:</a:t>
            </a:r>
          </a:p>
          <a:p>
            <a:pPr algn="ctr">
              <a:spcBef>
                <a:spcPct val="50000"/>
              </a:spcBef>
            </a:pPr>
            <a:r>
              <a:rPr lang="en-US" altLang="tr-TR" dirty="0"/>
              <a:t>1 </a:t>
            </a:r>
            <a:r>
              <a:rPr lang="tr-TR" altLang="tr-TR" b="1" dirty="0" err="1">
                <a:solidFill>
                  <a:srgbClr val="FFFF00"/>
                </a:solidFill>
              </a:rPr>
              <a:t>ışıkyılı</a:t>
            </a:r>
            <a:r>
              <a:rPr lang="en-US" altLang="tr-TR" b="1" dirty="0">
                <a:solidFill>
                  <a:srgbClr val="FFFF00"/>
                </a:solidFill>
              </a:rPr>
              <a:t> (</a:t>
            </a:r>
            <a:r>
              <a:rPr lang="tr-TR" altLang="tr-TR" b="1" dirty="0" err="1">
                <a:solidFill>
                  <a:srgbClr val="FFFF00"/>
                </a:solidFill>
              </a:rPr>
              <a:t>ıy</a:t>
            </a:r>
            <a:r>
              <a:rPr lang="en-US" altLang="tr-TR" b="1" dirty="0">
                <a:solidFill>
                  <a:srgbClr val="FFFF00"/>
                </a:solidFill>
              </a:rPr>
              <a:t>)</a:t>
            </a:r>
            <a:r>
              <a:rPr lang="en-US" altLang="tr-TR" dirty="0">
                <a:solidFill>
                  <a:srgbClr val="FFFF00"/>
                </a:solidFill>
              </a:rPr>
              <a:t> </a:t>
            </a:r>
            <a:r>
              <a:rPr lang="en-US" altLang="tr-TR" dirty="0"/>
              <a:t>=</a:t>
            </a:r>
          </a:p>
          <a:p>
            <a:pPr algn="ctr">
              <a:spcBef>
                <a:spcPct val="50000"/>
              </a:spcBef>
            </a:pPr>
            <a:r>
              <a:rPr lang="tr-TR" altLang="tr-TR" dirty="0"/>
              <a:t>Işığın 1 yılda aldığı yol</a:t>
            </a:r>
            <a:endParaRPr lang="en-US" altLang="tr-TR" dirty="0"/>
          </a:p>
          <a:p>
            <a:pPr algn="ctr">
              <a:spcBef>
                <a:spcPct val="50000"/>
              </a:spcBef>
            </a:pPr>
            <a:r>
              <a:rPr lang="en-US" altLang="tr-TR" b="1" dirty="0">
                <a:solidFill>
                  <a:srgbClr val="FFFF00"/>
                </a:solidFill>
              </a:rPr>
              <a:t>= 63</a:t>
            </a:r>
            <a:r>
              <a:rPr lang="tr-TR" altLang="tr-TR" b="1" dirty="0">
                <a:solidFill>
                  <a:srgbClr val="FFFF00"/>
                </a:solidFill>
              </a:rPr>
              <a:t> </a:t>
            </a:r>
            <a:r>
              <a:rPr lang="en-US" altLang="tr-TR" b="1" dirty="0">
                <a:solidFill>
                  <a:srgbClr val="FFFF00"/>
                </a:solidFill>
              </a:rPr>
              <a:t>000 A</a:t>
            </a:r>
            <a:r>
              <a:rPr lang="tr-TR" altLang="tr-TR" b="1" dirty="0">
                <a:solidFill>
                  <a:srgbClr val="FFFF00"/>
                </a:solidFill>
              </a:rPr>
              <a:t>B</a:t>
            </a:r>
            <a:r>
              <a:rPr lang="en-US" altLang="tr-TR" b="1" dirty="0">
                <a:solidFill>
                  <a:srgbClr val="FFFF00"/>
                </a:solidFill>
              </a:rPr>
              <a:t> = 10</a:t>
            </a:r>
            <a:r>
              <a:rPr lang="en-US" altLang="tr-TR" b="1" baseline="30000" dirty="0">
                <a:solidFill>
                  <a:srgbClr val="FFFF00"/>
                </a:solidFill>
              </a:rPr>
              <a:t>13</a:t>
            </a:r>
            <a:r>
              <a:rPr lang="en-US" altLang="tr-TR" b="1" dirty="0">
                <a:solidFill>
                  <a:srgbClr val="FFFF00"/>
                </a:solidFill>
              </a:rPr>
              <a:t> km</a:t>
            </a:r>
            <a:endParaRPr lang="en-US" altLang="tr-TR" dirty="0">
              <a:solidFill>
                <a:srgbClr val="FFFF00"/>
              </a:solidFill>
            </a:endParaRPr>
          </a:p>
          <a:p>
            <a:pPr algn="ctr">
              <a:spcBef>
                <a:spcPct val="50000"/>
              </a:spcBef>
            </a:pPr>
            <a:endParaRPr lang="en-US" altLang="tr-TR" dirty="0">
              <a:solidFill>
                <a:schemeClr val="accent2"/>
              </a:solidFill>
            </a:endParaRPr>
          </a:p>
          <a:p>
            <a:pPr algn="ctr">
              <a:spcBef>
                <a:spcPct val="50000"/>
              </a:spcBef>
            </a:pPr>
            <a:r>
              <a:rPr lang="tr-TR" altLang="tr-TR" u="sng" dirty="0"/>
              <a:t>Güneş’e en yakın yıldız</a:t>
            </a:r>
            <a:r>
              <a:rPr lang="en-US" altLang="tr-TR" u="sng" dirty="0"/>
              <a:t>:</a:t>
            </a:r>
          </a:p>
          <a:p>
            <a:pPr algn="ctr">
              <a:spcBef>
                <a:spcPct val="50000"/>
              </a:spcBef>
            </a:pPr>
            <a:r>
              <a:rPr lang="en-US" altLang="tr-TR" b="1" dirty="0" err="1">
                <a:solidFill>
                  <a:srgbClr val="FFFF00"/>
                </a:solidFill>
              </a:rPr>
              <a:t>Proxima</a:t>
            </a:r>
            <a:r>
              <a:rPr lang="en-US" altLang="tr-TR" b="1" dirty="0">
                <a:solidFill>
                  <a:srgbClr val="FFFF00"/>
                </a:solidFill>
              </a:rPr>
              <a:t> </a:t>
            </a:r>
            <a:r>
              <a:rPr lang="tr-TR" altLang="tr-TR" b="1" dirty="0">
                <a:solidFill>
                  <a:srgbClr val="FFFF00"/>
                </a:solidFill>
              </a:rPr>
              <a:t>(</a:t>
            </a:r>
            <a:r>
              <a:rPr lang="tr-TR" altLang="tr-TR" b="1" dirty="0">
                <a:solidFill>
                  <a:srgbClr val="FFFF00"/>
                </a:solidFill>
                <a:latin typeface="Symbol" panose="05050102010706020507" pitchFamily="18" charset="2"/>
              </a:rPr>
              <a:t>a</a:t>
            </a:r>
            <a:r>
              <a:rPr lang="tr-TR" altLang="tr-TR" b="1" dirty="0">
                <a:solidFill>
                  <a:srgbClr val="FFFF00"/>
                </a:solidFill>
              </a:rPr>
              <a:t> </a:t>
            </a:r>
            <a:r>
              <a:rPr lang="en-US" altLang="tr-TR" b="1" dirty="0">
                <a:solidFill>
                  <a:srgbClr val="FFFF00"/>
                </a:solidFill>
              </a:rPr>
              <a:t>Centauri</a:t>
            </a:r>
            <a:r>
              <a:rPr lang="tr-TR" altLang="tr-TR" b="1" dirty="0">
                <a:solidFill>
                  <a:srgbClr val="FFFF00"/>
                </a:solidFill>
              </a:rPr>
              <a:t>)</a:t>
            </a:r>
            <a:r>
              <a:rPr lang="tr-TR" altLang="tr-TR" b="1" dirty="0"/>
              <a:t>’</a:t>
            </a:r>
            <a:r>
              <a:rPr lang="tr-TR" altLang="tr-TR" b="1" dirty="0" err="1"/>
              <a:t>nın</a:t>
            </a:r>
            <a:r>
              <a:rPr lang="en-US" altLang="tr-TR" dirty="0"/>
              <a:t>, </a:t>
            </a:r>
            <a:r>
              <a:rPr lang="tr-TR" altLang="tr-TR" dirty="0"/>
              <a:t>uzaklığı</a:t>
            </a:r>
            <a:r>
              <a:rPr lang="en-US" altLang="tr-TR" dirty="0"/>
              <a:t> </a:t>
            </a:r>
            <a:r>
              <a:rPr lang="en-US" altLang="tr-TR" b="1" dirty="0">
                <a:solidFill>
                  <a:srgbClr val="FFFF00"/>
                </a:solidFill>
              </a:rPr>
              <a:t>4.2 </a:t>
            </a:r>
            <a:r>
              <a:rPr lang="tr-TR" altLang="tr-TR" b="1" dirty="0" smtClean="0">
                <a:solidFill>
                  <a:srgbClr val="FFFF00"/>
                </a:solidFill>
              </a:rPr>
              <a:t>ışık yılı</a:t>
            </a:r>
            <a:endParaRPr lang="en-US" altLang="tr-TR" b="1" dirty="0">
              <a:solidFill>
                <a:srgbClr val="FFFF00"/>
              </a:solidFill>
            </a:endParaRPr>
          </a:p>
        </p:txBody>
      </p:sp>
      <p:sp>
        <p:nvSpPr>
          <p:cNvPr id="37894" name="FlagCount" hidden="1">
            <a:hlinkClick r:id="rId4" action="ppaction://hlinkfile"/>
          </p:cNvPr>
          <p:cNvSpPr>
            <a:spLocks noChangeArrowheads="1"/>
          </p:cNvSpPr>
          <p:nvPr/>
        </p:nvSpPr>
        <p:spPr bwMode="auto">
          <a:xfrm>
            <a:off x="9779000" y="254000"/>
            <a:ext cx="381000" cy="317500"/>
          </a:xfrm>
          <a:prstGeom prst="wedgeRoundRectCallout">
            <a:avLst>
              <a:gd name="adj1" fmla="val 680556"/>
              <a:gd name="adj2" fmla="val 20037"/>
              <a:gd name="adj3" fmla="val 16667"/>
            </a:avLst>
          </a:prstGeom>
          <a:solidFill>
            <a:schemeClr val="accent1">
              <a:alpha val="25000"/>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tr-TR" sz="1400" b="1">
                <a:latin typeface="Tahoma" panose="020B0604030504040204" pitchFamily="34" charset="0"/>
              </a:rPr>
              <a:t>0</a:t>
            </a:r>
          </a:p>
        </p:txBody>
      </p:sp>
    </p:spTree>
    <p:custDataLst>
      <p:tags r:id="rId1"/>
    </p:custDataLst>
    <p:extLst>
      <p:ext uri="{BB962C8B-B14F-4D97-AF65-F5344CB8AC3E}">
        <p14:creationId xmlns:p14="http://schemas.microsoft.com/office/powerpoint/2010/main" val="329804848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7892"/>
                                        </p:tgtEl>
                                        <p:attrNameLst>
                                          <p:attrName>style.visibility</p:attrName>
                                        </p:attrNameLst>
                                      </p:cBhvr>
                                      <p:to>
                                        <p:strVal val="visible"/>
                                      </p:to>
                                    </p:set>
                                    <p:anim calcmode="lin" valueType="num">
                                      <p:cBhvr additive="base">
                                        <p:cTn id="7" dur="500"/>
                                        <p:tgtEl>
                                          <p:spTgt spid="37892"/>
                                        </p:tgtEl>
                                        <p:attrNameLst>
                                          <p:attrName>ppt_y</p:attrName>
                                        </p:attrNameLst>
                                      </p:cBhvr>
                                      <p:tavLst>
                                        <p:tav tm="0">
                                          <p:val>
                                            <p:strVal val="#ppt_y+#ppt_h*1.125000"/>
                                          </p:val>
                                        </p:tav>
                                        <p:tav tm="100000">
                                          <p:val>
                                            <p:strVal val="#ppt_y"/>
                                          </p:val>
                                        </p:tav>
                                      </p:tavLst>
                                    </p:anim>
                                    <p:animEffect transition="in" filter="wipe(up)">
                                      <p:cBhvr>
                                        <p:cTn id="8" dur="500"/>
                                        <p:tgtEl>
                                          <p:spTgt spid="378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6781800" y="6019800"/>
            <a:ext cx="32766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tr-TR" altLang="tr-TR" b="1" dirty="0">
                <a:effectLst>
                  <a:outerShdw blurRad="38100" dist="38100" dir="2700000" algn="tl">
                    <a:srgbClr val="000000"/>
                  </a:outerShdw>
                </a:effectLst>
              </a:rPr>
              <a:t>yaklaşık</a:t>
            </a:r>
            <a:r>
              <a:rPr lang="en-US" altLang="tr-TR" b="1" dirty="0">
                <a:effectLst>
                  <a:outerShdw blurRad="38100" dist="38100" dir="2700000" algn="tl">
                    <a:srgbClr val="000000"/>
                  </a:outerShdw>
                </a:effectLst>
              </a:rPr>
              <a:t> 1</a:t>
            </a:r>
            <a:r>
              <a:rPr lang="tr-TR" altLang="tr-TR" b="1" dirty="0">
                <a:effectLst>
                  <a:outerShdw blurRad="38100" dist="38100" dir="2700000" algn="tl">
                    <a:srgbClr val="000000"/>
                  </a:outerShdw>
                </a:effectLst>
              </a:rPr>
              <a:t> </a:t>
            </a:r>
            <a:r>
              <a:rPr lang="en-US" altLang="tr-TR" b="1" dirty="0">
                <a:effectLst>
                  <a:outerShdw blurRad="38100" dist="38100" dir="2700000" algn="tl">
                    <a:srgbClr val="000000"/>
                  </a:outerShdw>
                </a:effectLst>
              </a:rPr>
              <a:t>700 </a:t>
            </a:r>
            <a:r>
              <a:rPr lang="tr-TR" altLang="tr-TR" b="1" dirty="0" smtClean="0">
                <a:effectLst>
                  <a:outerShdw blurRad="38100" dist="38100" dir="2700000" algn="tl">
                    <a:srgbClr val="000000"/>
                  </a:outerShdw>
                </a:effectLst>
              </a:rPr>
              <a:t>ışık yılı</a:t>
            </a:r>
            <a:endParaRPr lang="tr-TR" altLang="tr-TR" b="1" dirty="0">
              <a:effectLst>
                <a:outerShdw blurRad="38100" dist="38100" dir="2700000" algn="tl">
                  <a:srgbClr val="000000"/>
                </a:outerShdw>
              </a:effectLst>
            </a:endParaRPr>
          </a:p>
        </p:txBody>
      </p:sp>
      <p:sp>
        <p:nvSpPr>
          <p:cNvPr id="38915" name="Text Box 3"/>
          <p:cNvSpPr txBox="1">
            <a:spLocks noChangeArrowheads="1"/>
          </p:cNvSpPr>
          <p:nvPr/>
        </p:nvSpPr>
        <p:spPr bwMode="auto">
          <a:xfrm>
            <a:off x="2057400" y="457200"/>
            <a:ext cx="8001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tr-TR" altLang="tr-TR" sz="4400" dirty="0" smtClean="0"/>
              <a:t>Geniş alan </a:t>
            </a:r>
            <a:r>
              <a:rPr lang="tr-TR" altLang="tr-TR" sz="4400" dirty="0"/>
              <a:t>Güneş komşuluğu</a:t>
            </a:r>
            <a:endParaRPr lang="en-US" altLang="tr-TR" sz="4400" dirty="0"/>
          </a:p>
        </p:txBody>
      </p:sp>
      <p:pic>
        <p:nvPicPr>
          <p:cNvPr id="38916" name="Picture 4" descr="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905000"/>
            <a:ext cx="3962400" cy="3702050"/>
          </a:xfrm>
          <a:prstGeom prst="rect">
            <a:avLst/>
          </a:prstGeom>
          <a:noFill/>
          <a:extLst>
            <a:ext uri="{909E8E84-426E-40DD-AFC4-6F175D3DCCD1}">
              <a14:hiddenFill xmlns:a14="http://schemas.microsoft.com/office/drawing/2010/main">
                <a:solidFill>
                  <a:srgbClr val="FFFFFF"/>
                </a:solidFill>
              </a14:hiddenFill>
            </a:ext>
          </a:extLst>
        </p:spPr>
      </p:pic>
      <p:pic>
        <p:nvPicPr>
          <p:cNvPr id="38917" name="Picture 5" descr="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905000"/>
            <a:ext cx="3886200" cy="3721100"/>
          </a:xfrm>
          <a:prstGeom prst="rect">
            <a:avLst/>
          </a:prstGeom>
          <a:noFill/>
          <a:extLst>
            <a:ext uri="{909E8E84-426E-40DD-AFC4-6F175D3DCCD1}">
              <a14:hiddenFill xmlns:a14="http://schemas.microsoft.com/office/drawing/2010/main">
                <a:solidFill>
                  <a:srgbClr val="FFFFFF"/>
                </a:solidFill>
              </a14:hiddenFill>
            </a:ext>
          </a:extLst>
        </p:spPr>
      </p:pic>
      <p:sp>
        <p:nvSpPr>
          <p:cNvPr id="38918" name="Line 6"/>
          <p:cNvSpPr>
            <a:spLocks noChangeShapeType="1"/>
          </p:cNvSpPr>
          <p:nvPr/>
        </p:nvSpPr>
        <p:spPr bwMode="auto">
          <a:xfrm flipH="1" flipV="1">
            <a:off x="5638800" y="1905000"/>
            <a:ext cx="2667000" cy="1752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38919" name="Line 7"/>
          <p:cNvSpPr>
            <a:spLocks noChangeShapeType="1"/>
          </p:cNvSpPr>
          <p:nvPr/>
        </p:nvSpPr>
        <p:spPr bwMode="auto">
          <a:xfrm flipH="1">
            <a:off x="5638800" y="3657600"/>
            <a:ext cx="2667000" cy="1981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38920" name="FlagCount" hidden="1">
            <a:hlinkClick r:id="rId5" action="ppaction://hlinkfile"/>
          </p:cNvPr>
          <p:cNvSpPr>
            <a:spLocks noChangeArrowheads="1"/>
          </p:cNvSpPr>
          <p:nvPr/>
        </p:nvSpPr>
        <p:spPr bwMode="auto">
          <a:xfrm>
            <a:off x="9779000" y="254000"/>
            <a:ext cx="381000" cy="317500"/>
          </a:xfrm>
          <a:prstGeom prst="wedgeRoundRectCallout">
            <a:avLst>
              <a:gd name="adj1" fmla="val 680556"/>
              <a:gd name="adj2" fmla="val 20037"/>
              <a:gd name="adj3" fmla="val 16667"/>
            </a:avLst>
          </a:prstGeom>
          <a:solidFill>
            <a:schemeClr val="accent1">
              <a:alpha val="25000"/>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tr-TR" sz="1400" b="1">
                <a:latin typeface="Tahoma" panose="020B0604030504040204" pitchFamily="34" charset="0"/>
              </a:rPr>
              <a:t>0</a:t>
            </a:r>
          </a:p>
        </p:txBody>
      </p:sp>
    </p:spTree>
    <p:custDataLst>
      <p:tags r:id="rId1"/>
    </p:custDataLst>
    <p:extLst>
      <p:ext uri="{BB962C8B-B14F-4D97-AF65-F5344CB8AC3E}">
        <p14:creationId xmlns:p14="http://schemas.microsoft.com/office/powerpoint/2010/main" val="2713209338"/>
      </p:ext>
    </p:extLst>
  </p:cSld>
  <p:clrMapOvr>
    <a:masterClrMapping/>
  </p:clrMapOvr>
  <p:transition>
    <p:pull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5486400" y="5562600"/>
            <a:ext cx="5181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tr-TR" altLang="tr-TR" b="1" dirty="0">
                <a:effectLst>
                  <a:outerShdw blurRad="38100" dist="38100" dir="2700000" algn="tl">
                    <a:srgbClr val="000000"/>
                  </a:outerShdw>
                </a:effectLst>
              </a:rPr>
              <a:t>Samanyolu’nun çapı</a:t>
            </a:r>
            <a:r>
              <a:rPr lang="en-US" altLang="tr-TR" b="1" dirty="0">
                <a:effectLst>
                  <a:outerShdw blurRad="38100" dist="38100" dir="2700000" algn="tl">
                    <a:srgbClr val="000000"/>
                  </a:outerShdw>
                </a:effectLst>
              </a:rPr>
              <a:t>: </a:t>
            </a:r>
            <a:r>
              <a:rPr lang="en-US" altLang="tr-TR" b="1" dirty="0">
                <a:solidFill>
                  <a:srgbClr val="FFFF00"/>
                </a:solidFill>
                <a:effectLst>
                  <a:outerShdw blurRad="38100" dist="38100" dir="2700000" algn="tl">
                    <a:srgbClr val="000000"/>
                  </a:outerShdw>
                </a:effectLst>
              </a:rPr>
              <a:t>~ </a:t>
            </a:r>
            <a:r>
              <a:rPr lang="tr-TR" altLang="tr-TR" b="1" dirty="0" smtClean="0">
                <a:solidFill>
                  <a:srgbClr val="FFFF00"/>
                </a:solidFill>
                <a:effectLst>
                  <a:outerShdw blurRad="38100" dist="38100" dir="2700000" algn="tl">
                    <a:srgbClr val="000000"/>
                  </a:outerShdw>
                </a:effectLst>
              </a:rPr>
              <a:t>100 </a:t>
            </a:r>
            <a:r>
              <a:rPr lang="en-US" altLang="tr-TR" b="1" dirty="0">
                <a:solidFill>
                  <a:srgbClr val="FFFF00"/>
                </a:solidFill>
                <a:effectLst>
                  <a:outerShdw blurRad="38100" dist="38100" dir="2700000" algn="tl">
                    <a:srgbClr val="000000"/>
                  </a:outerShdw>
                </a:effectLst>
              </a:rPr>
              <a:t>000 </a:t>
            </a:r>
            <a:r>
              <a:rPr lang="tr-TR" altLang="tr-TR" b="1" dirty="0" err="1">
                <a:solidFill>
                  <a:srgbClr val="FFFF00"/>
                </a:solidFill>
                <a:effectLst>
                  <a:outerShdw blurRad="38100" dist="38100" dir="2700000" algn="tl">
                    <a:srgbClr val="000000"/>
                  </a:outerShdw>
                </a:effectLst>
              </a:rPr>
              <a:t>ıy</a:t>
            </a:r>
            <a:endParaRPr lang="tr-TR" altLang="tr-TR" b="1" dirty="0">
              <a:solidFill>
                <a:srgbClr val="FFFF00"/>
              </a:solidFill>
              <a:effectLst>
                <a:outerShdw blurRad="38100" dist="38100" dir="2700000" algn="tl">
                  <a:srgbClr val="000000"/>
                </a:outerShdw>
              </a:effectLst>
            </a:endParaRPr>
          </a:p>
          <a:p>
            <a:pPr algn="ctr"/>
            <a:r>
              <a:rPr lang="tr-TR" altLang="tr-TR" b="1" dirty="0">
                <a:solidFill>
                  <a:srgbClr val="FFFF00"/>
                </a:solidFill>
                <a:effectLst>
                  <a:outerShdw blurRad="38100" dist="38100" dir="2700000" algn="tl">
                    <a:srgbClr val="000000"/>
                  </a:outerShdw>
                </a:effectLst>
              </a:rPr>
              <a:t>(1.7x10</a:t>
            </a:r>
            <a:r>
              <a:rPr lang="tr-TR" altLang="tr-TR" b="1" baseline="30000" dirty="0">
                <a:solidFill>
                  <a:srgbClr val="FFFF00"/>
                </a:solidFill>
                <a:effectLst>
                  <a:outerShdw blurRad="38100" dist="38100" dir="2700000" algn="tl">
                    <a:srgbClr val="000000"/>
                  </a:outerShdw>
                </a:effectLst>
              </a:rPr>
              <a:t>5</a:t>
            </a:r>
            <a:r>
              <a:rPr lang="tr-TR" altLang="tr-TR" b="1" dirty="0">
                <a:solidFill>
                  <a:srgbClr val="FFFF00"/>
                </a:solidFill>
                <a:effectLst>
                  <a:outerShdw blurRad="38100" dist="38100" dir="2700000" algn="tl">
                    <a:srgbClr val="000000"/>
                  </a:outerShdw>
                </a:effectLst>
              </a:rPr>
              <a:t> </a:t>
            </a:r>
            <a:r>
              <a:rPr lang="tr-TR" altLang="tr-TR" b="1" dirty="0" err="1">
                <a:solidFill>
                  <a:srgbClr val="FFFF00"/>
                </a:solidFill>
                <a:effectLst>
                  <a:outerShdw blurRad="38100" dist="38100" dir="2700000" algn="tl">
                    <a:srgbClr val="000000"/>
                  </a:outerShdw>
                </a:effectLst>
              </a:rPr>
              <a:t>ıy</a:t>
            </a:r>
            <a:r>
              <a:rPr lang="tr-TR" altLang="tr-TR" b="1" dirty="0">
                <a:solidFill>
                  <a:srgbClr val="FFFF00"/>
                </a:solidFill>
                <a:effectLst>
                  <a:outerShdw blurRad="38100" dist="38100" dir="2700000" algn="tl">
                    <a:srgbClr val="000000"/>
                  </a:outerShdw>
                </a:effectLst>
              </a:rPr>
              <a:t>)</a:t>
            </a:r>
            <a:endParaRPr lang="en-US" altLang="tr-TR" b="1" dirty="0">
              <a:solidFill>
                <a:srgbClr val="FFFF00"/>
              </a:solidFill>
              <a:effectLst>
                <a:outerShdw blurRad="38100" dist="38100" dir="2700000" algn="tl">
                  <a:srgbClr val="000000"/>
                </a:outerShdw>
              </a:effectLst>
            </a:endParaRPr>
          </a:p>
        </p:txBody>
      </p:sp>
      <p:sp>
        <p:nvSpPr>
          <p:cNvPr id="39939" name="Text Box 3"/>
          <p:cNvSpPr txBox="1">
            <a:spLocks noChangeArrowheads="1"/>
          </p:cNvSpPr>
          <p:nvPr/>
        </p:nvSpPr>
        <p:spPr bwMode="auto">
          <a:xfrm>
            <a:off x="2057400" y="457200"/>
            <a:ext cx="8001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tr-TR" altLang="tr-TR" sz="4400" dirty="0"/>
              <a:t>Samanyolu Gökadası</a:t>
            </a:r>
            <a:endParaRPr lang="en-US" altLang="tr-TR" sz="4400" dirty="0"/>
          </a:p>
        </p:txBody>
      </p:sp>
      <p:pic>
        <p:nvPicPr>
          <p:cNvPr id="39940" name="Picture 4" descr="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524000"/>
            <a:ext cx="3886200" cy="3721100"/>
          </a:xfrm>
          <a:prstGeom prst="rect">
            <a:avLst/>
          </a:prstGeom>
          <a:noFill/>
          <a:extLst>
            <a:ext uri="{909E8E84-426E-40DD-AFC4-6F175D3DCCD1}">
              <a14:hiddenFill xmlns:a14="http://schemas.microsoft.com/office/drawing/2010/main">
                <a:solidFill>
                  <a:srgbClr val="FFFFFF"/>
                </a:solidFill>
              </a14:hiddenFill>
            </a:ext>
          </a:extLst>
        </p:spPr>
      </p:pic>
      <p:pic>
        <p:nvPicPr>
          <p:cNvPr id="39941" name="Picture 5" descr="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1600200"/>
            <a:ext cx="3962400" cy="3689350"/>
          </a:xfrm>
          <a:prstGeom prst="rect">
            <a:avLst/>
          </a:prstGeom>
          <a:noFill/>
          <a:extLst>
            <a:ext uri="{909E8E84-426E-40DD-AFC4-6F175D3DCCD1}">
              <a14:hiddenFill xmlns:a14="http://schemas.microsoft.com/office/drawing/2010/main">
                <a:solidFill>
                  <a:srgbClr val="FFFFFF"/>
                </a:solidFill>
              </a14:hiddenFill>
            </a:ext>
          </a:extLst>
        </p:spPr>
      </p:pic>
      <p:sp>
        <p:nvSpPr>
          <p:cNvPr id="39942" name="Line 6"/>
          <p:cNvSpPr>
            <a:spLocks noChangeShapeType="1"/>
          </p:cNvSpPr>
          <p:nvPr/>
        </p:nvSpPr>
        <p:spPr bwMode="auto">
          <a:xfrm flipH="1">
            <a:off x="5715000" y="4114800"/>
            <a:ext cx="3581400" cy="1066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39943" name="Line 7"/>
          <p:cNvSpPr>
            <a:spLocks noChangeShapeType="1"/>
          </p:cNvSpPr>
          <p:nvPr/>
        </p:nvSpPr>
        <p:spPr bwMode="auto">
          <a:xfrm flipH="1" flipV="1">
            <a:off x="5638800" y="1524000"/>
            <a:ext cx="3733800" cy="2514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39944" name="FlagCount" hidden="1">
            <a:hlinkClick r:id="rId5" action="ppaction://hlinkfile"/>
          </p:cNvPr>
          <p:cNvSpPr>
            <a:spLocks noChangeArrowheads="1"/>
          </p:cNvSpPr>
          <p:nvPr/>
        </p:nvSpPr>
        <p:spPr bwMode="auto">
          <a:xfrm>
            <a:off x="9779000" y="254000"/>
            <a:ext cx="381000" cy="317500"/>
          </a:xfrm>
          <a:prstGeom prst="wedgeRoundRectCallout">
            <a:avLst>
              <a:gd name="adj1" fmla="val 680556"/>
              <a:gd name="adj2" fmla="val 20037"/>
              <a:gd name="adj3" fmla="val 16667"/>
            </a:avLst>
          </a:prstGeom>
          <a:solidFill>
            <a:schemeClr val="accent1">
              <a:alpha val="25000"/>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tr-TR" sz="1400" b="1">
                <a:latin typeface="Tahoma" panose="020B0604030504040204" pitchFamily="34" charset="0"/>
              </a:rPr>
              <a:t>0</a:t>
            </a:r>
          </a:p>
        </p:txBody>
      </p:sp>
    </p:spTree>
    <p:custDataLst>
      <p:tags r:id="rId1"/>
    </p:custDataLst>
    <p:extLst>
      <p:ext uri="{BB962C8B-B14F-4D97-AF65-F5344CB8AC3E}">
        <p14:creationId xmlns:p14="http://schemas.microsoft.com/office/powerpoint/2010/main" val="2774388787"/>
      </p:ext>
    </p:extLst>
  </p:cSld>
  <p:clrMapOvr>
    <a:masterClrMapping/>
  </p:clrMapOvr>
  <p:transition>
    <p:pull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9938"/>
                                        </p:tgtEl>
                                        <p:attrNameLst>
                                          <p:attrName>style.visibility</p:attrName>
                                        </p:attrNameLst>
                                      </p:cBhvr>
                                      <p:to>
                                        <p:strVal val="visible"/>
                                      </p:to>
                                    </p:set>
                                    <p:anim calcmode="lin" valueType="num">
                                      <p:cBhvr additive="base">
                                        <p:cTn id="7" dur="500"/>
                                        <p:tgtEl>
                                          <p:spTgt spid="39938"/>
                                        </p:tgtEl>
                                        <p:attrNameLst>
                                          <p:attrName>ppt_y</p:attrName>
                                        </p:attrNameLst>
                                      </p:cBhvr>
                                      <p:tavLst>
                                        <p:tav tm="0">
                                          <p:val>
                                            <p:strVal val="#ppt_y+#ppt_h*1.125000"/>
                                          </p:val>
                                        </p:tav>
                                        <p:tav tm="100000">
                                          <p:val>
                                            <p:strVal val="#ppt_y"/>
                                          </p:val>
                                        </p:tav>
                                      </p:tavLst>
                                    </p:anim>
                                    <p:animEffect transition="in" filter="wipe(up)">
                                      <p:cBhvr>
                                        <p:cTn id="8" dur="500"/>
                                        <p:tgtEl>
                                          <p:spTgt spid="399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tr-TR" altLang="tr-TR" dirty="0"/>
              <a:t>Samanyolu Gökadası</a:t>
            </a:r>
            <a:r>
              <a:rPr lang="en-US" altLang="tr-TR" dirty="0"/>
              <a:t/>
            </a:r>
            <a:br>
              <a:rPr lang="en-US" altLang="tr-TR" dirty="0"/>
            </a:br>
            <a:endParaRPr lang="en-GB" dirty="0"/>
          </a:p>
        </p:txBody>
      </p:sp>
      <p:pic>
        <p:nvPicPr>
          <p:cNvPr id="4098" name="Picture 2" descr="http://www.nature.com/polopoly_fs/7.6653.1349254298%21/image/new_milky_way-1.jpg_gen/derivatives/fullsize/new_milky_way-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64407" y="1286073"/>
            <a:ext cx="7289576" cy="4859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82357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7506" name="Text Box 2"/>
          <p:cNvSpPr txBox="1">
            <a:spLocks noChangeArrowheads="1"/>
          </p:cNvSpPr>
          <p:nvPr/>
        </p:nvSpPr>
        <p:spPr bwMode="auto">
          <a:xfrm>
            <a:off x="7696200" y="990600"/>
            <a:ext cx="2895600" cy="2954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endParaRPr lang="en-US" altLang="tr-TR" sz="2800" dirty="0"/>
          </a:p>
          <a:p>
            <a:pPr eaLnBrk="0" hangingPunct="0"/>
            <a:r>
              <a:rPr lang="tr-TR" altLang="tr-TR" sz="2800" dirty="0" smtClean="0"/>
              <a:t>Toplam kütle</a:t>
            </a:r>
            <a:r>
              <a:rPr lang="en-US" altLang="tr-TR" sz="2800" dirty="0" smtClean="0"/>
              <a:t>:</a:t>
            </a:r>
            <a:endParaRPr lang="en-US" altLang="tr-TR" sz="2800" dirty="0"/>
          </a:p>
          <a:p>
            <a:pPr eaLnBrk="0" hangingPunct="0"/>
            <a:r>
              <a:rPr lang="en-US" altLang="tr-TR" sz="2800" dirty="0"/>
              <a:t>	10</a:t>
            </a:r>
            <a:r>
              <a:rPr lang="en-US" altLang="tr-TR" sz="2800" baseline="30000" dirty="0"/>
              <a:t>11</a:t>
            </a:r>
            <a:r>
              <a:rPr lang="en-US" altLang="tr-TR" sz="2800" dirty="0"/>
              <a:t> </a:t>
            </a:r>
            <a:r>
              <a:rPr lang="en-US" altLang="tr-TR" sz="2800" i="1" dirty="0" smtClean="0"/>
              <a:t>M</a:t>
            </a:r>
            <a:r>
              <a:rPr lang="tr-TR" altLang="tr-TR" sz="2800" baseline="-25000" dirty="0" smtClean="0"/>
              <a:t>Güneş</a:t>
            </a:r>
            <a:r>
              <a:rPr lang="en-US" altLang="tr-TR" sz="2800" dirty="0" smtClean="0"/>
              <a:t>     </a:t>
            </a:r>
            <a:endParaRPr lang="en-US" altLang="tr-TR" sz="2800" baseline="-25000" dirty="0"/>
          </a:p>
          <a:p>
            <a:pPr eaLnBrk="0" hangingPunct="0"/>
            <a:endParaRPr lang="en-US" altLang="tr-TR" sz="2800" dirty="0"/>
          </a:p>
          <a:p>
            <a:pPr eaLnBrk="0" hangingPunct="0"/>
            <a:r>
              <a:rPr lang="tr-TR" altLang="tr-TR" sz="2800" dirty="0" smtClean="0"/>
              <a:t>Yıldız sayısı</a:t>
            </a:r>
            <a:r>
              <a:rPr lang="en-US" altLang="tr-TR" sz="2800" dirty="0" smtClean="0"/>
              <a:t>:</a:t>
            </a:r>
            <a:endParaRPr lang="en-US" altLang="tr-TR" sz="2800" dirty="0"/>
          </a:p>
          <a:p>
            <a:pPr eaLnBrk="0" hangingPunct="0"/>
            <a:r>
              <a:rPr lang="en-US" altLang="tr-TR" sz="2800" dirty="0"/>
              <a:t>    </a:t>
            </a:r>
            <a:r>
              <a:rPr lang="en-US" altLang="tr-TR" sz="2800" dirty="0" smtClean="0"/>
              <a:t>~</a:t>
            </a:r>
            <a:r>
              <a:rPr lang="tr-TR" altLang="tr-TR" sz="2800" dirty="0" smtClean="0"/>
              <a:t>birkaç</a:t>
            </a:r>
            <a:r>
              <a:rPr lang="en-US" altLang="tr-TR" sz="2800" dirty="0" smtClean="0"/>
              <a:t> 10</a:t>
            </a:r>
            <a:r>
              <a:rPr lang="en-US" altLang="tr-TR" sz="2800" baseline="30000" dirty="0" smtClean="0"/>
              <a:t>9</a:t>
            </a:r>
            <a:endParaRPr lang="en-US" altLang="tr-TR" dirty="0">
              <a:solidFill>
                <a:srgbClr val="000000"/>
              </a:solidFill>
            </a:endParaRPr>
          </a:p>
          <a:p>
            <a:pPr eaLnBrk="0" hangingPunct="0"/>
            <a:endParaRPr lang="en-US" altLang="tr-TR" dirty="0">
              <a:solidFill>
                <a:srgbClr val="000000"/>
              </a:solidFill>
            </a:endParaRPr>
          </a:p>
        </p:txBody>
      </p:sp>
      <p:pic>
        <p:nvPicPr>
          <p:cNvPr id="2197507" name="Picture 3" descr="f0116"/>
          <p:cNvPicPr>
            <a:picLocks noChangeAspect="1" noChangeArrowheads="1"/>
          </p:cNvPicPr>
          <p:nvPr/>
        </p:nvPicPr>
        <p:blipFill>
          <a:blip r:embed="rId3">
            <a:extLst>
              <a:ext uri="{28A0092B-C50C-407E-A947-70E740481C1C}">
                <a14:useLocalDpi xmlns:a14="http://schemas.microsoft.com/office/drawing/2010/main" val="0"/>
              </a:ext>
            </a:extLst>
          </a:blip>
          <a:srcRect l="3299" t="2740" r="5606" b="6850"/>
          <a:stretch>
            <a:fillRect/>
          </a:stretch>
        </p:blipFill>
        <p:spPr bwMode="auto">
          <a:xfrm>
            <a:off x="1543050" y="152400"/>
            <a:ext cx="6229350" cy="632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9973221"/>
      </p:ext>
    </p:extLst>
  </p:cSld>
  <p:clrMapOvr>
    <a:masterClrMapping/>
  </p:clrMapOvr>
  <p:transition>
    <p:sndAc>
      <p:endSnd/>
    </p:sndAc>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ontrols>
      <mc:AlternateContent xmlns:mc="http://schemas.openxmlformats.org/markup-compatibility/2006">
        <mc:Choice xmlns:v="urn:schemas-microsoft-com:vml" Requires="v">
          <p:control spid="3089" name="ShockwaveFlash1" r:id="rId2" imgW="1828800" imgH="1828800"/>
        </mc:Choice>
        <mc:Fallback>
          <p:control name="ShockwaveFlash1" r:id="rId2" imgW="1828800" imgH="1828800">
            <p:pic>
              <p:nvPicPr>
                <p:cNvPr id="2" name="ShockwaveFlash1"/>
                <p:cNvPicPr>
                  <a:picLocks noChangeAspect="1"/>
                </p:cNvPicPr>
                <p:nvPr>
                  <p:custDataLst>
                    <p:tags r:id="rId3"/>
                  </p:custDataLst>
                </p:nvPr>
              </p:nvPicPr>
              <p:blipFill>
                <a:blip r:embed="rId5"/>
                <a:stretch>
                  <a:fillRect/>
                </a:stretch>
              </p:blipFill>
              <p:spPr>
                <a:xfrm>
                  <a:off x="1359476" y="187036"/>
                  <a:ext cx="8846994" cy="6244937"/>
                </a:xfrm>
                <a:prstGeom prst="rect">
                  <a:avLst/>
                </a:prstGeom>
              </p:spPr>
            </p:pic>
          </p:control>
        </mc:Fallback>
      </mc:AlternateContent>
    </p:controls>
    <p:extLst>
      <p:ext uri="{BB962C8B-B14F-4D97-AF65-F5344CB8AC3E}">
        <p14:creationId xmlns:p14="http://schemas.microsoft.com/office/powerpoint/2010/main" val="14372904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descr="G:\clones\foundations\custom lectures\jpegs\chapter 01\01.jpg"/>
          <p:cNvPicPr>
            <a:picLocks noGrp="1" noChangeAspect="1" noChangeArrowheads="1"/>
          </p:cNvPicPr>
          <p:nvPr>
            <p:ph type="clipArt" sz="half" idx="1"/>
          </p:nvPr>
        </p:nvPicPr>
        <p:blipFill>
          <a:blip r:embed="rId3" r:link="rId4">
            <a:extLst>
              <a:ext uri="{28A0092B-C50C-407E-A947-70E740481C1C}">
                <a14:useLocalDpi xmlns:a14="http://schemas.microsoft.com/office/drawing/2010/main" val="0"/>
              </a:ext>
            </a:extLst>
          </a:blip>
          <a:srcRect/>
          <a:stretch>
            <a:fillRect/>
          </a:stretch>
        </p:blipFill>
        <p:spPr>
          <a:xfrm>
            <a:off x="4648200" y="762000"/>
            <a:ext cx="5595938" cy="5791200"/>
          </a:xfrm>
          <a:noFill/>
          <a:ln/>
        </p:spPr>
      </p:pic>
      <p:sp>
        <p:nvSpPr>
          <p:cNvPr id="27653" name="FlagCount" hidden="1">
            <a:hlinkClick r:id="rId5" action="ppaction://hlinkfile"/>
          </p:cNvPr>
          <p:cNvSpPr>
            <a:spLocks noChangeArrowheads="1"/>
          </p:cNvSpPr>
          <p:nvPr/>
        </p:nvSpPr>
        <p:spPr bwMode="auto">
          <a:xfrm>
            <a:off x="9779000" y="254000"/>
            <a:ext cx="381000" cy="317500"/>
          </a:xfrm>
          <a:prstGeom prst="wedgeRoundRectCallout">
            <a:avLst>
              <a:gd name="adj1" fmla="val 680556"/>
              <a:gd name="adj2" fmla="val 20037"/>
              <a:gd name="adj3" fmla="val 16667"/>
            </a:avLst>
          </a:prstGeom>
          <a:solidFill>
            <a:schemeClr val="accent1">
              <a:alpha val="25000"/>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tr-TR" sz="1400" b="1">
                <a:latin typeface="Tahoma" panose="020B0604030504040204" pitchFamily="34" charset="0"/>
              </a:rPr>
              <a:t>0</a:t>
            </a:r>
          </a:p>
        </p:txBody>
      </p:sp>
      <p:sp>
        <p:nvSpPr>
          <p:cNvPr id="27654" name="Text Box 6"/>
          <p:cNvSpPr txBox="1">
            <a:spLocks noChangeArrowheads="1"/>
          </p:cNvSpPr>
          <p:nvPr/>
        </p:nvSpPr>
        <p:spPr bwMode="auto">
          <a:xfrm>
            <a:off x="1752600" y="5943600"/>
            <a:ext cx="396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tr-TR" altLang="tr-TR" dirty="0"/>
              <a:t>Herhangi bir (!) Park (16 m)</a:t>
            </a:r>
            <a:endParaRPr lang="en-US" altLang="tr-TR" dirty="0"/>
          </a:p>
        </p:txBody>
      </p:sp>
      <p:sp>
        <p:nvSpPr>
          <p:cNvPr id="27655" name="Text Box 7"/>
          <p:cNvSpPr txBox="1">
            <a:spLocks noChangeArrowheads="1"/>
          </p:cNvSpPr>
          <p:nvPr/>
        </p:nvSpPr>
        <p:spPr bwMode="auto">
          <a:xfrm>
            <a:off x="1258186" y="0"/>
            <a:ext cx="7315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tr-TR" altLang="tr-TR" sz="5400" b="1" dirty="0">
                <a:solidFill>
                  <a:schemeClr val="hlink"/>
                </a:solidFill>
              </a:rPr>
              <a:t>Evrenin Boyutu</a:t>
            </a:r>
            <a:endParaRPr lang="en-US" altLang="tr-TR" sz="5400" b="1" dirty="0">
              <a:solidFill>
                <a:schemeClr val="hlink"/>
              </a:solidFill>
            </a:endParaRPr>
          </a:p>
        </p:txBody>
      </p:sp>
    </p:spTree>
    <p:custDataLst>
      <p:tags r:id="rId1"/>
    </p:custDataLst>
    <p:extLst>
      <p:ext uri="{BB962C8B-B14F-4D97-AF65-F5344CB8AC3E}">
        <p14:creationId xmlns:p14="http://schemas.microsoft.com/office/powerpoint/2010/main" val="3246845780"/>
      </p:ext>
    </p:extLst>
  </p:cSld>
  <p:clrMapOvr>
    <a:masterClrMapping/>
  </p:clrMapOvr>
  <p:transition>
    <p:pull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tr-TR" dirty="0" smtClean="0"/>
              <a:t>Samanyolunun bir kolu</a:t>
            </a:r>
            <a:endParaRPr lang="en-GB" dirty="0"/>
          </a:p>
        </p:txBody>
      </p:sp>
      <p:pic>
        <p:nvPicPr>
          <p:cNvPr id="5122" name="Picture 2" descr="http://www.youcanseethemilkyway.com/wp-content/themes/milkyway/img/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32536" y="1368424"/>
            <a:ext cx="8093355" cy="5394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07615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tr-TR" dirty="0"/>
              <a:t>Samanyolunun bir kolu</a:t>
            </a:r>
            <a:endParaRPr lang="en-GB" dirty="0"/>
          </a:p>
        </p:txBody>
      </p:sp>
      <p:pic>
        <p:nvPicPr>
          <p:cNvPr id="6146" name="Picture 2" descr="http://www.ibackgroundwallpaper.com/wp-content/uploads/2014/03/milky-way-on-earth-wallpaper.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02706" y="1441163"/>
            <a:ext cx="9186588" cy="5167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67717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2895600" y="5562600"/>
            <a:ext cx="7772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tr-TR" altLang="tr-TR" b="1" dirty="0">
                <a:effectLst>
                  <a:outerShdw blurRad="38100" dist="38100" dir="2700000" algn="tl">
                    <a:srgbClr val="000000"/>
                  </a:outerShdw>
                </a:effectLst>
              </a:rPr>
              <a:t>En yakın büyük gökadalar arası :</a:t>
            </a:r>
            <a:r>
              <a:rPr lang="en-US" altLang="tr-TR" b="1" dirty="0">
                <a:effectLst>
                  <a:outerShdw blurRad="38100" dist="38100" dir="2700000" algn="tl">
                    <a:srgbClr val="000000"/>
                  </a:outerShdw>
                </a:effectLst>
              </a:rPr>
              <a:t> </a:t>
            </a:r>
            <a:r>
              <a:rPr lang="tr-TR" altLang="tr-TR" b="1" dirty="0">
                <a:solidFill>
                  <a:srgbClr val="FFFF00"/>
                </a:solidFill>
                <a:effectLst>
                  <a:outerShdw blurRad="38100" dist="38100" dir="2700000" algn="tl">
                    <a:srgbClr val="000000"/>
                  </a:outerShdw>
                </a:effectLst>
              </a:rPr>
              <a:t>birkaç milyon </a:t>
            </a:r>
            <a:r>
              <a:rPr lang="tr-TR" altLang="tr-TR" b="1" dirty="0" err="1">
                <a:solidFill>
                  <a:srgbClr val="FFFF00"/>
                </a:solidFill>
                <a:effectLst>
                  <a:outerShdw blurRad="38100" dist="38100" dir="2700000" algn="tl">
                    <a:srgbClr val="000000"/>
                  </a:outerShdw>
                </a:effectLst>
              </a:rPr>
              <a:t>ışıkyılı</a:t>
            </a:r>
            <a:endParaRPr lang="tr-TR" altLang="tr-TR" b="1" dirty="0">
              <a:solidFill>
                <a:srgbClr val="FFFF00"/>
              </a:solidFill>
              <a:effectLst>
                <a:outerShdw blurRad="38100" dist="38100" dir="2700000" algn="tl">
                  <a:srgbClr val="000000"/>
                </a:outerShdw>
              </a:effectLst>
            </a:endParaRPr>
          </a:p>
          <a:p>
            <a:pPr algn="ctr"/>
            <a:r>
              <a:rPr lang="tr-TR" altLang="tr-TR" b="1" dirty="0">
                <a:solidFill>
                  <a:srgbClr val="FFFF00"/>
                </a:solidFill>
                <a:effectLst>
                  <a:outerShdw blurRad="38100" dist="38100" dir="2700000" algn="tl">
                    <a:srgbClr val="000000"/>
                  </a:outerShdw>
                </a:effectLst>
              </a:rPr>
              <a:t>(1.7x10</a:t>
            </a:r>
            <a:r>
              <a:rPr lang="tr-TR" altLang="tr-TR" b="1" baseline="30000" dirty="0">
                <a:solidFill>
                  <a:srgbClr val="FFFF00"/>
                </a:solidFill>
                <a:effectLst>
                  <a:outerShdw blurRad="38100" dist="38100" dir="2700000" algn="tl">
                    <a:srgbClr val="000000"/>
                  </a:outerShdw>
                </a:effectLst>
              </a:rPr>
              <a:t>5</a:t>
            </a:r>
            <a:r>
              <a:rPr lang="tr-TR" altLang="tr-TR" b="1" dirty="0">
                <a:solidFill>
                  <a:srgbClr val="FFFF00"/>
                </a:solidFill>
                <a:effectLst>
                  <a:outerShdw blurRad="38100" dist="38100" dir="2700000" algn="tl">
                    <a:srgbClr val="000000"/>
                  </a:outerShdw>
                </a:effectLst>
              </a:rPr>
              <a:t> </a:t>
            </a:r>
            <a:r>
              <a:rPr lang="tr-TR" altLang="tr-TR" b="1" dirty="0" err="1">
                <a:solidFill>
                  <a:srgbClr val="FFFF00"/>
                </a:solidFill>
                <a:effectLst>
                  <a:outerShdw blurRad="38100" dist="38100" dir="2700000" algn="tl">
                    <a:srgbClr val="000000"/>
                  </a:outerShdw>
                </a:effectLst>
              </a:rPr>
              <a:t>ıy</a:t>
            </a:r>
            <a:r>
              <a:rPr lang="tr-TR" altLang="tr-TR" b="1" dirty="0">
                <a:solidFill>
                  <a:srgbClr val="FFFF00"/>
                </a:solidFill>
                <a:effectLst>
                  <a:outerShdw blurRad="38100" dist="38100" dir="2700000" algn="tl">
                    <a:srgbClr val="000000"/>
                  </a:outerShdw>
                </a:effectLst>
              </a:rPr>
              <a:t>)</a:t>
            </a:r>
            <a:endParaRPr lang="en-US" altLang="tr-TR" b="1" dirty="0">
              <a:solidFill>
                <a:srgbClr val="FFFF00"/>
              </a:solidFill>
              <a:effectLst>
                <a:outerShdw blurRad="38100" dist="38100" dir="2700000" algn="tl">
                  <a:srgbClr val="000000"/>
                </a:outerShdw>
              </a:effectLst>
            </a:endParaRPr>
          </a:p>
        </p:txBody>
      </p:sp>
      <p:sp>
        <p:nvSpPr>
          <p:cNvPr id="40963" name="Text Box 3"/>
          <p:cNvSpPr txBox="1">
            <a:spLocks noChangeArrowheads="1"/>
          </p:cNvSpPr>
          <p:nvPr/>
        </p:nvSpPr>
        <p:spPr bwMode="auto">
          <a:xfrm>
            <a:off x="2057400" y="457200"/>
            <a:ext cx="8001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tr-TR" altLang="tr-TR" sz="4400"/>
              <a:t>Yerel Gökada Grubu</a:t>
            </a:r>
            <a:endParaRPr lang="en-US" altLang="tr-TR" sz="4400"/>
          </a:p>
        </p:txBody>
      </p:sp>
      <p:pic>
        <p:nvPicPr>
          <p:cNvPr id="40964" name="Picture 4" descr="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600200"/>
            <a:ext cx="3962400" cy="3689350"/>
          </a:xfrm>
          <a:prstGeom prst="rect">
            <a:avLst/>
          </a:prstGeom>
          <a:noFill/>
          <a:extLst>
            <a:ext uri="{909E8E84-426E-40DD-AFC4-6F175D3DCCD1}">
              <a14:hiddenFill xmlns:a14="http://schemas.microsoft.com/office/drawing/2010/main">
                <a:solidFill>
                  <a:srgbClr val="FFFFFF"/>
                </a:solidFill>
              </a14:hiddenFill>
            </a:ext>
          </a:extLst>
        </p:spPr>
      </p:pic>
      <p:pic>
        <p:nvPicPr>
          <p:cNvPr id="40965" name="Picture 5" descr="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1600201"/>
            <a:ext cx="3962400" cy="3687763"/>
          </a:xfrm>
          <a:prstGeom prst="rect">
            <a:avLst/>
          </a:prstGeom>
          <a:noFill/>
          <a:extLst>
            <a:ext uri="{909E8E84-426E-40DD-AFC4-6F175D3DCCD1}">
              <a14:hiddenFill xmlns:a14="http://schemas.microsoft.com/office/drawing/2010/main">
                <a:solidFill>
                  <a:srgbClr val="FFFFFF"/>
                </a:solidFill>
              </a14:hiddenFill>
            </a:ext>
          </a:extLst>
        </p:spPr>
      </p:pic>
      <p:sp>
        <p:nvSpPr>
          <p:cNvPr id="40966" name="Line 6"/>
          <p:cNvSpPr>
            <a:spLocks noChangeShapeType="1"/>
          </p:cNvSpPr>
          <p:nvPr/>
        </p:nvSpPr>
        <p:spPr bwMode="auto">
          <a:xfrm flipH="1" flipV="1">
            <a:off x="5791200" y="1600200"/>
            <a:ext cx="2667000" cy="1828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40967" name="Line 7"/>
          <p:cNvSpPr>
            <a:spLocks noChangeShapeType="1"/>
          </p:cNvSpPr>
          <p:nvPr/>
        </p:nvSpPr>
        <p:spPr bwMode="auto">
          <a:xfrm flipH="1">
            <a:off x="5867400" y="3505200"/>
            <a:ext cx="2590800" cy="1752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40968" name="FlagCount" hidden="1">
            <a:hlinkClick r:id="rId5" action="ppaction://hlinkfile"/>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00"/>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tr-TR" sz="1400" b="1">
                <a:latin typeface="Tahoma" panose="020B0604030504040204" pitchFamily="34" charset="0"/>
              </a:rPr>
              <a:t>0</a:t>
            </a:r>
          </a:p>
        </p:txBody>
      </p:sp>
    </p:spTree>
    <p:custDataLst>
      <p:tags r:id="rId1"/>
    </p:custDataLst>
    <p:extLst>
      <p:ext uri="{BB962C8B-B14F-4D97-AF65-F5344CB8AC3E}">
        <p14:creationId xmlns:p14="http://schemas.microsoft.com/office/powerpoint/2010/main" val="3653145598"/>
      </p:ext>
    </p:extLst>
  </p:cSld>
  <p:clrMapOvr>
    <a:masterClrMapping/>
  </p:clrMapOvr>
  <p:transition>
    <p:pull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0962"/>
                                        </p:tgtEl>
                                        <p:attrNameLst>
                                          <p:attrName>style.visibility</p:attrName>
                                        </p:attrNameLst>
                                      </p:cBhvr>
                                      <p:to>
                                        <p:strVal val="visible"/>
                                      </p:to>
                                    </p:set>
                                    <p:anim calcmode="lin" valueType="num">
                                      <p:cBhvr additive="base">
                                        <p:cTn id="7" dur="500"/>
                                        <p:tgtEl>
                                          <p:spTgt spid="40962"/>
                                        </p:tgtEl>
                                        <p:attrNameLst>
                                          <p:attrName>ppt_y</p:attrName>
                                        </p:attrNameLst>
                                      </p:cBhvr>
                                      <p:tavLst>
                                        <p:tav tm="0">
                                          <p:val>
                                            <p:strVal val="#ppt_y+#ppt_h*1.125000"/>
                                          </p:val>
                                        </p:tav>
                                        <p:tav tm="100000">
                                          <p:val>
                                            <p:strVal val="#ppt_y"/>
                                          </p:val>
                                        </p:tav>
                                      </p:tavLst>
                                    </p:anim>
                                    <p:animEffect transition="in" filter="wipe(up)">
                                      <p:cBhvr>
                                        <p:cTn id="8" dur="500"/>
                                        <p:tgtEl>
                                          <p:spTgt spid="40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16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143000"/>
            <a:ext cx="7315200" cy="5486400"/>
          </a:xfrm>
          <a:prstGeom prst="rect">
            <a:avLst/>
          </a:prstGeom>
          <a:noFill/>
          <a:extLst>
            <a:ext uri="{909E8E84-426E-40DD-AFC4-6F175D3DCCD1}">
              <a14:hiddenFill xmlns:a14="http://schemas.microsoft.com/office/drawing/2010/main">
                <a:solidFill>
                  <a:srgbClr val="FFFFFF"/>
                </a:solidFill>
              </a14:hiddenFill>
            </a:ext>
          </a:extLst>
        </p:spPr>
      </p:pic>
      <p:sp>
        <p:nvSpPr>
          <p:cNvPr id="132099" name="Text Box 3"/>
          <p:cNvSpPr txBox="1">
            <a:spLocks noChangeArrowheads="1"/>
          </p:cNvSpPr>
          <p:nvPr/>
        </p:nvSpPr>
        <p:spPr bwMode="auto">
          <a:xfrm>
            <a:off x="2209800" y="5791201"/>
            <a:ext cx="7848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tr-TR" altLang="tr-TR" sz="4000" b="1">
                <a:solidFill>
                  <a:srgbClr val="FF0000"/>
                </a:solidFill>
                <a:latin typeface="Monotype Corsiva" panose="03010101010201010101" pitchFamily="66" charset="0"/>
              </a:rPr>
              <a:t>Yerel Grup</a:t>
            </a:r>
            <a:endParaRPr lang="en-US" altLang="tr-TR" sz="4000" b="1">
              <a:solidFill>
                <a:srgbClr val="FF0000"/>
              </a:solidFill>
              <a:latin typeface="Monotype Corsiva" panose="03010101010201010101" pitchFamily="66" charset="0"/>
            </a:endParaRPr>
          </a:p>
        </p:txBody>
      </p:sp>
      <p:sp>
        <p:nvSpPr>
          <p:cNvPr id="132100" name="Rectangle 4"/>
          <p:cNvSpPr>
            <a:spLocks noChangeArrowheads="1"/>
          </p:cNvSpPr>
          <p:nvPr/>
        </p:nvSpPr>
        <p:spPr bwMode="auto">
          <a:xfrm>
            <a:off x="2208213" y="333375"/>
            <a:ext cx="7772400" cy="11430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r>
              <a:rPr lang="tr-TR" altLang="tr-TR" dirty="0">
                <a:solidFill>
                  <a:schemeClr val="tx1"/>
                </a:solidFill>
                <a:latin typeface="Monotype Corsiva" panose="03010101010201010101" pitchFamily="66" charset="0"/>
              </a:rPr>
              <a:t>GÖKADA KÜMELERİ</a:t>
            </a:r>
            <a:endParaRPr lang="en-US" altLang="tr-TR" dirty="0">
              <a:solidFill>
                <a:schemeClr val="tx1"/>
              </a:solidFill>
              <a:latin typeface="Monotype Corsiva" panose="03010101010201010101" pitchFamily="66" charset="0"/>
            </a:endParaRPr>
          </a:p>
        </p:txBody>
      </p:sp>
    </p:spTree>
    <p:extLst>
      <p:ext uri="{BB962C8B-B14F-4D97-AF65-F5344CB8AC3E}">
        <p14:creationId xmlns:p14="http://schemas.microsoft.com/office/powerpoint/2010/main" val="40443450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2584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1" name="Picture 3" descr="16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390525"/>
            <a:ext cx="7315200" cy="5486400"/>
          </a:xfrm>
          <a:prstGeom prst="rect">
            <a:avLst/>
          </a:prstGeom>
          <a:noFill/>
          <a:extLst>
            <a:ext uri="{909E8E84-426E-40DD-AFC4-6F175D3DCCD1}">
              <a14:hiddenFill xmlns:a14="http://schemas.microsoft.com/office/drawing/2010/main">
                <a:solidFill>
                  <a:srgbClr val="FFFFFF"/>
                </a:solidFill>
              </a14:hiddenFill>
            </a:ext>
          </a:extLst>
        </p:spPr>
      </p:pic>
      <p:sp>
        <p:nvSpPr>
          <p:cNvPr id="53252" name="Text Box 4"/>
          <p:cNvSpPr txBox="1">
            <a:spLocks noChangeArrowheads="1"/>
          </p:cNvSpPr>
          <p:nvPr/>
        </p:nvSpPr>
        <p:spPr bwMode="auto">
          <a:xfrm>
            <a:off x="2360613" y="5516563"/>
            <a:ext cx="7696200" cy="7620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tr-TR" altLang="tr-TR" sz="4400" b="1" dirty="0"/>
              <a:t>Yerel </a:t>
            </a:r>
            <a:r>
              <a:rPr lang="tr-TR" altLang="tr-TR" sz="4400" b="1" dirty="0" smtClean="0"/>
              <a:t>Süper kümeler</a:t>
            </a:r>
            <a:endParaRPr lang="en-US" altLang="tr-TR" sz="4400" b="1" dirty="0"/>
          </a:p>
        </p:txBody>
      </p:sp>
    </p:spTree>
    <p:extLst>
      <p:ext uri="{BB962C8B-B14F-4D97-AF65-F5344CB8AC3E}">
        <p14:creationId xmlns:p14="http://schemas.microsoft.com/office/powerpoint/2010/main" val="2078648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1752600" y="5791200"/>
            <a:ext cx="8915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tr-TR" altLang="tr-TR" b="1" dirty="0">
                <a:effectLst>
                  <a:outerShdw blurRad="38100" dist="38100" dir="2700000" algn="tl">
                    <a:srgbClr val="000000"/>
                  </a:outerShdw>
                </a:effectLst>
              </a:rPr>
              <a:t>Gökada kümeleri </a:t>
            </a:r>
            <a:r>
              <a:rPr lang="tr-TR" altLang="tr-TR" b="1" dirty="0">
                <a:solidFill>
                  <a:srgbClr val="FFFF00"/>
                </a:solidFill>
                <a:effectLst>
                  <a:outerShdw blurRad="38100" dist="38100" dir="2700000" algn="tl">
                    <a:srgbClr val="000000"/>
                  </a:outerShdw>
                </a:effectLst>
              </a:rPr>
              <a:t>üst</a:t>
            </a:r>
            <a:r>
              <a:rPr lang="tr-TR" altLang="tr-TR" b="1" dirty="0">
                <a:solidFill>
                  <a:srgbClr val="FA3904"/>
                </a:solidFill>
                <a:effectLst>
                  <a:outerShdw blurRad="38100" dist="38100" dir="2700000" algn="tl">
                    <a:srgbClr val="000000"/>
                  </a:outerShdw>
                </a:effectLst>
              </a:rPr>
              <a:t> </a:t>
            </a:r>
            <a:r>
              <a:rPr lang="tr-TR" altLang="tr-TR" b="1" dirty="0">
                <a:effectLst>
                  <a:outerShdw blurRad="38100" dist="38100" dir="2700000" algn="tl">
                    <a:srgbClr val="000000"/>
                  </a:outerShdw>
                </a:effectLst>
              </a:rPr>
              <a:t>kümelerde gruplanmıştır. Üst kümeler büyük </a:t>
            </a:r>
            <a:r>
              <a:rPr lang="tr-TR" altLang="tr-TR" b="1" dirty="0">
                <a:solidFill>
                  <a:srgbClr val="FFFF00"/>
                </a:solidFill>
                <a:effectLst>
                  <a:outerShdw blurRad="38100" dist="38100" dir="2700000" algn="tl">
                    <a:srgbClr val="000000"/>
                  </a:outerShdw>
                </a:effectLst>
              </a:rPr>
              <a:t>boşluk</a:t>
            </a:r>
            <a:r>
              <a:rPr lang="tr-TR" altLang="tr-TR" b="1" dirty="0">
                <a:effectLst>
                  <a:outerShdw blurRad="38100" dist="38100" dir="2700000" algn="tl">
                    <a:srgbClr val="000000"/>
                  </a:outerShdw>
                </a:effectLst>
              </a:rPr>
              <a:t>lar içinde </a:t>
            </a:r>
            <a:r>
              <a:rPr lang="tr-TR" altLang="tr-TR" b="1" dirty="0" err="1">
                <a:solidFill>
                  <a:srgbClr val="FFFF00"/>
                </a:solidFill>
                <a:effectLst>
                  <a:outerShdw blurRad="38100" dist="38100" dir="2700000" algn="tl">
                    <a:srgbClr val="000000"/>
                  </a:outerShdw>
                </a:effectLst>
              </a:rPr>
              <a:t>iplikçik</a:t>
            </a:r>
            <a:r>
              <a:rPr lang="tr-TR" altLang="tr-TR" b="1" dirty="0" err="1">
                <a:effectLst>
                  <a:outerShdw blurRad="38100" dist="38100" dir="2700000" algn="tl">
                    <a:srgbClr val="000000"/>
                  </a:outerShdw>
                </a:effectLst>
              </a:rPr>
              <a:t>ler</a:t>
            </a:r>
            <a:r>
              <a:rPr lang="tr-TR" altLang="tr-TR" b="1" dirty="0">
                <a:effectLst>
                  <a:outerShdw blurRad="38100" dist="38100" dir="2700000" algn="tl">
                    <a:srgbClr val="000000"/>
                  </a:outerShdw>
                </a:effectLst>
              </a:rPr>
              <a:t> ve </a:t>
            </a:r>
            <a:r>
              <a:rPr lang="tr-TR" altLang="tr-TR" b="1" dirty="0">
                <a:solidFill>
                  <a:srgbClr val="FFFF00"/>
                </a:solidFill>
                <a:effectLst>
                  <a:outerShdw blurRad="38100" dist="38100" dir="2700000" algn="tl">
                    <a:srgbClr val="000000"/>
                  </a:outerShdw>
                </a:effectLst>
              </a:rPr>
              <a:t>duvar</a:t>
            </a:r>
            <a:r>
              <a:rPr lang="tr-TR" altLang="tr-TR" b="1" dirty="0">
                <a:effectLst>
                  <a:outerShdw blurRad="38100" dist="38100" dir="2700000" algn="tl">
                    <a:srgbClr val="000000"/>
                  </a:outerShdw>
                </a:effectLst>
              </a:rPr>
              <a:t>lardan oluşur.</a:t>
            </a:r>
            <a:endParaRPr lang="en-US" altLang="tr-TR" b="1" dirty="0">
              <a:effectLst>
                <a:outerShdw blurRad="38100" dist="38100" dir="2700000" algn="tl">
                  <a:srgbClr val="000000"/>
                </a:outerShdw>
              </a:effectLst>
            </a:endParaRPr>
          </a:p>
        </p:txBody>
      </p:sp>
      <p:sp>
        <p:nvSpPr>
          <p:cNvPr id="41987" name="Text Box 3"/>
          <p:cNvSpPr txBox="1">
            <a:spLocks noChangeArrowheads="1"/>
          </p:cNvSpPr>
          <p:nvPr/>
        </p:nvSpPr>
        <p:spPr bwMode="auto">
          <a:xfrm>
            <a:off x="1828800" y="457200"/>
            <a:ext cx="8534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tr-TR" altLang="tr-TR" sz="4400"/>
              <a:t>Evren</a:t>
            </a:r>
            <a:endParaRPr lang="en-US" altLang="tr-TR" sz="4400"/>
          </a:p>
        </p:txBody>
      </p:sp>
      <p:pic>
        <p:nvPicPr>
          <p:cNvPr id="41988" name="Picture 4" descr="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676401"/>
            <a:ext cx="3962400" cy="3687763"/>
          </a:xfrm>
          <a:prstGeom prst="rect">
            <a:avLst/>
          </a:prstGeom>
          <a:noFill/>
          <a:extLst>
            <a:ext uri="{909E8E84-426E-40DD-AFC4-6F175D3DCCD1}">
              <a14:hiddenFill xmlns:a14="http://schemas.microsoft.com/office/drawing/2010/main">
                <a:solidFill>
                  <a:srgbClr val="FFFFFF"/>
                </a:solidFill>
              </a14:hiddenFill>
            </a:ext>
          </a:extLst>
        </p:spPr>
      </p:pic>
      <p:pic>
        <p:nvPicPr>
          <p:cNvPr id="41989" name="Picture 5" descr="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1" y="1752600"/>
            <a:ext cx="3427413" cy="3733800"/>
          </a:xfrm>
          <a:prstGeom prst="rect">
            <a:avLst/>
          </a:prstGeom>
          <a:noFill/>
          <a:extLst>
            <a:ext uri="{909E8E84-426E-40DD-AFC4-6F175D3DCCD1}">
              <a14:hiddenFill xmlns:a14="http://schemas.microsoft.com/office/drawing/2010/main">
                <a:solidFill>
                  <a:srgbClr val="FFFFFF"/>
                </a:solidFill>
              </a14:hiddenFill>
            </a:ext>
          </a:extLst>
        </p:spPr>
      </p:pic>
      <p:sp>
        <p:nvSpPr>
          <p:cNvPr id="41990" name="Line 6"/>
          <p:cNvSpPr>
            <a:spLocks noChangeShapeType="1"/>
          </p:cNvSpPr>
          <p:nvPr/>
        </p:nvSpPr>
        <p:spPr bwMode="auto">
          <a:xfrm flipH="1" flipV="1">
            <a:off x="5791200" y="1676400"/>
            <a:ext cx="3352800" cy="1905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41991" name="Line 7"/>
          <p:cNvSpPr>
            <a:spLocks noChangeShapeType="1"/>
          </p:cNvSpPr>
          <p:nvPr/>
        </p:nvSpPr>
        <p:spPr bwMode="auto">
          <a:xfrm flipH="1">
            <a:off x="5867400" y="3657600"/>
            <a:ext cx="3276600" cy="1676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41992" name="FlagCount" hidden="1">
            <a:hlinkClick r:id="rId5" action="ppaction://hlinkfile"/>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00"/>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tr-TR" sz="1400" b="1">
                <a:latin typeface="Tahoma" panose="020B0604030504040204" pitchFamily="34" charset="0"/>
              </a:rPr>
              <a:t>0</a:t>
            </a:r>
          </a:p>
        </p:txBody>
      </p:sp>
    </p:spTree>
    <p:custDataLst>
      <p:tags r:id="rId1"/>
    </p:custDataLst>
    <p:extLst>
      <p:ext uri="{BB962C8B-B14F-4D97-AF65-F5344CB8AC3E}">
        <p14:creationId xmlns:p14="http://schemas.microsoft.com/office/powerpoint/2010/main" val="2153191060"/>
      </p:ext>
    </p:extLst>
  </p:cSld>
  <p:clrMapOvr>
    <a:masterClrMapping/>
  </p:clrMapOvr>
  <p:transition>
    <p:pull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1986"/>
                                        </p:tgtEl>
                                        <p:attrNameLst>
                                          <p:attrName>style.visibility</p:attrName>
                                        </p:attrNameLst>
                                      </p:cBhvr>
                                      <p:to>
                                        <p:strVal val="visible"/>
                                      </p:to>
                                    </p:set>
                                    <p:anim calcmode="lin" valueType="num">
                                      <p:cBhvr additive="base">
                                        <p:cTn id="7" dur="500"/>
                                        <p:tgtEl>
                                          <p:spTgt spid="41986"/>
                                        </p:tgtEl>
                                        <p:attrNameLst>
                                          <p:attrName>ppt_y</p:attrName>
                                        </p:attrNameLst>
                                      </p:cBhvr>
                                      <p:tavLst>
                                        <p:tav tm="0">
                                          <p:val>
                                            <p:strVal val="#ppt_y+#ppt_h*1.125000"/>
                                          </p:val>
                                        </p:tav>
                                        <p:tav tm="100000">
                                          <p:val>
                                            <p:strVal val="#ppt_y"/>
                                          </p:val>
                                        </p:tav>
                                      </p:tavLst>
                                    </p:anim>
                                    <p:animEffect transition="in" filter="wipe(up)">
                                      <p:cBhvr>
                                        <p:cTn id="8" dur="500"/>
                                        <p:tgtEl>
                                          <p:spTgt spid="41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7" name="Picture 3" descr="supercluster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5550" y="188914"/>
            <a:ext cx="7315200" cy="6524625"/>
          </a:xfrm>
          <a:prstGeom prst="rect">
            <a:avLst/>
          </a:prstGeom>
          <a:noFill/>
          <a:extLst>
            <a:ext uri="{909E8E84-426E-40DD-AFC4-6F175D3DCCD1}">
              <a14:hiddenFill xmlns:a14="http://schemas.microsoft.com/office/drawing/2010/main">
                <a:solidFill>
                  <a:srgbClr val="FFFFFF"/>
                </a:solidFill>
              </a14:hiddenFill>
            </a:ext>
          </a:extLst>
        </p:spPr>
      </p:pic>
      <p:sp>
        <p:nvSpPr>
          <p:cNvPr id="139268" name="Text Box 4"/>
          <p:cNvSpPr txBox="1">
            <a:spLocks noChangeArrowheads="1"/>
          </p:cNvSpPr>
          <p:nvPr/>
        </p:nvSpPr>
        <p:spPr bwMode="auto">
          <a:xfrm>
            <a:off x="2782888" y="188914"/>
            <a:ext cx="19812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tr-TR" altLang="tr-TR" sz="3200" dirty="0">
                <a:solidFill>
                  <a:srgbClr val="FFFF00"/>
                </a:solidFill>
                <a:latin typeface="ZapfChancery" pitchFamily="18" charset="0"/>
              </a:rPr>
              <a:t>Evren...</a:t>
            </a:r>
            <a:endParaRPr lang="en-US" altLang="tr-TR" sz="3200" dirty="0">
              <a:solidFill>
                <a:srgbClr val="FFFF00"/>
              </a:solidFill>
              <a:latin typeface="ZapfChancery" pitchFamily="18" charset="0"/>
            </a:endParaRPr>
          </a:p>
        </p:txBody>
      </p:sp>
    </p:spTree>
    <p:extLst>
      <p:ext uri="{BB962C8B-B14F-4D97-AF65-F5344CB8AC3E}">
        <p14:creationId xmlns:p14="http://schemas.microsoft.com/office/powerpoint/2010/main" val="20892517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3" name="Picture 5" descr="BryanBox"/>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86000" y="0"/>
            <a:ext cx="77724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020131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4244095" y="277092"/>
            <a:ext cx="2688541" cy="461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2" tIns="45716" rIns="91432" bIns="45716">
            <a:spAutoFit/>
          </a:bodyPr>
          <a:lstStyle/>
          <a:p>
            <a:pPr algn="ctr"/>
            <a:r>
              <a:rPr lang="tr-TR" altLang="tr-TR" sz="2400" b="1" dirty="0" smtClean="0">
                <a:effectLst>
                  <a:outerShdw blurRad="38100" dist="38100" dir="2700000" algn="tl">
                    <a:srgbClr val="C0C0C0"/>
                  </a:outerShdw>
                </a:effectLst>
              </a:rPr>
              <a:t>Evrenin Büyüklüğü</a:t>
            </a:r>
            <a:endParaRPr lang="en-US" altLang="tr-TR" sz="2400" b="1" dirty="0">
              <a:effectLst>
                <a:outerShdw blurRad="38100" dist="38100" dir="2700000" algn="tl">
                  <a:srgbClr val="C0C0C0"/>
                </a:outerShdw>
              </a:effectLst>
            </a:endParaRPr>
          </a:p>
        </p:txBody>
      </p:sp>
      <p:pic>
        <p:nvPicPr>
          <p:cNvPr id="5123" name="Picture 3" descr="bt2lf0101_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9819" y="738749"/>
            <a:ext cx="9458976" cy="5932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733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828800"/>
            <a:ext cx="3733800" cy="3575050"/>
          </a:xfrm>
          <a:prstGeom prst="rect">
            <a:avLst/>
          </a:prstGeom>
          <a:noFill/>
          <a:extLst>
            <a:ext uri="{909E8E84-426E-40DD-AFC4-6F175D3DCCD1}">
              <a14:hiddenFill xmlns:a14="http://schemas.microsoft.com/office/drawing/2010/main">
                <a:solidFill>
                  <a:srgbClr val="FFFFFF"/>
                </a:solidFill>
              </a14:hiddenFill>
            </a:ext>
          </a:extLst>
        </p:spPr>
      </p:pic>
      <p:sp>
        <p:nvSpPr>
          <p:cNvPr id="47109" name="Text Box 5"/>
          <p:cNvSpPr txBox="1">
            <a:spLocks noChangeArrowheads="1"/>
          </p:cNvSpPr>
          <p:nvPr/>
        </p:nvSpPr>
        <p:spPr bwMode="auto">
          <a:xfrm>
            <a:off x="2133600" y="685800"/>
            <a:ext cx="7924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tr-TR" altLang="tr-TR" sz="4400" dirty="0"/>
              <a:t>Şehir</a:t>
            </a:r>
            <a:endParaRPr lang="en-US" altLang="tr-TR" sz="4400" dirty="0"/>
          </a:p>
        </p:txBody>
      </p:sp>
      <p:sp>
        <p:nvSpPr>
          <p:cNvPr id="47111" name="Text Box 7"/>
          <p:cNvSpPr txBox="1">
            <a:spLocks noChangeArrowheads="1"/>
          </p:cNvSpPr>
          <p:nvPr/>
        </p:nvSpPr>
        <p:spPr bwMode="auto">
          <a:xfrm>
            <a:off x="7010400" y="5791201"/>
            <a:ext cx="24384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tr-TR" altLang="tr-TR" b="1" dirty="0">
                <a:effectLst>
                  <a:outerShdw blurRad="38100" dist="38100" dir="2700000" algn="tl">
                    <a:srgbClr val="000000"/>
                  </a:outerShdw>
                </a:effectLst>
              </a:rPr>
              <a:t>160 m</a:t>
            </a:r>
            <a:endParaRPr lang="en-US" altLang="tr-TR" b="1" dirty="0">
              <a:effectLst>
                <a:outerShdw blurRad="38100" dist="38100" dir="2700000" algn="tl">
                  <a:srgbClr val="000000"/>
                </a:outerShdw>
              </a:effectLst>
            </a:endParaRPr>
          </a:p>
        </p:txBody>
      </p:sp>
      <p:pic>
        <p:nvPicPr>
          <p:cNvPr id="47113" name="Picture 9" descr="D:\dersler\ILA353\slide\auff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1828801"/>
            <a:ext cx="3886200" cy="3548063"/>
          </a:xfrm>
          <a:prstGeom prst="rect">
            <a:avLst/>
          </a:prstGeom>
          <a:noFill/>
          <a:extLst>
            <a:ext uri="{909E8E84-426E-40DD-AFC4-6F175D3DCCD1}">
              <a14:hiddenFill xmlns:a14="http://schemas.microsoft.com/office/drawing/2010/main">
                <a:solidFill>
                  <a:srgbClr val="FFFFFF"/>
                </a:solidFill>
              </a14:hiddenFill>
            </a:ext>
          </a:extLst>
        </p:spPr>
      </p:pic>
      <p:sp>
        <p:nvSpPr>
          <p:cNvPr id="47107" name="Line 3"/>
          <p:cNvSpPr>
            <a:spLocks noChangeShapeType="1"/>
          </p:cNvSpPr>
          <p:nvPr/>
        </p:nvSpPr>
        <p:spPr bwMode="auto">
          <a:xfrm flipH="1" flipV="1">
            <a:off x="5715000" y="1828800"/>
            <a:ext cx="3429000" cy="2286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47108" name="Line 4"/>
          <p:cNvSpPr>
            <a:spLocks noChangeShapeType="1"/>
          </p:cNvSpPr>
          <p:nvPr/>
        </p:nvSpPr>
        <p:spPr bwMode="auto">
          <a:xfrm flipV="1">
            <a:off x="5715000" y="4191000"/>
            <a:ext cx="3429000" cy="1219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Tree>
    <p:extLst>
      <p:ext uri="{BB962C8B-B14F-4D97-AF65-F5344CB8AC3E}">
        <p14:creationId xmlns:p14="http://schemas.microsoft.com/office/powerpoint/2010/main" val="326515067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1981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tr-TR" altLang="tr-TR" sz="4400" dirty="0">
                <a:solidFill>
                  <a:srgbClr val="FFFF00"/>
                </a:solidFill>
                <a:effectLst>
                  <a:outerShdw blurRad="38100" dist="38100" dir="2700000" algn="tl">
                    <a:srgbClr val="000000"/>
                  </a:outerShdw>
                </a:effectLst>
              </a:rPr>
              <a:t>Evren</a:t>
            </a:r>
            <a:endParaRPr lang="en-US" altLang="tr-TR" sz="4400" dirty="0">
              <a:solidFill>
                <a:srgbClr val="FFFF00"/>
              </a:solidFill>
              <a:effectLst>
                <a:outerShdw blurRad="38100" dist="38100" dir="2700000" algn="tl">
                  <a:srgbClr val="000000"/>
                </a:outerShdw>
              </a:effectLst>
            </a:endParaRPr>
          </a:p>
        </p:txBody>
      </p:sp>
      <p:sp>
        <p:nvSpPr>
          <p:cNvPr id="25603" name="Rectangle 3"/>
          <p:cNvSpPr>
            <a:spLocks noChangeArrowheads="1"/>
          </p:cNvSpPr>
          <p:nvPr/>
        </p:nvSpPr>
        <p:spPr bwMode="auto">
          <a:xfrm>
            <a:off x="1981200" y="1600201"/>
            <a:ext cx="8229600" cy="108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nSpc>
                <a:spcPct val="90000"/>
              </a:lnSpc>
              <a:spcBef>
                <a:spcPct val="20000"/>
              </a:spcBef>
              <a:buClr>
                <a:schemeClr val="tx2"/>
              </a:buClr>
              <a:buSzPct val="75000"/>
              <a:buFont typeface="Wingdings" panose="05000000000000000000" pitchFamily="2" charset="2"/>
              <a:buChar char="n"/>
            </a:pPr>
            <a:r>
              <a:rPr lang="tr-TR" altLang="tr-TR" sz="3200" dirty="0">
                <a:solidFill>
                  <a:schemeClr val="accent2"/>
                </a:solidFill>
                <a:effectLst>
                  <a:outerShdw blurRad="38100" dist="38100" dir="2700000" algn="tl">
                    <a:srgbClr val="000000"/>
                  </a:outerShdw>
                </a:effectLst>
              </a:rPr>
              <a:t>Astronomi</a:t>
            </a:r>
            <a:r>
              <a:rPr lang="tr-TR" altLang="tr-TR" sz="3200" dirty="0">
                <a:effectLst>
                  <a:outerShdw blurRad="38100" dist="38100" dir="2700000" algn="tl">
                    <a:srgbClr val="000000"/>
                  </a:outerShdw>
                </a:effectLst>
              </a:rPr>
              <a:t>’nin ilgilendiği madde,</a:t>
            </a:r>
            <a:r>
              <a:rPr lang="en-US" altLang="tr-TR" sz="3200" dirty="0">
                <a:effectLst>
                  <a:outerShdw blurRad="38100" dist="38100" dir="2700000" algn="tl">
                    <a:srgbClr val="000000"/>
                  </a:outerShdw>
                </a:effectLst>
              </a:rPr>
              <a:t> </a:t>
            </a:r>
            <a:r>
              <a:rPr lang="tr-TR" altLang="tr-TR" sz="3200" dirty="0">
                <a:effectLst>
                  <a:outerShdw blurRad="38100" dist="38100" dir="2700000" algn="tl">
                    <a:srgbClr val="000000"/>
                  </a:outerShdw>
                </a:effectLst>
              </a:rPr>
              <a:t> </a:t>
            </a:r>
            <a:r>
              <a:rPr lang="tr-TR" altLang="tr-TR" sz="3200" dirty="0">
                <a:solidFill>
                  <a:schemeClr val="accent2"/>
                </a:solidFill>
                <a:effectLst>
                  <a:outerShdw blurRad="38100" dist="38100" dir="2700000" algn="tl">
                    <a:srgbClr val="000000"/>
                  </a:outerShdw>
                </a:effectLst>
              </a:rPr>
              <a:t>boyut</a:t>
            </a:r>
            <a:r>
              <a:rPr lang="tr-TR" altLang="tr-TR" sz="3200" dirty="0">
                <a:effectLst>
                  <a:outerShdw blurRad="38100" dist="38100" dir="2700000" algn="tl">
                    <a:srgbClr val="000000"/>
                  </a:outerShdw>
                </a:effectLst>
              </a:rPr>
              <a:t> ve </a:t>
            </a:r>
            <a:r>
              <a:rPr lang="tr-TR" altLang="tr-TR" sz="3200" dirty="0">
                <a:solidFill>
                  <a:schemeClr val="accent2"/>
                </a:solidFill>
                <a:effectLst>
                  <a:outerShdw blurRad="38100" dist="38100" dir="2700000" algn="tl">
                    <a:srgbClr val="000000"/>
                  </a:outerShdw>
                </a:effectLst>
              </a:rPr>
              <a:t>zaman</a:t>
            </a:r>
            <a:r>
              <a:rPr lang="tr-TR" altLang="tr-TR" sz="3200" dirty="0">
                <a:effectLst>
                  <a:outerShdw blurRad="38100" dist="38100" dir="2700000" algn="tl">
                    <a:srgbClr val="000000"/>
                  </a:outerShdw>
                </a:effectLst>
              </a:rPr>
              <a:t> ölçeklerinin </a:t>
            </a:r>
            <a:r>
              <a:rPr lang="tr-TR" altLang="tr-TR" sz="3200" dirty="0">
                <a:solidFill>
                  <a:srgbClr val="FFFF00"/>
                </a:solidFill>
                <a:effectLst>
                  <a:outerShdw blurRad="38100" dist="38100" dir="2700000" algn="tl">
                    <a:srgbClr val="000000"/>
                  </a:outerShdw>
                </a:effectLst>
              </a:rPr>
              <a:t>çok geniş </a:t>
            </a:r>
            <a:r>
              <a:rPr lang="tr-TR" altLang="tr-TR" sz="3200" dirty="0">
                <a:effectLst>
                  <a:outerShdw blurRad="38100" dist="38100" dir="2700000" algn="tl">
                    <a:srgbClr val="000000"/>
                  </a:outerShdw>
                </a:effectLst>
              </a:rPr>
              <a:t>bir aralığındadır.</a:t>
            </a:r>
            <a:endParaRPr lang="en-US" altLang="tr-TR" sz="3200" dirty="0">
              <a:solidFill>
                <a:schemeClr val="accent2"/>
              </a:solidFill>
              <a:effectLst>
                <a:outerShdw blurRad="38100" dist="38100" dir="2700000" algn="tl">
                  <a:srgbClr val="000000"/>
                </a:outerShdw>
              </a:effectLst>
            </a:endParaRPr>
          </a:p>
        </p:txBody>
      </p:sp>
      <p:sp>
        <p:nvSpPr>
          <p:cNvPr id="25604" name="Rectangle 4"/>
          <p:cNvSpPr>
            <a:spLocks noChangeArrowheads="1"/>
          </p:cNvSpPr>
          <p:nvPr/>
        </p:nvSpPr>
        <p:spPr bwMode="auto">
          <a:xfrm>
            <a:off x="2362200" y="3048000"/>
            <a:ext cx="77724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nSpc>
                <a:spcPct val="90000"/>
              </a:lnSpc>
              <a:spcBef>
                <a:spcPct val="20000"/>
              </a:spcBef>
              <a:buFontTx/>
              <a:buChar char="•"/>
            </a:pPr>
            <a:r>
              <a:rPr lang="tr-TR" altLang="tr-TR" sz="3200" dirty="0"/>
              <a:t>Bu boyut ve zaman ölçeklerinin çoğu</a:t>
            </a:r>
            <a:r>
              <a:rPr lang="en-US" altLang="tr-TR" sz="3200" dirty="0"/>
              <a:t> </a:t>
            </a:r>
            <a:r>
              <a:rPr lang="tr-TR" altLang="tr-TR" sz="3200" dirty="0">
                <a:solidFill>
                  <a:srgbClr val="FFFF00"/>
                </a:solidFill>
              </a:rPr>
              <a:t>günlük hayatta alıştıklarımızdan çok daha büyüktür</a:t>
            </a:r>
            <a:r>
              <a:rPr lang="en-US" altLang="tr-TR" sz="3200" dirty="0">
                <a:solidFill>
                  <a:srgbClr val="FFFF00"/>
                </a:solidFill>
              </a:rPr>
              <a:t>.</a:t>
            </a:r>
          </a:p>
        </p:txBody>
      </p:sp>
      <p:sp>
        <p:nvSpPr>
          <p:cNvPr id="25605" name="Rectangle 5"/>
          <p:cNvSpPr>
            <a:spLocks noChangeArrowheads="1"/>
          </p:cNvSpPr>
          <p:nvPr/>
        </p:nvSpPr>
        <p:spPr bwMode="auto">
          <a:xfrm>
            <a:off x="2209800" y="4876800"/>
            <a:ext cx="81534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nSpc>
                <a:spcPct val="90000"/>
              </a:lnSpc>
              <a:spcBef>
                <a:spcPct val="20000"/>
              </a:spcBef>
              <a:buFontTx/>
              <a:buChar char="•"/>
            </a:pPr>
            <a:r>
              <a:rPr lang="tr-TR" altLang="tr-TR" sz="3200" dirty="0">
                <a:solidFill>
                  <a:schemeClr val="accent2"/>
                </a:solidFill>
              </a:rPr>
              <a:t>İnsanlar</a:t>
            </a:r>
            <a:r>
              <a:rPr lang="en-US" altLang="tr-TR" sz="3200" dirty="0">
                <a:solidFill>
                  <a:schemeClr val="accent2"/>
                </a:solidFill>
              </a:rPr>
              <a:t>, </a:t>
            </a:r>
            <a:r>
              <a:rPr lang="tr-TR" altLang="tr-TR" sz="3200" dirty="0">
                <a:solidFill>
                  <a:schemeClr val="accent2"/>
                </a:solidFill>
              </a:rPr>
              <a:t>Dünya</a:t>
            </a:r>
            <a:r>
              <a:rPr lang="en-US" altLang="tr-TR" sz="3200" dirty="0"/>
              <a:t>, </a:t>
            </a:r>
            <a:r>
              <a:rPr lang="tr-TR" altLang="tr-TR" sz="3200" dirty="0"/>
              <a:t>ve hatta</a:t>
            </a:r>
            <a:r>
              <a:rPr lang="en-US" altLang="tr-TR" sz="3200" dirty="0"/>
              <a:t> </a:t>
            </a:r>
            <a:r>
              <a:rPr lang="tr-TR" altLang="tr-TR" sz="3200" dirty="0">
                <a:solidFill>
                  <a:schemeClr val="accent2"/>
                </a:solidFill>
              </a:rPr>
              <a:t>Güneş sistemi</a:t>
            </a:r>
            <a:r>
              <a:rPr lang="en-US" altLang="tr-TR" sz="3200" dirty="0"/>
              <a:t> </a:t>
            </a:r>
            <a:r>
              <a:rPr lang="tr-TR" altLang="tr-TR" sz="3200" dirty="0"/>
              <a:t>bile </a:t>
            </a:r>
            <a:r>
              <a:rPr lang="tr-TR" altLang="tr-TR" sz="3200" dirty="0">
                <a:solidFill>
                  <a:srgbClr val="FFFF00"/>
                </a:solidFill>
              </a:rPr>
              <a:t>kozmik ölçütler </a:t>
            </a:r>
            <a:r>
              <a:rPr lang="tr-TR" altLang="tr-TR" sz="3200" dirty="0"/>
              <a:t>yanında</a:t>
            </a:r>
            <a:r>
              <a:rPr lang="en-US" altLang="tr-TR" sz="3200" dirty="0"/>
              <a:t> </a:t>
            </a:r>
            <a:r>
              <a:rPr lang="tr-TR" altLang="tr-TR" sz="3200" dirty="0">
                <a:solidFill>
                  <a:srgbClr val="FFFF00"/>
                </a:solidFill>
              </a:rPr>
              <a:t>ufacık</a:t>
            </a:r>
            <a:r>
              <a:rPr lang="en-US" altLang="tr-TR" sz="3200" dirty="0"/>
              <a:t> </a:t>
            </a:r>
            <a:r>
              <a:rPr lang="tr-TR" altLang="tr-TR" sz="3200" dirty="0"/>
              <a:t>ve</a:t>
            </a:r>
            <a:r>
              <a:rPr lang="en-US" altLang="tr-TR" sz="3200" dirty="0"/>
              <a:t> </a:t>
            </a:r>
            <a:r>
              <a:rPr lang="tr-TR" altLang="tr-TR" sz="3200" dirty="0">
                <a:solidFill>
                  <a:srgbClr val="FFFF00"/>
                </a:solidFill>
              </a:rPr>
              <a:t>önemsiz</a:t>
            </a:r>
            <a:r>
              <a:rPr lang="tr-TR" altLang="tr-TR" sz="3200" dirty="0"/>
              <a:t> kalmaktadır.</a:t>
            </a:r>
            <a:endParaRPr lang="en-US" altLang="tr-TR" sz="3200" dirty="0">
              <a:solidFill>
                <a:srgbClr val="F12A15"/>
              </a:solidFill>
            </a:endParaRPr>
          </a:p>
        </p:txBody>
      </p:sp>
    </p:spTree>
    <p:extLst>
      <p:ext uri="{BB962C8B-B14F-4D97-AF65-F5344CB8AC3E}">
        <p14:creationId xmlns:p14="http://schemas.microsoft.com/office/powerpoint/2010/main" val="2609375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 calcmode="lin" valueType="num">
                                      <p:cBhvr additive="base">
                                        <p:cTn id="7" dur="500" fill="hold"/>
                                        <p:tgtEl>
                                          <p:spTgt spid="2560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560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5604"/>
                                        </p:tgtEl>
                                        <p:attrNameLst>
                                          <p:attrName>style.visibility</p:attrName>
                                        </p:attrNameLst>
                                      </p:cBhvr>
                                      <p:to>
                                        <p:strVal val="visible"/>
                                      </p:to>
                                    </p:set>
                                    <p:anim calcmode="lin" valueType="num">
                                      <p:cBhvr additive="base">
                                        <p:cTn id="13" dur="500" fill="hold"/>
                                        <p:tgtEl>
                                          <p:spTgt spid="25604"/>
                                        </p:tgtEl>
                                        <p:attrNameLst>
                                          <p:attrName>ppt_x</p:attrName>
                                        </p:attrNameLst>
                                      </p:cBhvr>
                                      <p:tavLst>
                                        <p:tav tm="0">
                                          <p:val>
                                            <p:strVal val="0-#ppt_w/2"/>
                                          </p:val>
                                        </p:tav>
                                        <p:tav tm="100000">
                                          <p:val>
                                            <p:strVal val="#ppt_x"/>
                                          </p:val>
                                        </p:tav>
                                      </p:tavLst>
                                    </p:anim>
                                    <p:anim calcmode="lin" valueType="num">
                                      <p:cBhvr additive="base">
                                        <p:cTn id="14" dur="500" fill="hold"/>
                                        <p:tgtEl>
                                          <p:spTgt spid="2560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5605"/>
                                        </p:tgtEl>
                                        <p:attrNameLst>
                                          <p:attrName>style.visibility</p:attrName>
                                        </p:attrNameLst>
                                      </p:cBhvr>
                                      <p:to>
                                        <p:strVal val="visible"/>
                                      </p:to>
                                    </p:set>
                                    <p:anim calcmode="lin" valueType="num">
                                      <p:cBhvr additive="base">
                                        <p:cTn id="19" dur="500" fill="hold"/>
                                        <p:tgtEl>
                                          <p:spTgt spid="25605"/>
                                        </p:tgtEl>
                                        <p:attrNameLst>
                                          <p:attrName>ppt_x</p:attrName>
                                        </p:attrNameLst>
                                      </p:cBhvr>
                                      <p:tavLst>
                                        <p:tav tm="0">
                                          <p:val>
                                            <p:strVal val="0-#ppt_w/2"/>
                                          </p:val>
                                        </p:tav>
                                        <p:tav tm="100000">
                                          <p:val>
                                            <p:strVal val="#ppt_x"/>
                                          </p:val>
                                        </p:tav>
                                      </p:tavLst>
                                    </p:anim>
                                    <p:anim calcmode="lin" valueType="num">
                                      <p:cBhvr additive="base">
                                        <p:cTn id="20" dur="500" fill="hold"/>
                                        <p:tgtEl>
                                          <p:spTgt spid="2560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autoUpdateAnimBg="0"/>
      <p:bldP spid="25604" grpId="0" autoUpdateAnimBg="0"/>
      <p:bldP spid="25605"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D:\dersler\A101\tarih_resim\img12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276600"/>
            <a:ext cx="3810000" cy="2973388"/>
          </a:xfrm>
          <a:prstGeom prst="rect">
            <a:avLst/>
          </a:prstGeom>
          <a:noFill/>
          <a:extLst>
            <a:ext uri="{909E8E84-426E-40DD-AFC4-6F175D3DCCD1}">
              <a14:hiddenFill xmlns:a14="http://schemas.microsoft.com/office/drawing/2010/main">
                <a:solidFill>
                  <a:srgbClr val="FFFFFF"/>
                </a:solidFill>
              </a14:hiddenFill>
            </a:ext>
          </a:extLst>
        </p:spPr>
      </p:pic>
      <p:pic>
        <p:nvPicPr>
          <p:cNvPr id="44035" name="Picture 3" descr="D:\dersler\A101\tarih_resim\resim\Homeri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609600"/>
            <a:ext cx="3810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4037" name="Picture 5" descr="D:\zeki\zeki-2\astres\HDFWF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1" y="762000"/>
            <a:ext cx="4786313" cy="53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84274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5352"/>
            <a:ext cx="10515600" cy="1325563"/>
          </a:xfrm>
        </p:spPr>
        <p:txBody>
          <a:bodyPr/>
          <a:lstStyle/>
          <a:p>
            <a:r>
              <a:rPr lang="tr-TR" dirty="0" smtClean="0"/>
              <a:t>Peki bu Evren nasıl oluştu?</a:t>
            </a:r>
            <a:endParaRPr lang="en-GB" dirty="0"/>
          </a:p>
        </p:txBody>
      </p:sp>
      <p:pic>
        <p:nvPicPr>
          <p:cNvPr id="7170" name="Picture 2" descr="http://www.particleadventure.org/images/history-of-the-universe-2014.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18881" y="1119042"/>
            <a:ext cx="7755055" cy="5505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13877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cp_history"/>
          <p:cNvPicPr>
            <a:picLocks noChangeAspect="1" noChangeArrowheads="1"/>
          </p:cNvPicPr>
          <p:nvPr/>
        </p:nvPicPr>
        <p:blipFill rotWithShape="1">
          <a:blip r:embed="rId2">
            <a:extLst>
              <a:ext uri="{28A0092B-C50C-407E-A947-70E740481C1C}">
                <a14:useLocalDpi xmlns:a14="http://schemas.microsoft.com/office/drawing/2010/main" val="0"/>
              </a:ext>
            </a:extLst>
          </a:blip>
          <a:srcRect t="15173" b="16936"/>
          <a:stretch/>
        </p:blipFill>
        <p:spPr bwMode="auto">
          <a:xfrm>
            <a:off x="2086839" y="0"/>
            <a:ext cx="740432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518474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a:xfrm>
            <a:off x="1981200" y="0"/>
            <a:ext cx="8229600" cy="808038"/>
          </a:xfrm>
        </p:spPr>
        <p:txBody>
          <a:bodyPr>
            <a:normAutofit fontScale="90000"/>
          </a:bodyPr>
          <a:lstStyle/>
          <a:p>
            <a:r>
              <a:rPr lang="tr-TR" altLang="tr-TR" dirty="0" smtClean="0">
                <a:solidFill>
                  <a:srgbClr val="FFFF00"/>
                </a:solidFill>
              </a:rPr>
              <a:t>Kısa bir tarihçe</a:t>
            </a:r>
            <a:endParaRPr lang="en-US" altLang="tr-TR" dirty="0">
              <a:solidFill>
                <a:srgbClr val="FFFF00"/>
              </a:solidFill>
            </a:endParaRPr>
          </a:p>
        </p:txBody>
      </p:sp>
      <p:sp>
        <p:nvSpPr>
          <p:cNvPr id="194565" name="Text Box 5"/>
          <p:cNvSpPr txBox="1">
            <a:spLocks noChangeArrowheads="1"/>
          </p:cNvSpPr>
          <p:nvPr/>
        </p:nvSpPr>
        <p:spPr bwMode="auto">
          <a:xfrm>
            <a:off x="1954214" y="1701800"/>
            <a:ext cx="6588663"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tr-TR" sz="1600" u="sng" dirty="0" smtClean="0"/>
              <a:t>Önemli </a:t>
            </a:r>
            <a:r>
              <a:rPr lang="tr-TR" altLang="tr-TR" sz="1600" u="sng" dirty="0" err="1"/>
              <a:t>k</a:t>
            </a:r>
            <a:r>
              <a:rPr lang="tr-TR" altLang="tr-TR" sz="1600" u="sng" dirty="0" err="1" smtClean="0"/>
              <a:t>ilometretaşları</a:t>
            </a:r>
            <a:r>
              <a:rPr lang="en-US" altLang="tr-TR" sz="1600" dirty="0" smtClean="0"/>
              <a:t>:</a:t>
            </a:r>
            <a:endParaRPr lang="en-US" altLang="tr-TR" sz="1600" dirty="0"/>
          </a:p>
          <a:p>
            <a:r>
              <a:rPr lang="en-US" altLang="tr-TR" sz="1600" dirty="0"/>
              <a:t>10</a:t>
            </a:r>
            <a:r>
              <a:rPr lang="en-US" altLang="tr-TR" sz="1600" baseline="30000" dirty="0"/>
              <a:t>-8</a:t>
            </a:r>
            <a:r>
              <a:rPr lang="en-US" altLang="tr-TR" sz="1600" dirty="0"/>
              <a:t> </a:t>
            </a:r>
            <a:r>
              <a:rPr lang="en-US" altLang="tr-TR" sz="1600" dirty="0" smtClean="0"/>
              <a:t>s</a:t>
            </a:r>
            <a:r>
              <a:rPr lang="tr-TR" altLang="tr-TR" sz="1600" dirty="0" smtClean="0"/>
              <a:t>aniye</a:t>
            </a:r>
            <a:r>
              <a:rPr lang="en-US" altLang="tr-TR" sz="1600" dirty="0" smtClean="0"/>
              <a:t>: “</a:t>
            </a:r>
            <a:r>
              <a:rPr lang="tr-TR" altLang="tr-TR" sz="1600" dirty="0" smtClean="0"/>
              <a:t>şişme</a:t>
            </a:r>
            <a:r>
              <a:rPr lang="en-US" altLang="tr-TR" sz="1600" dirty="0" smtClean="0"/>
              <a:t>” </a:t>
            </a:r>
            <a:r>
              <a:rPr lang="tr-TR" altLang="tr-TR" sz="1600" dirty="0" smtClean="0"/>
              <a:t>evren genişlemeye başladı</a:t>
            </a:r>
            <a:endParaRPr lang="en-US" altLang="tr-TR" sz="1600" dirty="0"/>
          </a:p>
          <a:p>
            <a:r>
              <a:rPr lang="en-US" altLang="tr-TR" sz="1600" dirty="0"/>
              <a:t>10</a:t>
            </a:r>
            <a:r>
              <a:rPr lang="en-US" altLang="tr-TR" sz="1600" baseline="30000" dirty="0"/>
              <a:t>-6</a:t>
            </a:r>
            <a:r>
              <a:rPr lang="en-US" altLang="tr-TR" sz="1600" dirty="0"/>
              <a:t> </a:t>
            </a:r>
            <a:r>
              <a:rPr lang="en-US" altLang="tr-TR" sz="1600" dirty="0" smtClean="0"/>
              <a:t>s</a:t>
            </a:r>
            <a:r>
              <a:rPr lang="tr-TR" altLang="tr-TR" sz="1600" dirty="0" smtClean="0"/>
              <a:t>aniye</a:t>
            </a:r>
            <a:r>
              <a:rPr lang="en-US" altLang="tr-TR" sz="1600" dirty="0" smtClean="0"/>
              <a:t>: </a:t>
            </a:r>
            <a:r>
              <a:rPr lang="tr-TR" altLang="tr-TR" sz="1600" dirty="0" err="1" smtClean="0"/>
              <a:t>Kuarklar</a:t>
            </a:r>
            <a:r>
              <a:rPr lang="tr-TR" altLang="tr-TR" sz="1600" dirty="0" smtClean="0"/>
              <a:t> proton ve nötronlarla birleşmeye başladı</a:t>
            </a:r>
            <a:endParaRPr lang="en-US" altLang="tr-TR" sz="1600" dirty="0"/>
          </a:p>
          <a:p>
            <a:r>
              <a:rPr lang="en-US" altLang="tr-TR" sz="1600" dirty="0"/>
              <a:t>300,000 </a:t>
            </a:r>
            <a:r>
              <a:rPr lang="en-US" altLang="tr-TR" sz="1600" dirty="0" smtClean="0"/>
              <a:t>y</a:t>
            </a:r>
            <a:r>
              <a:rPr lang="tr-TR" altLang="tr-TR" sz="1600" dirty="0" err="1" smtClean="0"/>
              <a:t>ıl</a:t>
            </a:r>
            <a:r>
              <a:rPr lang="en-US" altLang="tr-TR" sz="1600" dirty="0" smtClean="0"/>
              <a:t>: </a:t>
            </a:r>
            <a:r>
              <a:rPr lang="tr-TR" altLang="tr-TR" sz="1600" dirty="0" smtClean="0"/>
              <a:t>Hidrojen atomu oluştu</a:t>
            </a:r>
            <a:endParaRPr lang="en-US" altLang="tr-TR" sz="1600" dirty="0"/>
          </a:p>
          <a:p>
            <a:r>
              <a:rPr lang="en-US" altLang="tr-TR" sz="1600" dirty="0"/>
              <a:t>400 </a:t>
            </a:r>
            <a:r>
              <a:rPr lang="en-US" altLang="tr-TR" sz="1600" dirty="0" smtClean="0"/>
              <a:t>mil</a:t>
            </a:r>
            <a:r>
              <a:rPr lang="tr-TR" altLang="tr-TR" sz="1600" dirty="0" smtClean="0"/>
              <a:t>yon yıl</a:t>
            </a:r>
            <a:r>
              <a:rPr lang="en-US" altLang="tr-TR" sz="1600" dirty="0" smtClean="0"/>
              <a:t>: </a:t>
            </a:r>
            <a:r>
              <a:rPr lang="tr-TR" altLang="tr-TR" sz="1600" dirty="0" smtClean="0"/>
              <a:t>İlk yıldızlar oluşmaya başladı</a:t>
            </a:r>
            <a:endParaRPr lang="en-US" altLang="tr-TR" sz="1600" dirty="0"/>
          </a:p>
          <a:p>
            <a:r>
              <a:rPr lang="en-US" altLang="tr-TR" sz="1600" dirty="0"/>
              <a:t>400 </a:t>
            </a:r>
            <a:r>
              <a:rPr lang="en-US" altLang="tr-TR" sz="1600" dirty="0" smtClean="0"/>
              <a:t>mil</a:t>
            </a:r>
            <a:r>
              <a:rPr lang="tr-TR" altLang="tr-TR" sz="1600" dirty="0" smtClean="0"/>
              <a:t>yon</a:t>
            </a:r>
            <a:r>
              <a:rPr lang="en-US" altLang="tr-TR" sz="1600" dirty="0" smtClean="0"/>
              <a:t> </a:t>
            </a:r>
            <a:r>
              <a:rPr lang="tr-TR" altLang="tr-TR" sz="1600" dirty="0" smtClean="0"/>
              <a:t>ile günümüz</a:t>
            </a:r>
            <a:r>
              <a:rPr lang="en-US" altLang="tr-TR" sz="1600" dirty="0" smtClean="0"/>
              <a:t>: </a:t>
            </a:r>
            <a:r>
              <a:rPr lang="tr-TR" altLang="tr-TR" sz="1600" dirty="0" smtClean="0"/>
              <a:t>patlama ve yıldızlarda füzyon ile </a:t>
            </a:r>
            <a:r>
              <a:rPr lang="en-US" altLang="tr-TR" sz="1600" dirty="0" smtClean="0"/>
              <a:t> </a:t>
            </a:r>
            <a:r>
              <a:rPr lang="tr-TR" altLang="tr-TR" sz="1600" dirty="0" smtClean="0"/>
              <a:t>elementler oluştu</a:t>
            </a:r>
            <a:endParaRPr lang="en-US" altLang="tr-TR" sz="1600" dirty="0"/>
          </a:p>
          <a:p>
            <a:r>
              <a:rPr lang="en-US" altLang="tr-TR" sz="1600" dirty="0"/>
              <a:t>1 </a:t>
            </a:r>
            <a:r>
              <a:rPr lang="tr-TR" altLang="tr-TR" sz="1600" dirty="0" smtClean="0"/>
              <a:t>milyar yıl ile günümüz</a:t>
            </a:r>
            <a:r>
              <a:rPr lang="en-US" altLang="tr-TR" sz="1600" dirty="0" smtClean="0"/>
              <a:t>: </a:t>
            </a:r>
            <a:r>
              <a:rPr lang="tr-TR" altLang="tr-TR" sz="1600" dirty="0" smtClean="0"/>
              <a:t>Gökadalar ve süper gökada kümeleri oluştu</a:t>
            </a:r>
            <a:endParaRPr lang="en-US" altLang="tr-TR" sz="1600" dirty="0"/>
          </a:p>
        </p:txBody>
      </p:sp>
      <p:sp>
        <p:nvSpPr>
          <p:cNvPr id="194566" name="Rectangle 6"/>
          <p:cNvSpPr>
            <a:spLocks noChangeArrowheads="1"/>
          </p:cNvSpPr>
          <p:nvPr/>
        </p:nvSpPr>
        <p:spPr bwMode="auto">
          <a:xfrm>
            <a:off x="1905000" y="4191001"/>
            <a:ext cx="838200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tr-TR" sz="2000" dirty="0"/>
              <a:t>~4 </a:t>
            </a:r>
            <a:r>
              <a:rPr lang="tr-TR" altLang="tr-TR" sz="2000" dirty="0" smtClean="0"/>
              <a:t>milyar önce</a:t>
            </a:r>
            <a:r>
              <a:rPr lang="en-US" altLang="tr-TR" sz="2000" dirty="0" smtClean="0"/>
              <a:t>: </a:t>
            </a:r>
            <a:r>
              <a:rPr lang="tr-TR" altLang="tr-TR" sz="2000" dirty="0" smtClean="0"/>
              <a:t>Güneş ve gezegenler oluşmaya başladı</a:t>
            </a:r>
            <a:endParaRPr lang="en-US" altLang="tr-TR" sz="2000" dirty="0"/>
          </a:p>
          <a:p>
            <a:r>
              <a:rPr lang="en-US" altLang="tr-TR" sz="2000" dirty="0"/>
              <a:t>~2.5 </a:t>
            </a:r>
            <a:r>
              <a:rPr lang="tr-TR" altLang="tr-TR" sz="2000" dirty="0" smtClean="0"/>
              <a:t>milyar yıl önce</a:t>
            </a:r>
            <a:r>
              <a:rPr lang="en-US" altLang="tr-TR" sz="2000" dirty="0" smtClean="0"/>
              <a:t>: </a:t>
            </a:r>
            <a:r>
              <a:rPr lang="tr-TR" altLang="tr-TR" sz="2000" dirty="0" smtClean="0"/>
              <a:t>Dünya’da yaşam başladı</a:t>
            </a:r>
            <a:endParaRPr lang="en-US" altLang="tr-TR" sz="2000" dirty="0"/>
          </a:p>
          <a:p>
            <a:r>
              <a:rPr lang="en-US" altLang="tr-TR" sz="2000" dirty="0"/>
              <a:t>~1 </a:t>
            </a:r>
            <a:r>
              <a:rPr lang="tr-TR" altLang="tr-TR" sz="2000" dirty="0" smtClean="0"/>
              <a:t>milyar yıl önce</a:t>
            </a:r>
            <a:r>
              <a:rPr lang="en-US" altLang="tr-TR" sz="2000" dirty="0" smtClean="0"/>
              <a:t>: </a:t>
            </a:r>
            <a:r>
              <a:rPr lang="tr-TR" altLang="tr-TR" sz="2000" dirty="0" smtClean="0"/>
              <a:t>Çok hücreli yaşam başladı</a:t>
            </a:r>
            <a:endParaRPr lang="en-US" altLang="tr-TR" sz="2000" dirty="0"/>
          </a:p>
          <a:p>
            <a:r>
              <a:rPr lang="en-US" altLang="tr-TR" sz="2000" dirty="0"/>
              <a:t>~750 </a:t>
            </a:r>
            <a:r>
              <a:rPr lang="tr-TR" altLang="tr-TR" sz="2000" dirty="0" smtClean="0"/>
              <a:t>milyon yıl önce</a:t>
            </a:r>
            <a:r>
              <a:rPr lang="en-US" altLang="tr-TR" sz="2000" dirty="0" smtClean="0"/>
              <a:t>: </a:t>
            </a:r>
            <a:r>
              <a:rPr lang="tr-TR" altLang="tr-TR" sz="2000" dirty="0" smtClean="0"/>
              <a:t>İlk hayvanlar</a:t>
            </a:r>
            <a:endParaRPr lang="en-US" altLang="tr-TR" sz="2000" dirty="0"/>
          </a:p>
          <a:p>
            <a:r>
              <a:rPr lang="en-US" altLang="tr-TR" sz="2000" dirty="0"/>
              <a:t>~100 </a:t>
            </a:r>
            <a:r>
              <a:rPr lang="tr-TR" altLang="tr-TR" sz="2000" dirty="0" smtClean="0"/>
              <a:t>milyon yıl önce</a:t>
            </a:r>
            <a:r>
              <a:rPr lang="en-US" altLang="tr-TR" sz="2000" dirty="0" smtClean="0"/>
              <a:t>: </a:t>
            </a:r>
            <a:r>
              <a:rPr lang="tr-TR" altLang="tr-TR" sz="2000" dirty="0" smtClean="0"/>
              <a:t>İlk memeliler</a:t>
            </a:r>
            <a:endParaRPr lang="en-US" altLang="tr-TR" sz="2000" dirty="0"/>
          </a:p>
          <a:p>
            <a:r>
              <a:rPr lang="en-US" altLang="tr-TR" sz="2000" dirty="0"/>
              <a:t>~1 </a:t>
            </a:r>
            <a:r>
              <a:rPr lang="tr-TR" altLang="tr-TR" sz="2000" dirty="0" smtClean="0"/>
              <a:t>milyon yıl önce</a:t>
            </a:r>
            <a:r>
              <a:rPr lang="en-US" altLang="tr-TR" sz="2000" dirty="0" smtClean="0"/>
              <a:t>: </a:t>
            </a:r>
            <a:r>
              <a:rPr lang="tr-TR" altLang="tr-TR" sz="2000" dirty="0" smtClean="0"/>
              <a:t>İlk insanlar</a:t>
            </a:r>
            <a:endParaRPr lang="en-US" altLang="tr-TR" sz="2000" dirty="0"/>
          </a:p>
          <a:p>
            <a:r>
              <a:rPr lang="en-US" altLang="tr-TR" sz="2000" dirty="0"/>
              <a:t>~5000 </a:t>
            </a:r>
            <a:r>
              <a:rPr lang="tr-TR" altLang="tr-TR" sz="2000" dirty="0" smtClean="0"/>
              <a:t>yıl önce</a:t>
            </a:r>
            <a:r>
              <a:rPr lang="en-US" altLang="tr-TR" sz="2000" dirty="0" smtClean="0"/>
              <a:t>: </a:t>
            </a:r>
            <a:r>
              <a:rPr lang="tr-TR" altLang="tr-TR" sz="2000" dirty="0" smtClean="0"/>
              <a:t>İlk medeniyet</a:t>
            </a:r>
            <a:endParaRPr lang="en-US" altLang="tr-TR" sz="2000" dirty="0"/>
          </a:p>
        </p:txBody>
      </p:sp>
      <p:sp>
        <p:nvSpPr>
          <p:cNvPr id="194567" name="Text Box 7"/>
          <p:cNvSpPr txBox="1">
            <a:spLocks noChangeArrowheads="1"/>
          </p:cNvSpPr>
          <p:nvPr/>
        </p:nvSpPr>
        <p:spPr bwMode="auto">
          <a:xfrm>
            <a:off x="2041525" y="950913"/>
            <a:ext cx="330936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tr-TR" dirty="0"/>
              <a:t>t=0 Big Bang – </a:t>
            </a:r>
            <a:r>
              <a:rPr lang="tr-TR" altLang="tr-TR" dirty="0" smtClean="0"/>
              <a:t>evrenin başlangıcı</a:t>
            </a:r>
            <a:endParaRPr lang="en-US" altLang="tr-TR" dirty="0"/>
          </a:p>
        </p:txBody>
      </p:sp>
    </p:spTree>
    <p:extLst>
      <p:ext uri="{BB962C8B-B14F-4D97-AF65-F5344CB8AC3E}">
        <p14:creationId xmlns:p14="http://schemas.microsoft.com/office/powerpoint/2010/main" val="18107826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6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56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45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65" grpId="0"/>
      <p:bldP spid="194566" grpId="0"/>
      <p:bldP spid="19456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ontrols>
      <mc:AlternateContent xmlns:mc="http://schemas.openxmlformats.org/markup-compatibility/2006">
        <mc:Choice xmlns:v="urn:schemas-microsoft-com:vml" Requires="v">
          <p:control spid="2065" name="ShockwaveFlash1" r:id="rId2" imgW="1828800" imgH="1828800"/>
        </mc:Choice>
        <mc:Fallback>
          <p:control name="ShockwaveFlash1" r:id="rId2" imgW="1828800" imgH="1828800">
            <p:pic>
              <p:nvPicPr>
                <p:cNvPr id="2" name="ShockwaveFlash1"/>
                <p:cNvPicPr>
                  <a:picLocks noChangeAspect="1"/>
                </p:cNvPicPr>
                <p:nvPr>
                  <p:custDataLst>
                    <p:tags r:id="rId3"/>
                  </p:custDataLst>
                </p:nvPr>
              </p:nvPicPr>
              <p:blipFill>
                <a:blip r:embed="rId5"/>
                <a:stretch>
                  <a:fillRect/>
                </a:stretch>
              </p:blipFill>
              <p:spPr>
                <a:xfrm>
                  <a:off x="1743939" y="571499"/>
                  <a:ext cx="8214013" cy="5798127"/>
                </a:xfrm>
                <a:prstGeom prst="rect">
                  <a:avLst/>
                </a:prstGeom>
              </p:spPr>
            </p:pic>
          </p:control>
        </mc:Fallback>
      </mc:AlternateContent>
    </p:controls>
    <p:extLst>
      <p:ext uri="{BB962C8B-B14F-4D97-AF65-F5344CB8AC3E}">
        <p14:creationId xmlns:p14="http://schemas.microsoft.com/office/powerpoint/2010/main" val="334876034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S96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2539" y="827088"/>
            <a:ext cx="5445125" cy="5986462"/>
          </a:xfrm>
          <a:prstGeom prst="rect">
            <a:avLst/>
          </a:prstGeom>
          <a:noFill/>
          <a:extLst>
            <a:ext uri="{909E8E84-426E-40DD-AFC4-6F175D3DCCD1}">
              <a14:hiddenFill xmlns:a14="http://schemas.microsoft.com/office/drawing/2010/main">
                <a:solidFill>
                  <a:srgbClr val="FFFFFF"/>
                </a:solidFill>
              </a14:hiddenFill>
            </a:ext>
          </a:extLst>
        </p:spPr>
      </p:pic>
      <p:sp>
        <p:nvSpPr>
          <p:cNvPr id="109571" name="Rectangle 3"/>
          <p:cNvSpPr>
            <a:spLocks noChangeArrowheads="1"/>
          </p:cNvSpPr>
          <p:nvPr/>
        </p:nvSpPr>
        <p:spPr bwMode="auto">
          <a:xfrm>
            <a:off x="2279650" y="44450"/>
            <a:ext cx="7772400" cy="782638"/>
          </a:xfrm>
          <a:prstGeom prst="rect">
            <a:avLst/>
          </a:prstGeom>
          <a:solidFill>
            <a:schemeClr val="accent1"/>
          </a:solidFill>
          <a:ln>
            <a:noFill/>
          </a:ln>
          <a:effectLst/>
          <a:extLst>
            <a:ext uri="{91240B29-F687-4F45-9708-019B960494DF}">
              <a14:hiddenLine xmlns:a14="http://schemas.microsoft.com/office/drawing/2010/main" w="9525">
                <a:solidFill>
                  <a:srgbClr val="CCECFF"/>
                </a:solidFill>
                <a:miter lim="800000"/>
                <a:headEnd/>
                <a:tailEnd/>
              </a14:hiddenLine>
            </a:ext>
            <a:ext uri="{AF507438-7753-43E0-B8FC-AC1667EBCBE1}">
              <a14:hiddenEffects xmlns:a14="http://schemas.microsoft.com/office/drawing/2010/main">
                <a:effectLst>
                  <a:outerShdw dist="35921" dir="2700000" algn="ctr" rotWithShape="0">
                    <a:srgbClr val="000066"/>
                  </a:outerShdw>
                </a:effectLst>
              </a14:hiddenEffects>
            </a:ext>
          </a:extLst>
        </p:spPr>
        <p:txBody>
          <a:bodyPr lIns="81500" tIns="40750" rIns="81500" bIns="40750" anchor="ctr"/>
          <a:lstStyle>
            <a:lvl1pPr algn="ctr" defTabSz="814388">
              <a:defRPr sz="4400">
                <a:solidFill>
                  <a:schemeClr val="tx2"/>
                </a:solidFill>
                <a:latin typeface="Times New Roman" panose="02020603050405020304" pitchFamily="18" charset="0"/>
              </a:defRPr>
            </a:lvl1pPr>
            <a:lvl2pPr algn="ctr" defTabSz="814388">
              <a:defRPr sz="4400">
                <a:solidFill>
                  <a:schemeClr val="tx2"/>
                </a:solidFill>
                <a:latin typeface="Times New Roman" panose="02020603050405020304" pitchFamily="18" charset="0"/>
              </a:defRPr>
            </a:lvl2pPr>
            <a:lvl3pPr algn="ctr" defTabSz="814388">
              <a:defRPr sz="4400">
                <a:solidFill>
                  <a:schemeClr val="tx2"/>
                </a:solidFill>
                <a:latin typeface="Times New Roman" panose="02020603050405020304" pitchFamily="18" charset="0"/>
              </a:defRPr>
            </a:lvl3pPr>
            <a:lvl4pPr algn="ctr" defTabSz="814388">
              <a:defRPr sz="4400">
                <a:solidFill>
                  <a:schemeClr val="tx2"/>
                </a:solidFill>
                <a:latin typeface="Times New Roman" panose="02020603050405020304" pitchFamily="18" charset="0"/>
              </a:defRPr>
            </a:lvl4pPr>
            <a:lvl5pPr algn="ctr" defTabSz="814388">
              <a:defRPr sz="4400">
                <a:solidFill>
                  <a:schemeClr val="tx2"/>
                </a:solidFill>
                <a:latin typeface="Times New Roman" panose="02020603050405020304" pitchFamily="18" charset="0"/>
              </a:defRPr>
            </a:lvl5pPr>
            <a:lvl6pPr marL="457200" algn="ctr" defTabSz="814388" eaLnBrk="0" fontAlgn="base" hangingPunct="0">
              <a:spcBef>
                <a:spcPct val="0"/>
              </a:spcBef>
              <a:spcAft>
                <a:spcPct val="0"/>
              </a:spcAft>
              <a:defRPr sz="4400">
                <a:solidFill>
                  <a:schemeClr val="tx2"/>
                </a:solidFill>
                <a:latin typeface="Times New Roman" panose="02020603050405020304" pitchFamily="18" charset="0"/>
              </a:defRPr>
            </a:lvl6pPr>
            <a:lvl7pPr marL="914400" algn="ctr" defTabSz="814388" eaLnBrk="0" fontAlgn="base" hangingPunct="0">
              <a:spcBef>
                <a:spcPct val="0"/>
              </a:spcBef>
              <a:spcAft>
                <a:spcPct val="0"/>
              </a:spcAft>
              <a:defRPr sz="4400">
                <a:solidFill>
                  <a:schemeClr val="tx2"/>
                </a:solidFill>
                <a:latin typeface="Times New Roman" panose="02020603050405020304" pitchFamily="18" charset="0"/>
              </a:defRPr>
            </a:lvl7pPr>
            <a:lvl8pPr marL="1371600" algn="ctr" defTabSz="814388" eaLnBrk="0" fontAlgn="base" hangingPunct="0">
              <a:spcBef>
                <a:spcPct val="0"/>
              </a:spcBef>
              <a:spcAft>
                <a:spcPct val="0"/>
              </a:spcAft>
              <a:defRPr sz="4400">
                <a:solidFill>
                  <a:schemeClr val="tx2"/>
                </a:solidFill>
                <a:latin typeface="Times New Roman" panose="02020603050405020304" pitchFamily="18" charset="0"/>
              </a:defRPr>
            </a:lvl8pPr>
            <a:lvl9pPr marL="1828800" algn="ctr" defTabSz="814388" eaLnBrk="0" fontAlgn="base" hangingPunct="0">
              <a:spcBef>
                <a:spcPct val="0"/>
              </a:spcBef>
              <a:spcAft>
                <a:spcPct val="0"/>
              </a:spcAft>
              <a:defRPr sz="4400">
                <a:solidFill>
                  <a:schemeClr val="tx2"/>
                </a:solidFill>
                <a:latin typeface="Times New Roman" panose="02020603050405020304" pitchFamily="18" charset="0"/>
              </a:defRPr>
            </a:lvl9pPr>
          </a:lstStyle>
          <a:p>
            <a:r>
              <a:rPr lang="tr-TR" altLang="tr-TR" sz="3600" dirty="0">
                <a:solidFill>
                  <a:schemeClr val="tx1"/>
                </a:solidFill>
                <a:latin typeface="Monotype Corsiva" panose="03010101010201010101" pitchFamily="66" charset="0"/>
              </a:rPr>
              <a:t>Ölmüş yıldız </a:t>
            </a:r>
            <a:r>
              <a:rPr lang="tr-TR" altLang="tr-TR" sz="3600" dirty="0" err="1">
                <a:solidFill>
                  <a:schemeClr val="tx1"/>
                </a:solidFill>
                <a:latin typeface="Monotype Corsiva" panose="03010101010201010101" pitchFamily="66" charset="0"/>
              </a:rPr>
              <a:t>kalıntıları:Kumsaati</a:t>
            </a:r>
            <a:r>
              <a:rPr lang="tr-TR" altLang="tr-TR" sz="3600" dirty="0">
                <a:solidFill>
                  <a:schemeClr val="tx1"/>
                </a:solidFill>
                <a:latin typeface="Monotype Corsiva" panose="03010101010201010101" pitchFamily="66" charset="0"/>
              </a:rPr>
              <a:t> </a:t>
            </a:r>
            <a:r>
              <a:rPr lang="tr-TR" altLang="tr-TR" sz="3600" dirty="0" err="1">
                <a:solidFill>
                  <a:schemeClr val="tx1"/>
                </a:solidFill>
                <a:latin typeface="Monotype Corsiva" panose="03010101010201010101" pitchFamily="66" charset="0"/>
              </a:rPr>
              <a:t>Nebulası</a:t>
            </a:r>
            <a:endParaRPr lang="tr-TR" altLang="tr-TR" sz="3600" dirty="0">
              <a:solidFill>
                <a:schemeClr val="tx1"/>
              </a:solidFill>
              <a:latin typeface="Monotype Corsiva" panose="03010101010201010101" pitchFamily="66" charset="0"/>
            </a:endParaRPr>
          </a:p>
        </p:txBody>
      </p:sp>
    </p:spTree>
    <p:extLst>
      <p:ext uri="{BB962C8B-B14F-4D97-AF65-F5344CB8AC3E}">
        <p14:creationId xmlns:p14="http://schemas.microsoft.com/office/powerpoint/2010/main" val="374047709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9" name="Picture 5" descr="169665main_image_feature_762_ys_fu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6913" y="-819150"/>
            <a:ext cx="8305800" cy="818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Text Box 6"/>
          <p:cNvSpPr txBox="1">
            <a:spLocks noChangeArrowheads="1"/>
          </p:cNvSpPr>
          <p:nvPr/>
        </p:nvSpPr>
        <p:spPr bwMode="auto">
          <a:xfrm>
            <a:off x="4511676" y="6149975"/>
            <a:ext cx="296715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tr-TR" b="1">
                <a:solidFill>
                  <a:srgbClr val="FFFF00"/>
                </a:solidFill>
              </a:rPr>
              <a:t>NGC 2392 Eskimo Bulutsusu</a:t>
            </a:r>
            <a:endParaRPr lang="en-US" altLang="tr-TR" sz="1000" i="1">
              <a:solidFill>
                <a:srgbClr val="FFFF00"/>
              </a:solidFill>
            </a:endParaRPr>
          </a:p>
        </p:txBody>
      </p:sp>
      <p:sp>
        <p:nvSpPr>
          <p:cNvPr id="16391" name="Text Box 7"/>
          <p:cNvSpPr txBox="1">
            <a:spLocks noChangeArrowheads="1"/>
          </p:cNvSpPr>
          <p:nvPr/>
        </p:nvSpPr>
        <p:spPr bwMode="auto">
          <a:xfrm>
            <a:off x="5399577" y="260350"/>
            <a:ext cx="272683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tr-TR" altLang="tr-TR" sz="3200" b="1">
                <a:solidFill>
                  <a:srgbClr val="FFFF00"/>
                </a:solidFill>
                <a:latin typeface="Cataneo BT" pitchFamily="66" charset="0"/>
              </a:rPr>
              <a:t>Yıldız Ölüleri</a:t>
            </a:r>
          </a:p>
          <a:p>
            <a:pPr algn="r"/>
            <a:r>
              <a:rPr lang="tr-TR" altLang="tr-TR" sz="3200" b="1">
                <a:solidFill>
                  <a:srgbClr val="FFFF00"/>
                </a:solidFill>
                <a:latin typeface="Cataneo BT" pitchFamily="66" charset="0"/>
              </a:rPr>
              <a:t>Gezegenimsi Bulutsular</a:t>
            </a:r>
            <a:endParaRPr lang="en-US" altLang="tr-TR" sz="3200" b="1">
              <a:solidFill>
                <a:srgbClr val="FFFF00"/>
              </a:solidFill>
              <a:latin typeface="Cataneo BT" pitchFamily="66" charset="0"/>
            </a:endParaRPr>
          </a:p>
        </p:txBody>
      </p:sp>
      <p:sp>
        <p:nvSpPr>
          <p:cNvPr id="16392" name="Text Box 8"/>
          <p:cNvSpPr txBox="1">
            <a:spLocks noChangeArrowheads="1"/>
          </p:cNvSpPr>
          <p:nvPr/>
        </p:nvSpPr>
        <p:spPr bwMode="auto">
          <a:xfrm>
            <a:off x="8877301" y="6157913"/>
            <a:ext cx="130176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tr-TR" i="1">
                <a:solidFill>
                  <a:srgbClr val="C0C0C0"/>
                </a:solidFill>
              </a:rPr>
              <a:t>2900 ışık yılı</a:t>
            </a:r>
            <a:endParaRPr lang="en-US" altLang="tr-TR" i="1">
              <a:solidFill>
                <a:srgbClr val="C0C0C0"/>
              </a:solidFill>
            </a:endParaRPr>
          </a:p>
        </p:txBody>
      </p:sp>
    </p:spTree>
    <p:extLst>
      <p:ext uri="{BB962C8B-B14F-4D97-AF65-F5344CB8AC3E}">
        <p14:creationId xmlns:p14="http://schemas.microsoft.com/office/powerpoint/2010/main" val="282686446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path" presetSubtype="0" accel="50000" decel="50000" fill="hold" grpId="0" nodeType="withEffect">
                                  <p:stCondLst>
                                    <p:cond delay="0"/>
                                  </p:stCondLst>
                                  <p:childTnLst>
                                    <p:animMotion origin="layout" path="M -0.05348 0.00648 L -0.30348 0.00648 " pathEditMode="relative" rAng="0" ptsTypes="AA">
                                      <p:cBhvr>
                                        <p:cTn id="6" dur="2000" fill="hold"/>
                                        <p:tgtEl>
                                          <p:spTgt spid="16390"/>
                                        </p:tgtEl>
                                        <p:attrNameLst>
                                          <p:attrName>ppt_x</p:attrName>
                                          <p:attrName>ppt_y</p:attrName>
                                        </p:attrNameLst>
                                      </p:cBhvr>
                                      <p:rCtr x="-12500" y="0"/>
                                    </p:animMotion>
                                  </p:childTnLst>
                                </p:cTn>
                              </p:par>
                              <p:par>
                                <p:cTn id="7" presetID="63" presetClass="path" presetSubtype="0" accel="50000" decel="50000" fill="hold" grpId="0" nodeType="withEffect">
                                  <p:stCondLst>
                                    <p:cond delay="0"/>
                                  </p:stCondLst>
                                  <p:childTnLst>
                                    <p:animMotion origin="layout" path="M 0.0 0.0  L 0.25 0.0  E" pathEditMode="relative" ptsTypes="">
                                      <p:cBhvr>
                                        <p:cTn id="8" dur="2000" fill="hold"/>
                                        <p:tgtEl>
                                          <p:spTgt spid="1639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0" grpId="0"/>
      <p:bldP spid="1639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NGC65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3876" y="115888"/>
            <a:ext cx="6170613" cy="6742112"/>
          </a:xfrm>
          <a:prstGeom prst="rect">
            <a:avLst/>
          </a:prstGeom>
          <a:noFill/>
          <a:extLst>
            <a:ext uri="{909E8E84-426E-40DD-AFC4-6F175D3DCCD1}">
              <a14:hiddenFill xmlns:a14="http://schemas.microsoft.com/office/drawing/2010/main">
                <a:solidFill>
                  <a:srgbClr val="FFFFFF"/>
                </a:solidFill>
              </a14:hiddenFill>
            </a:ext>
          </a:extLst>
        </p:spPr>
      </p:pic>
      <p:sp>
        <p:nvSpPr>
          <p:cNvPr id="18435" name="Text Box 3"/>
          <p:cNvSpPr txBox="1">
            <a:spLocks noChangeArrowheads="1"/>
          </p:cNvSpPr>
          <p:nvPr/>
        </p:nvSpPr>
        <p:spPr bwMode="auto">
          <a:xfrm>
            <a:off x="4511676" y="6149975"/>
            <a:ext cx="324390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tr-TR" b="1">
                <a:solidFill>
                  <a:srgbClr val="FFFF00"/>
                </a:solidFill>
              </a:rPr>
              <a:t>NGC 6543 Kedi Gözü Bulutsusu</a:t>
            </a:r>
            <a:endParaRPr lang="en-US" altLang="tr-TR" sz="1000" i="1">
              <a:solidFill>
                <a:srgbClr val="FFFF00"/>
              </a:solidFill>
            </a:endParaRPr>
          </a:p>
        </p:txBody>
      </p:sp>
      <p:sp>
        <p:nvSpPr>
          <p:cNvPr id="18437" name="Text Box 5"/>
          <p:cNvSpPr txBox="1">
            <a:spLocks noChangeArrowheads="1"/>
          </p:cNvSpPr>
          <p:nvPr/>
        </p:nvSpPr>
        <p:spPr bwMode="auto">
          <a:xfrm>
            <a:off x="5399577" y="260350"/>
            <a:ext cx="272683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tr-TR" altLang="tr-TR" sz="3200" b="1">
                <a:solidFill>
                  <a:srgbClr val="FFFF00"/>
                </a:solidFill>
                <a:latin typeface="Cataneo BT" pitchFamily="66" charset="0"/>
              </a:rPr>
              <a:t>Yıldız Ölüleri</a:t>
            </a:r>
          </a:p>
          <a:p>
            <a:pPr algn="r"/>
            <a:r>
              <a:rPr lang="tr-TR" altLang="tr-TR" sz="3200" b="1">
                <a:solidFill>
                  <a:srgbClr val="FFFF00"/>
                </a:solidFill>
                <a:latin typeface="Cataneo BT" pitchFamily="66" charset="0"/>
              </a:rPr>
              <a:t>Gezegenimsi Bulutsular</a:t>
            </a:r>
            <a:endParaRPr lang="en-US" altLang="tr-TR" sz="3200" b="1">
              <a:solidFill>
                <a:srgbClr val="FFFF00"/>
              </a:solidFill>
              <a:latin typeface="Cataneo BT" pitchFamily="66" charset="0"/>
            </a:endParaRPr>
          </a:p>
        </p:txBody>
      </p:sp>
      <p:sp>
        <p:nvSpPr>
          <p:cNvPr id="18438" name="Text Box 6"/>
          <p:cNvSpPr txBox="1">
            <a:spLocks noChangeArrowheads="1"/>
          </p:cNvSpPr>
          <p:nvPr/>
        </p:nvSpPr>
        <p:spPr bwMode="auto">
          <a:xfrm>
            <a:off x="8877301" y="6157913"/>
            <a:ext cx="127951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tr-TR" i="1">
                <a:solidFill>
                  <a:srgbClr val="C0C0C0"/>
                </a:solidFill>
              </a:rPr>
              <a:t>3300 ışık yılı</a:t>
            </a:r>
            <a:endParaRPr lang="en-US" altLang="tr-TR" i="1">
              <a:solidFill>
                <a:srgbClr val="C0C0C0"/>
              </a:solidFill>
            </a:endParaRPr>
          </a:p>
        </p:txBody>
      </p:sp>
    </p:spTree>
    <p:extLst>
      <p:ext uri="{BB962C8B-B14F-4D97-AF65-F5344CB8AC3E}">
        <p14:creationId xmlns:p14="http://schemas.microsoft.com/office/powerpoint/2010/main" val="157235595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path" presetSubtype="0" accel="50000" decel="50000" fill="hold" grpId="0" nodeType="withEffect">
                                  <p:stCondLst>
                                    <p:cond delay="0"/>
                                  </p:stCondLst>
                                  <p:childTnLst>
                                    <p:animMotion origin="layout" path="M -0.05348 0.00648 L -0.30348 0.00648 " pathEditMode="relative" rAng="0" ptsTypes="AA">
                                      <p:cBhvr>
                                        <p:cTn id="6" dur="2000" fill="hold"/>
                                        <p:tgtEl>
                                          <p:spTgt spid="18435"/>
                                        </p:tgtEl>
                                        <p:attrNameLst>
                                          <p:attrName>ppt_x</p:attrName>
                                          <p:attrName>ppt_y</p:attrName>
                                        </p:attrNameLst>
                                      </p:cBhvr>
                                      <p:rCtr x="-12500" y="0"/>
                                    </p:animMotion>
                                  </p:childTnLst>
                                </p:cTn>
                              </p:par>
                              <p:par>
                                <p:cTn id="7" presetID="63" presetClass="path" presetSubtype="0" accel="50000" decel="50000" fill="hold" grpId="0" nodeType="withEffect">
                                  <p:stCondLst>
                                    <p:cond delay="0"/>
                                  </p:stCondLst>
                                  <p:childTnLst>
                                    <p:animMotion origin="layout" path="M 0.0 0.0  L 0.25 0.0  E" pathEditMode="relative" ptsTypes="">
                                      <p:cBhvr>
                                        <p:cTn id="8" dur="2000" fill="hold"/>
                                        <p:tgtEl>
                                          <p:spTgt spid="1843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p:bldP spid="1843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descr="M27-RL_Gamma05_LRGB_cropp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8575"/>
            <a:ext cx="9144000" cy="7296150"/>
          </a:xfrm>
          <a:prstGeom prst="rect">
            <a:avLst/>
          </a:prstGeom>
          <a:noFill/>
          <a:extLst>
            <a:ext uri="{909E8E84-426E-40DD-AFC4-6F175D3DCCD1}">
              <a14:hiddenFill xmlns:a14="http://schemas.microsoft.com/office/drawing/2010/main">
                <a:solidFill>
                  <a:srgbClr val="FFFFFF"/>
                </a:solidFill>
              </a14:hiddenFill>
            </a:ext>
          </a:extLst>
        </p:spPr>
      </p:pic>
      <p:sp>
        <p:nvSpPr>
          <p:cNvPr id="19459" name="Text Box 3"/>
          <p:cNvSpPr txBox="1">
            <a:spLocks noChangeArrowheads="1"/>
          </p:cNvSpPr>
          <p:nvPr/>
        </p:nvSpPr>
        <p:spPr bwMode="auto">
          <a:xfrm>
            <a:off x="4511676" y="6149975"/>
            <a:ext cx="322395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tr-TR" b="1">
                <a:solidFill>
                  <a:srgbClr val="FFFF00"/>
                </a:solidFill>
              </a:rPr>
              <a:t>NGC 6853 Dumbbell Bulutsusu</a:t>
            </a:r>
            <a:endParaRPr lang="en-US" altLang="tr-TR" sz="1000" i="1">
              <a:solidFill>
                <a:srgbClr val="FFFF00"/>
              </a:solidFill>
            </a:endParaRPr>
          </a:p>
        </p:txBody>
      </p:sp>
      <p:sp>
        <p:nvSpPr>
          <p:cNvPr id="19461" name="Text Box 5"/>
          <p:cNvSpPr txBox="1">
            <a:spLocks noChangeArrowheads="1"/>
          </p:cNvSpPr>
          <p:nvPr/>
        </p:nvSpPr>
        <p:spPr bwMode="auto">
          <a:xfrm>
            <a:off x="5399577" y="260350"/>
            <a:ext cx="272683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tr-TR" altLang="tr-TR" sz="3200" b="1">
                <a:solidFill>
                  <a:srgbClr val="FFFF00"/>
                </a:solidFill>
                <a:latin typeface="Cataneo BT" pitchFamily="66" charset="0"/>
              </a:rPr>
              <a:t>Yıldız Ölüleri</a:t>
            </a:r>
          </a:p>
          <a:p>
            <a:pPr algn="r"/>
            <a:r>
              <a:rPr lang="tr-TR" altLang="tr-TR" sz="3200" b="1">
                <a:solidFill>
                  <a:srgbClr val="FFFF00"/>
                </a:solidFill>
                <a:latin typeface="Cataneo BT" pitchFamily="66" charset="0"/>
              </a:rPr>
              <a:t>Gezegenimsi Bulutsular</a:t>
            </a:r>
            <a:endParaRPr lang="en-US" altLang="tr-TR" sz="3200" b="1">
              <a:solidFill>
                <a:srgbClr val="FFFF00"/>
              </a:solidFill>
              <a:latin typeface="Cataneo BT" pitchFamily="66" charset="0"/>
            </a:endParaRPr>
          </a:p>
        </p:txBody>
      </p:sp>
      <p:sp>
        <p:nvSpPr>
          <p:cNvPr id="19462" name="Text Box 6"/>
          <p:cNvSpPr txBox="1">
            <a:spLocks noChangeArrowheads="1"/>
          </p:cNvSpPr>
          <p:nvPr/>
        </p:nvSpPr>
        <p:spPr bwMode="auto">
          <a:xfrm>
            <a:off x="8877301" y="6157913"/>
            <a:ext cx="127611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tr-TR" i="1">
                <a:solidFill>
                  <a:srgbClr val="C0C0C0"/>
                </a:solidFill>
              </a:rPr>
              <a:t>1360 ışık yılı</a:t>
            </a:r>
            <a:endParaRPr lang="en-US" altLang="tr-TR" i="1">
              <a:solidFill>
                <a:srgbClr val="C0C0C0"/>
              </a:solidFill>
            </a:endParaRPr>
          </a:p>
        </p:txBody>
      </p:sp>
    </p:spTree>
    <p:extLst>
      <p:ext uri="{BB962C8B-B14F-4D97-AF65-F5344CB8AC3E}">
        <p14:creationId xmlns:p14="http://schemas.microsoft.com/office/powerpoint/2010/main" val="47089283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path" presetSubtype="0" accel="50000" decel="50000" fill="hold" grpId="0" nodeType="withEffect">
                                  <p:stCondLst>
                                    <p:cond delay="0"/>
                                  </p:stCondLst>
                                  <p:childTnLst>
                                    <p:animMotion origin="layout" path="M -0.05348 0.00648 L -0.30348 0.00648 " pathEditMode="relative" rAng="0" ptsTypes="AA">
                                      <p:cBhvr>
                                        <p:cTn id="6" dur="2000" fill="hold"/>
                                        <p:tgtEl>
                                          <p:spTgt spid="19459"/>
                                        </p:tgtEl>
                                        <p:attrNameLst>
                                          <p:attrName>ppt_x</p:attrName>
                                          <p:attrName>ppt_y</p:attrName>
                                        </p:attrNameLst>
                                      </p:cBhvr>
                                      <p:rCtr x="-12500" y="0"/>
                                    </p:animMotion>
                                  </p:childTnLst>
                                </p:cTn>
                              </p:par>
                              <p:par>
                                <p:cTn id="7" presetID="63" presetClass="path" presetSubtype="0" accel="50000" decel="50000" fill="hold" grpId="0" nodeType="withEffect">
                                  <p:stCondLst>
                                    <p:cond delay="0"/>
                                  </p:stCondLst>
                                  <p:childTnLst>
                                    <p:animMotion origin="layout" path="M 0.0 0.0  L 0.25 0.0  E" pathEditMode="relative" ptsTypes="">
                                      <p:cBhvr>
                                        <p:cTn id="8" dur="2000" fill="hold"/>
                                        <p:tgtEl>
                                          <p:spTgt spid="1946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p:bldP spid="1946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G:\clones\foundations\custom lectures\jpegs\chapter 01\02.jpg"/>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6400801" y="1905001"/>
            <a:ext cx="3814763" cy="360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5" name="Text Box 3"/>
          <p:cNvSpPr txBox="1">
            <a:spLocks noChangeArrowheads="1"/>
          </p:cNvSpPr>
          <p:nvPr/>
        </p:nvSpPr>
        <p:spPr bwMode="auto">
          <a:xfrm>
            <a:off x="7010400" y="5791201"/>
            <a:ext cx="24384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tr-TR" altLang="tr-TR" b="1" dirty="0"/>
              <a:t>1600 m</a:t>
            </a:r>
            <a:endParaRPr lang="en-US" altLang="tr-TR" b="1" dirty="0"/>
          </a:p>
        </p:txBody>
      </p:sp>
      <p:sp>
        <p:nvSpPr>
          <p:cNvPr id="28677" name="Text Box 5"/>
          <p:cNvSpPr txBox="1">
            <a:spLocks noChangeArrowheads="1"/>
          </p:cNvSpPr>
          <p:nvPr/>
        </p:nvSpPr>
        <p:spPr bwMode="auto">
          <a:xfrm>
            <a:off x="2133600" y="685800"/>
            <a:ext cx="7924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tr-TR" altLang="tr-TR" sz="4400" dirty="0"/>
              <a:t>Şehir</a:t>
            </a:r>
            <a:endParaRPr lang="en-US" altLang="tr-TR" sz="4400" dirty="0"/>
          </a:p>
        </p:txBody>
      </p:sp>
      <p:sp>
        <p:nvSpPr>
          <p:cNvPr id="28678" name="Line 6"/>
          <p:cNvSpPr>
            <a:spLocks noChangeShapeType="1"/>
          </p:cNvSpPr>
          <p:nvPr/>
        </p:nvSpPr>
        <p:spPr bwMode="auto">
          <a:xfrm flipH="1" flipV="1">
            <a:off x="5715000" y="1905000"/>
            <a:ext cx="2209800" cy="1066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28679" name="Line 7"/>
          <p:cNvSpPr>
            <a:spLocks noChangeShapeType="1"/>
          </p:cNvSpPr>
          <p:nvPr/>
        </p:nvSpPr>
        <p:spPr bwMode="auto">
          <a:xfrm flipV="1">
            <a:off x="5715000" y="2971800"/>
            <a:ext cx="2209800" cy="2438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28680" name="FlagCount" hidden="1">
            <a:hlinkClick r:id="rId5" action="ppaction://hlinkfile"/>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00"/>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tr-TR" sz="1400" b="1">
                <a:latin typeface="Tahoma" panose="020B0604030504040204" pitchFamily="34" charset="0"/>
              </a:rPr>
              <a:t>0</a:t>
            </a:r>
          </a:p>
        </p:txBody>
      </p:sp>
      <p:pic>
        <p:nvPicPr>
          <p:cNvPr id="28682" name="Picture 10" descr="D:\dersler\ILA353\slide\auff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8800" y="1917701"/>
            <a:ext cx="3886200" cy="354806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94278679"/>
      </p:ext>
    </p:extLst>
  </p:cSld>
  <p:clrMapOvr>
    <a:masterClrMapping/>
  </p:clrMapOvr>
  <p:transition>
    <p:pull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M57_The_Ring_Nebul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7350" y="438151"/>
            <a:ext cx="6172200" cy="6303963"/>
          </a:xfrm>
          <a:prstGeom prst="rect">
            <a:avLst/>
          </a:prstGeom>
          <a:noFill/>
          <a:extLst>
            <a:ext uri="{909E8E84-426E-40DD-AFC4-6F175D3DCCD1}">
              <a14:hiddenFill xmlns:a14="http://schemas.microsoft.com/office/drawing/2010/main">
                <a:solidFill>
                  <a:srgbClr val="FFFFFF"/>
                </a:solidFill>
              </a14:hiddenFill>
            </a:ext>
          </a:extLst>
        </p:spPr>
      </p:pic>
      <p:sp>
        <p:nvSpPr>
          <p:cNvPr id="17413" name="Text Box 5"/>
          <p:cNvSpPr txBox="1">
            <a:spLocks noChangeArrowheads="1"/>
          </p:cNvSpPr>
          <p:nvPr/>
        </p:nvSpPr>
        <p:spPr bwMode="auto">
          <a:xfrm>
            <a:off x="4511675" y="6149975"/>
            <a:ext cx="226607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tr-TR" b="1">
                <a:solidFill>
                  <a:srgbClr val="FFFF00"/>
                </a:solidFill>
              </a:rPr>
              <a:t>M57 Yüzük Bulutsusu</a:t>
            </a:r>
            <a:endParaRPr lang="en-US" altLang="tr-TR" sz="1000" i="1">
              <a:solidFill>
                <a:srgbClr val="FFFF00"/>
              </a:solidFill>
            </a:endParaRPr>
          </a:p>
        </p:txBody>
      </p:sp>
      <p:sp>
        <p:nvSpPr>
          <p:cNvPr id="17414" name="Text Box 6"/>
          <p:cNvSpPr txBox="1">
            <a:spLocks noChangeArrowheads="1"/>
          </p:cNvSpPr>
          <p:nvPr/>
        </p:nvSpPr>
        <p:spPr bwMode="auto">
          <a:xfrm>
            <a:off x="5399577" y="260350"/>
            <a:ext cx="272683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tr-TR" altLang="tr-TR" sz="3200" b="1">
                <a:solidFill>
                  <a:srgbClr val="FFFF00"/>
                </a:solidFill>
                <a:latin typeface="Cataneo BT" pitchFamily="66" charset="0"/>
              </a:rPr>
              <a:t>Yıldız Ölüleri</a:t>
            </a:r>
          </a:p>
          <a:p>
            <a:pPr algn="r"/>
            <a:r>
              <a:rPr lang="tr-TR" altLang="tr-TR" sz="3200" b="1">
                <a:solidFill>
                  <a:srgbClr val="FFFF00"/>
                </a:solidFill>
                <a:latin typeface="Cataneo BT" pitchFamily="66" charset="0"/>
              </a:rPr>
              <a:t>Gezegenimsi Bulutsular</a:t>
            </a:r>
            <a:endParaRPr lang="en-US" altLang="tr-TR" sz="3200" b="1">
              <a:solidFill>
                <a:srgbClr val="FFFF00"/>
              </a:solidFill>
              <a:latin typeface="Cataneo BT" pitchFamily="66" charset="0"/>
            </a:endParaRPr>
          </a:p>
        </p:txBody>
      </p:sp>
      <p:sp>
        <p:nvSpPr>
          <p:cNvPr id="17415" name="Text Box 7"/>
          <p:cNvSpPr txBox="1">
            <a:spLocks noChangeArrowheads="1"/>
          </p:cNvSpPr>
          <p:nvPr/>
        </p:nvSpPr>
        <p:spPr bwMode="auto">
          <a:xfrm>
            <a:off x="8877301" y="6157913"/>
            <a:ext cx="128785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tr-TR" i="1">
                <a:solidFill>
                  <a:srgbClr val="C0C0C0"/>
                </a:solidFill>
              </a:rPr>
              <a:t>2300 ışık yılı</a:t>
            </a:r>
            <a:endParaRPr lang="en-US" altLang="tr-TR" i="1">
              <a:solidFill>
                <a:srgbClr val="C0C0C0"/>
              </a:solidFill>
            </a:endParaRPr>
          </a:p>
        </p:txBody>
      </p:sp>
    </p:spTree>
    <p:extLst>
      <p:ext uri="{BB962C8B-B14F-4D97-AF65-F5344CB8AC3E}">
        <p14:creationId xmlns:p14="http://schemas.microsoft.com/office/powerpoint/2010/main" val="315087066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path" presetSubtype="0" accel="50000" decel="50000" fill="hold" grpId="0" nodeType="withEffect">
                                  <p:stCondLst>
                                    <p:cond delay="0"/>
                                  </p:stCondLst>
                                  <p:childTnLst>
                                    <p:animMotion origin="layout" path="M -0.05348 0.00648 L -0.30348 0.00648 " pathEditMode="relative" rAng="0" ptsTypes="AA">
                                      <p:cBhvr>
                                        <p:cTn id="6" dur="2000" fill="hold"/>
                                        <p:tgtEl>
                                          <p:spTgt spid="17413"/>
                                        </p:tgtEl>
                                        <p:attrNameLst>
                                          <p:attrName>ppt_x</p:attrName>
                                          <p:attrName>ppt_y</p:attrName>
                                        </p:attrNameLst>
                                      </p:cBhvr>
                                      <p:rCtr x="-12500" y="0"/>
                                    </p:animMotion>
                                  </p:childTnLst>
                                </p:cTn>
                              </p:par>
                              <p:par>
                                <p:cTn id="7" presetID="63" presetClass="path" presetSubtype="0" accel="50000" decel="50000" fill="hold" grpId="0" nodeType="withEffect">
                                  <p:stCondLst>
                                    <p:cond delay="0"/>
                                  </p:stCondLst>
                                  <p:childTnLst>
                                    <p:animMotion origin="layout" path="M 0.0 0.0  L 0.25 0.0  E" pathEditMode="relative" ptsTypes="">
                                      <p:cBhvr>
                                        <p:cTn id="8" dur="2000" fill="hold"/>
                                        <p:tgtEl>
                                          <p:spTgt spid="1741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p:bldP spid="1741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7610C934-1E93-4768-A452-8D17B23C4262}" type="slidenum">
              <a:rPr lang="en-US" altLang="tr-TR"/>
              <a:pPr/>
              <a:t>41</a:t>
            </a:fld>
            <a:endParaRPr lang="en-US" altLang="tr-TR"/>
          </a:p>
        </p:txBody>
      </p:sp>
      <p:sp>
        <p:nvSpPr>
          <p:cNvPr id="405506" name="Rectangle 2"/>
          <p:cNvSpPr>
            <a:spLocks noGrp="1" noChangeArrowheads="1"/>
          </p:cNvSpPr>
          <p:nvPr>
            <p:ph type="title"/>
          </p:nvPr>
        </p:nvSpPr>
        <p:spPr>
          <a:xfrm>
            <a:off x="1981200" y="228600"/>
            <a:ext cx="4495800" cy="228600"/>
          </a:xfrm>
        </p:spPr>
        <p:txBody>
          <a:bodyPr/>
          <a:lstStyle/>
          <a:p>
            <a:r>
              <a:rPr lang="en-US" altLang="tr-TR" sz="1000"/>
              <a:t>A Gallery of P-N from Hubble</a:t>
            </a:r>
          </a:p>
        </p:txBody>
      </p:sp>
      <p:pic>
        <p:nvPicPr>
          <p:cNvPr id="405507" name="Picture 3" descr="C:\Documents and Settings\rhowell\My Documents\classes\a1050\lectures\2002_03_06\pn_6hubb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236539"/>
            <a:ext cx="8305800" cy="6332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80416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13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750" y="476250"/>
            <a:ext cx="8064500" cy="590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023995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711" name="Picture 15" descr="Nebula_Vel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738188"/>
            <a:ext cx="9144000" cy="8334376"/>
          </a:xfrm>
          <a:prstGeom prst="rect">
            <a:avLst/>
          </a:prstGeom>
          <a:noFill/>
          <a:extLst>
            <a:ext uri="{909E8E84-426E-40DD-AFC4-6F175D3DCCD1}">
              <a14:hiddenFill xmlns:a14="http://schemas.microsoft.com/office/drawing/2010/main">
                <a:solidFill>
                  <a:srgbClr val="FFFFFF"/>
                </a:solidFill>
              </a14:hiddenFill>
            </a:ext>
          </a:extLst>
        </p:spPr>
      </p:pic>
      <p:sp>
        <p:nvSpPr>
          <p:cNvPr id="29699" name="Text Box 3"/>
          <p:cNvSpPr txBox="1">
            <a:spLocks noChangeArrowheads="1"/>
          </p:cNvSpPr>
          <p:nvPr/>
        </p:nvSpPr>
        <p:spPr bwMode="auto">
          <a:xfrm>
            <a:off x="4511675" y="6149976"/>
            <a:ext cx="4464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lang="tr-TR" altLang="tr-TR" b="1">
                <a:solidFill>
                  <a:srgbClr val="FFFF00"/>
                </a:solidFill>
              </a:rPr>
              <a:t>Vela Bulutsusu – Vela Süpernova Artığı</a:t>
            </a:r>
            <a:endParaRPr lang="en-US" altLang="tr-TR" sz="1000" i="1">
              <a:solidFill>
                <a:srgbClr val="FFFF00"/>
              </a:solidFill>
            </a:endParaRPr>
          </a:p>
        </p:txBody>
      </p:sp>
      <p:sp>
        <p:nvSpPr>
          <p:cNvPr id="29700" name="Text Box 4"/>
          <p:cNvSpPr txBox="1">
            <a:spLocks noChangeArrowheads="1"/>
          </p:cNvSpPr>
          <p:nvPr/>
        </p:nvSpPr>
        <p:spPr bwMode="auto">
          <a:xfrm>
            <a:off x="5838223" y="260350"/>
            <a:ext cx="2288191"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defTabSz="914400" fontAlgn="base">
              <a:spcBef>
                <a:spcPct val="0"/>
              </a:spcBef>
              <a:spcAft>
                <a:spcPct val="0"/>
              </a:spcAft>
            </a:pPr>
            <a:r>
              <a:rPr lang="tr-TR" altLang="tr-TR" sz="3200" b="1">
                <a:solidFill>
                  <a:srgbClr val="FFFF00"/>
                </a:solidFill>
                <a:latin typeface="Cataneo BT" pitchFamily="66" charset="0"/>
              </a:rPr>
              <a:t>Yıldız Ölüleri</a:t>
            </a:r>
          </a:p>
          <a:p>
            <a:pPr algn="r" defTabSz="914400" fontAlgn="base">
              <a:spcBef>
                <a:spcPct val="0"/>
              </a:spcBef>
              <a:spcAft>
                <a:spcPct val="0"/>
              </a:spcAft>
            </a:pPr>
            <a:r>
              <a:rPr lang="tr-TR" altLang="tr-TR" sz="3200" b="1">
                <a:solidFill>
                  <a:srgbClr val="FFFF00"/>
                </a:solidFill>
                <a:latin typeface="Cataneo BT" pitchFamily="66" charset="0"/>
              </a:rPr>
              <a:t>Süpernova Artıkları</a:t>
            </a:r>
            <a:endParaRPr lang="en-US" altLang="tr-TR" sz="3200" b="1">
              <a:solidFill>
                <a:srgbClr val="FFFF00"/>
              </a:solidFill>
              <a:latin typeface="Cataneo BT" pitchFamily="66" charset="0"/>
            </a:endParaRPr>
          </a:p>
        </p:txBody>
      </p:sp>
      <p:sp>
        <p:nvSpPr>
          <p:cNvPr id="29702" name="Text Box 6"/>
          <p:cNvSpPr txBox="1">
            <a:spLocks noChangeArrowheads="1"/>
          </p:cNvSpPr>
          <p:nvPr/>
        </p:nvSpPr>
        <p:spPr bwMode="auto">
          <a:xfrm>
            <a:off x="8877300" y="6157913"/>
            <a:ext cx="1339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lang="tr-TR" altLang="tr-TR" i="1">
                <a:solidFill>
                  <a:srgbClr val="C0C0C0"/>
                </a:solidFill>
              </a:rPr>
              <a:t>800 ışık yılı</a:t>
            </a:r>
            <a:endParaRPr lang="en-US" altLang="tr-TR" i="1">
              <a:solidFill>
                <a:srgbClr val="C0C0C0"/>
              </a:solidFill>
            </a:endParaRPr>
          </a:p>
        </p:txBody>
      </p:sp>
    </p:spTree>
    <p:extLst>
      <p:ext uri="{BB962C8B-B14F-4D97-AF65-F5344CB8AC3E}">
        <p14:creationId xmlns:p14="http://schemas.microsoft.com/office/powerpoint/2010/main" val="268754223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path" presetSubtype="0" accel="50000" decel="50000" fill="hold" grpId="0" nodeType="withEffect">
                                  <p:stCondLst>
                                    <p:cond delay="0"/>
                                  </p:stCondLst>
                                  <p:childTnLst>
                                    <p:animMotion origin="layout" path="M -0.05348 0.00648 L -0.30348 0.00648 " pathEditMode="relative" rAng="0" ptsTypes="AA">
                                      <p:cBhvr>
                                        <p:cTn id="6" dur="2000" fill="hold"/>
                                        <p:tgtEl>
                                          <p:spTgt spid="29699"/>
                                        </p:tgtEl>
                                        <p:attrNameLst>
                                          <p:attrName>ppt_x</p:attrName>
                                          <p:attrName>ppt_y</p:attrName>
                                        </p:attrNameLst>
                                      </p:cBhvr>
                                      <p:rCtr x="-12500" y="0"/>
                                    </p:animMotion>
                                  </p:childTnLst>
                                </p:cTn>
                              </p:par>
                              <p:par>
                                <p:cTn id="7" presetID="63" presetClass="path" presetSubtype="0" accel="50000" decel="50000" fill="hold" grpId="0" nodeType="withEffect">
                                  <p:stCondLst>
                                    <p:cond delay="0"/>
                                  </p:stCondLst>
                                  <p:childTnLst>
                                    <p:animMotion origin="layout" path="M 0.0 0.0  L 0.25 0.0  E" pathEditMode="relative" ptsTypes="">
                                      <p:cBhvr>
                                        <p:cTn id="8" dur="2000" fill="hold"/>
                                        <p:tgtEl>
                                          <p:spTgt spid="2970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p:bldP spid="29700"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1746" name="Picture 2" descr="Nebula_Cra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43267">
            <a:off x="2679701" y="-1008063"/>
            <a:ext cx="6816725" cy="9045576"/>
          </a:xfrm>
          <a:prstGeom prst="rect">
            <a:avLst/>
          </a:prstGeom>
          <a:noFill/>
          <a:extLst>
            <a:ext uri="{909E8E84-426E-40DD-AFC4-6F175D3DCCD1}">
              <a14:hiddenFill xmlns:a14="http://schemas.microsoft.com/office/drawing/2010/main">
                <a:solidFill>
                  <a:srgbClr val="FFFFFF"/>
                </a:solidFill>
              </a14:hiddenFill>
            </a:ext>
          </a:extLst>
        </p:spPr>
      </p:pic>
      <p:sp>
        <p:nvSpPr>
          <p:cNvPr id="31747" name="Text Box 3"/>
          <p:cNvSpPr txBox="1">
            <a:spLocks noChangeArrowheads="1"/>
          </p:cNvSpPr>
          <p:nvPr/>
        </p:nvSpPr>
        <p:spPr bwMode="auto">
          <a:xfrm>
            <a:off x="4511675" y="6149976"/>
            <a:ext cx="3321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lang="tr-TR" altLang="tr-TR" b="1">
                <a:solidFill>
                  <a:srgbClr val="FFFF00"/>
                </a:solidFill>
              </a:rPr>
              <a:t>Yengeç Bulutsusu – SN 1054</a:t>
            </a:r>
            <a:endParaRPr lang="en-US" altLang="tr-TR" sz="1000" i="1">
              <a:solidFill>
                <a:srgbClr val="FFFF00"/>
              </a:solidFill>
            </a:endParaRPr>
          </a:p>
        </p:txBody>
      </p:sp>
      <p:sp>
        <p:nvSpPr>
          <p:cNvPr id="31748" name="Text Box 4"/>
          <p:cNvSpPr txBox="1">
            <a:spLocks noChangeArrowheads="1"/>
          </p:cNvSpPr>
          <p:nvPr/>
        </p:nvSpPr>
        <p:spPr bwMode="auto">
          <a:xfrm>
            <a:off x="5838223" y="260350"/>
            <a:ext cx="2288191"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defTabSz="914400" fontAlgn="base">
              <a:spcBef>
                <a:spcPct val="0"/>
              </a:spcBef>
              <a:spcAft>
                <a:spcPct val="0"/>
              </a:spcAft>
            </a:pPr>
            <a:r>
              <a:rPr lang="tr-TR" altLang="tr-TR" sz="3200" b="1">
                <a:solidFill>
                  <a:srgbClr val="FFFF00"/>
                </a:solidFill>
                <a:latin typeface="Cataneo BT" pitchFamily="66" charset="0"/>
              </a:rPr>
              <a:t>Yıldız Ölüleri</a:t>
            </a:r>
          </a:p>
          <a:p>
            <a:pPr algn="r" defTabSz="914400" fontAlgn="base">
              <a:spcBef>
                <a:spcPct val="0"/>
              </a:spcBef>
              <a:spcAft>
                <a:spcPct val="0"/>
              </a:spcAft>
            </a:pPr>
            <a:r>
              <a:rPr lang="tr-TR" altLang="tr-TR" sz="3200" b="1">
                <a:solidFill>
                  <a:srgbClr val="FFFF00"/>
                </a:solidFill>
                <a:latin typeface="Cataneo BT" pitchFamily="66" charset="0"/>
              </a:rPr>
              <a:t>Süpernova Artıkları</a:t>
            </a:r>
            <a:endParaRPr lang="en-US" altLang="tr-TR" sz="3200" b="1">
              <a:solidFill>
                <a:srgbClr val="FFFF00"/>
              </a:solidFill>
              <a:latin typeface="Cataneo BT" pitchFamily="66" charset="0"/>
            </a:endParaRPr>
          </a:p>
        </p:txBody>
      </p:sp>
      <p:sp>
        <p:nvSpPr>
          <p:cNvPr id="31749" name="Text Box 5"/>
          <p:cNvSpPr txBox="1">
            <a:spLocks noChangeArrowheads="1"/>
          </p:cNvSpPr>
          <p:nvPr/>
        </p:nvSpPr>
        <p:spPr bwMode="auto">
          <a:xfrm>
            <a:off x="8877300" y="6157913"/>
            <a:ext cx="1466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lang="tr-TR" altLang="tr-TR" i="1">
                <a:solidFill>
                  <a:srgbClr val="C0C0C0"/>
                </a:solidFill>
              </a:rPr>
              <a:t>6300 ışık yılı</a:t>
            </a:r>
            <a:endParaRPr lang="en-US" altLang="tr-TR" i="1">
              <a:solidFill>
                <a:srgbClr val="C0C0C0"/>
              </a:solidFill>
            </a:endParaRPr>
          </a:p>
        </p:txBody>
      </p:sp>
      <p:sp>
        <p:nvSpPr>
          <p:cNvPr id="31750" name="Rectangle 6"/>
          <p:cNvSpPr>
            <a:spLocks noChangeArrowheads="1"/>
          </p:cNvSpPr>
          <p:nvPr/>
        </p:nvSpPr>
        <p:spPr bwMode="auto">
          <a:xfrm>
            <a:off x="6024564" y="2997200"/>
            <a:ext cx="503237" cy="503238"/>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tr-TR">
              <a:solidFill>
                <a:srgbClr val="000000"/>
              </a:solidFill>
            </a:endParaRPr>
          </a:p>
        </p:txBody>
      </p:sp>
      <p:grpSp>
        <p:nvGrpSpPr>
          <p:cNvPr id="31751" name="Group 7"/>
          <p:cNvGrpSpPr>
            <a:grpSpLocks/>
          </p:cNvGrpSpPr>
          <p:nvPr/>
        </p:nvGrpSpPr>
        <p:grpSpPr bwMode="auto">
          <a:xfrm>
            <a:off x="4008439" y="1292226"/>
            <a:ext cx="4441825" cy="4441825"/>
            <a:chOff x="1565" y="814"/>
            <a:chExt cx="2798" cy="2798"/>
          </a:xfrm>
        </p:grpSpPr>
        <p:pic>
          <p:nvPicPr>
            <p:cNvPr id="31752" name="Picture 8" descr="600px-Chandra-cra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5" y="814"/>
              <a:ext cx="2798" cy="2798"/>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1753" name="Text Box 9"/>
            <p:cNvSpPr txBox="1">
              <a:spLocks noChangeArrowheads="1"/>
            </p:cNvSpPr>
            <p:nvPr/>
          </p:nvSpPr>
          <p:spPr bwMode="auto">
            <a:xfrm>
              <a:off x="1701" y="935"/>
              <a:ext cx="175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lang="tr-TR" altLang="tr-TR" i="1">
                  <a:solidFill>
                    <a:srgbClr val="C0C0C0"/>
                  </a:solidFill>
                </a:rPr>
                <a:t>Yengeç Atarcası (Pulsarı)</a:t>
              </a:r>
              <a:endParaRPr lang="en-US" altLang="tr-TR" i="1">
                <a:solidFill>
                  <a:srgbClr val="C0C0C0"/>
                </a:solidFill>
              </a:endParaRPr>
            </a:p>
          </p:txBody>
        </p:sp>
      </p:grpSp>
    </p:spTree>
    <p:extLst>
      <p:ext uri="{BB962C8B-B14F-4D97-AF65-F5344CB8AC3E}">
        <p14:creationId xmlns:p14="http://schemas.microsoft.com/office/powerpoint/2010/main" val="13015021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path" presetSubtype="0" accel="50000" decel="50000" fill="hold" grpId="0" nodeType="withEffect">
                                  <p:stCondLst>
                                    <p:cond delay="0"/>
                                  </p:stCondLst>
                                  <p:childTnLst>
                                    <p:animMotion origin="layout" path="M -0.05348 0.00648 L -0.30348 0.00648 " pathEditMode="relative" rAng="0" ptsTypes="AA">
                                      <p:cBhvr>
                                        <p:cTn id="6" dur="2000" fill="hold"/>
                                        <p:tgtEl>
                                          <p:spTgt spid="31747"/>
                                        </p:tgtEl>
                                        <p:attrNameLst>
                                          <p:attrName>ppt_x</p:attrName>
                                          <p:attrName>ppt_y</p:attrName>
                                        </p:attrNameLst>
                                      </p:cBhvr>
                                      <p:rCtr x="-12500" y="0"/>
                                    </p:animMotion>
                                  </p:childTnLst>
                                </p:cTn>
                              </p:par>
                              <p:par>
                                <p:cTn id="7" presetID="63" presetClass="path" presetSubtype="0" accel="50000" decel="50000" fill="hold" grpId="0" nodeType="withEffect">
                                  <p:stCondLst>
                                    <p:cond delay="0"/>
                                  </p:stCondLst>
                                  <p:childTnLst>
                                    <p:animMotion origin="layout" path="M 0.0 0.0  L 0.25 0.0  E" pathEditMode="relative" ptsTypes="">
                                      <p:cBhvr>
                                        <p:cTn id="8" dur="2000" fill="hold"/>
                                        <p:tgtEl>
                                          <p:spTgt spid="31748"/>
                                        </p:tgtEl>
                                        <p:attrNameLst>
                                          <p:attrName>ppt_x</p:attrName>
                                          <p:attrName>ppt_y</p:attrName>
                                        </p:attrNameLst>
                                      </p:cBhvr>
                                    </p:animMotion>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1750"/>
                                        </p:tgtEl>
                                        <p:attrNameLst>
                                          <p:attrName>style.visibility</p:attrName>
                                        </p:attrNameLst>
                                      </p:cBhvr>
                                      <p:to>
                                        <p:strVal val="visible"/>
                                      </p:to>
                                    </p:set>
                                    <p:animEffect transition="in" filter="fade">
                                      <p:cBhvr>
                                        <p:cTn id="13" dur="2000"/>
                                        <p:tgtEl>
                                          <p:spTgt spid="3175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xit" presetSubtype="0" fill="hold" grpId="1" nodeType="clickEffect">
                                  <p:stCondLst>
                                    <p:cond delay="0"/>
                                  </p:stCondLst>
                                  <p:childTnLst>
                                    <p:animEffect transition="out" filter="fade">
                                      <p:cBhvr>
                                        <p:cTn id="17" dur="2000"/>
                                        <p:tgtEl>
                                          <p:spTgt spid="31750"/>
                                        </p:tgtEl>
                                      </p:cBhvr>
                                    </p:animEffect>
                                    <p:set>
                                      <p:cBhvr>
                                        <p:cTn id="18" dur="1" fill="hold">
                                          <p:stCondLst>
                                            <p:cond delay="1999"/>
                                          </p:stCondLst>
                                        </p:cTn>
                                        <p:tgtEl>
                                          <p:spTgt spid="31750"/>
                                        </p:tgtEl>
                                        <p:attrNameLst>
                                          <p:attrName>style.visibility</p:attrName>
                                        </p:attrNameLst>
                                      </p:cBhvr>
                                      <p:to>
                                        <p:strVal val="hidden"/>
                                      </p:to>
                                    </p:set>
                                  </p:childTnLst>
                                </p:cTn>
                              </p:par>
                              <p:par>
                                <p:cTn id="19" presetID="49" presetClass="entr" presetSubtype="0" decel="100000" fill="hold" nodeType="withEffect">
                                  <p:stCondLst>
                                    <p:cond delay="0"/>
                                  </p:stCondLst>
                                  <p:childTnLst>
                                    <p:set>
                                      <p:cBhvr>
                                        <p:cTn id="20" dur="1" fill="hold">
                                          <p:stCondLst>
                                            <p:cond delay="0"/>
                                          </p:stCondLst>
                                        </p:cTn>
                                        <p:tgtEl>
                                          <p:spTgt spid="31751"/>
                                        </p:tgtEl>
                                        <p:attrNameLst>
                                          <p:attrName>style.visibility</p:attrName>
                                        </p:attrNameLst>
                                      </p:cBhvr>
                                      <p:to>
                                        <p:strVal val="visible"/>
                                      </p:to>
                                    </p:set>
                                    <p:anim calcmode="lin" valueType="num">
                                      <p:cBhvr>
                                        <p:cTn id="21" dur="500" fill="hold"/>
                                        <p:tgtEl>
                                          <p:spTgt spid="31751"/>
                                        </p:tgtEl>
                                        <p:attrNameLst>
                                          <p:attrName>ppt_w</p:attrName>
                                        </p:attrNameLst>
                                      </p:cBhvr>
                                      <p:tavLst>
                                        <p:tav tm="0">
                                          <p:val>
                                            <p:fltVal val="0"/>
                                          </p:val>
                                        </p:tav>
                                        <p:tav tm="100000">
                                          <p:val>
                                            <p:strVal val="#ppt_w"/>
                                          </p:val>
                                        </p:tav>
                                      </p:tavLst>
                                    </p:anim>
                                    <p:anim calcmode="lin" valueType="num">
                                      <p:cBhvr>
                                        <p:cTn id="22" dur="500" fill="hold"/>
                                        <p:tgtEl>
                                          <p:spTgt spid="31751"/>
                                        </p:tgtEl>
                                        <p:attrNameLst>
                                          <p:attrName>ppt_h</p:attrName>
                                        </p:attrNameLst>
                                      </p:cBhvr>
                                      <p:tavLst>
                                        <p:tav tm="0">
                                          <p:val>
                                            <p:fltVal val="0"/>
                                          </p:val>
                                        </p:tav>
                                        <p:tav tm="100000">
                                          <p:val>
                                            <p:strVal val="#ppt_h"/>
                                          </p:val>
                                        </p:tav>
                                      </p:tavLst>
                                    </p:anim>
                                    <p:anim calcmode="lin" valueType="num">
                                      <p:cBhvr>
                                        <p:cTn id="23" dur="500" fill="hold"/>
                                        <p:tgtEl>
                                          <p:spTgt spid="31751"/>
                                        </p:tgtEl>
                                        <p:attrNameLst>
                                          <p:attrName>style.rotation</p:attrName>
                                        </p:attrNameLst>
                                      </p:cBhvr>
                                      <p:tavLst>
                                        <p:tav tm="0">
                                          <p:val>
                                            <p:fltVal val="360"/>
                                          </p:val>
                                        </p:tav>
                                        <p:tav tm="100000">
                                          <p:val>
                                            <p:fltVal val="0"/>
                                          </p:val>
                                        </p:tav>
                                      </p:tavLst>
                                    </p:anim>
                                    <p:animEffect transition="in" filter="fade">
                                      <p:cBhvr>
                                        <p:cTn id="24" dur="500"/>
                                        <p:tgtEl>
                                          <p:spTgt spid="31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p:bldP spid="31748" grpId="0"/>
      <p:bldP spid="31750" grpId="0" animBg="1"/>
      <p:bldP spid="31750"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33" name="Picture 13" descr="800px-Pulsar_schematic_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89" y="620713"/>
            <a:ext cx="5113337" cy="3835400"/>
          </a:xfrm>
          <a:prstGeom prst="rect">
            <a:avLst/>
          </a:prstGeom>
          <a:noFill/>
          <a:extLst>
            <a:ext uri="{909E8E84-426E-40DD-AFC4-6F175D3DCCD1}">
              <a14:hiddenFill xmlns:a14="http://schemas.microsoft.com/office/drawing/2010/main">
                <a:solidFill>
                  <a:srgbClr val="FFFFFF"/>
                </a:solidFill>
              </a14:hiddenFill>
            </a:ext>
          </a:extLst>
        </p:spPr>
      </p:pic>
      <p:sp>
        <p:nvSpPr>
          <p:cNvPr id="30724" name="Text Box 4"/>
          <p:cNvSpPr txBox="1">
            <a:spLocks noChangeArrowheads="1"/>
          </p:cNvSpPr>
          <p:nvPr/>
        </p:nvSpPr>
        <p:spPr bwMode="auto">
          <a:xfrm>
            <a:off x="6536747" y="260350"/>
            <a:ext cx="158966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defTabSz="914400" fontAlgn="base">
              <a:spcBef>
                <a:spcPct val="0"/>
              </a:spcBef>
              <a:spcAft>
                <a:spcPct val="0"/>
              </a:spcAft>
            </a:pPr>
            <a:r>
              <a:rPr lang="tr-TR" altLang="tr-TR" sz="3200" b="1">
                <a:solidFill>
                  <a:srgbClr val="FFFF00"/>
                </a:solidFill>
                <a:latin typeface="Cataneo BT" pitchFamily="66" charset="0"/>
              </a:rPr>
              <a:t>Yıldız Ölüleri</a:t>
            </a:r>
          </a:p>
          <a:p>
            <a:pPr algn="r" defTabSz="914400" fontAlgn="base">
              <a:spcBef>
                <a:spcPct val="0"/>
              </a:spcBef>
              <a:spcAft>
                <a:spcPct val="0"/>
              </a:spcAft>
            </a:pPr>
            <a:r>
              <a:rPr lang="tr-TR" altLang="tr-TR" sz="3200" b="1">
                <a:solidFill>
                  <a:srgbClr val="FFFF00"/>
                </a:solidFill>
                <a:latin typeface="Cataneo BT" pitchFamily="66" charset="0"/>
              </a:rPr>
              <a:t>Atarcalar</a:t>
            </a:r>
            <a:endParaRPr lang="en-US" altLang="tr-TR" sz="3200" b="1">
              <a:solidFill>
                <a:srgbClr val="FFFF00"/>
              </a:solidFill>
              <a:latin typeface="Cataneo BT" pitchFamily="66" charset="0"/>
            </a:endParaRPr>
          </a:p>
        </p:txBody>
      </p:sp>
      <p:grpSp>
        <p:nvGrpSpPr>
          <p:cNvPr id="30732" name="Group 12"/>
          <p:cNvGrpSpPr>
            <a:grpSpLocks/>
          </p:cNvGrpSpPr>
          <p:nvPr/>
        </p:nvGrpSpPr>
        <p:grpSpPr bwMode="auto">
          <a:xfrm>
            <a:off x="1774826" y="4984750"/>
            <a:ext cx="4968875" cy="1684338"/>
            <a:chOff x="1066" y="2886"/>
            <a:chExt cx="3636" cy="1233"/>
          </a:xfrm>
        </p:grpSpPr>
        <p:pic>
          <p:nvPicPr>
            <p:cNvPr id="30730" name="Picture 10" descr="Crab_Lucky_video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66" y="2886"/>
              <a:ext cx="3636" cy="1233"/>
            </a:xfrm>
            <a:prstGeom prst="rect">
              <a:avLst/>
            </a:prstGeom>
            <a:noFill/>
            <a:extLst>
              <a:ext uri="{909E8E84-426E-40DD-AFC4-6F175D3DCCD1}">
                <a14:hiddenFill xmlns:a14="http://schemas.microsoft.com/office/drawing/2010/main">
                  <a:solidFill>
                    <a:srgbClr val="FFFFFF"/>
                  </a:solidFill>
                </a14:hiddenFill>
              </a:ext>
            </a:extLst>
          </p:spPr>
        </p:pic>
        <p:sp>
          <p:nvSpPr>
            <p:cNvPr id="30731" name="Rectangle 11"/>
            <p:cNvSpPr>
              <a:spLocks noChangeArrowheads="1"/>
            </p:cNvSpPr>
            <p:nvPr/>
          </p:nvSpPr>
          <p:spPr bwMode="auto">
            <a:xfrm>
              <a:off x="1066" y="2886"/>
              <a:ext cx="3628" cy="1224"/>
            </a:xfrm>
            <a:prstGeom prst="rect">
              <a:avLst/>
            </a:prstGeom>
            <a:noFill/>
            <a:ln w="38100">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tr-TR">
                <a:solidFill>
                  <a:srgbClr val="000000"/>
                </a:solidFill>
              </a:endParaRPr>
            </a:p>
          </p:txBody>
        </p:sp>
      </p:grpSp>
      <p:sp>
        <p:nvSpPr>
          <p:cNvPr id="30729" name="Text Box 9"/>
          <p:cNvSpPr txBox="1">
            <a:spLocks noChangeArrowheads="1"/>
          </p:cNvSpPr>
          <p:nvPr/>
        </p:nvSpPr>
        <p:spPr bwMode="auto">
          <a:xfrm>
            <a:off x="2092325" y="5805488"/>
            <a:ext cx="1987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lang="tr-TR" altLang="tr-TR" i="1">
                <a:solidFill>
                  <a:srgbClr val="C0C0C0"/>
                </a:solidFill>
              </a:rPr>
              <a:t>Yengeç Atarcası</a:t>
            </a:r>
          </a:p>
          <a:p>
            <a:pPr defTabSz="914400" fontAlgn="base">
              <a:spcBef>
                <a:spcPct val="0"/>
              </a:spcBef>
              <a:spcAft>
                <a:spcPct val="0"/>
              </a:spcAft>
            </a:pPr>
            <a:r>
              <a:rPr lang="tr-TR" altLang="tr-TR" i="1">
                <a:solidFill>
                  <a:srgbClr val="C0C0C0"/>
                </a:solidFill>
              </a:rPr>
              <a:t>saniyede 30 dönü</a:t>
            </a:r>
            <a:endParaRPr lang="en-US" altLang="tr-TR" i="1">
              <a:solidFill>
                <a:srgbClr val="C0C0C0"/>
              </a:solidFill>
            </a:endParaRPr>
          </a:p>
        </p:txBody>
      </p:sp>
      <p:sp>
        <p:nvSpPr>
          <p:cNvPr id="30734" name="Text Box 14"/>
          <p:cNvSpPr txBox="1">
            <a:spLocks noChangeArrowheads="1"/>
          </p:cNvSpPr>
          <p:nvPr/>
        </p:nvSpPr>
        <p:spPr bwMode="auto">
          <a:xfrm>
            <a:off x="7561263" y="1844676"/>
            <a:ext cx="20637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lang="tr-TR" altLang="tr-TR">
                <a:solidFill>
                  <a:srgbClr val="FFFF00"/>
                </a:solidFill>
              </a:rPr>
              <a:t>Güçlü manyetik</a:t>
            </a:r>
          </a:p>
          <a:p>
            <a:pPr defTabSz="914400" fontAlgn="base">
              <a:spcBef>
                <a:spcPct val="0"/>
              </a:spcBef>
              <a:spcAft>
                <a:spcPct val="0"/>
              </a:spcAft>
            </a:pPr>
            <a:r>
              <a:rPr lang="tr-TR" altLang="tr-TR">
                <a:solidFill>
                  <a:srgbClr val="FFFF00"/>
                </a:solidFill>
              </a:rPr>
              <a:t>alana sahip nötron</a:t>
            </a:r>
          </a:p>
          <a:p>
            <a:pPr defTabSz="914400" fontAlgn="base">
              <a:spcBef>
                <a:spcPct val="0"/>
              </a:spcBef>
              <a:spcAft>
                <a:spcPct val="0"/>
              </a:spcAft>
            </a:pPr>
            <a:r>
              <a:rPr lang="tr-TR" altLang="tr-TR">
                <a:solidFill>
                  <a:srgbClr val="FFFF00"/>
                </a:solidFill>
              </a:rPr>
              <a:t>yıldızı, özel bir açı</a:t>
            </a:r>
          </a:p>
          <a:p>
            <a:pPr defTabSz="914400" fontAlgn="base">
              <a:spcBef>
                <a:spcPct val="0"/>
              </a:spcBef>
              <a:spcAft>
                <a:spcPct val="0"/>
              </a:spcAft>
            </a:pPr>
            <a:r>
              <a:rPr lang="tr-TR" altLang="tr-TR">
                <a:solidFill>
                  <a:srgbClr val="FFFF00"/>
                </a:solidFill>
              </a:rPr>
              <a:t>altında görülüyor.</a:t>
            </a:r>
            <a:endParaRPr lang="en-US" altLang="tr-TR">
              <a:solidFill>
                <a:srgbClr val="FFFF00"/>
              </a:solidFill>
            </a:endParaRPr>
          </a:p>
        </p:txBody>
      </p:sp>
      <p:pic>
        <p:nvPicPr>
          <p:cNvPr id="30736" name="Picture 16" descr="dersnotu_fig08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2925" y="3944939"/>
            <a:ext cx="3595688" cy="2778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468004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3" presetClass="path" presetSubtype="0" accel="50000" decel="50000" fill="hold" grpId="0" nodeType="withEffect">
                                  <p:stCondLst>
                                    <p:cond delay="0"/>
                                  </p:stCondLst>
                                  <p:childTnLst>
                                    <p:animMotion origin="layout" path="M 0.0 0.0  L 0.25 0.0  E" pathEditMode="relative" ptsTypes="">
                                      <p:cBhvr>
                                        <p:cTn id="6" dur="2000" fill="hold"/>
                                        <p:tgtEl>
                                          <p:spTgt spid="3072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4"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4511675" y="6149976"/>
            <a:ext cx="2571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lang="tr-TR" altLang="tr-TR" b="1">
                <a:solidFill>
                  <a:srgbClr val="FFFF00"/>
                </a:solidFill>
              </a:rPr>
              <a:t>M8 Lagoon Bulutsusu</a:t>
            </a:r>
            <a:endParaRPr lang="en-US" altLang="tr-TR" sz="1000" i="1">
              <a:solidFill>
                <a:srgbClr val="FFFF00"/>
              </a:solidFill>
            </a:endParaRPr>
          </a:p>
        </p:txBody>
      </p:sp>
      <p:sp>
        <p:nvSpPr>
          <p:cNvPr id="25603" name="Text Box 3"/>
          <p:cNvSpPr txBox="1">
            <a:spLocks noChangeArrowheads="1"/>
          </p:cNvSpPr>
          <p:nvPr/>
        </p:nvSpPr>
        <p:spPr bwMode="auto">
          <a:xfrm>
            <a:off x="5611045" y="260350"/>
            <a:ext cx="251536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defTabSz="914400" fontAlgn="base">
              <a:spcBef>
                <a:spcPct val="0"/>
              </a:spcBef>
              <a:spcAft>
                <a:spcPct val="0"/>
              </a:spcAft>
            </a:pPr>
            <a:r>
              <a:rPr lang="tr-TR" altLang="tr-TR" sz="3200" b="1">
                <a:solidFill>
                  <a:srgbClr val="FFFF00"/>
                </a:solidFill>
                <a:latin typeface="Cataneo BT" pitchFamily="66" charset="0"/>
              </a:rPr>
              <a:t>Evrenin Doğumevleri</a:t>
            </a:r>
          </a:p>
          <a:p>
            <a:pPr algn="r" defTabSz="914400" fontAlgn="base">
              <a:spcBef>
                <a:spcPct val="0"/>
              </a:spcBef>
              <a:spcAft>
                <a:spcPct val="0"/>
              </a:spcAft>
            </a:pPr>
            <a:r>
              <a:rPr lang="tr-TR" altLang="tr-TR" sz="3200" b="1">
                <a:solidFill>
                  <a:srgbClr val="FFFF00"/>
                </a:solidFill>
                <a:latin typeface="Cataneo BT" pitchFamily="66" charset="0"/>
              </a:rPr>
              <a:t>Bebek Yıldızlar</a:t>
            </a:r>
            <a:endParaRPr lang="en-US" altLang="tr-TR" sz="3200" b="1">
              <a:solidFill>
                <a:srgbClr val="FFFF00"/>
              </a:solidFill>
              <a:latin typeface="Cataneo BT" pitchFamily="66" charset="0"/>
            </a:endParaRPr>
          </a:p>
        </p:txBody>
      </p:sp>
      <p:sp>
        <p:nvSpPr>
          <p:cNvPr id="25604" name="Text Box 4"/>
          <p:cNvSpPr txBox="1">
            <a:spLocks noChangeArrowheads="1"/>
          </p:cNvSpPr>
          <p:nvPr/>
        </p:nvSpPr>
        <p:spPr bwMode="auto">
          <a:xfrm>
            <a:off x="8877300" y="6157913"/>
            <a:ext cx="1466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lang="tr-TR" altLang="tr-TR" i="1">
                <a:solidFill>
                  <a:srgbClr val="C0C0C0"/>
                </a:solidFill>
              </a:rPr>
              <a:t>4100 ışık yılı</a:t>
            </a:r>
            <a:endParaRPr lang="en-US" altLang="tr-TR" i="1">
              <a:solidFill>
                <a:srgbClr val="C0C0C0"/>
              </a:solidFill>
            </a:endParaRPr>
          </a:p>
        </p:txBody>
      </p:sp>
    </p:spTree>
    <p:extLst>
      <p:ext uri="{BB962C8B-B14F-4D97-AF65-F5344CB8AC3E}">
        <p14:creationId xmlns:p14="http://schemas.microsoft.com/office/powerpoint/2010/main" val="8959154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path" presetSubtype="0" accel="50000" decel="50000" fill="hold" grpId="0" nodeType="withEffect">
                                  <p:stCondLst>
                                    <p:cond delay="0"/>
                                  </p:stCondLst>
                                  <p:childTnLst>
                                    <p:animMotion origin="layout" path="M -0.05348 0.00648 L -0.30348 0.00648 " pathEditMode="relative" rAng="0" ptsTypes="AA">
                                      <p:cBhvr>
                                        <p:cTn id="6" dur="2000" fill="hold"/>
                                        <p:tgtEl>
                                          <p:spTgt spid="25602"/>
                                        </p:tgtEl>
                                        <p:attrNameLst>
                                          <p:attrName>ppt_x</p:attrName>
                                          <p:attrName>ppt_y</p:attrName>
                                        </p:attrNameLst>
                                      </p:cBhvr>
                                      <p:rCtr x="-12500" y="0"/>
                                    </p:animMotion>
                                  </p:childTnLst>
                                </p:cTn>
                              </p:par>
                              <p:par>
                                <p:cTn id="7" presetID="63" presetClass="path" presetSubtype="0" accel="50000" decel="50000" fill="hold" grpId="0" nodeType="withEffect">
                                  <p:stCondLst>
                                    <p:cond delay="0"/>
                                  </p:stCondLst>
                                  <p:childTnLst>
                                    <p:animMotion origin="layout" path="M 0.0 0.0  L 0.25 0.0  E" pathEditMode="relative" ptsTypes="">
                                      <p:cBhvr>
                                        <p:cTn id="8" dur="2000" fill="hold"/>
                                        <p:tgtEl>
                                          <p:spTgt spid="2560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p:bldP spid="2560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80" name="Picture 4" descr="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951172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2771" name="Text Box 3"/>
          <p:cNvSpPr txBox="1">
            <a:spLocks noChangeArrowheads="1"/>
          </p:cNvSpPr>
          <p:nvPr/>
        </p:nvSpPr>
        <p:spPr bwMode="auto">
          <a:xfrm>
            <a:off x="4511675" y="6149976"/>
            <a:ext cx="3244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lang="tr-TR" altLang="tr-TR" b="1">
                <a:solidFill>
                  <a:srgbClr val="FFFF00"/>
                </a:solidFill>
              </a:rPr>
              <a:t>Andromeda Gökadası – M31</a:t>
            </a:r>
            <a:endParaRPr lang="en-US" altLang="tr-TR" sz="1000" i="1">
              <a:solidFill>
                <a:srgbClr val="FFFF00"/>
              </a:solidFill>
            </a:endParaRPr>
          </a:p>
        </p:txBody>
      </p:sp>
      <p:sp>
        <p:nvSpPr>
          <p:cNvPr id="32772" name="Text Box 4"/>
          <p:cNvSpPr txBox="1">
            <a:spLocks noChangeArrowheads="1"/>
          </p:cNvSpPr>
          <p:nvPr/>
        </p:nvSpPr>
        <p:spPr bwMode="auto">
          <a:xfrm>
            <a:off x="5483959" y="260350"/>
            <a:ext cx="264245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defTabSz="914400" fontAlgn="base">
              <a:spcBef>
                <a:spcPct val="0"/>
              </a:spcBef>
              <a:spcAft>
                <a:spcPct val="0"/>
              </a:spcAft>
            </a:pPr>
            <a:r>
              <a:rPr lang="tr-TR" altLang="tr-TR" sz="3200" b="1">
                <a:solidFill>
                  <a:srgbClr val="FFFF00"/>
                </a:solidFill>
                <a:latin typeface="Cataneo BT" pitchFamily="66" charset="0"/>
              </a:rPr>
              <a:t>Yıldız Toplulukları</a:t>
            </a:r>
          </a:p>
          <a:p>
            <a:pPr algn="r" defTabSz="914400" fontAlgn="base">
              <a:spcBef>
                <a:spcPct val="0"/>
              </a:spcBef>
              <a:spcAft>
                <a:spcPct val="0"/>
              </a:spcAft>
            </a:pPr>
            <a:r>
              <a:rPr lang="tr-TR" altLang="tr-TR" sz="3200" b="1">
                <a:solidFill>
                  <a:srgbClr val="FFFF00"/>
                </a:solidFill>
                <a:latin typeface="Cataneo BT" pitchFamily="66" charset="0"/>
              </a:rPr>
              <a:t>Gökadalar (Galaksiler)</a:t>
            </a:r>
            <a:endParaRPr lang="en-US" altLang="tr-TR" sz="3200" b="1">
              <a:solidFill>
                <a:srgbClr val="FFFF00"/>
              </a:solidFill>
              <a:latin typeface="Cataneo BT" pitchFamily="66" charset="0"/>
            </a:endParaRPr>
          </a:p>
        </p:txBody>
      </p:sp>
      <p:sp>
        <p:nvSpPr>
          <p:cNvPr id="32773" name="Text Box 5"/>
          <p:cNvSpPr txBox="1">
            <a:spLocks noChangeArrowheads="1"/>
          </p:cNvSpPr>
          <p:nvPr/>
        </p:nvSpPr>
        <p:spPr bwMode="auto">
          <a:xfrm>
            <a:off x="8401050" y="6157913"/>
            <a:ext cx="2000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lang="tr-TR" altLang="tr-TR" i="1">
                <a:solidFill>
                  <a:srgbClr val="C0C0C0"/>
                </a:solidFill>
              </a:rPr>
              <a:t>2.5 milyon ışık yılı</a:t>
            </a:r>
            <a:endParaRPr lang="en-US" altLang="tr-TR" i="1">
              <a:solidFill>
                <a:srgbClr val="C0C0C0"/>
              </a:solidFill>
            </a:endParaRPr>
          </a:p>
        </p:txBody>
      </p:sp>
    </p:spTree>
    <p:extLst>
      <p:ext uri="{BB962C8B-B14F-4D97-AF65-F5344CB8AC3E}">
        <p14:creationId xmlns:p14="http://schemas.microsoft.com/office/powerpoint/2010/main" val="41541772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path" presetSubtype="0" accel="50000" decel="50000" fill="hold" grpId="0" nodeType="withEffect">
                                  <p:stCondLst>
                                    <p:cond delay="0"/>
                                  </p:stCondLst>
                                  <p:childTnLst>
                                    <p:animMotion origin="layout" path="M -0.05348 0.00648 L -0.30348 0.00648 " pathEditMode="relative" rAng="0" ptsTypes="AA">
                                      <p:cBhvr>
                                        <p:cTn id="6" dur="2000" fill="hold"/>
                                        <p:tgtEl>
                                          <p:spTgt spid="32771"/>
                                        </p:tgtEl>
                                        <p:attrNameLst>
                                          <p:attrName>ppt_x</p:attrName>
                                          <p:attrName>ppt_y</p:attrName>
                                        </p:attrNameLst>
                                      </p:cBhvr>
                                      <p:rCtr x="-12500" y="0"/>
                                    </p:animMotion>
                                  </p:childTnLst>
                                </p:cTn>
                              </p:par>
                              <p:par>
                                <p:cTn id="7" presetID="63" presetClass="path" presetSubtype="0" accel="50000" decel="50000" fill="hold" grpId="0" nodeType="withEffect">
                                  <p:stCondLst>
                                    <p:cond delay="0"/>
                                  </p:stCondLst>
                                  <p:childTnLst>
                                    <p:animMotion origin="layout" path="M 0.0 0.0  L 0.25 0.0  E" pathEditMode="relative" ptsTypes="">
                                      <p:cBhvr>
                                        <p:cTn id="8" dur="2000" fill="hold"/>
                                        <p:tgtEl>
                                          <p:spTgt spid="3277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p:bldP spid="32772"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4511675" y="6149976"/>
            <a:ext cx="3181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lang="tr-TR" altLang="tr-TR" b="1">
                <a:solidFill>
                  <a:srgbClr val="FFFF00"/>
                </a:solidFill>
              </a:rPr>
              <a:t>Sombrero Gökadası – M104</a:t>
            </a:r>
            <a:endParaRPr lang="en-US" altLang="tr-TR" sz="1000" i="1">
              <a:solidFill>
                <a:srgbClr val="FFFF00"/>
              </a:solidFill>
            </a:endParaRPr>
          </a:p>
        </p:txBody>
      </p:sp>
      <p:sp>
        <p:nvSpPr>
          <p:cNvPr id="33795" name="Text Box 3"/>
          <p:cNvSpPr txBox="1">
            <a:spLocks noChangeArrowheads="1"/>
          </p:cNvSpPr>
          <p:nvPr/>
        </p:nvSpPr>
        <p:spPr bwMode="auto">
          <a:xfrm>
            <a:off x="5483959" y="260350"/>
            <a:ext cx="264245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defTabSz="914400" fontAlgn="base">
              <a:spcBef>
                <a:spcPct val="0"/>
              </a:spcBef>
              <a:spcAft>
                <a:spcPct val="0"/>
              </a:spcAft>
            </a:pPr>
            <a:r>
              <a:rPr lang="tr-TR" altLang="tr-TR" sz="3200" b="1">
                <a:solidFill>
                  <a:srgbClr val="FFFF00"/>
                </a:solidFill>
                <a:latin typeface="Cataneo BT" pitchFamily="66" charset="0"/>
              </a:rPr>
              <a:t>Yıldız Toplulukları</a:t>
            </a:r>
          </a:p>
          <a:p>
            <a:pPr algn="r" defTabSz="914400" fontAlgn="base">
              <a:spcBef>
                <a:spcPct val="0"/>
              </a:spcBef>
              <a:spcAft>
                <a:spcPct val="0"/>
              </a:spcAft>
            </a:pPr>
            <a:r>
              <a:rPr lang="tr-TR" altLang="tr-TR" sz="3200" b="1">
                <a:solidFill>
                  <a:srgbClr val="FFFF00"/>
                </a:solidFill>
                <a:latin typeface="Cataneo BT" pitchFamily="66" charset="0"/>
              </a:rPr>
              <a:t>Gökadalar (Galaksiler)</a:t>
            </a:r>
            <a:endParaRPr lang="en-US" altLang="tr-TR" sz="3200" b="1">
              <a:solidFill>
                <a:srgbClr val="FFFF00"/>
              </a:solidFill>
              <a:latin typeface="Cataneo BT" pitchFamily="66" charset="0"/>
            </a:endParaRPr>
          </a:p>
        </p:txBody>
      </p:sp>
      <p:sp>
        <p:nvSpPr>
          <p:cNvPr id="33796" name="Text Box 4"/>
          <p:cNvSpPr txBox="1">
            <a:spLocks noChangeArrowheads="1"/>
          </p:cNvSpPr>
          <p:nvPr/>
        </p:nvSpPr>
        <p:spPr bwMode="auto">
          <a:xfrm>
            <a:off x="8401050" y="6157913"/>
            <a:ext cx="2127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lang="tr-TR" altLang="tr-TR" i="1">
                <a:solidFill>
                  <a:srgbClr val="C0C0C0"/>
                </a:solidFill>
              </a:rPr>
              <a:t>29.3 milyon ışık yılı</a:t>
            </a:r>
            <a:endParaRPr lang="en-US" altLang="tr-TR" i="1">
              <a:solidFill>
                <a:srgbClr val="C0C0C0"/>
              </a:solidFill>
            </a:endParaRPr>
          </a:p>
        </p:txBody>
      </p:sp>
    </p:spTree>
    <p:extLst>
      <p:ext uri="{BB962C8B-B14F-4D97-AF65-F5344CB8AC3E}">
        <p14:creationId xmlns:p14="http://schemas.microsoft.com/office/powerpoint/2010/main" val="123717790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path" presetSubtype="0" accel="50000" decel="50000" fill="hold" grpId="0" nodeType="withEffect">
                                  <p:stCondLst>
                                    <p:cond delay="0"/>
                                  </p:stCondLst>
                                  <p:childTnLst>
                                    <p:animMotion origin="layout" path="M -0.05348 0.00648 L -0.30348 0.00648 " pathEditMode="relative" rAng="0" ptsTypes="AA">
                                      <p:cBhvr>
                                        <p:cTn id="6" dur="2000" fill="hold"/>
                                        <p:tgtEl>
                                          <p:spTgt spid="33794"/>
                                        </p:tgtEl>
                                        <p:attrNameLst>
                                          <p:attrName>ppt_x</p:attrName>
                                          <p:attrName>ppt_y</p:attrName>
                                        </p:attrNameLst>
                                      </p:cBhvr>
                                      <p:rCtr x="-12500" y="0"/>
                                    </p:animMotion>
                                  </p:childTnLst>
                                </p:cTn>
                              </p:par>
                              <p:par>
                                <p:cTn id="7" presetID="63" presetClass="path" presetSubtype="0" accel="50000" decel="50000" fill="hold" grpId="0" nodeType="withEffect">
                                  <p:stCondLst>
                                    <p:cond delay="0"/>
                                  </p:stCondLst>
                                  <p:childTnLst>
                                    <p:animMotion origin="layout" path="M 0.0 0.0  L 0.25 0.0  E" pathEditMode="relative" ptsTypes="">
                                      <p:cBhvr>
                                        <p:cTn id="8" dur="2000" fill="hold"/>
                                        <p:tgtEl>
                                          <p:spTgt spid="3379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P spid="3379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G:\clones\foundations\custom lectures\jpegs\chapter 01\03.jpg"/>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6629400" y="1981201"/>
            <a:ext cx="3810000" cy="376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699" name="Text Box 3"/>
          <p:cNvSpPr txBox="1">
            <a:spLocks noChangeArrowheads="1"/>
          </p:cNvSpPr>
          <p:nvPr/>
        </p:nvSpPr>
        <p:spPr bwMode="auto">
          <a:xfrm>
            <a:off x="6781800" y="6019801"/>
            <a:ext cx="34290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tr-TR" altLang="tr-TR" b="1" dirty="0">
                <a:effectLst>
                  <a:outerShdw blurRad="38100" dist="38100" dir="2700000" algn="tl">
                    <a:srgbClr val="000000"/>
                  </a:outerShdw>
                </a:effectLst>
              </a:rPr>
              <a:t>160 km</a:t>
            </a:r>
            <a:endParaRPr lang="en-US" altLang="tr-TR" b="1" dirty="0">
              <a:effectLst>
                <a:outerShdw blurRad="38100" dist="38100" dir="2700000" algn="tl">
                  <a:srgbClr val="000000"/>
                </a:outerShdw>
              </a:effectLst>
            </a:endParaRPr>
          </a:p>
        </p:txBody>
      </p:sp>
      <p:pic>
        <p:nvPicPr>
          <p:cNvPr id="29700" name="Picture 4" descr="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1981200"/>
            <a:ext cx="3962400" cy="3752850"/>
          </a:xfrm>
          <a:prstGeom prst="rect">
            <a:avLst/>
          </a:prstGeom>
          <a:noFill/>
          <a:extLst>
            <a:ext uri="{909E8E84-426E-40DD-AFC4-6F175D3DCCD1}">
              <a14:hiddenFill xmlns:a14="http://schemas.microsoft.com/office/drawing/2010/main">
                <a:solidFill>
                  <a:srgbClr val="FFFFFF"/>
                </a:solidFill>
              </a14:hiddenFill>
            </a:ext>
          </a:extLst>
        </p:spPr>
      </p:pic>
      <p:sp>
        <p:nvSpPr>
          <p:cNvPr id="29701" name="Text Box 5"/>
          <p:cNvSpPr txBox="1">
            <a:spLocks noChangeArrowheads="1"/>
          </p:cNvSpPr>
          <p:nvPr/>
        </p:nvSpPr>
        <p:spPr bwMode="auto">
          <a:xfrm>
            <a:off x="2057400" y="762000"/>
            <a:ext cx="8001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tr-TR" altLang="tr-TR" sz="4400" dirty="0"/>
              <a:t>Uzay Aracı (yörüngede)</a:t>
            </a:r>
            <a:endParaRPr lang="en-US" altLang="tr-TR" sz="4400" dirty="0"/>
          </a:p>
        </p:txBody>
      </p:sp>
      <p:sp>
        <p:nvSpPr>
          <p:cNvPr id="29702" name="Line 6"/>
          <p:cNvSpPr>
            <a:spLocks noChangeShapeType="1"/>
          </p:cNvSpPr>
          <p:nvPr/>
        </p:nvSpPr>
        <p:spPr bwMode="auto">
          <a:xfrm flipH="1" flipV="1">
            <a:off x="5791200" y="1981200"/>
            <a:ext cx="2743200" cy="1447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29703" name="Line 7"/>
          <p:cNvSpPr>
            <a:spLocks noChangeShapeType="1"/>
          </p:cNvSpPr>
          <p:nvPr/>
        </p:nvSpPr>
        <p:spPr bwMode="auto">
          <a:xfrm flipH="1">
            <a:off x="5715000" y="3429000"/>
            <a:ext cx="2819400" cy="2286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29704" name="FlagCount" hidden="1">
            <a:hlinkClick r:id="rId6" action="ppaction://hlinkfile"/>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00"/>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tr-TR" sz="1400" b="1">
                <a:latin typeface="Tahoma" panose="020B0604030504040204" pitchFamily="34" charset="0"/>
              </a:rPr>
              <a:t>0</a:t>
            </a:r>
          </a:p>
        </p:txBody>
      </p:sp>
    </p:spTree>
    <p:custDataLst>
      <p:tags r:id="rId1"/>
    </p:custDataLst>
    <p:extLst>
      <p:ext uri="{BB962C8B-B14F-4D97-AF65-F5344CB8AC3E}">
        <p14:creationId xmlns:p14="http://schemas.microsoft.com/office/powerpoint/2010/main" val="2816710077"/>
      </p:ext>
    </p:extLst>
  </p:cSld>
  <p:clrMapOvr>
    <a:masterClrMapping/>
  </p:clrMapOvr>
  <p:transition>
    <p:pull dir="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2" name="Picture 4" descr="two_spiral_galaxi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9677" y="1125538"/>
            <a:ext cx="9144000" cy="551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3" name="Rectangle 5"/>
          <p:cNvSpPr>
            <a:spLocks noChangeArrowheads="1"/>
          </p:cNvSpPr>
          <p:nvPr/>
        </p:nvSpPr>
        <p:spPr bwMode="auto">
          <a:xfrm>
            <a:off x="2208213" y="115888"/>
            <a:ext cx="7772400" cy="100965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r>
              <a:rPr lang="tr-TR" altLang="tr-TR" u="sng" dirty="0">
                <a:solidFill>
                  <a:schemeClr val="tx1"/>
                </a:solidFill>
                <a:latin typeface="Monotype Corsiva" panose="03010101010201010101" pitchFamily="66" charset="0"/>
              </a:rPr>
              <a:t>Çarpışan Gökadalar</a:t>
            </a:r>
            <a:r>
              <a:rPr lang="tr-TR" altLang="tr-TR" sz="2800" dirty="0">
                <a:solidFill>
                  <a:schemeClr val="tx1"/>
                </a:solidFill>
              </a:rPr>
              <a:t/>
            </a:r>
            <a:br>
              <a:rPr lang="tr-TR" altLang="tr-TR" sz="2800" dirty="0">
                <a:solidFill>
                  <a:schemeClr val="tx1"/>
                </a:solidFill>
              </a:rPr>
            </a:br>
            <a:endParaRPr lang="en-AU" altLang="tr-TR" sz="2800" dirty="0">
              <a:solidFill>
                <a:schemeClr val="tx1"/>
              </a:solidFill>
            </a:endParaRPr>
          </a:p>
        </p:txBody>
      </p:sp>
    </p:spTree>
    <p:extLst>
      <p:ext uri="{BB962C8B-B14F-4D97-AF65-F5344CB8AC3E}">
        <p14:creationId xmlns:p14="http://schemas.microsoft.com/office/powerpoint/2010/main" val="201089181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821" name="Picture 5" descr="Galaxy_NGC13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095375"/>
            <a:ext cx="9144000" cy="5213350"/>
          </a:xfrm>
          <a:prstGeom prst="rect">
            <a:avLst/>
          </a:prstGeom>
          <a:noFill/>
          <a:extLst>
            <a:ext uri="{909E8E84-426E-40DD-AFC4-6F175D3DCCD1}">
              <a14:hiddenFill xmlns:a14="http://schemas.microsoft.com/office/drawing/2010/main">
                <a:solidFill>
                  <a:srgbClr val="FFFFFF"/>
                </a:solidFill>
              </a14:hiddenFill>
            </a:ext>
          </a:extLst>
        </p:spPr>
      </p:pic>
      <p:sp>
        <p:nvSpPr>
          <p:cNvPr id="34818" name="Text Box 2"/>
          <p:cNvSpPr txBox="1">
            <a:spLocks noChangeArrowheads="1"/>
          </p:cNvSpPr>
          <p:nvPr/>
        </p:nvSpPr>
        <p:spPr bwMode="auto">
          <a:xfrm>
            <a:off x="4511675" y="6149976"/>
            <a:ext cx="2292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lang="tr-TR" altLang="tr-TR" b="1">
                <a:solidFill>
                  <a:srgbClr val="FFFF00"/>
                </a:solidFill>
              </a:rPr>
              <a:t>NGC1300 Gökadası</a:t>
            </a:r>
            <a:endParaRPr lang="en-US" altLang="tr-TR" sz="1000" i="1">
              <a:solidFill>
                <a:srgbClr val="FFFF00"/>
              </a:solidFill>
            </a:endParaRPr>
          </a:p>
        </p:txBody>
      </p:sp>
      <p:sp>
        <p:nvSpPr>
          <p:cNvPr id="34819" name="Text Box 3"/>
          <p:cNvSpPr txBox="1">
            <a:spLocks noChangeArrowheads="1"/>
          </p:cNvSpPr>
          <p:nvPr/>
        </p:nvSpPr>
        <p:spPr bwMode="auto">
          <a:xfrm>
            <a:off x="5483959" y="260350"/>
            <a:ext cx="264245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defTabSz="914400" fontAlgn="base">
              <a:spcBef>
                <a:spcPct val="0"/>
              </a:spcBef>
              <a:spcAft>
                <a:spcPct val="0"/>
              </a:spcAft>
            </a:pPr>
            <a:r>
              <a:rPr lang="tr-TR" altLang="tr-TR" sz="3200" b="1">
                <a:solidFill>
                  <a:srgbClr val="FFFF00"/>
                </a:solidFill>
                <a:latin typeface="Cataneo BT" pitchFamily="66" charset="0"/>
              </a:rPr>
              <a:t>Yıldız Toplulukları</a:t>
            </a:r>
          </a:p>
          <a:p>
            <a:pPr algn="r" defTabSz="914400" fontAlgn="base">
              <a:spcBef>
                <a:spcPct val="0"/>
              </a:spcBef>
              <a:spcAft>
                <a:spcPct val="0"/>
              </a:spcAft>
            </a:pPr>
            <a:r>
              <a:rPr lang="tr-TR" altLang="tr-TR" sz="3200" b="1">
                <a:solidFill>
                  <a:srgbClr val="FFFF00"/>
                </a:solidFill>
                <a:latin typeface="Cataneo BT" pitchFamily="66" charset="0"/>
              </a:rPr>
              <a:t>Gökadalar (Galaksiler)</a:t>
            </a:r>
            <a:endParaRPr lang="en-US" altLang="tr-TR" sz="3200" b="1">
              <a:solidFill>
                <a:srgbClr val="FFFF00"/>
              </a:solidFill>
              <a:latin typeface="Cataneo BT" pitchFamily="66" charset="0"/>
            </a:endParaRPr>
          </a:p>
        </p:txBody>
      </p:sp>
      <p:sp>
        <p:nvSpPr>
          <p:cNvPr id="34820" name="Text Box 4"/>
          <p:cNvSpPr txBox="1">
            <a:spLocks noChangeArrowheads="1"/>
          </p:cNvSpPr>
          <p:nvPr/>
        </p:nvSpPr>
        <p:spPr bwMode="auto">
          <a:xfrm>
            <a:off x="8401050" y="6157913"/>
            <a:ext cx="1936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lang="tr-TR" altLang="tr-TR" i="1">
                <a:solidFill>
                  <a:srgbClr val="C0C0C0"/>
                </a:solidFill>
              </a:rPr>
              <a:t>69 milyon ışık yılı</a:t>
            </a:r>
            <a:endParaRPr lang="en-US" altLang="tr-TR" i="1">
              <a:solidFill>
                <a:srgbClr val="C0C0C0"/>
              </a:solidFill>
            </a:endParaRPr>
          </a:p>
        </p:txBody>
      </p:sp>
    </p:spTree>
    <p:extLst>
      <p:ext uri="{BB962C8B-B14F-4D97-AF65-F5344CB8AC3E}">
        <p14:creationId xmlns:p14="http://schemas.microsoft.com/office/powerpoint/2010/main" val="309489265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path" presetSubtype="0" accel="50000" decel="50000" fill="hold" grpId="0" nodeType="withEffect">
                                  <p:stCondLst>
                                    <p:cond delay="0"/>
                                  </p:stCondLst>
                                  <p:childTnLst>
                                    <p:animMotion origin="layout" path="M -0.05348 0.00648 L -0.30348 0.00648 " pathEditMode="relative" rAng="0" ptsTypes="AA">
                                      <p:cBhvr>
                                        <p:cTn id="6" dur="2000" fill="hold"/>
                                        <p:tgtEl>
                                          <p:spTgt spid="34818"/>
                                        </p:tgtEl>
                                        <p:attrNameLst>
                                          <p:attrName>ppt_x</p:attrName>
                                          <p:attrName>ppt_y</p:attrName>
                                        </p:attrNameLst>
                                      </p:cBhvr>
                                      <p:rCtr x="-12500" y="0"/>
                                    </p:animMotion>
                                  </p:childTnLst>
                                </p:cTn>
                              </p:par>
                              <p:par>
                                <p:cTn id="7" presetID="63" presetClass="path" presetSubtype="0" accel="50000" decel="50000" fill="hold" grpId="0" nodeType="withEffect">
                                  <p:stCondLst>
                                    <p:cond delay="0"/>
                                  </p:stCondLst>
                                  <p:childTnLst>
                                    <p:animMotion origin="layout" path="M 0.0 0.0  L 0.25 0.0  E" pathEditMode="relative" ptsTypes="">
                                      <p:cBhvr>
                                        <p:cTn id="8" dur="2000" fill="hold"/>
                                        <p:tgtEl>
                                          <p:spTgt spid="3481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P spid="34819"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6" name="Text Box 4"/>
          <p:cNvSpPr txBox="1">
            <a:spLocks noChangeArrowheads="1"/>
          </p:cNvSpPr>
          <p:nvPr/>
        </p:nvSpPr>
        <p:spPr bwMode="auto">
          <a:xfrm>
            <a:off x="5286725" y="260351"/>
            <a:ext cx="283968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defTabSz="914400" fontAlgn="base">
              <a:spcBef>
                <a:spcPct val="0"/>
              </a:spcBef>
              <a:spcAft>
                <a:spcPct val="0"/>
              </a:spcAft>
            </a:pPr>
            <a:r>
              <a:rPr lang="tr-TR" altLang="tr-TR" sz="3200" b="1">
                <a:solidFill>
                  <a:srgbClr val="FFFF00"/>
                </a:solidFill>
                <a:latin typeface="Cataneo BT" pitchFamily="66" charset="0"/>
              </a:rPr>
              <a:t>Kütleçekimsel Mercekler</a:t>
            </a:r>
            <a:endParaRPr lang="en-US" altLang="tr-TR" sz="3200" b="1">
              <a:solidFill>
                <a:srgbClr val="FFFF00"/>
              </a:solidFill>
              <a:latin typeface="Cataneo BT" pitchFamily="66" charset="0"/>
            </a:endParaRPr>
          </a:p>
        </p:txBody>
      </p:sp>
      <p:pic>
        <p:nvPicPr>
          <p:cNvPr id="44039" name="Picture 7" descr="Gravitational_lens-fu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5551" y="1196976"/>
            <a:ext cx="7191375" cy="5440363"/>
          </a:xfrm>
          <a:prstGeom prst="rect">
            <a:avLst/>
          </a:prstGeom>
          <a:noFill/>
          <a:ln w="9525">
            <a:solidFill>
              <a:srgbClr val="FFFF99"/>
            </a:solidFill>
            <a:miter lim="800000"/>
            <a:headEnd/>
            <a:tailEnd/>
          </a:ln>
          <a:extLst>
            <a:ext uri="{909E8E84-426E-40DD-AFC4-6F175D3DCCD1}">
              <a14:hiddenFill xmlns:a14="http://schemas.microsoft.com/office/drawing/2010/main">
                <a:solidFill>
                  <a:srgbClr val="FFFFFF"/>
                </a:solidFill>
              </a14:hiddenFill>
            </a:ext>
          </a:extLst>
        </p:spPr>
      </p:pic>
      <p:pic>
        <p:nvPicPr>
          <p:cNvPr id="44038" name="Picture 6" descr="BlackHole_Lensing_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05300" y="2492375"/>
            <a:ext cx="3581400" cy="2865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014644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3" presetClass="path" presetSubtype="0" accel="50000" decel="50000" fill="hold" grpId="0" nodeType="withEffect">
                                  <p:stCondLst>
                                    <p:cond delay="0"/>
                                  </p:stCondLst>
                                  <p:childTnLst>
                                    <p:animMotion origin="layout" path="M 0.0 0.0  L 0.25 0.0  E" pathEditMode="relative" ptsTypes="">
                                      <p:cBhvr>
                                        <p:cTn id="6" dur="2000" fill="hold"/>
                                        <p:tgtEl>
                                          <p:spTgt spid="44036"/>
                                        </p:tgtEl>
                                        <p:attrNameLst>
                                          <p:attrName>ppt_x</p:attrName>
                                          <p:attrName>ppt_y</p:attrName>
                                        </p:attrNameLst>
                                      </p:cBhvr>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53" presetClass="exit" presetSubtype="0" fill="hold" nodeType="clickEffect">
                                  <p:stCondLst>
                                    <p:cond delay="0"/>
                                  </p:stCondLst>
                                  <p:childTnLst>
                                    <p:anim calcmode="lin" valueType="num">
                                      <p:cBhvr>
                                        <p:cTn id="10" dur="500"/>
                                        <p:tgtEl>
                                          <p:spTgt spid="44039"/>
                                        </p:tgtEl>
                                        <p:attrNameLst>
                                          <p:attrName>ppt_w</p:attrName>
                                        </p:attrNameLst>
                                      </p:cBhvr>
                                      <p:tavLst>
                                        <p:tav tm="0">
                                          <p:val>
                                            <p:strVal val="ppt_w"/>
                                          </p:val>
                                        </p:tav>
                                        <p:tav tm="100000">
                                          <p:val>
                                            <p:fltVal val="0"/>
                                          </p:val>
                                        </p:tav>
                                      </p:tavLst>
                                    </p:anim>
                                    <p:anim calcmode="lin" valueType="num">
                                      <p:cBhvr>
                                        <p:cTn id="11" dur="500"/>
                                        <p:tgtEl>
                                          <p:spTgt spid="44039"/>
                                        </p:tgtEl>
                                        <p:attrNameLst>
                                          <p:attrName>ppt_h</p:attrName>
                                        </p:attrNameLst>
                                      </p:cBhvr>
                                      <p:tavLst>
                                        <p:tav tm="0">
                                          <p:val>
                                            <p:strVal val="ppt_h"/>
                                          </p:val>
                                        </p:tav>
                                        <p:tav tm="100000">
                                          <p:val>
                                            <p:fltVal val="0"/>
                                          </p:val>
                                        </p:tav>
                                      </p:tavLst>
                                    </p:anim>
                                    <p:animEffect transition="out" filter="fade">
                                      <p:cBhvr>
                                        <p:cTn id="12" dur="500"/>
                                        <p:tgtEl>
                                          <p:spTgt spid="44039"/>
                                        </p:tgtEl>
                                      </p:cBhvr>
                                    </p:animEffect>
                                    <p:set>
                                      <p:cBhvr>
                                        <p:cTn id="13" dur="1" fill="hold">
                                          <p:stCondLst>
                                            <p:cond delay="499"/>
                                          </p:stCondLst>
                                        </p:cTn>
                                        <p:tgtEl>
                                          <p:spTgt spid="44039"/>
                                        </p:tgtEl>
                                        <p:attrNameLst>
                                          <p:attrName>style.visibility</p:attrName>
                                        </p:attrNameLst>
                                      </p:cBhvr>
                                      <p:to>
                                        <p:strVal val="hidden"/>
                                      </p:to>
                                    </p:set>
                                  </p:childTnLst>
                                </p:cTn>
                              </p:par>
                            </p:childTnLst>
                          </p:cTn>
                        </p:par>
                        <p:par>
                          <p:cTn id="14" fill="hold" nodeType="afterGroup">
                            <p:stCondLst>
                              <p:cond delay="500"/>
                            </p:stCondLst>
                            <p:childTnLst>
                              <p:par>
                                <p:cTn id="15" presetID="10" presetClass="entr" presetSubtype="0" fill="hold" nodeType="afterEffect">
                                  <p:stCondLst>
                                    <p:cond delay="0"/>
                                  </p:stCondLst>
                                  <p:childTnLst>
                                    <p:set>
                                      <p:cBhvr>
                                        <p:cTn id="16" dur="1" fill="hold">
                                          <p:stCondLst>
                                            <p:cond delay="0"/>
                                          </p:stCondLst>
                                        </p:cTn>
                                        <p:tgtEl>
                                          <p:spTgt spid="44038"/>
                                        </p:tgtEl>
                                        <p:attrNameLst>
                                          <p:attrName>style.visibility</p:attrName>
                                        </p:attrNameLst>
                                      </p:cBhvr>
                                      <p:to>
                                        <p:strVal val="visible"/>
                                      </p:to>
                                    </p:set>
                                    <p:animEffect transition="in" filter="fade">
                                      <p:cBhvr>
                                        <p:cTn id="17" dur="2000"/>
                                        <p:tgtEl>
                                          <p:spTgt spid="440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6"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5846" name="Picture 6" descr="Galaxy_Whirlpoo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93725"/>
            <a:ext cx="9144000" cy="6345238"/>
          </a:xfrm>
          <a:prstGeom prst="rect">
            <a:avLst/>
          </a:prstGeom>
          <a:noFill/>
          <a:extLst>
            <a:ext uri="{909E8E84-426E-40DD-AFC4-6F175D3DCCD1}">
              <a14:hiddenFill xmlns:a14="http://schemas.microsoft.com/office/drawing/2010/main">
                <a:solidFill>
                  <a:srgbClr val="FFFFFF"/>
                </a:solidFill>
              </a14:hiddenFill>
            </a:ext>
          </a:extLst>
        </p:spPr>
      </p:pic>
      <p:sp>
        <p:nvSpPr>
          <p:cNvPr id="35843" name="Text Box 3"/>
          <p:cNvSpPr txBox="1">
            <a:spLocks noChangeArrowheads="1"/>
          </p:cNvSpPr>
          <p:nvPr/>
        </p:nvSpPr>
        <p:spPr bwMode="auto">
          <a:xfrm>
            <a:off x="4511675" y="6149976"/>
            <a:ext cx="3028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lang="tr-TR" altLang="tr-TR" b="1">
                <a:solidFill>
                  <a:srgbClr val="FFFF00"/>
                </a:solidFill>
              </a:rPr>
              <a:t>Whirlpool Gökadası – M51</a:t>
            </a:r>
            <a:endParaRPr lang="en-US" altLang="tr-TR" sz="1000" i="1">
              <a:solidFill>
                <a:srgbClr val="FFFF00"/>
              </a:solidFill>
            </a:endParaRPr>
          </a:p>
        </p:txBody>
      </p:sp>
      <p:sp>
        <p:nvSpPr>
          <p:cNvPr id="35844" name="Text Box 4"/>
          <p:cNvSpPr txBox="1">
            <a:spLocks noChangeArrowheads="1"/>
          </p:cNvSpPr>
          <p:nvPr/>
        </p:nvSpPr>
        <p:spPr bwMode="auto">
          <a:xfrm>
            <a:off x="5759611" y="260350"/>
            <a:ext cx="2366802"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defTabSz="914400" fontAlgn="base">
              <a:spcBef>
                <a:spcPct val="0"/>
              </a:spcBef>
              <a:spcAft>
                <a:spcPct val="0"/>
              </a:spcAft>
            </a:pPr>
            <a:r>
              <a:rPr lang="tr-TR" altLang="tr-TR" sz="3200" b="1">
                <a:solidFill>
                  <a:srgbClr val="FFFF00"/>
                </a:solidFill>
                <a:latin typeface="Cataneo BT" pitchFamily="66" charset="0"/>
              </a:rPr>
              <a:t>Yıldız Toplulukları</a:t>
            </a:r>
          </a:p>
          <a:p>
            <a:pPr algn="r" defTabSz="914400" fontAlgn="base">
              <a:spcBef>
                <a:spcPct val="0"/>
              </a:spcBef>
              <a:spcAft>
                <a:spcPct val="0"/>
              </a:spcAft>
            </a:pPr>
            <a:r>
              <a:rPr lang="tr-TR" altLang="tr-TR" sz="3200" b="1">
                <a:solidFill>
                  <a:srgbClr val="FFFF00"/>
                </a:solidFill>
                <a:latin typeface="Cataneo BT" pitchFamily="66" charset="0"/>
              </a:rPr>
              <a:t>Çarpışan Gökadalar</a:t>
            </a:r>
            <a:endParaRPr lang="en-US" altLang="tr-TR" sz="3200" b="1">
              <a:solidFill>
                <a:srgbClr val="FFFF00"/>
              </a:solidFill>
              <a:latin typeface="Cataneo BT" pitchFamily="66" charset="0"/>
            </a:endParaRPr>
          </a:p>
        </p:txBody>
      </p:sp>
      <p:sp>
        <p:nvSpPr>
          <p:cNvPr id="35845" name="Text Box 5"/>
          <p:cNvSpPr txBox="1">
            <a:spLocks noChangeArrowheads="1"/>
          </p:cNvSpPr>
          <p:nvPr/>
        </p:nvSpPr>
        <p:spPr bwMode="auto">
          <a:xfrm>
            <a:off x="8401050" y="6157913"/>
            <a:ext cx="1936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lang="tr-TR" altLang="tr-TR" i="1">
                <a:solidFill>
                  <a:srgbClr val="C0C0C0"/>
                </a:solidFill>
              </a:rPr>
              <a:t>37 milyon ışık yılı</a:t>
            </a:r>
            <a:endParaRPr lang="en-US" altLang="tr-TR" i="1">
              <a:solidFill>
                <a:srgbClr val="C0C0C0"/>
              </a:solidFill>
            </a:endParaRPr>
          </a:p>
        </p:txBody>
      </p:sp>
    </p:spTree>
    <p:extLst>
      <p:ext uri="{BB962C8B-B14F-4D97-AF65-F5344CB8AC3E}">
        <p14:creationId xmlns:p14="http://schemas.microsoft.com/office/powerpoint/2010/main" val="32048480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path" presetSubtype="0" accel="50000" decel="50000" fill="hold" grpId="0" nodeType="withEffect">
                                  <p:stCondLst>
                                    <p:cond delay="0"/>
                                  </p:stCondLst>
                                  <p:childTnLst>
                                    <p:animMotion origin="layout" path="M -0.05348 0.00648 L -0.30348 0.00648 " pathEditMode="relative" rAng="0" ptsTypes="AA">
                                      <p:cBhvr>
                                        <p:cTn id="6" dur="2000" fill="hold"/>
                                        <p:tgtEl>
                                          <p:spTgt spid="35843"/>
                                        </p:tgtEl>
                                        <p:attrNameLst>
                                          <p:attrName>ppt_x</p:attrName>
                                          <p:attrName>ppt_y</p:attrName>
                                        </p:attrNameLst>
                                      </p:cBhvr>
                                      <p:rCtr x="-12500" y="0"/>
                                    </p:animMotion>
                                  </p:childTnLst>
                                </p:cTn>
                              </p:par>
                              <p:par>
                                <p:cTn id="7" presetID="63" presetClass="path" presetSubtype="0" accel="50000" decel="50000" fill="hold" grpId="0" nodeType="withEffect">
                                  <p:stCondLst>
                                    <p:cond delay="0"/>
                                  </p:stCondLst>
                                  <p:childTnLst>
                                    <p:animMotion origin="layout" path="M 0.0 0.0  L 0.25 0.0  E" pathEditMode="relative" ptsTypes="">
                                      <p:cBhvr>
                                        <p:cTn id="8" dur="2000" fill="hold"/>
                                        <p:tgtEl>
                                          <p:spTgt spid="3584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p:bldP spid="35844"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894" name="Picture 6" descr="Galaxy_Antenna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8939" y="576263"/>
            <a:ext cx="6332537" cy="6280150"/>
          </a:xfrm>
          <a:prstGeom prst="rect">
            <a:avLst/>
          </a:prstGeom>
          <a:noFill/>
          <a:extLst>
            <a:ext uri="{909E8E84-426E-40DD-AFC4-6F175D3DCCD1}">
              <a14:hiddenFill xmlns:a14="http://schemas.microsoft.com/office/drawing/2010/main">
                <a:solidFill>
                  <a:srgbClr val="FFFFFF"/>
                </a:solidFill>
              </a14:hiddenFill>
            </a:ext>
          </a:extLst>
        </p:spPr>
      </p:pic>
      <p:sp>
        <p:nvSpPr>
          <p:cNvPr id="37890" name="Text Box 2"/>
          <p:cNvSpPr txBox="1">
            <a:spLocks noChangeArrowheads="1"/>
          </p:cNvSpPr>
          <p:nvPr/>
        </p:nvSpPr>
        <p:spPr bwMode="auto">
          <a:xfrm>
            <a:off x="4511675" y="6149976"/>
            <a:ext cx="3346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lang="tr-TR" altLang="tr-TR" b="1">
                <a:solidFill>
                  <a:srgbClr val="FFFF00"/>
                </a:solidFill>
              </a:rPr>
              <a:t>Anten Gökadaları – NGC4038</a:t>
            </a:r>
            <a:endParaRPr lang="en-US" altLang="tr-TR" sz="1000" i="1">
              <a:solidFill>
                <a:srgbClr val="FFFF00"/>
              </a:solidFill>
            </a:endParaRPr>
          </a:p>
        </p:txBody>
      </p:sp>
      <p:sp>
        <p:nvSpPr>
          <p:cNvPr id="37891" name="Text Box 3"/>
          <p:cNvSpPr txBox="1">
            <a:spLocks noChangeArrowheads="1"/>
          </p:cNvSpPr>
          <p:nvPr/>
        </p:nvSpPr>
        <p:spPr bwMode="auto">
          <a:xfrm>
            <a:off x="5759611" y="260350"/>
            <a:ext cx="2366802"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defTabSz="914400" fontAlgn="base">
              <a:spcBef>
                <a:spcPct val="0"/>
              </a:spcBef>
              <a:spcAft>
                <a:spcPct val="0"/>
              </a:spcAft>
            </a:pPr>
            <a:r>
              <a:rPr lang="tr-TR" altLang="tr-TR" sz="3200" b="1">
                <a:solidFill>
                  <a:srgbClr val="FFFF00"/>
                </a:solidFill>
                <a:latin typeface="Cataneo BT" pitchFamily="66" charset="0"/>
              </a:rPr>
              <a:t>Yıldız Toplulukları</a:t>
            </a:r>
          </a:p>
          <a:p>
            <a:pPr algn="r" defTabSz="914400" fontAlgn="base">
              <a:spcBef>
                <a:spcPct val="0"/>
              </a:spcBef>
              <a:spcAft>
                <a:spcPct val="0"/>
              </a:spcAft>
            </a:pPr>
            <a:r>
              <a:rPr lang="tr-TR" altLang="tr-TR" sz="3200" b="1">
                <a:solidFill>
                  <a:srgbClr val="FFFF00"/>
                </a:solidFill>
                <a:latin typeface="Cataneo BT" pitchFamily="66" charset="0"/>
              </a:rPr>
              <a:t>Çarpışan Gökadalar</a:t>
            </a:r>
            <a:endParaRPr lang="en-US" altLang="tr-TR" sz="3200" b="1">
              <a:solidFill>
                <a:srgbClr val="FFFF00"/>
              </a:solidFill>
              <a:latin typeface="Cataneo BT" pitchFamily="66" charset="0"/>
            </a:endParaRPr>
          </a:p>
        </p:txBody>
      </p:sp>
      <p:sp>
        <p:nvSpPr>
          <p:cNvPr id="37892" name="Text Box 4"/>
          <p:cNvSpPr txBox="1">
            <a:spLocks noChangeArrowheads="1"/>
          </p:cNvSpPr>
          <p:nvPr/>
        </p:nvSpPr>
        <p:spPr bwMode="auto">
          <a:xfrm>
            <a:off x="8401050" y="6157913"/>
            <a:ext cx="1936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lang="tr-TR" altLang="tr-TR" i="1">
                <a:solidFill>
                  <a:srgbClr val="C0C0C0"/>
                </a:solidFill>
              </a:rPr>
              <a:t>63 milyon ışık yılı</a:t>
            </a:r>
            <a:endParaRPr lang="en-US" altLang="tr-TR" i="1">
              <a:solidFill>
                <a:srgbClr val="C0C0C0"/>
              </a:solidFill>
            </a:endParaRPr>
          </a:p>
        </p:txBody>
      </p:sp>
    </p:spTree>
    <p:extLst>
      <p:ext uri="{BB962C8B-B14F-4D97-AF65-F5344CB8AC3E}">
        <p14:creationId xmlns:p14="http://schemas.microsoft.com/office/powerpoint/2010/main" val="407467693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path" presetSubtype="0" accel="50000" decel="50000" fill="hold" grpId="0" nodeType="withEffect">
                                  <p:stCondLst>
                                    <p:cond delay="0"/>
                                  </p:stCondLst>
                                  <p:childTnLst>
                                    <p:animMotion origin="layout" path="M -0.05348 0.00648 L -0.30348 0.00648 " pathEditMode="relative" rAng="0" ptsTypes="AA">
                                      <p:cBhvr>
                                        <p:cTn id="6" dur="2000" fill="hold"/>
                                        <p:tgtEl>
                                          <p:spTgt spid="37890"/>
                                        </p:tgtEl>
                                        <p:attrNameLst>
                                          <p:attrName>ppt_x</p:attrName>
                                          <p:attrName>ppt_y</p:attrName>
                                        </p:attrNameLst>
                                      </p:cBhvr>
                                      <p:rCtr x="-12500" y="0"/>
                                    </p:animMotion>
                                  </p:childTnLst>
                                </p:cTn>
                              </p:par>
                              <p:par>
                                <p:cTn id="7" presetID="63" presetClass="path" presetSubtype="0" accel="50000" decel="50000" fill="hold" grpId="0" nodeType="withEffect">
                                  <p:stCondLst>
                                    <p:cond delay="0"/>
                                  </p:stCondLst>
                                  <p:childTnLst>
                                    <p:animMotion origin="layout" path="M 0.0 0.0  L 0.25 0.0  E" pathEditMode="relative" ptsTypes="">
                                      <p:cBhvr>
                                        <p:cTn id="8" dur="2000" fill="hold"/>
                                        <p:tgtEl>
                                          <p:spTgt spid="3789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p:bldP spid="37891"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6867" name="Text Box 3"/>
          <p:cNvSpPr txBox="1">
            <a:spLocks noChangeArrowheads="1"/>
          </p:cNvSpPr>
          <p:nvPr/>
        </p:nvSpPr>
        <p:spPr bwMode="auto">
          <a:xfrm>
            <a:off x="4511675" y="6149976"/>
            <a:ext cx="3181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lang="tr-TR" altLang="tr-TR" b="1">
                <a:solidFill>
                  <a:srgbClr val="FFFF00"/>
                </a:solidFill>
              </a:rPr>
              <a:t>Fare Gökadaları – NGC4676</a:t>
            </a:r>
            <a:endParaRPr lang="en-US" altLang="tr-TR" sz="1000" i="1">
              <a:solidFill>
                <a:srgbClr val="FFFF00"/>
              </a:solidFill>
            </a:endParaRPr>
          </a:p>
        </p:txBody>
      </p:sp>
      <p:sp>
        <p:nvSpPr>
          <p:cNvPr id="36868" name="Text Box 4"/>
          <p:cNvSpPr txBox="1">
            <a:spLocks noChangeArrowheads="1"/>
          </p:cNvSpPr>
          <p:nvPr/>
        </p:nvSpPr>
        <p:spPr bwMode="auto">
          <a:xfrm>
            <a:off x="5759611" y="260350"/>
            <a:ext cx="2366802"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defTabSz="914400" fontAlgn="base">
              <a:spcBef>
                <a:spcPct val="0"/>
              </a:spcBef>
              <a:spcAft>
                <a:spcPct val="0"/>
              </a:spcAft>
            </a:pPr>
            <a:r>
              <a:rPr lang="tr-TR" altLang="tr-TR" sz="3200" b="1">
                <a:solidFill>
                  <a:srgbClr val="FFFF00"/>
                </a:solidFill>
                <a:latin typeface="Cataneo BT" pitchFamily="66" charset="0"/>
              </a:rPr>
              <a:t>Yıldız Toplulukları</a:t>
            </a:r>
          </a:p>
          <a:p>
            <a:pPr algn="r" defTabSz="914400" fontAlgn="base">
              <a:spcBef>
                <a:spcPct val="0"/>
              </a:spcBef>
              <a:spcAft>
                <a:spcPct val="0"/>
              </a:spcAft>
            </a:pPr>
            <a:r>
              <a:rPr lang="tr-TR" altLang="tr-TR" sz="3200" b="1">
                <a:solidFill>
                  <a:srgbClr val="FFFF00"/>
                </a:solidFill>
                <a:latin typeface="Cataneo BT" pitchFamily="66" charset="0"/>
              </a:rPr>
              <a:t>Çarpışan Gökadalar</a:t>
            </a:r>
            <a:endParaRPr lang="en-US" altLang="tr-TR" sz="3200" b="1">
              <a:solidFill>
                <a:srgbClr val="FFFF00"/>
              </a:solidFill>
              <a:latin typeface="Cataneo BT" pitchFamily="66" charset="0"/>
            </a:endParaRPr>
          </a:p>
        </p:txBody>
      </p:sp>
      <p:sp>
        <p:nvSpPr>
          <p:cNvPr id="36869" name="Text Box 5"/>
          <p:cNvSpPr txBox="1">
            <a:spLocks noChangeArrowheads="1"/>
          </p:cNvSpPr>
          <p:nvPr/>
        </p:nvSpPr>
        <p:spPr bwMode="auto">
          <a:xfrm>
            <a:off x="8401050" y="6157913"/>
            <a:ext cx="206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lang="tr-TR" altLang="tr-TR" i="1">
                <a:solidFill>
                  <a:srgbClr val="C0C0C0"/>
                </a:solidFill>
              </a:rPr>
              <a:t>300 milyon ışık yılı</a:t>
            </a:r>
            <a:endParaRPr lang="en-US" altLang="tr-TR" i="1">
              <a:solidFill>
                <a:srgbClr val="C0C0C0"/>
              </a:solidFill>
            </a:endParaRPr>
          </a:p>
        </p:txBody>
      </p:sp>
      <p:pic>
        <p:nvPicPr>
          <p:cNvPr id="36870" name="Picture 6" descr="Galaxy_Mi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685926"/>
            <a:ext cx="9144000" cy="421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70843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path" presetSubtype="0" accel="50000" decel="50000" fill="hold" grpId="0" nodeType="withEffect">
                                  <p:stCondLst>
                                    <p:cond delay="0"/>
                                  </p:stCondLst>
                                  <p:childTnLst>
                                    <p:animMotion origin="layout" path="M -0.05348 0.00648 L -0.30348 0.00648 " pathEditMode="relative" rAng="0" ptsTypes="AA">
                                      <p:cBhvr>
                                        <p:cTn id="6" dur="2000" fill="hold"/>
                                        <p:tgtEl>
                                          <p:spTgt spid="36867"/>
                                        </p:tgtEl>
                                        <p:attrNameLst>
                                          <p:attrName>ppt_x</p:attrName>
                                          <p:attrName>ppt_y</p:attrName>
                                        </p:attrNameLst>
                                      </p:cBhvr>
                                      <p:rCtr x="-12500" y="0"/>
                                    </p:animMotion>
                                  </p:childTnLst>
                                </p:cTn>
                              </p:par>
                              <p:par>
                                <p:cTn id="7" presetID="63" presetClass="path" presetSubtype="0" accel="50000" decel="50000" fill="hold" grpId="0" nodeType="withEffect">
                                  <p:stCondLst>
                                    <p:cond delay="0"/>
                                  </p:stCondLst>
                                  <p:childTnLst>
                                    <p:animMotion origin="layout" path="M 0.0 0.0  L 0.25 0.0  E" pathEditMode="relative" ptsTypes="">
                                      <p:cBhvr>
                                        <p:cTn id="8" dur="2000" fill="hold"/>
                                        <p:tgtEl>
                                          <p:spTgt spid="3686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p:bldP spid="3686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21" name="Picture 5" descr="Com_16-14"/>
          <p:cNvPicPr>
            <a:picLocks noGrp="1" noChangeAspect="1" noChangeArrowheads="1"/>
          </p:cNvPicPr>
          <p:nvPr>
            <p:ph/>
          </p:nvPr>
        </p:nvPicPr>
        <p:blipFill>
          <a:blip r:embed="rId3">
            <a:extLst>
              <a:ext uri="{28A0092B-C50C-407E-A947-70E740481C1C}">
                <a14:useLocalDpi xmlns:a14="http://schemas.microsoft.com/office/drawing/2010/main" val="0"/>
              </a:ext>
            </a:extLst>
          </a:blip>
          <a:srcRect l="2499" t="2547" r="1666" b="3819"/>
          <a:stretch>
            <a:fillRect/>
          </a:stretch>
        </p:blipFill>
        <p:spPr>
          <a:xfrm>
            <a:off x="1129145" y="884238"/>
            <a:ext cx="8763000" cy="5603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2822" name="Text Box 6"/>
          <p:cNvSpPr txBox="1">
            <a:spLocks noChangeArrowheads="1"/>
          </p:cNvSpPr>
          <p:nvPr/>
        </p:nvSpPr>
        <p:spPr bwMode="auto">
          <a:xfrm>
            <a:off x="3657600" y="304800"/>
            <a:ext cx="5943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tr-TR" altLang="tr-TR" sz="3200" dirty="0" smtClean="0">
                <a:solidFill>
                  <a:srgbClr val="FF0000"/>
                </a:solidFill>
              </a:rPr>
              <a:t>Gökada Türleri</a:t>
            </a:r>
            <a:endParaRPr lang="en-US" altLang="tr-TR" sz="3200" dirty="0">
              <a:solidFill>
                <a:srgbClr val="FF0000"/>
              </a:solidFill>
            </a:endParaRPr>
          </a:p>
        </p:txBody>
      </p:sp>
    </p:spTree>
    <p:extLst>
      <p:ext uri="{BB962C8B-B14F-4D97-AF65-F5344CB8AC3E}">
        <p14:creationId xmlns:p14="http://schemas.microsoft.com/office/powerpoint/2010/main" val="309848768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66" name="Text Box 6"/>
          <p:cNvSpPr txBox="1">
            <a:spLocks noChangeArrowheads="1"/>
          </p:cNvSpPr>
          <p:nvPr/>
        </p:nvSpPr>
        <p:spPr bwMode="auto">
          <a:xfrm>
            <a:off x="2933701" y="5876926"/>
            <a:ext cx="60420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914400" fontAlgn="base">
              <a:spcBef>
                <a:spcPct val="0"/>
              </a:spcBef>
              <a:spcAft>
                <a:spcPct val="0"/>
              </a:spcAft>
            </a:pPr>
            <a:r>
              <a:rPr lang="tr-TR" altLang="tr-TR" sz="1000">
                <a:solidFill>
                  <a:srgbClr val="DDDDDD"/>
                </a:solidFill>
              </a:rPr>
              <a:t>Kanada</a:t>
            </a:r>
            <a:r>
              <a:rPr lang="en-US" altLang="tr-TR" sz="1000">
                <a:solidFill>
                  <a:srgbClr val="DDDDDD"/>
                </a:solidFill>
              </a:rPr>
              <a:t> </a:t>
            </a:r>
            <a:r>
              <a:rPr lang="tr-TR" altLang="tr-TR" sz="1000">
                <a:solidFill>
                  <a:srgbClr val="DDDDDD"/>
                </a:solidFill>
              </a:rPr>
              <a:t>Teorik Astrofizik Enstitüsü</a:t>
            </a:r>
            <a:r>
              <a:rPr lang="en-US" altLang="tr-TR" sz="1000">
                <a:solidFill>
                  <a:srgbClr val="DDDDDD"/>
                </a:solidFill>
              </a:rPr>
              <a:t> (CITA)</a:t>
            </a:r>
            <a:r>
              <a:rPr lang="tr-TR" altLang="tr-TR" sz="1000">
                <a:solidFill>
                  <a:srgbClr val="DDDDDD"/>
                </a:solidFill>
              </a:rPr>
              <a:t> – McKenzie – </a:t>
            </a:r>
            <a:r>
              <a:rPr lang="en-US" altLang="tr-TR" sz="1000">
                <a:solidFill>
                  <a:srgbClr val="DDDDDD"/>
                </a:solidFill>
              </a:rPr>
              <a:t>512</a:t>
            </a:r>
            <a:r>
              <a:rPr lang="tr-TR" altLang="tr-TR" sz="1000">
                <a:solidFill>
                  <a:srgbClr val="DDDDDD"/>
                </a:solidFill>
              </a:rPr>
              <a:t> merkezi işlemcili</a:t>
            </a:r>
            <a:r>
              <a:rPr lang="en-US" altLang="tr-TR" sz="1000">
                <a:solidFill>
                  <a:srgbClr val="DDDDDD"/>
                </a:solidFill>
              </a:rPr>
              <a:t> </a:t>
            </a:r>
            <a:r>
              <a:rPr lang="tr-TR" altLang="tr-TR" sz="1000">
                <a:solidFill>
                  <a:srgbClr val="DDDDDD"/>
                </a:solidFill>
              </a:rPr>
              <a:t>“</a:t>
            </a:r>
            <a:r>
              <a:rPr lang="en-US" altLang="tr-TR" sz="1000">
                <a:solidFill>
                  <a:srgbClr val="DDDDDD"/>
                </a:solidFill>
              </a:rPr>
              <a:t>Beowulf</a:t>
            </a:r>
            <a:r>
              <a:rPr lang="tr-TR" altLang="tr-TR" sz="1000">
                <a:solidFill>
                  <a:srgbClr val="DDDDDD"/>
                </a:solidFill>
              </a:rPr>
              <a:t>”</a:t>
            </a:r>
            <a:r>
              <a:rPr lang="en-US" altLang="tr-TR" sz="1000">
                <a:solidFill>
                  <a:srgbClr val="DDDDDD"/>
                </a:solidFill>
              </a:rPr>
              <a:t> </a:t>
            </a:r>
            <a:r>
              <a:rPr lang="tr-TR" altLang="tr-TR" sz="1000">
                <a:solidFill>
                  <a:srgbClr val="DDDDDD"/>
                </a:solidFill>
              </a:rPr>
              <a:t>küme bilgisayarı</a:t>
            </a:r>
          </a:p>
          <a:p>
            <a:pPr algn="ctr" defTabSz="914400" fontAlgn="base">
              <a:spcBef>
                <a:spcPct val="0"/>
              </a:spcBef>
              <a:spcAft>
                <a:spcPct val="0"/>
              </a:spcAft>
            </a:pPr>
            <a:r>
              <a:rPr lang="tr-TR" altLang="tr-TR" sz="1000" b="1">
                <a:solidFill>
                  <a:srgbClr val="FF0000"/>
                </a:solidFill>
              </a:rPr>
              <a:t>Saniyede 1.2 trilyon adet aritmetik işlem kapasitesi</a:t>
            </a:r>
            <a:r>
              <a:rPr lang="tr-TR" altLang="tr-TR" sz="1000">
                <a:solidFill>
                  <a:srgbClr val="DDDDDD"/>
                </a:solidFill>
              </a:rPr>
              <a:t> </a:t>
            </a:r>
            <a:endParaRPr lang="en-US" altLang="tr-TR" sz="1000">
              <a:solidFill>
                <a:srgbClr val="DDDDDD"/>
              </a:solidFill>
            </a:endParaRPr>
          </a:p>
        </p:txBody>
      </p:sp>
      <p:pic>
        <p:nvPicPr>
          <p:cNvPr id="40965" name="Mice_long.mpeg">
            <a:hlinkClick r:id="" action="ppaction://media"/>
          </p:cNvPr>
          <p:cNvPicPr>
            <a:picLocks noRot="1" noChangeAspect="1" noChangeArrowheads="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2743200" y="1143000"/>
            <a:ext cx="67056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40964" name="Picture 4" descr="beowulf_clus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7588" y="595313"/>
            <a:ext cx="7618412" cy="5713412"/>
          </a:xfrm>
          <a:prstGeom prst="rect">
            <a:avLst/>
          </a:prstGeom>
          <a:noFill/>
          <a:ln w="1905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39440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xit" presetSubtype="0" fill="hold" nodeType="clickEffect">
                                  <p:stCondLst>
                                    <p:cond delay="0"/>
                                  </p:stCondLst>
                                  <p:childTnLst>
                                    <p:anim calcmode="lin" valueType="num">
                                      <p:cBhvr>
                                        <p:cTn id="6" dur="2000"/>
                                        <p:tgtEl>
                                          <p:spTgt spid="40964"/>
                                        </p:tgtEl>
                                        <p:attrNameLst>
                                          <p:attrName>ppt_w</p:attrName>
                                        </p:attrNameLst>
                                      </p:cBhvr>
                                      <p:tavLst>
                                        <p:tav tm="0">
                                          <p:val>
                                            <p:strVal val="ppt_w"/>
                                          </p:val>
                                        </p:tav>
                                        <p:tav tm="100000">
                                          <p:val>
                                            <p:fltVal val="0"/>
                                          </p:val>
                                        </p:tav>
                                      </p:tavLst>
                                    </p:anim>
                                    <p:anim calcmode="lin" valueType="num">
                                      <p:cBhvr>
                                        <p:cTn id="7" dur="2000"/>
                                        <p:tgtEl>
                                          <p:spTgt spid="40964"/>
                                        </p:tgtEl>
                                        <p:attrNameLst>
                                          <p:attrName>ppt_h</p:attrName>
                                        </p:attrNameLst>
                                      </p:cBhvr>
                                      <p:tavLst>
                                        <p:tav tm="0">
                                          <p:val>
                                            <p:strVal val="ppt_h"/>
                                          </p:val>
                                        </p:tav>
                                        <p:tav tm="100000">
                                          <p:val>
                                            <p:fltVal val="0"/>
                                          </p:val>
                                        </p:tav>
                                      </p:tavLst>
                                    </p:anim>
                                    <p:animEffect transition="out" filter="fade">
                                      <p:cBhvr>
                                        <p:cTn id="8" dur="2000"/>
                                        <p:tgtEl>
                                          <p:spTgt spid="40964"/>
                                        </p:tgtEl>
                                      </p:cBhvr>
                                    </p:animEffect>
                                    <p:set>
                                      <p:cBhvr>
                                        <p:cTn id="9" dur="1" fill="hold">
                                          <p:stCondLst>
                                            <p:cond delay="1999"/>
                                          </p:stCondLst>
                                        </p:cTn>
                                        <p:tgtEl>
                                          <p:spTgt spid="409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0965"/>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2" presetClass="mediacall" presetSubtype="0" fill="hold" nodeType="clickEffect">
                                  <p:stCondLst>
                                    <p:cond delay="0"/>
                                  </p:stCondLst>
                                  <p:childTnLst>
                                    <p:cmd type="call" cmd="togglePause">
                                      <p:cBhvr>
                                        <p:cTn id="14" dur="1" fill="hold"/>
                                        <p:tgtEl>
                                          <p:spTgt spid="40965"/>
                                        </p:tgtEl>
                                      </p:cBhvr>
                                    </p:cmd>
                                  </p:childTnLst>
                                </p:cTn>
                              </p:par>
                            </p:childTnLst>
                          </p:cTn>
                        </p:par>
                      </p:childTnLst>
                    </p:cTn>
                  </p:par>
                </p:childTnLst>
              </p:cTn>
              <p:nextCondLst>
                <p:cond evt="onClick" delay="0">
                  <p:tgtEl>
                    <p:spTgt spid="40965"/>
                  </p:tgtEl>
                </p:cond>
              </p:nextCondLst>
            </p:seq>
            <p:video>
              <p:cMediaNode>
                <p:cTn id="15" fill="hold" display="0">
                  <p:stCondLst>
                    <p:cond delay="indefinite"/>
                  </p:stCondLst>
                  <p:endCondLst>
                    <p:cond evt="onNext" delay="0">
                      <p:tgtEl>
                        <p:sldTgt/>
                      </p:tgtEl>
                    </p:cond>
                    <p:cond evt="onPrev" delay="0">
                      <p:tgtEl>
                        <p:sldTgt/>
                      </p:tgtEl>
                    </p:cond>
                  </p:endCondLst>
                </p:cTn>
                <p:tgtEl>
                  <p:spTgt spid="40965"/>
                </p:tgtEl>
              </p:cMediaNode>
            </p:vide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9944" name="Picture 8" descr="Hubble_deep_fie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6" y="260350"/>
            <a:ext cx="5834063" cy="5824538"/>
          </a:xfrm>
          <a:prstGeom prst="rect">
            <a:avLst/>
          </a:prstGeom>
          <a:noFill/>
          <a:ln w="9525">
            <a:solidFill>
              <a:srgbClr val="FFFF99"/>
            </a:solidFill>
            <a:miter lim="800000"/>
            <a:headEnd/>
            <a:tailEnd/>
          </a:ln>
          <a:extLst>
            <a:ext uri="{909E8E84-426E-40DD-AFC4-6F175D3DCCD1}">
              <a14:hiddenFill xmlns:a14="http://schemas.microsoft.com/office/drawing/2010/main">
                <a:solidFill>
                  <a:srgbClr val="FFFFFF"/>
                </a:solidFill>
              </a14:hiddenFill>
            </a:ext>
          </a:extLst>
        </p:spPr>
      </p:pic>
      <p:sp>
        <p:nvSpPr>
          <p:cNvPr id="39938" name="Text Box 2"/>
          <p:cNvSpPr txBox="1">
            <a:spLocks noChangeArrowheads="1"/>
          </p:cNvSpPr>
          <p:nvPr/>
        </p:nvSpPr>
        <p:spPr bwMode="auto">
          <a:xfrm>
            <a:off x="4511675" y="6149976"/>
            <a:ext cx="2228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lang="tr-TR" altLang="tr-TR" b="1">
                <a:solidFill>
                  <a:srgbClr val="FFFF00"/>
                </a:solidFill>
              </a:rPr>
              <a:t>Hubble Derin Alanı</a:t>
            </a:r>
            <a:endParaRPr lang="en-US" altLang="tr-TR" sz="1000" i="1">
              <a:solidFill>
                <a:srgbClr val="FFFF00"/>
              </a:solidFill>
            </a:endParaRPr>
          </a:p>
        </p:txBody>
      </p:sp>
      <p:sp>
        <p:nvSpPr>
          <p:cNvPr id="39939" name="Text Box 3"/>
          <p:cNvSpPr txBox="1">
            <a:spLocks noChangeArrowheads="1"/>
          </p:cNvSpPr>
          <p:nvPr/>
        </p:nvSpPr>
        <p:spPr bwMode="auto">
          <a:xfrm>
            <a:off x="7826375" y="343477"/>
            <a:ext cx="1489382"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defTabSz="914400" fontAlgn="base">
              <a:spcBef>
                <a:spcPct val="0"/>
              </a:spcBef>
              <a:spcAft>
                <a:spcPct val="0"/>
              </a:spcAft>
            </a:pPr>
            <a:r>
              <a:rPr lang="tr-TR" altLang="tr-TR" sz="3200" b="1" dirty="0">
                <a:solidFill>
                  <a:srgbClr val="FFFF00"/>
                </a:solidFill>
                <a:latin typeface="Cataneo BT" pitchFamily="66" charset="0"/>
              </a:rPr>
              <a:t>Gözlenebilir</a:t>
            </a:r>
          </a:p>
          <a:p>
            <a:pPr algn="r" defTabSz="914400" fontAlgn="base">
              <a:spcBef>
                <a:spcPct val="0"/>
              </a:spcBef>
              <a:spcAft>
                <a:spcPct val="0"/>
              </a:spcAft>
            </a:pPr>
            <a:r>
              <a:rPr lang="tr-TR" altLang="tr-TR" sz="3200" b="1" dirty="0">
                <a:solidFill>
                  <a:srgbClr val="FFFF00"/>
                </a:solidFill>
                <a:latin typeface="Cataneo BT" pitchFamily="66" charset="0"/>
              </a:rPr>
              <a:t>Evren</a:t>
            </a:r>
            <a:endParaRPr lang="en-US" altLang="tr-TR" sz="3200" b="1" dirty="0">
              <a:solidFill>
                <a:srgbClr val="FFFF00"/>
              </a:solidFill>
              <a:latin typeface="Cataneo BT" pitchFamily="66" charset="0"/>
            </a:endParaRPr>
          </a:p>
        </p:txBody>
      </p:sp>
      <p:sp>
        <p:nvSpPr>
          <p:cNvPr id="39943" name="Text Box 7"/>
          <p:cNvSpPr txBox="1">
            <a:spLocks noChangeArrowheads="1"/>
          </p:cNvSpPr>
          <p:nvPr/>
        </p:nvSpPr>
        <p:spPr bwMode="auto">
          <a:xfrm>
            <a:off x="7826375" y="1916114"/>
            <a:ext cx="2679700" cy="400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defTabSz="914400" fontAlgn="base">
              <a:spcBef>
                <a:spcPct val="0"/>
              </a:spcBef>
              <a:spcAft>
                <a:spcPct val="0"/>
              </a:spcAft>
            </a:pPr>
            <a:r>
              <a:rPr lang="tr-TR" altLang="tr-TR" sz="1600">
                <a:solidFill>
                  <a:srgbClr val="DDDDDD"/>
                </a:solidFill>
              </a:rPr>
              <a:t>Fornax (Ocak) takımyıldızı</a:t>
            </a:r>
          </a:p>
          <a:p>
            <a:pPr algn="r" defTabSz="914400" fontAlgn="base">
              <a:spcBef>
                <a:spcPct val="0"/>
              </a:spcBef>
              <a:spcAft>
                <a:spcPct val="0"/>
              </a:spcAft>
            </a:pPr>
            <a:endParaRPr lang="tr-TR" altLang="tr-TR" sz="1600">
              <a:solidFill>
                <a:srgbClr val="DDDDDD"/>
              </a:solidFill>
            </a:endParaRPr>
          </a:p>
          <a:p>
            <a:pPr algn="r" defTabSz="914400" fontAlgn="base">
              <a:spcBef>
                <a:spcPct val="0"/>
              </a:spcBef>
              <a:spcAft>
                <a:spcPct val="0"/>
              </a:spcAft>
            </a:pPr>
            <a:r>
              <a:rPr lang="tr-TR" altLang="tr-TR" sz="1600">
                <a:solidFill>
                  <a:srgbClr val="DDDDDD"/>
                </a:solidFill>
              </a:rPr>
              <a:t>Eylül 2003 – Ocak 2004</a:t>
            </a:r>
          </a:p>
          <a:p>
            <a:pPr algn="r" defTabSz="914400" fontAlgn="base">
              <a:spcBef>
                <a:spcPct val="0"/>
              </a:spcBef>
              <a:spcAft>
                <a:spcPct val="0"/>
              </a:spcAft>
            </a:pPr>
            <a:r>
              <a:rPr lang="tr-TR" altLang="tr-TR" sz="1600">
                <a:solidFill>
                  <a:srgbClr val="DDDDDD"/>
                </a:solidFill>
              </a:rPr>
              <a:t>HUBBLE Uzay Teleskobu</a:t>
            </a:r>
          </a:p>
          <a:p>
            <a:pPr algn="r" defTabSz="914400" fontAlgn="base">
              <a:spcBef>
                <a:spcPct val="0"/>
              </a:spcBef>
              <a:spcAft>
                <a:spcPct val="0"/>
              </a:spcAft>
            </a:pPr>
            <a:endParaRPr lang="tr-TR" altLang="tr-TR" sz="1600">
              <a:solidFill>
                <a:srgbClr val="DDDDDD"/>
              </a:solidFill>
            </a:endParaRPr>
          </a:p>
          <a:p>
            <a:pPr algn="r" defTabSz="914400" fontAlgn="base">
              <a:spcBef>
                <a:spcPct val="0"/>
              </a:spcBef>
              <a:spcAft>
                <a:spcPct val="0"/>
              </a:spcAft>
            </a:pPr>
            <a:r>
              <a:rPr lang="tr-TR" altLang="tr-TR" sz="1600">
                <a:solidFill>
                  <a:srgbClr val="DDDDDD"/>
                </a:solidFill>
              </a:rPr>
              <a:t>3</a:t>
            </a:r>
            <a:r>
              <a:rPr lang="tr-TR" altLang="tr-TR" sz="1600">
                <a:solidFill>
                  <a:srgbClr val="DDDDDD"/>
                </a:solidFill>
                <a:cs typeface="Arial" panose="020B0604020202020204" pitchFamily="34" charset="0"/>
              </a:rPr>
              <a:t>′ x </a:t>
            </a:r>
            <a:r>
              <a:rPr lang="tr-TR" altLang="tr-TR" sz="1600">
                <a:solidFill>
                  <a:srgbClr val="DDDDDD"/>
                </a:solidFill>
              </a:rPr>
              <a:t>3</a:t>
            </a:r>
            <a:r>
              <a:rPr lang="tr-TR" altLang="tr-TR" sz="1600">
                <a:solidFill>
                  <a:srgbClr val="DDDDDD"/>
                </a:solidFill>
                <a:cs typeface="Arial" panose="020B0604020202020204" pitchFamily="34" charset="0"/>
              </a:rPr>
              <a:t>′</a:t>
            </a:r>
            <a:r>
              <a:rPr lang="tr-TR" altLang="tr-TR" sz="1600">
                <a:solidFill>
                  <a:srgbClr val="DDDDDD"/>
                </a:solidFill>
              </a:rPr>
              <a:t> alan (1/10 dolunay)</a:t>
            </a:r>
          </a:p>
          <a:p>
            <a:pPr algn="r" defTabSz="914400" fontAlgn="base">
              <a:spcBef>
                <a:spcPct val="0"/>
              </a:spcBef>
              <a:spcAft>
                <a:spcPct val="0"/>
              </a:spcAft>
            </a:pPr>
            <a:endParaRPr lang="tr-TR" altLang="tr-TR" sz="1600">
              <a:solidFill>
                <a:srgbClr val="DDDDDD"/>
              </a:solidFill>
            </a:endParaRPr>
          </a:p>
          <a:p>
            <a:pPr algn="r" defTabSz="914400" fontAlgn="base">
              <a:spcBef>
                <a:spcPct val="0"/>
              </a:spcBef>
              <a:spcAft>
                <a:spcPct val="0"/>
              </a:spcAft>
            </a:pPr>
            <a:r>
              <a:rPr lang="tr-TR" altLang="tr-TR" sz="1600">
                <a:solidFill>
                  <a:srgbClr val="DDDDDD"/>
                </a:solidFill>
              </a:rPr>
              <a:t>Görünür ve kızılöte</a:t>
            </a:r>
          </a:p>
          <a:p>
            <a:pPr algn="r" defTabSz="914400" fontAlgn="base">
              <a:spcBef>
                <a:spcPct val="0"/>
              </a:spcBef>
              <a:spcAft>
                <a:spcPct val="0"/>
              </a:spcAft>
            </a:pPr>
            <a:r>
              <a:rPr lang="tr-TR" altLang="tr-TR" sz="1600">
                <a:solidFill>
                  <a:srgbClr val="DDDDDD"/>
                </a:solidFill>
              </a:rPr>
              <a:t>800 kare görüntü</a:t>
            </a:r>
          </a:p>
          <a:p>
            <a:pPr algn="r" defTabSz="914400" fontAlgn="base">
              <a:spcBef>
                <a:spcPct val="0"/>
              </a:spcBef>
              <a:spcAft>
                <a:spcPct val="0"/>
              </a:spcAft>
            </a:pPr>
            <a:endParaRPr lang="tr-TR" altLang="tr-TR" sz="1600">
              <a:solidFill>
                <a:srgbClr val="DDDDDD"/>
              </a:solidFill>
            </a:endParaRPr>
          </a:p>
          <a:p>
            <a:pPr algn="r" defTabSz="914400" fontAlgn="base">
              <a:spcBef>
                <a:spcPct val="0"/>
              </a:spcBef>
              <a:spcAft>
                <a:spcPct val="0"/>
              </a:spcAft>
            </a:pPr>
            <a:r>
              <a:rPr lang="tr-TR" altLang="tr-TR" sz="1600">
                <a:solidFill>
                  <a:srgbClr val="DDDDDD"/>
                </a:solidFill>
              </a:rPr>
              <a:t>toplam 15 gün poz süresine</a:t>
            </a:r>
          </a:p>
          <a:p>
            <a:pPr algn="r" defTabSz="914400" fontAlgn="base">
              <a:spcBef>
                <a:spcPct val="0"/>
              </a:spcBef>
              <a:spcAft>
                <a:spcPct val="0"/>
              </a:spcAft>
            </a:pPr>
            <a:r>
              <a:rPr lang="tr-TR" altLang="tr-TR" sz="1600">
                <a:solidFill>
                  <a:srgbClr val="DDDDDD"/>
                </a:solidFill>
              </a:rPr>
              <a:t>karşılık geliyor</a:t>
            </a:r>
          </a:p>
          <a:p>
            <a:pPr algn="r" defTabSz="914400" fontAlgn="base">
              <a:spcBef>
                <a:spcPct val="0"/>
              </a:spcBef>
              <a:spcAft>
                <a:spcPct val="0"/>
              </a:spcAft>
            </a:pPr>
            <a:endParaRPr lang="tr-TR" altLang="tr-TR" sz="1600">
              <a:solidFill>
                <a:srgbClr val="DDDDDD"/>
              </a:solidFill>
            </a:endParaRPr>
          </a:p>
          <a:p>
            <a:pPr algn="r" defTabSz="914400" fontAlgn="base">
              <a:spcBef>
                <a:spcPct val="0"/>
              </a:spcBef>
              <a:spcAft>
                <a:spcPct val="0"/>
              </a:spcAft>
            </a:pPr>
            <a:r>
              <a:rPr lang="tr-TR" altLang="tr-TR" sz="1600">
                <a:solidFill>
                  <a:srgbClr val="DDDDDD"/>
                </a:solidFill>
              </a:rPr>
              <a:t>En kırmızı gökadalar</a:t>
            </a:r>
          </a:p>
          <a:p>
            <a:pPr algn="r" defTabSz="914400" fontAlgn="base">
              <a:spcBef>
                <a:spcPct val="0"/>
              </a:spcBef>
              <a:spcAft>
                <a:spcPct val="0"/>
              </a:spcAft>
            </a:pPr>
            <a:r>
              <a:rPr lang="tr-TR" altLang="tr-TR" sz="1600" b="1">
                <a:solidFill>
                  <a:srgbClr val="FF0000"/>
                </a:solidFill>
              </a:rPr>
              <a:t>13 milyar ışık yılı</a:t>
            </a:r>
          </a:p>
          <a:p>
            <a:pPr algn="r" defTabSz="914400" fontAlgn="base">
              <a:spcBef>
                <a:spcPct val="0"/>
              </a:spcBef>
              <a:spcAft>
                <a:spcPct val="0"/>
              </a:spcAft>
            </a:pPr>
            <a:r>
              <a:rPr lang="tr-TR" altLang="tr-TR" sz="1600" b="1">
                <a:solidFill>
                  <a:srgbClr val="00FFFF"/>
                </a:solidFill>
              </a:rPr>
              <a:t>800 milyon yıl yaşında</a:t>
            </a:r>
            <a:endParaRPr lang="en-US" altLang="tr-TR" sz="1600" b="1">
              <a:solidFill>
                <a:srgbClr val="00FFFF"/>
              </a:solidFill>
            </a:endParaRPr>
          </a:p>
        </p:txBody>
      </p:sp>
    </p:spTree>
    <p:extLst>
      <p:ext uri="{BB962C8B-B14F-4D97-AF65-F5344CB8AC3E}">
        <p14:creationId xmlns:p14="http://schemas.microsoft.com/office/powerpoint/2010/main" val="172559942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path" presetSubtype="0" accel="50000" decel="50000" fill="hold" grpId="0" nodeType="withEffect">
                                  <p:stCondLst>
                                    <p:cond delay="0"/>
                                  </p:stCondLst>
                                  <p:childTnLst>
                                    <p:animMotion origin="layout" path="M -0.05348 0.00648 L -0.30348 0.00648 " pathEditMode="relative" rAng="0" ptsTypes="AA">
                                      <p:cBhvr>
                                        <p:cTn id="6" dur="2000" fill="hold"/>
                                        <p:tgtEl>
                                          <p:spTgt spid="39938"/>
                                        </p:tgtEl>
                                        <p:attrNameLst>
                                          <p:attrName>ppt_x</p:attrName>
                                          <p:attrName>ppt_y</p:attrName>
                                        </p:attrNameLst>
                                      </p:cBhvr>
                                      <p:rCtr x="-12500" y="0"/>
                                    </p:animMotion>
                                  </p:childTnLst>
                                </p:cTn>
                              </p:par>
                              <p:par>
                                <p:cTn id="7" presetID="63" presetClass="path" presetSubtype="0" accel="50000" decel="50000" fill="hold" grpId="0" nodeType="withEffect">
                                  <p:stCondLst>
                                    <p:cond delay="0"/>
                                  </p:stCondLst>
                                  <p:childTnLst>
                                    <p:animMotion origin="layout" path="M 0.0 0.0  L 0.25 0.0  E" pathEditMode="relative" ptsTypes="">
                                      <p:cBhvr>
                                        <p:cTn id="8" dur="2000" fill="hold"/>
                                        <p:tgtEl>
                                          <p:spTgt spid="3993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p:bldP spid="3993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614053" y="245919"/>
            <a:ext cx="8340438" cy="6362699"/>
            <a:chOff x="2590799" y="838201"/>
            <a:chExt cx="7477991" cy="5796457"/>
          </a:xfrm>
        </p:grpSpPr>
        <p:pic>
          <p:nvPicPr>
            <p:cNvPr id="33794" name="Picture 2" descr="piechart.jpg                                                   001263BE&#10;Super Nova                     BB7037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799" y="914401"/>
              <a:ext cx="7477991" cy="5720257"/>
            </a:xfrm>
            <a:prstGeom prst="rect">
              <a:avLst/>
            </a:prstGeom>
            <a:noFill/>
            <a:ln w="19050">
              <a:solidFill>
                <a:srgbClr val="CE1500"/>
              </a:solidFill>
              <a:miter lim="800000"/>
              <a:headEnd/>
              <a:tailEnd/>
            </a:ln>
            <a:extLst>
              <a:ext uri="{909E8E84-426E-40DD-AFC4-6F175D3DCCD1}">
                <a14:hiddenFill xmlns:a14="http://schemas.microsoft.com/office/drawing/2010/main">
                  <a:solidFill>
                    <a:srgbClr val="FFFFFF"/>
                  </a:solidFill>
                </a14:hiddenFill>
              </a:ext>
            </a:extLst>
          </p:spPr>
        </p:pic>
        <p:sp>
          <p:nvSpPr>
            <p:cNvPr id="33795" name="Text Box 3"/>
            <p:cNvSpPr txBox="1">
              <a:spLocks noChangeArrowheads="1"/>
            </p:cNvSpPr>
            <p:nvPr/>
          </p:nvSpPr>
          <p:spPr bwMode="auto">
            <a:xfrm>
              <a:off x="4191000" y="1884364"/>
              <a:ext cx="168507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tr-TR" dirty="0" smtClean="0">
                  <a:latin typeface="Arial" panose="020B0604020202020204" pitchFamily="34" charset="0"/>
                </a:rPr>
                <a:t>Karanlık Enerji</a:t>
              </a:r>
              <a:endParaRPr lang="en-US" altLang="tr-TR" dirty="0">
                <a:latin typeface="Arial" panose="020B0604020202020204" pitchFamily="34" charset="0"/>
              </a:endParaRPr>
            </a:p>
            <a:p>
              <a:r>
                <a:rPr lang="en-US" altLang="tr-TR" dirty="0">
                  <a:latin typeface="Arial" panose="020B0604020202020204" pitchFamily="34" charset="0"/>
                </a:rPr>
                <a:t>73%</a:t>
              </a:r>
              <a:endParaRPr lang="en-US" altLang="tr-TR" dirty="0"/>
            </a:p>
          </p:txBody>
        </p:sp>
        <p:sp>
          <p:nvSpPr>
            <p:cNvPr id="33796" name="Rectangle 4"/>
            <p:cNvSpPr>
              <a:spLocks noChangeArrowheads="1"/>
            </p:cNvSpPr>
            <p:nvPr/>
          </p:nvSpPr>
          <p:spPr bwMode="auto">
            <a:xfrm>
              <a:off x="4267944" y="3757504"/>
              <a:ext cx="180049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tr-TR" dirty="0" smtClean="0">
                  <a:solidFill>
                    <a:schemeClr val="bg1"/>
                  </a:solidFill>
                  <a:latin typeface="Arial" panose="020B0604020202020204" pitchFamily="34" charset="0"/>
                </a:rPr>
                <a:t>Karanlık madde</a:t>
              </a:r>
              <a:endParaRPr lang="en-US" altLang="tr-TR" dirty="0">
                <a:solidFill>
                  <a:schemeClr val="bg1"/>
                </a:solidFill>
                <a:latin typeface="Arial" panose="020B0604020202020204" pitchFamily="34" charset="0"/>
              </a:endParaRPr>
            </a:p>
            <a:p>
              <a:r>
                <a:rPr lang="en-US" altLang="tr-TR" dirty="0">
                  <a:solidFill>
                    <a:schemeClr val="bg1"/>
                  </a:solidFill>
                  <a:latin typeface="Arial" panose="020B0604020202020204" pitchFamily="34" charset="0"/>
                </a:rPr>
                <a:t>23%</a:t>
              </a:r>
              <a:endParaRPr lang="en-US" altLang="tr-TR" dirty="0">
                <a:latin typeface="Arial" panose="020B0604020202020204" pitchFamily="34" charset="0"/>
              </a:endParaRPr>
            </a:p>
          </p:txBody>
        </p:sp>
        <p:sp>
          <p:nvSpPr>
            <p:cNvPr id="33797" name="Rectangle 5"/>
            <p:cNvSpPr>
              <a:spLocks noChangeArrowheads="1"/>
            </p:cNvSpPr>
            <p:nvPr/>
          </p:nvSpPr>
          <p:spPr bwMode="auto">
            <a:xfrm>
              <a:off x="7421430" y="838201"/>
              <a:ext cx="180049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tr-TR" dirty="0" smtClean="0">
                  <a:solidFill>
                    <a:srgbClr val="FFFB0C"/>
                  </a:solidFill>
                  <a:latin typeface="Arial" panose="020B0604020202020204" pitchFamily="34" charset="0"/>
                </a:rPr>
                <a:t>“</a:t>
              </a:r>
              <a:r>
                <a:rPr lang="tr-TR" altLang="tr-TR" dirty="0" smtClean="0">
                  <a:solidFill>
                    <a:srgbClr val="FFFB0C"/>
                  </a:solidFill>
                  <a:latin typeface="Arial" panose="020B0604020202020204" pitchFamily="34" charset="0"/>
                </a:rPr>
                <a:t>Bilinen madde</a:t>
              </a:r>
              <a:r>
                <a:rPr lang="en-US" altLang="tr-TR" dirty="0" smtClean="0">
                  <a:solidFill>
                    <a:srgbClr val="FFFB0C"/>
                  </a:solidFill>
                  <a:latin typeface="Arial" panose="020B0604020202020204" pitchFamily="34" charset="0"/>
                </a:rPr>
                <a:t>”</a:t>
              </a:r>
              <a:endParaRPr lang="en-US" altLang="tr-TR" dirty="0">
                <a:solidFill>
                  <a:srgbClr val="FFFB0C"/>
                </a:solidFill>
                <a:latin typeface="Arial" panose="020B0604020202020204" pitchFamily="34" charset="0"/>
              </a:endParaRPr>
            </a:p>
            <a:p>
              <a:pPr algn="ctr"/>
              <a:r>
                <a:rPr lang="en-US" altLang="tr-TR" dirty="0">
                  <a:solidFill>
                    <a:srgbClr val="FFFB0C"/>
                  </a:solidFill>
                  <a:latin typeface="Arial" panose="020B0604020202020204" pitchFamily="34" charset="0"/>
                </a:rPr>
                <a:t>4%</a:t>
              </a:r>
              <a:endParaRPr lang="en-US" altLang="tr-TR" dirty="0">
                <a:latin typeface="Arial" panose="020B0604020202020204" pitchFamily="34" charset="0"/>
              </a:endParaRPr>
            </a:p>
          </p:txBody>
        </p:sp>
      </p:grpSp>
    </p:spTree>
    <p:extLst>
      <p:ext uri="{BB962C8B-B14F-4D97-AF65-F5344CB8AC3E}">
        <p14:creationId xmlns:p14="http://schemas.microsoft.com/office/powerpoint/2010/main" val="20451663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G:\clones\foundations\custom lectures\jpegs\chapter 01\03.jpg"/>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828800" y="1752601"/>
            <a:ext cx="3810000" cy="376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3" name="Text Box 3"/>
          <p:cNvSpPr txBox="1">
            <a:spLocks noChangeArrowheads="1"/>
          </p:cNvSpPr>
          <p:nvPr/>
        </p:nvSpPr>
        <p:spPr bwMode="auto">
          <a:xfrm>
            <a:off x="5410200" y="5715000"/>
            <a:ext cx="4953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tr-TR" altLang="tr-TR" b="1" dirty="0">
                <a:effectLst>
                  <a:outerShdw blurRad="38100" dist="38100" dir="2700000" algn="tl">
                    <a:srgbClr val="000000"/>
                  </a:outerShdw>
                </a:effectLst>
              </a:rPr>
              <a:t>Dünya’nın çapı</a:t>
            </a:r>
            <a:r>
              <a:rPr lang="en-US" altLang="tr-TR" b="1" dirty="0">
                <a:effectLst>
                  <a:outerShdw blurRad="38100" dist="38100" dir="2700000" algn="tl">
                    <a:srgbClr val="000000"/>
                  </a:outerShdw>
                </a:effectLst>
              </a:rPr>
              <a:t>: </a:t>
            </a:r>
            <a:r>
              <a:rPr lang="en-US" altLang="tr-TR" b="1" dirty="0">
                <a:solidFill>
                  <a:srgbClr val="FFFF00"/>
                </a:solidFill>
                <a:effectLst>
                  <a:outerShdw blurRad="38100" dist="38100" dir="2700000" algn="tl">
                    <a:srgbClr val="000000"/>
                  </a:outerShdw>
                </a:effectLst>
              </a:rPr>
              <a:t>12</a:t>
            </a:r>
            <a:r>
              <a:rPr lang="tr-TR" altLang="tr-TR" b="1" dirty="0">
                <a:solidFill>
                  <a:srgbClr val="FFFF00"/>
                </a:solidFill>
                <a:effectLst>
                  <a:outerShdw blurRad="38100" dist="38100" dir="2700000" algn="tl">
                    <a:srgbClr val="000000"/>
                  </a:outerShdw>
                </a:effectLst>
              </a:rPr>
              <a:t> </a:t>
            </a:r>
            <a:r>
              <a:rPr lang="en-US" altLang="tr-TR" b="1" dirty="0">
                <a:solidFill>
                  <a:srgbClr val="FFFF00"/>
                </a:solidFill>
                <a:effectLst>
                  <a:outerShdw blurRad="38100" dist="38100" dir="2700000" algn="tl">
                    <a:srgbClr val="000000"/>
                  </a:outerShdw>
                </a:effectLst>
              </a:rPr>
              <a:t>756 km</a:t>
            </a:r>
            <a:endParaRPr lang="tr-TR" altLang="tr-TR" b="1" dirty="0">
              <a:solidFill>
                <a:srgbClr val="FFFF00"/>
              </a:solidFill>
              <a:effectLst>
                <a:outerShdw blurRad="38100" dist="38100" dir="2700000" algn="tl">
                  <a:srgbClr val="000000"/>
                </a:outerShdw>
              </a:effectLst>
            </a:endParaRPr>
          </a:p>
          <a:p>
            <a:pPr algn="ctr"/>
            <a:r>
              <a:rPr lang="tr-TR" altLang="tr-TR" b="1" dirty="0">
                <a:solidFill>
                  <a:srgbClr val="FFFF00"/>
                </a:solidFill>
                <a:effectLst>
                  <a:outerShdw blurRad="38100" dist="38100" dir="2700000" algn="tl">
                    <a:srgbClr val="000000"/>
                  </a:outerShdw>
                </a:effectLst>
              </a:rPr>
              <a:t>(16 000 km)</a:t>
            </a:r>
            <a:endParaRPr lang="en-US" altLang="tr-TR" b="1" dirty="0">
              <a:solidFill>
                <a:srgbClr val="FFFF00"/>
              </a:solidFill>
              <a:effectLst>
                <a:outerShdw blurRad="38100" dist="38100" dir="2700000" algn="tl">
                  <a:srgbClr val="000000"/>
                </a:outerShdw>
              </a:effectLst>
            </a:endParaRPr>
          </a:p>
        </p:txBody>
      </p:sp>
      <p:sp>
        <p:nvSpPr>
          <p:cNvPr id="30724" name="Text Box 4"/>
          <p:cNvSpPr txBox="1">
            <a:spLocks noChangeArrowheads="1"/>
          </p:cNvSpPr>
          <p:nvPr/>
        </p:nvSpPr>
        <p:spPr bwMode="auto">
          <a:xfrm>
            <a:off x="2057400" y="762000"/>
            <a:ext cx="8001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tr-TR" altLang="tr-TR" sz="4400"/>
              <a:t>Dünya</a:t>
            </a:r>
            <a:endParaRPr lang="en-US" altLang="tr-TR" sz="4400"/>
          </a:p>
        </p:txBody>
      </p:sp>
      <p:sp>
        <p:nvSpPr>
          <p:cNvPr id="30728" name="FlagCount" hidden="1">
            <a:hlinkClick r:id="rId5" action="ppaction://hlinkfile"/>
          </p:cNvPr>
          <p:cNvSpPr>
            <a:spLocks noChangeArrowheads="1"/>
          </p:cNvSpPr>
          <p:nvPr/>
        </p:nvSpPr>
        <p:spPr bwMode="auto">
          <a:xfrm>
            <a:off x="9779000" y="254000"/>
            <a:ext cx="381000" cy="317500"/>
          </a:xfrm>
          <a:prstGeom prst="wedgeRoundRectCallout">
            <a:avLst>
              <a:gd name="adj1" fmla="val 680556"/>
              <a:gd name="adj2" fmla="val 20037"/>
              <a:gd name="adj3" fmla="val 16667"/>
            </a:avLst>
          </a:prstGeom>
          <a:solidFill>
            <a:schemeClr val="accent1">
              <a:alpha val="25000"/>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tr-TR" sz="1400" b="1">
                <a:latin typeface="Tahoma" panose="020B0604030504040204" pitchFamily="34" charset="0"/>
              </a:rPr>
              <a:t>0</a:t>
            </a:r>
          </a:p>
        </p:txBody>
      </p:sp>
      <p:pic>
        <p:nvPicPr>
          <p:cNvPr id="30729" name="Picture 9" descr="D:\dersler\ILA353\slide\globe_east_2048.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1752600"/>
            <a:ext cx="3886200" cy="3733800"/>
          </a:xfrm>
          <a:prstGeom prst="rect">
            <a:avLst/>
          </a:prstGeom>
          <a:noFill/>
          <a:extLst>
            <a:ext uri="{909E8E84-426E-40DD-AFC4-6F175D3DCCD1}">
              <a14:hiddenFill xmlns:a14="http://schemas.microsoft.com/office/drawing/2010/main">
                <a:solidFill>
                  <a:srgbClr val="FFFFFF"/>
                </a:solidFill>
              </a14:hiddenFill>
            </a:ext>
          </a:extLst>
        </p:spPr>
      </p:pic>
      <p:sp>
        <p:nvSpPr>
          <p:cNvPr id="30726" name="Line 6"/>
          <p:cNvSpPr>
            <a:spLocks noChangeShapeType="1"/>
          </p:cNvSpPr>
          <p:nvPr/>
        </p:nvSpPr>
        <p:spPr bwMode="auto">
          <a:xfrm flipH="1" flipV="1">
            <a:off x="5638800" y="1752600"/>
            <a:ext cx="1524000" cy="99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30727" name="Line 7"/>
          <p:cNvSpPr>
            <a:spLocks noChangeShapeType="1"/>
          </p:cNvSpPr>
          <p:nvPr/>
        </p:nvSpPr>
        <p:spPr bwMode="auto">
          <a:xfrm flipH="1">
            <a:off x="5638800" y="2819400"/>
            <a:ext cx="1524000" cy="2667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Tree>
    <p:custDataLst>
      <p:tags r:id="rId1"/>
    </p:custDataLst>
    <p:extLst>
      <p:ext uri="{BB962C8B-B14F-4D97-AF65-F5344CB8AC3E}">
        <p14:creationId xmlns:p14="http://schemas.microsoft.com/office/powerpoint/2010/main" val="2238808104"/>
      </p:ext>
    </p:extLst>
  </p:cSld>
  <p:clrMapOvr>
    <a:masterClrMapping/>
  </p:clrMapOvr>
  <p:transition>
    <p:pull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0723"/>
                                        </p:tgtEl>
                                        <p:attrNameLst>
                                          <p:attrName>style.visibility</p:attrName>
                                        </p:attrNameLst>
                                      </p:cBhvr>
                                      <p:to>
                                        <p:strVal val="visible"/>
                                      </p:to>
                                    </p:set>
                                    <p:anim calcmode="lin" valueType="num">
                                      <p:cBhvr additive="base">
                                        <p:cTn id="7" dur="500"/>
                                        <p:tgtEl>
                                          <p:spTgt spid="30723"/>
                                        </p:tgtEl>
                                        <p:attrNameLst>
                                          <p:attrName>ppt_y</p:attrName>
                                        </p:attrNameLst>
                                      </p:cBhvr>
                                      <p:tavLst>
                                        <p:tav tm="0">
                                          <p:val>
                                            <p:strVal val="#ppt_y+#ppt_h*1.125000"/>
                                          </p:val>
                                        </p:tav>
                                        <p:tav tm="100000">
                                          <p:val>
                                            <p:strVal val="#ppt_y"/>
                                          </p:val>
                                        </p:tav>
                                      </p:tavLst>
                                    </p:anim>
                                    <p:animEffect transition="in" filter="wipe(up)">
                                      <p:cBhvr>
                                        <p:cTn id="8" dur="500"/>
                                        <p:tgtEl>
                                          <p:spTgt spid="307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8290" name="Rectangle 2"/>
          <p:cNvSpPr>
            <a:spLocks noGrp="1" noChangeArrowheads="1"/>
          </p:cNvSpPr>
          <p:nvPr>
            <p:ph type="body" idx="1"/>
          </p:nvPr>
        </p:nvSpPr>
        <p:spPr/>
        <p:txBody>
          <a:bodyPr/>
          <a:lstStyle/>
          <a:p>
            <a:pPr>
              <a:buFontTx/>
              <a:buNone/>
            </a:pPr>
            <a:r>
              <a:rPr lang="en-US" altLang="tr-TR" sz="2400" b="1" dirty="0" err="1" smtClean="0"/>
              <a:t>Karanlık</a:t>
            </a:r>
            <a:r>
              <a:rPr lang="en-US" altLang="tr-TR" sz="2400" b="1" dirty="0" smtClean="0"/>
              <a:t> </a:t>
            </a:r>
            <a:r>
              <a:rPr lang="en-US" altLang="tr-TR" sz="2400" b="1" dirty="0" err="1" smtClean="0"/>
              <a:t>madde</a:t>
            </a:r>
            <a:r>
              <a:rPr lang="en-US" altLang="tr-TR" sz="2400" dirty="0"/>
              <a:t>; </a:t>
            </a:r>
            <a:r>
              <a:rPr lang="en-US" altLang="tr-TR" sz="2400" dirty="0" err="1"/>
              <a:t>astrofizikte</a:t>
            </a:r>
            <a:r>
              <a:rPr lang="en-US" altLang="tr-TR" sz="2400" dirty="0"/>
              <a:t>, </a:t>
            </a:r>
            <a:r>
              <a:rPr lang="en-US" altLang="tr-TR" sz="2400" dirty="0" err="1"/>
              <a:t>elektromanyetik</a:t>
            </a:r>
            <a:r>
              <a:rPr lang="en-US" altLang="tr-TR" sz="2400" dirty="0"/>
              <a:t> </a:t>
            </a:r>
            <a:r>
              <a:rPr lang="en-US" altLang="tr-TR" sz="2400" dirty="0" err="1"/>
              <a:t>dalgalarla</a:t>
            </a:r>
            <a:r>
              <a:rPr lang="en-US" altLang="tr-TR" sz="2400" dirty="0"/>
              <a:t> (</a:t>
            </a:r>
            <a:r>
              <a:rPr lang="en-US" altLang="tr-TR" sz="2400" dirty="0" err="1"/>
              <a:t>radyo</a:t>
            </a:r>
            <a:r>
              <a:rPr lang="en-US" altLang="tr-TR" sz="2400" dirty="0"/>
              <a:t> </a:t>
            </a:r>
            <a:r>
              <a:rPr lang="en-US" altLang="tr-TR" sz="2400" dirty="0" err="1" smtClean="0"/>
              <a:t>dalgaları</a:t>
            </a:r>
            <a:r>
              <a:rPr lang="en-US" altLang="tr-TR" sz="2400" dirty="0" smtClean="0"/>
              <a:t>, </a:t>
            </a:r>
            <a:r>
              <a:rPr lang="en-US" altLang="tr-TR" sz="2400" dirty="0" err="1"/>
              <a:t>gözle</a:t>
            </a:r>
            <a:r>
              <a:rPr lang="en-US" altLang="tr-TR" sz="2400" dirty="0"/>
              <a:t> </a:t>
            </a:r>
            <a:r>
              <a:rPr lang="en-US" altLang="tr-TR" sz="2400" dirty="0" err="1"/>
              <a:t>görülebilen</a:t>
            </a:r>
            <a:r>
              <a:rPr lang="en-US" altLang="tr-TR" sz="2400" dirty="0"/>
              <a:t> </a:t>
            </a:r>
            <a:r>
              <a:rPr lang="en-US" altLang="tr-TR" sz="2400" dirty="0" err="1"/>
              <a:t>ışık</a:t>
            </a:r>
            <a:r>
              <a:rPr lang="en-US" altLang="tr-TR" sz="2400" dirty="0"/>
              <a:t>, x-</a:t>
            </a:r>
            <a:r>
              <a:rPr lang="en-US" altLang="tr-TR" sz="2400" dirty="0" err="1"/>
              <a:t>ışınları</a:t>
            </a:r>
            <a:r>
              <a:rPr lang="en-US" altLang="tr-TR" sz="2400" dirty="0"/>
              <a:t>, vb.) </a:t>
            </a:r>
            <a:r>
              <a:rPr lang="en-US" altLang="tr-TR" sz="2400" dirty="0" err="1"/>
              <a:t>etkileşime</a:t>
            </a:r>
            <a:r>
              <a:rPr lang="en-US" altLang="tr-TR" sz="2400" dirty="0"/>
              <a:t> </a:t>
            </a:r>
            <a:r>
              <a:rPr lang="en-US" altLang="tr-TR" sz="2400" dirty="0" err="1"/>
              <a:t>girmeyen</a:t>
            </a:r>
            <a:r>
              <a:rPr lang="en-US" altLang="tr-TR" sz="2400" dirty="0"/>
              <a:t>, </a:t>
            </a:r>
            <a:r>
              <a:rPr lang="en-US" altLang="tr-TR" sz="2400" dirty="0" err="1"/>
              <a:t>varlığı</a:t>
            </a:r>
            <a:r>
              <a:rPr lang="en-US" altLang="tr-TR" sz="2400" dirty="0"/>
              <a:t> </a:t>
            </a:r>
            <a:r>
              <a:rPr lang="en-US" altLang="tr-TR" sz="2400" dirty="0" err="1"/>
              <a:t>yalnız</a:t>
            </a:r>
            <a:r>
              <a:rPr lang="en-US" altLang="tr-TR" sz="2400" dirty="0"/>
              <a:t> </a:t>
            </a:r>
            <a:r>
              <a:rPr lang="en-US" altLang="tr-TR" sz="2400" dirty="0" err="1"/>
              <a:t>diğer</a:t>
            </a:r>
            <a:r>
              <a:rPr lang="en-US" altLang="tr-TR" sz="2400" dirty="0"/>
              <a:t> </a:t>
            </a:r>
            <a:r>
              <a:rPr lang="en-US" altLang="tr-TR" sz="2400" dirty="0" err="1"/>
              <a:t>maddeler</a:t>
            </a:r>
            <a:r>
              <a:rPr lang="en-US" altLang="tr-TR" sz="2400" dirty="0"/>
              <a:t> </a:t>
            </a:r>
            <a:r>
              <a:rPr lang="en-US" altLang="tr-TR" sz="2400" dirty="0" err="1"/>
              <a:t>üzerindeki</a:t>
            </a:r>
            <a:r>
              <a:rPr lang="en-US" altLang="tr-TR" sz="2400" dirty="0"/>
              <a:t> </a:t>
            </a:r>
            <a:r>
              <a:rPr lang="en-US" altLang="tr-TR" sz="2400" dirty="0" err="1"/>
              <a:t>kütle</a:t>
            </a:r>
            <a:r>
              <a:rPr lang="en-US" altLang="tr-TR" sz="2400" dirty="0"/>
              <a:t> </a:t>
            </a:r>
            <a:r>
              <a:rPr lang="en-US" altLang="tr-TR" sz="2400" dirty="0" err="1"/>
              <a:t>çekimsel</a:t>
            </a:r>
            <a:r>
              <a:rPr lang="en-US" altLang="tr-TR" sz="2400" dirty="0"/>
              <a:t> </a:t>
            </a:r>
            <a:r>
              <a:rPr lang="en-US" altLang="tr-TR" sz="2400" dirty="0" err="1"/>
              <a:t>etkisi</a:t>
            </a:r>
            <a:r>
              <a:rPr lang="en-US" altLang="tr-TR" sz="2400" dirty="0"/>
              <a:t> </a:t>
            </a:r>
            <a:r>
              <a:rPr lang="en-US" altLang="tr-TR" sz="2400" dirty="0" err="1"/>
              <a:t>ile</a:t>
            </a:r>
            <a:r>
              <a:rPr lang="en-US" altLang="tr-TR" sz="2400" dirty="0"/>
              <a:t> </a:t>
            </a:r>
            <a:r>
              <a:rPr lang="en-US" altLang="tr-TR" sz="2400" dirty="0" err="1"/>
              <a:t>belirlenebilen</a:t>
            </a:r>
            <a:r>
              <a:rPr lang="en-US" altLang="tr-TR" sz="2400" dirty="0"/>
              <a:t> </a:t>
            </a:r>
            <a:r>
              <a:rPr lang="en-US" altLang="tr-TR" sz="2400" dirty="0" err="1"/>
              <a:t>maddelere</a:t>
            </a:r>
            <a:r>
              <a:rPr lang="en-US" altLang="tr-TR" sz="2400" dirty="0"/>
              <a:t> </a:t>
            </a:r>
            <a:r>
              <a:rPr lang="en-US" altLang="tr-TR" sz="2400" dirty="0" err="1"/>
              <a:t>denir</a:t>
            </a:r>
            <a:r>
              <a:rPr lang="en-US" altLang="tr-TR" sz="2400" dirty="0"/>
              <a:t>. </a:t>
            </a:r>
            <a:endParaRPr lang="en-US" altLang="tr-TR" sz="2400" dirty="0" smtClean="0"/>
          </a:p>
          <a:p>
            <a:pPr>
              <a:buFontTx/>
              <a:buNone/>
            </a:pPr>
            <a:endParaRPr lang="en-US" altLang="tr-TR" sz="2400" dirty="0" smtClean="0"/>
          </a:p>
          <a:p>
            <a:pPr>
              <a:buFontTx/>
              <a:buNone/>
            </a:pPr>
            <a:r>
              <a:rPr lang="en-US" altLang="tr-TR" sz="2400" b="1" i="1" dirty="0" err="1"/>
              <a:t>Karanlık</a:t>
            </a:r>
            <a:r>
              <a:rPr lang="en-US" altLang="tr-TR" sz="2400" b="1" i="1" dirty="0"/>
              <a:t> </a:t>
            </a:r>
            <a:r>
              <a:rPr lang="en-US" altLang="tr-TR" sz="2400" b="1" i="1" dirty="0" err="1"/>
              <a:t>enerji</a:t>
            </a:r>
            <a:r>
              <a:rPr lang="en-US" altLang="tr-TR" sz="2400" b="1" i="1" dirty="0"/>
              <a:t>; </a:t>
            </a:r>
            <a:r>
              <a:rPr lang="en-US" altLang="tr-TR" sz="2400" i="1" dirty="0" err="1"/>
              <a:t>fiziksel</a:t>
            </a:r>
            <a:r>
              <a:rPr lang="en-US" altLang="tr-TR" sz="2400" i="1" dirty="0"/>
              <a:t> </a:t>
            </a:r>
            <a:r>
              <a:rPr lang="en-US" altLang="tr-TR" sz="2400" i="1" dirty="0" err="1"/>
              <a:t>evrenbilim'de</a:t>
            </a:r>
            <a:r>
              <a:rPr lang="en-US" altLang="tr-TR" sz="2400" i="1" dirty="0"/>
              <a:t>, </a:t>
            </a:r>
            <a:r>
              <a:rPr lang="en-US" altLang="tr-TR" sz="2400" i="1" dirty="0" err="1"/>
              <a:t>astronomi'de</a:t>
            </a:r>
            <a:r>
              <a:rPr lang="en-US" altLang="tr-TR" sz="2400" i="1" dirty="0"/>
              <a:t>, </a:t>
            </a:r>
            <a:r>
              <a:rPr lang="en-US" altLang="tr-TR" sz="2400" i="1" dirty="0" err="1"/>
              <a:t>astrofizik'te</a:t>
            </a:r>
            <a:r>
              <a:rPr lang="en-US" altLang="tr-TR" sz="2400" i="1" dirty="0"/>
              <a:t> </a:t>
            </a:r>
            <a:r>
              <a:rPr lang="en-US" altLang="tr-TR" sz="2400" i="1" dirty="0" err="1"/>
              <a:t>ve</a:t>
            </a:r>
            <a:r>
              <a:rPr lang="en-US" altLang="tr-TR" sz="2400" i="1" dirty="0"/>
              <a:t> </a:t>
            </a:r>
            <a:r>
              <a:rPr lang="en-US" altLang="tr-TR" sz="2400" i="1" dirty="0" err="1"/>
              <a:t>gök</a:t>
            </a:r>
            <a:r>
              <a:rPr lang="en-US" altLang="tr-TR" sz="2400" i="1" dirty="0"/>
              <a:t> </a:t>
            </a:r>
            <a:r>
              <a:rPr lang="en-US" altLang="tr-TR" sz="2400" i="1" dirty="0" err="1"/>
              <a:t>mekaniği'nde</a:t>
            </a:r>
            <a:r>
              <a:rPr lang="en-US" altLang="tr-TR" sz="2400" i="1" dirty="0"/>
              <a:t>, </a:t>
            </a:r>
            <a:r>
              <a:rPr lang="en-US" altLang="tr-TR" sz="2400" i="1" dirty="0" err="1"/>
              <a:t>evreni</a:t>
            </a:r>
            <a:r>
              <a:rPr lang="en-US" altLang="tr-TR" sz="2400" i="1" dirty="0"/>
              <a:t> </a:t>
            </a:r>
            <a:r>
              <a:rPr lang="en-US" altLang="tr-TR" sz="2400" i="1" dirty="0" err="1"/>
              <a:t>sürekli</a:t>
            </a:r>
            <a:r>
              <a:rPr lang="en-US" altLang="tr-TR" sz="2400" i="1" dirty="0"/>
              <a:t> </a:t>
            </a:r>
            <a:r>
              <a:rPr lang="en-US" altLang="tr-TR" sz="2400" i="1" dirty="0" err="1"/>
              <a:t>genişlettiği</a:t>
            </a:r>
            <a:r>
              <a:rPr lang="en-US" altLang="tr-TR" sz="2400" i="1" dirty="0"/>
              <a:t> </a:t>
            </a:r>
            <a:r>
              <a:rPr lang="en-US" altLang="tr-TR" sz="2400" i="1" dirty="0" err="1"/>
              <a:t>ve</a:t>
            </a:r>
            <a:r>
              <a:rPr lang="en-US" altLang="tr-TR" sz="2400" i="1" dirty="0"/>
              <a:t> </a:t>
            </a:r>
            <a:r>
              <a:rPr lang="en-US" altLang="tr-TR" sz="2400" i="1" dirty="0" err="1"/>
              <a:t>galaksileri</a:t>
            </a:r>
            <a:r>
              <a:rPr lang="en-US" altLang="tr-TR" sz="2400" i="1" dirty="0"/>
              <a:t> </a:t>
            </a:r>
            <a:r>
              <a:rPr lang="en-US" altLang="tr-TR" sz="2400" i="1" dirty="0" err="1"/>
              <a:t>birbirlerinden</a:t>
            </a:r>
            <a:r>
              <a:rPr lang="en-US" altLang="tr-TR" sz="2400" i="1" dirty="0"/>
              <a:t> </a:t>
            </a:r>
            <a:r>
              <a:rPr lang="en-US" altLang="tr-TR" sz="2400" i="1" dirty="0" err="1"/>
              <a:t>uzaklaştırdığı</a:t>
            </a:r>
            <a:r>
              <a:rPr lang="en-US" altLang="tr-TR" sz="2400" i="1" dirty="0"/>
              <a:t> </a:t>
            </a:r>
            <a:r>
              <a:rPr lang="en-US" altLang="tr-TR" sz="2400" i="1" dirty="0" err="1"/>
              <a:t>varsayılan</a:t>
            </a:r>
            <a:r>
              <a:rPr lang="en-US" altLang="tr-TR" sz="2400" i="1" dirty="0"/>
              <a:t> </a:t>
            </a:r>
            <a:r>
              <a:rPr lang="en-US" altLang="tr-TR" sz="2400" i="1" dirty="0" err="1"/>
              <a:t>bir</a:t>
            </a:r>
            <a:r>
              <a:rPr lang="en-US" altLang="tr-TR" sz="2400" i="1" dirty="0"/>
              <a:t> </a:t>
            </a:r>
            <a:r>
              <a:rPr lang="en-US" altLang="tr-TR" sz="2400" i="1" dirty="0" err="1"/>
              <a:t>enerji</a:t>
            </a:r>
            <a:r>
              <a:rPr lang="en-US" altLang="tr-TR" sz="2400" i="1" dirty="0"/>
              <a:t> </a:t>
            </a:r>
            <a:r>
              <a:rPr lang="en-US" altLang="tr-TR" sz="2400" i="1" dirty="0" err="1"/>
              <a:t>türüdür</a:t>
            </a:r>
            <a:r>
              <a:rPr lang="en-US" altLang="tr-TR" sz="2400" i="1" dirty="0"/>
              <a:t>.</a:t>
            </a:r>
            <a:endParaRPr lang="en-US" altLang="tr-TR" sz="2400" dirty="0"/>
          </a:p>
        </p:txBody>
      </p:sp>
      <p:sp>
        <p:nvSpPr>
          <p:cNvPr id="2188291" name="Rectangle 3"/>
          <p:cNvSpPr>
            <a:spLocks noGrp="1" noChangeArrowheads="1"/>
          </p:cNvSpPr>
          <p:nvPr>
            <p:ph type="title"/>
          </p:nvPr>
        </p:nvSpPr>
        <p:spPr>
          <a:noFill/>
          <a:ln/>
        </p:spPr>
        <p:txBody>
          <a:bodyPr/>
          <a:lstStyle/>
          <a:p>
            <a:r>
              <a:rPr lang="tr-TR" altLang="tr-TR" sz="3600" dirty="0" smtClean="0"/>
              <a:t>Karanlık madde ve Karanlık enerji</a:t>
            </a:r>
            <a:endParaRPr lang="en-US" altLang="tr-TR" sz="3600" i="1" dirty="0"/>
          </a:p>
        </p:txBody>
      </p:sp>
      <p:pic>
        <p:nvPicPr>
          <p:cNvPr id="5122" name="Picture 2" descr="http://upload.wikimedia.org/wikipedia/commons/thumb/b/b9/GalacticRotation2.svg/250px-GalacticRotation2.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7601" y="4374573"/>
            <a:ext cx="4139045" cy="2483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1353824"/>
      </p:ext>
    </p:extLst>
  </p:cSld>
  <p:clrMapOvr>
    <a:masterClrMapping/>
  </p:clrMapOvr>
  <p:transition>
    <p:sndAc>
      <p:endSnd/>
    </p:sndAc>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5562600" y="5791200"/>
            <a:ext cx="47434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tr-TR" altLang="tr-TR" b="1" dirty="0">
                <a:effectLst>
                  <a:outerShdw blurRad="38100" dist="38100" dir="2700000" algn="tl">
                    <a:srgbClr val="000000"/>
                  </a:outerShdw>
                </a:effectLst>
              </a:rPr>
              <a:t>Ay-Yer uzaklığı</a:t>
            </a:r>
            <a:r>
              <a:rPr lang="en-US" altLang="tr-TR" b="1" dirty="0">
                <a:effectLst>
                  <a:outerShdw blurRad="38100" dist="38100" dir="2700000" algn="tl">
                    <a:srgbClr val="000000"/>
                  </a:outerShdw>
                </a:effectLst>
              </a:rPr>
              <a:t>: </a:t>
            </a:r>
            <a:r>
              <a:rPr lang="en-US" altLang="tr-TR" b="1" dirty="0">
                <a:solidFill>
                  <a:srgbClr val="FFFF00"/>
                </a:solidFill>
                <a:effectLst>
                  <a:outerShdw blurRad="38100" dist="38100" dir="2700000" algn="tl">
                    <a:srgbClr val="000000"/>
                  </a:outerShdw>
                </a:effectLst>
              </a:rPr>
              <a:t>384</a:t>
            </a:r>
            <a:r>
              <a:rPr lang="tr-TR" altLang="tr-TR" b="1" dirty="0">
                <a:solidFill>
                  <a:srgbClr val="FFFF00"/>
                </a:solidFill>
                <a:effectLst>
                  <a:outerShdw blurRad="38100" dist="38100" dir="2700000" algn="tl">
                    <a:srgbClr val="000000"/>
                  </a:outerShdw>
                </a:effectLst>
              </a:rPr>
              <a:t> </a:t>
            </a:r>
            <a:r>
              <a:rPr lang="en-US" altLang="tr-TR" b="1" dirty="0">
                <a:solidFill>
                  <a:srgbClr val="FFFF00"/>
                </a:solidFill>
                <a:effectLst>
                  <a:outerShdw blurRad="38100" dist="38100" dir="2700000" algn="tl">
                    <a:srgbClr val="000000"/>
                  </a:outerShdw>
                </a:effectLst>
              </a:rPr>
              <a:t>000 km</a:t>
            </a:r>
            <a:endParaRPr lang="tr-TR" altLang="tr-TR" b="1" dirty="0">
              <a:solidFill>
                <a:srgbClr val="FFFF00"/>
              </a:solidFill>
              <a:effectLst>
                <a:outerShdw blurRad="38100" dist="38100" dir="2700000" algn="tl">
                  <a:srgbClr val="000000"/>
                </a:outerShdw>
              </a:effectLst>
            </a:endParaRPr>
          </a:p>
          <a:p>
            <a:pPr algn="ctr"/>
            <a:r>
              <a:rPr lang="tr-TR" altLang="tr-TR" b="1" dirty="0">
                <a:solidFill>
                  <a:srgbClr val="FFFF00"/>
                </a:solidFill>
                <a:effectLst>
                  <a:outerShdw blurRad="38100" dist="38100" dir="2700000" algn="tl">
                    <a:srgbClr val="000000"/>
                  </a:outerShdw>
                </a:effectLst>
              </a:rPr>
              <a:t>(1.6x10</a:t>
            </a:r>
            <a:r>
              <a:rPr lang="tr-TR" altLang="tr-TR" b="1" baseline="30000" dirty="0">
                <a:solidFill>
                  <a:srgbClr val="FFFF00"/>
                </a:solidFill>
                <a:effectLst>
                  <a:outerShdw blurRad="38100" dist="38100" dir="2700000" algn="tl">
                    <a:srgbClr val="000000"/>
                  </a:outerShdw>
                </a:effectLst>
              </a:rPr>
              <a:t>6</a:t>
            </a:r>
            <a:r>
              <a:rPr lang="tr-TR" altLang="tr-TR" b="1" dirty="0">
                <a:solidFill>
                  <a:srgbClr val="FFFF00"/>
                </a:solidFill>
                <a:effectLst>
                  <a:outerShdw blurRad="38100" dist="38100" dir="2700000" algn="tl">
                    <a:srgbClr val="000000"/>
                  </a:outerShdw>
                </a:effectLst>
              </a:rPr>
              <a:t> km)</a:t>
            </a:r>
            <a:endParaRPr lang="en-US" altLang="tr-TR" b="1" dirty="0">
              <a:solidFill>
                <a:srgbClr val="FFFF00"/>
              </a:solidFill>
              <a:effectLst>
                <a:outerShdw blurRad="38100" dist="38100" dir="2700000" algn="tl">
                  <a:srgbClr val="000000"/>
                </a:outerShdw>
              </a:effectLst>
            </a:endParaRPr>
          </a:p>
        </p:txBody>
      </p:sp>
      <p:sp>
        <p:nvSpPr>
          <p:cNvPr id="31747" name="Text Box 3"/>
          <p:cNvSpPr txBox="1">
            <a:spLocks noChangeArrowheads="1"/>
          </p:cNvSpPr>
          <p:nvPr/>
        </p:nvSpPr>
        <p:spPr bwMode="auto">
          <a:xfrm>
            <a:off x="2057400" y="762000"/>
            <a:ext cx="8001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tr-TR" altLang="tr-TR" sz="4400" dirty="0"/>
              <a:t>Dünya - Ay</a:t>
            </a:r>
            <a:endParaRPr lang="en-US" altLang="tr-TR" sz="4400" dirty="0"/>
          </a:p>
        </p:txBody>
      </p:sp>
      <p:pic>
        <p:nvPicPr>
          <p:cNvPr id="31749" name="Picture 5" descr="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1" y="1752600"/>
            <a:ext cx="3719513" cy="3733800"/>
          </a:xfrm>
          <a:prstGeom prst="rect">
            <a:avLst/>
          </a:prstGeom>
          <a:noFill/>
          <a:extLst>
            <a:ext uri="{909E8E84-426E-40DD-AFC4-6F175D3DCCD1}">
              <a14:hiddenFill xmlns:a14="http://schemas.microsoft.com/office/drawing/2010/main">
                <a:solidFill>
                  <a:srgbClr val="FFFFFF"/>
                </a:solidFill>
              </a14:hiddenFill>
            </a:ext>
          </a:extLst>
        </p:spPr>
      </p:pic>
      <p:sp>
        <p:nvSpPr>
          <p:cNvPr id="31750" name="Line 6"/>
          <p:cNvSpPr>
            <a:spLocks noChangeShapeType="1"/>
          </p:cNvSpPr>
          <p:nvPr/>
        </p:nvSpPr>
        <p:spPr bwMode="auto">
          <a:xfrm flipH="1" flipV="1">
            <a:off x="5715000" y="1905000"/>
            <a:ext cx="2667000" cy="1676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31751" name="Line 7"/>
          <p:cNvSpPr>
            <a:spLocks noChangeShapeType="1"/>
          </p:cNvSpPr>
          <p:nvPr/>
        </p:nvSpPr>
        <p:spPr bwMode="auto">
          <a:xfrm flipH="1">
            <a:off x="5715000" y="3657600"/>
            <a:ext cx="2667000" cy="1828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31752" name="FlagCount" hidden="1">
            <a:hlinkClick r:id="rId4" action="ppaction://hlinkfile"/>
          </p:cNvPr>
          <p:cNvSpPr>
            <a:spLocks noChangeArrowheads="1"/>
          </p:cNvSpPr>
          <p:nvPr/>
        </p:nvSpPr>
        <p:spPr bwMode="auto">
          <a:xfrm>
            <a:off x="9779000" y="254000"/>
            <a:ext cx="381000" cy="317500"/>
          </a:xfrm>
          <a:prstGeom prst="wedgeRoundRectCallout">
            <a:avLst>
              <a:gd name="adj1" fmla="val 680556"/>
              <a:gd name="adj2" fmla="val 20037"/>
              <a:gd name="adj3" fmla="val 16667"/>
            </a:avLst>
          </a:prstGeom>
          <a:solidFill>
            <a:schemeClr val="accent1">
              <a:alpha val="25000"/>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tr-TR" sz="1400" b="1">
                <a:latin typeface="Tahoma" panose="020B0604030504040204" pitchFamily="34" charset="0"/>
              </a:rPr>
              <a:t>0</a:t>
            </a:r>
          </a:p>
        </p:txBody>
      </p:sp>
      <p:pic>
        <p:nvPicPr>
          <p:cNvPr id="31753" name="Picture 9" descr="D:\dersler\ILA353\slide\globe_east_204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1828800"/>
            <a:ext cx="3886200" cy="3733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86832399"/>
      </p:ext>
    </p:extLst>
  </p:cSld>
  <p:clrMapOvr>
    <a:masterClrMapping/>
  </p:clrMapOvr>
  <p:transition>
    <p:pull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cBhvr additive="base">
                                        <p:cTn id="7" dur="500"/>
                                        <p:tgtEl>
                                          <p:spTgt spid="31746"/>
                                        </p:tgtEl>
                                        <p:attrNameLst>
                                          <p:attrName>ppt_y</p:attrName>
                                        </p:attrNameLst>
                                      </p:cBhvr>
                                      <p:tavLst>
                                        <p:tav tm="0">
                                          <p:val>
                                            <p:strVal val="#ppt_y+#ppt_h*1.125000"/>
                                          </p:val>
                                        </p:tav>
                                        <p:tav tm="100000">
                                          <p:val>
                                            <p:strVal val="#ppt_y"/>
                                          </p:val>
                                        </p:tav>
                                      </p:tavLst>
                                    </p:anim>
                                    <p:animEffect transition="in" filter="wipe(up)">
                                      <p:cBhvr>
                                        <p:cTn id="8" dur="500"/>
                                        <p:tgtEl>
                                          <p:spTgt spid="31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3657600" y="5867400"/>
            <a:ext cx="6553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tr-TR" altLang="tr-TR" b="1" dirty="0">
                <a:effectLst>
                  <a:outerShdw blurRad="38100" dist="38100" dir="2700000" algn="tl">
                    <a:srgbClr val="000000"/>
                  </a:outerShdw>
                </a:effectLst>
              </a:rPr>
              <a:t>Yer-Güneş uzaklığı :</a:t>
            </a:r>
            <a:r>
              <a:rPr lang="en-US" altLang="tr-TR" b="1" dirty="0">
                <a:effectLst>
                  <a:outerShdw blurRad="38100" dist="38100" dir="2700000" algn="tl">
                    <a:srgbClr val="000000"/>
                  </a:outerShdw>
                </a:effectLst>
              </a:rPr>
              <a:t> </a:t>
            </a:r>
            <a:r>
              <a:rPr lang="en-US" altLang="tr-TR" b="1" dirty="0">
                <a:solidFill>
                  <a:srgbClr val="FFFF00"/>
                </a:solidFill>
                <a:effectLst>
                  <a:outerShdw blurRad="38100" dist="38100" dir="2700000" algn="tl">
                    <a:srgbClr val="000000"/>
                  </a:outerShdw>
                </a:effectLst>
              </a:rPr>
              <a:t>150</a:t>
            </a:r>
            <a:r>
              <a:rPr lang="tr-TR" altLang="tr-TR" b="1" dirty="0">
                <a:solidFill>
                  <a:srgbClr val="FFFF00"/>
                </a:solidFill>
                <a:effectLst>
                  <a:outerShdw blurRad="38100" dist="38100" dir="2700000" algn="tl">
                    <a:srgbClr val="000000"/>
                  </a:outerShdw>
                </a:effectLst>
              </a:rPr>
              <a:t> </a:t>
            </a:r>
            <a:r>
              <a:rPr lang="en-US" altLang="tr-TR" b="1" dirty="0">
                <a:solidFill>
                  <a:srgbClr val="FFFF00"/>
                </a:solidFill>
                <a:effectLst>
                  <a:outerShdw blurRad="38100" dist="38100" dir="2700000" algn="tl">
                    <a:srgbClr val="000000"/>
                  </a:outerShdw>
                </a:effectLst>
              </a:rPr>
              <a:t>000</a:t>
            </a:r>
            <a:r>
              <a:rPr lang="tr-TR" altLang="tr-TR" b="1" dirty="0">
                <a:solidFill>
                  <a:srgbClr val="FFFF00"/>
                </a:solidFill>
                <a:effectLst>
                  <a:outerShdw blurRad="38100" dist="38100" dir="2700000" algn="tl">
                    <a:srgbClr val="000000"/>
                  </a:outerShdw>
                </a:effectLst>
              </a:rPr>
              <a:t> </a:t>
            </a:r>
            <a:r>
              <a:rPr lang="en-US" altLang="tr-TR" b="1" dirty="0">
                <a:solidFill>
                  <a:srgbClr val="FFFF00"/>
                </a:solidFill>
                <a:effectLst>
                  <a:outerShdw blurRad="38100" dist="38100" dir="2700000" algn="tl">
                    <a:srgbClr val="000000"/>
                  </a:outerShdw>
                </a:effectLst>
              </a:rPr>
              <a:t>000 km</a:t>
            </a:r>
            <a:r>
              <a:rPr lang="tr-TR" altLang="tr-TR" b="1" dirty="0">
                <a:solidFill>
                  <a:srgbClr val="FFFF00"/>
                </a:solidFill>
                <a:effectLst>
                  <a:outerShdw blurRad="38100" dist="38100" dir="2700000" algn="tl">
                    <a:srgbClr val="000000"/>
                  </a:outerShdw>
                </a:effectLst>
              </a:rPr>
              <a:t> </a:t>
            </a:r>
            <a:r>
              <a:rPr lang="tr-TR" altLang="tr-TR" b="1" dirty="0">
                <a:solidFill>
                  <a:schemeClr val="tx2"/>
                </a:solidFill>
                <a:effectLst>
                  <a:outerShdw blurRad="38100" dist="38100" dir="2700000" algn="tl">
                    <a:srgbClr val="000000"/>
                  </a:outerShdw>
                </a:effectLst>
              </a:rPr>
              <a:t>=1 AB</a:t>
            </a:r>
          </a:p>
          <a:p>
            <a:pPr algn="ctr"/>
            <a:r>
              <a:rPr lang="tr-TR" altLang="tr-TR" b="1" dirty="0">
                <a:solidFill>
                  <a:srgbClr val="FFFF00"/>
                </a:solidFill>
                <a:effectLst>
                  <a:outerShdw blurRad="38100" dist="38100" dir="2700000" algn="tl">
                    <a:srgbClr val="000000"/>
                  </a:outerShdw>
                </a:effectLst>
              </a:rPr>
              <a:t>(1.6x10</a:t>
            </a:r>
            <a:r>
              <a:rPr lang="tr-TR" altLang="tr-TR" b="1" baseline="30000" dirty="0">
                <a:solidFill>
                  <a:srgbClr val="FFFF00"/>
                </a:solidFill>
                <a:effectLst>
                  <a:outerShdw blurRad="38100" dist="38100" dir="2700000" algn="tl">
                    <a:srgbClr val="000000"/>
                  </a:outerShdw>
                </a:effectLst>
              </a:rPr>
              <a:t>8</a:t>
            </a:r>
            <a:r>
              <a:rPr lang="tr-TR" altLang="tr-TR" b="1" dirty="0">
                <a:solidFill>
                  <a:srgbClr val="FFFF00"/>
                </a:solidFill>
                <a:effectLst>
                  <a:outerShdw blurRad="38100" dist="38100" dir="2700000" algn="tl">
                    <a:srgbClr val="000000"/>
                  </a:outerShdw>
                </a:effectLst>
              </a:rPr>
              <a:t> km)</a:t>
            </a:r>
            <a:endParaRPr lang="en-US" altLang="tr-TR" b="1" dirty="0">
              <a:solidFill>
                <a:srgbClr val="FFFF00"/>
              </a:solidFill>
              <a:effectLst>
                <a:outerShdw blurRad="38100" dist="38100" dir="2700000" algn="tl">
                  <a:srgbClr val="000000"/>
                </a:outerShdw>
              </a:effectLst>
            </a:endParaRPr>
          </a:p>
        </p:txBody>
      </p:sp>
      <p:sp>
        <p:nvSpPr>
          <p:cNvPr id="32771" name="Text Box 3"/>
          <p:cNvSpPr txBox="1">
            <a:spLocks noChangeArrowheads="1"/>
          </p:cNvSpPr>
          <p:nvPr/>
        </p:nvSpPr>
        <p:spPr bwMode="auto">
          <a:xfrm>
            <a:off x="2057400" y="762000"/>
            <a:ext cx="8001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tr-TR" altLang="tr-TR" sz="4400"/>
              <a:t>Güneş etrafında Yer’in yörüngesi</a:t>
            </a:r>
            <a:endParaRPr lang="en-US" altLang="tr-TR" sz="4400"/>
          </a:p>
        </p:txBody>
      </p:sp>
      <p:pic>
        <p:nvPicPr>
          <p:cNvPr id="32772" name="Picture 4" descr="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1" y="2057400"/>
            <a:ext cx="3719513" cy="3733800"/>
          </a:xfrm>
          <a:prstGeom prst="rect">
            <a:avLst/>
          </a:prstGeom>
          <a:noFill/>
          <a:extLst>
            <a:ext uri="{909E8E84-426E-40DD-AFC4-6F175D3DCCD1}">
              <a14:hiddenFill xmlns:a14="http://schemas.microsoft.com/office/drawing/2010/main">
                <a:solidFill>
                  <a:srgbClr val="FFFFFF"/>
                </a:solidFill>
              </a14:hiddenFill>
            </a:ext>
          </a:extLst>
        </p:spPr>
      </p:pic>
      <p:pic>
        <p:nvPicPr>
          <p:cNvPr id="32773" name="Picture 5" descr="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2119313"/>
            <a:ext cx="3886200" cy="3725862"/>
          </a:xfrm>
          <a:prstGeom prst="rect">
            <a:avLst/>
          </a:prstGeom>
          <a:noFill/>
          <a:extLst>
            <a:ext uri="{909E8E84-426E-40DD-AFC4-6F175D3DCCD1}">
              <a14:hiddenFill xmlns:a14="http://schemas.microsoft.com/office/drawing/2010/main">
                <a:solidFill>
                  <a:srgbClr val="FFFFFF"/>
                </a:solidFill>
              </a14:hiddenFill>
            </a:ext>
          </a:extLst>
        </p:spPr>
      </p:pic>
      <p:sp>
        <p:nvSpPr>
          <p:cNvPr id="32774" name="Line 6"/>
          <p:cNvSpPr>
            <a:spLocks noChangeShapeType="1"/>
          </p:cNvSpPr>
          <p:nvPr/>
        </p:nvSpPr>
        <p:spPr bwMode="auto">
          <a:xfrm flipH="1">
            <a:off x="2667000" y="2057400"/>
            <a:ext cx="3810000" cy="3048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32775" name="Line 7"/>
          <p:cNvSpPr>
            <a:spLocks noChangeShapeType="1"/>
          </p:cNvSpPr>
          <p:nvPr/>
        </p:nvSpPr>
        <p:spPr bwMode="auto">
          <a:xfrm flipH="1" flipV="1">
            <a:off x="2667000" y="5181600"/>
            <a:ext cx="381000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32776" name="FlagCount" hidden="1">
            <a:hlinkClick r:id="rId5" action="ppaction://hlinkfile"/>
          </p:cNvPr>
          <p:cNvSpPr>
            <a:spLocks noChangeArrowheads="1"/>
          </p:cNvSpPr>
          <p:nvPr/>
        </p:nvSpPr>
        <p:spPr bwMode="auto">
          <a:xfrm>
            <a:off x="9779000" y="254000"/>
            <a:ext cx="381000" cy="317500"/>
          </a:xfrm>
          <a:prstGeom prst="wedgeRoundRectCallout">
            <a:avLst>
              <a:gd name="adj1" fmla="val 680556"/>
              <a:gd name="adj2" fmla="val 20037"/>
              <a:gd name="adj3" fmla="val 16667"/>
            </a:avLst>
          </a:prstGeom>
          <a:solidFill>
            <a:schemeClr val="accent1">
              <a:alpha val="25000"/>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tr-TR" sz="1400" b="1">
                <a:latin typeface="Tahoma" panose="020B0604030504040204" pitchFamily="34" charset="0"/>
              </a:rPr>
              <a:t>0</a:t>
            </a:r>
          </a:p>
        </p:txBody>
      </p:sp>
    </p:spTree>
    <p:custDataLst>
      <p:tags r:id="rId1"/>
    </p:custDataLst>
    <p:extLst>
      <p:ext uri="{BB962C8B-B14F-4D97-AF65-F5344CB8AC3E}">
        <p14:creationId xmlns:p14="http://schemas.microsoft.com/office/powerpoint/2010/main" val="1371695801"/>
      </p:ext>
    </p:extLst>
  </p:cSld>
  <p:clrMapOvr>
    <a:masterClrMapping/>
  </p:clrMapOvr>
  <p:transition>
    <p:pull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3" descr="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304800"/>
            <a:ext cx="6400800" cy="6135688"/>
          </a:xfrm>
          <a:prstGeom prst="rect">
            <a:avLst/>
          </a:prstGeom>
          <a:noFill/>
          <a:extLst>
            <a:ext uri="{909E8E84-426E-40DD-AFC4-6F175D3DCCD1}">
              <a14:hiddenFill xmlns:a14="http://schemas.microsoft.com/office/drawing/2010/main">
                <a:solidFill>
                  <a:srgbClr val="FFFFFF"/>
                </a:solidFill>
              </a14:hiddenFill>
            </a:ext>
          </a:extLst>
        </p:spPr>
      </p:pic>
      <p:sp>
        <p:nvSpPr>
          <p:cNvPr id="33797" name="FlagCount" hidden="1">
            <a:hlinkClick r:id="rId4" action="ppaction://hlinkfile"/>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00"/>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tr-TR" sz="1400" b="1">
                <a:latin typeface="Tahoma" panose="020B0604030504040204" pitchFamily="34" charset="0"/>
              </a:rPr>
              <a:t>0</a:t>
            </a:r>
          </a:p>
        </p:txBody>
      </p:sp>
    </p:spTree>
    <p:custDataLst>
      <p:tags r:id="rId1"/>
    </p:custDataLst>
    <p:extLst>
      <p:ext uri="{BB962C8B-B14F-4D97-AF65-F5344CB8AC3E}">
        <p14:creationId xmlns:p14="http://schemas.microsoft.com/office/powerpoint/2010/main" val="2975267409"/>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TLE" val="Slide 7"/>
</p:tagLst>
</file>

<file path=ppt/tags/tag10.xml><?xml version="1.0" encoding="utf-8"?>
<p:tagLst xmlns:a="http://schemas.openxmlformats.org/drawingml/2006/main" xmlns:r="http://schemas.openxmlformats.org/officeDocument/2006/relationships" xmlns:p="http://schemas.openxmlformats.org/presentationml/2006/main">
  <p:tag name="TITLE" val="Slide 16"/>
</p:tagLst>
</file>

<file path=ppt/tags/tag11.xml><?xml version="1.0" encoding="utf-8"?>
<p:tagLst xmlns:a="http://schemas.openxmlformats.org/drawingml/2006/main" xmlns:r="http://schemas.openxmlformats.org/officeDocument/2006/relationships" xmlns:p="http://schemas.openxmlformats.org/presentationml/2006/main">
  <p:tag name="TITLE" val="Slide 17"/>
</p:tagLst>
</file>

<file path=ppt/tags/tag12.xml><?xml version="1.0" encoding="utf-8"?>
<p:tagLst xmlns:a="http://schemas.openxmlformats.org/drawingml/2006/main" xmlns:r="http://schemas.openxmlformats.org/officeDocument/2006/relationships" xmlns:p="http://schemas.openxmlformats.org/presentationml/2006/main">
  <p:tag name="TITLE" val="Slide 18"/>
</p:tagLst>
</file>

<file path=ppt/tags/tag13.xml><?xml version="1.0" encoding="utf-8"?>
<p:tagLst xmlns:a="http://schemas.openxmlformats.org/drawingml/2006/main" xmlns:r="http://schemas.openxmlformats.org/officeDocument/2006/relationships" xmlns:p="http://schemas.openxmlformats.org/presentationml/2006/main">
  <p:tag name="TITLE" val="Slide 19"/>
</p:tagLst>
</file>

<file path=ppt/tags/tag14.xml><?xml version="1.0" encoding="utf-8"?>
<p:tagLst xmlns:a="http://schemas.openxmlformats.org/drawingml/2006/main" xmlns:r="http://schemas.openxmlformats.org/officeDocument/2006/relationships" xmlns:p="http://schemas.openxmlformats.org/presentationml/2006/main">
  <p:tag name="MMPROD_MANAGE_ASSETS" val="FALSE"/>
  <p:tag name="MMPROD_IS_H264" val="0"/>
</p:tagLst>
</file>

<file path=ppt/tags/tag15.xml><?xml version="1.0" encoding="utf-8"?>
<p:tagLst xmlns:a="http://schemas.openxmlformats.org/drawingml/2006/main" xmlns:r="http://schemas.openxmlformats.org/officeDocument/2006/relationships" xmlns:p="http://schemas.openxmlformats.org/presentationml/2006/main">
  <p:tag name="TITLE" val="Slide 20"/>
</p:tagLst>
</file>

<file path=ppt/tags/tag16.xml><?xml version="1.0" encoding="utf-8"?>
<p:tagLst xmlns:a="http://schemas.openxmlformats.org/drawingml/2006/main" xmlns:r="http://schemas.openxmlformats.org/officeDocument/2006/relationships" xmlns:p="http://schemas.openxmlformats.org/presentationml/2006/main">
  <p:tag name="TITLE" val="Slide 21"/>
</p:tagLst>
</file>

<file path=ppt/tags/tag17.xml><?xml version="1.0" encoding="utf-8"?>
<p:tagLst xmlns:a="http://schemas.openxmlformats.org/drawingml/2006/main" xmlns:r="http://schemas.openxmlformats.org/officeDocument/2006/relationships" xmlns:p="http://schemas.openxmlformats.org/presentationml/2006/main">
  <p:tag name="MMPROD_MANAGE_ASSETS" val="FALSE"/>
  <p:tag name="MMPROD_IS_H264" val="0"/>
</p:tagLst>
</file>

<file path=ppt/tags/tag2.xml><?xml version="1.0" encoding="utf-8"?>
<p:tagLst xmlns:a="http://schemas.openxmlformats.org/drawingml/2006/main" xmlns:r="http://schemas.openxmlformats.org/officeDocument/2006/relationships" xmlns:p="http://schemas.openxmlformats.org/presentationml/2006/main">
  <p:tag name="TITLE" val="Slide 8"/>
</p:tagLst>
</file>

<file path=ppt/tags/tag3.xml><?xml version="1.0" encoding="utf-8"?>
<p:tagLst xmlns:a="http://schemas.openxmlformats.org/drawingml/2006/main" xmlns:r="http://schemas.openxmlformats.org/officeDocument/2006/relationships" xmlns:p="http://schemas.openxmlformats.org/presentationml/2006/main">
  <p:tag name="TITLE" val="Slide 9"/>
</p:tagLst>
</file>

<file path=ppt/tags/tag4.xml><?xml version="1.0" encoding="utf-8"?>
<p:tagLst xmlns:a="http://schemas.openxmlformats.org/drawingml/2006/main" xmlns:r="http://schemas.openxmlformats.org/officeDocument/2006/relationships" xmlns:p="http://schemas.openxmlformats.org/presentationml/2006/main">
  <p:tag name="TITLE" val="Slide 10"/>
</p:tagLst>
</file>

<file path=ppt/tags/tag5.xml><?xml version="1.0" encoding="utf-8"?>
<p:tagLst xmlns:a="http://schemas.openxmlformats.org/drawingml/2006/main" xmlns:r="http://schemas.openxmlformats.org/officeDocument/2006/relationships" xmlns:p="http://schemas.openxmlformats.org/presentationml/2006/main">
  <p:tag name="TITLE" val="Slide 11"/>
</p:tagLst>
</file>

<file path=ppt/tags/tag6.xml><?xml version="1.0" encoding="utf-8"?>
<p:tagLst xmlns:a="http://schemas.openxmlformats.org/drawingml/2006/main" xmlns:r="http://schemas.openxmlformats.org/officeDocument/2006/relationships" xmlns:p="http://schemas.openxmlformats.org/presentationml/2006/main">
  <p:tag name="TITLE" val="Slide 12"/>
</p:tagLst>
</file>

<file path=ppt/tags/tag7.xml><?xml version="1.0" encoding="utf-8"?>
<p:tagLst xmlns:a="http://schemas.openxmlformats.org/drawingml/2006/main" xmlns:r="http://schemas.openxmlformats.org/officeDocument/2006/relationships" xmlns:p="http://schemas.openxmlformats.org/presentationml/2006/main">
  <p:tag name="TITLE" val="Slide 13"/>
</p:tagLst>
</file>

<file path=ppt/tags/tag8.xml><?xml version="1.0" encoding="utf-8"?>
<p:tagLst xmlns:a="http://schemas.openxmlformats.org/drawingml/2006/main" xmlns:r="http://schemas.openxmlformats.org/officeDocument/2006/relationships" xmlns:p="http://schemas.openxmlformats.org/presentationml/2006/main">
  <p:tag name="TITLE" val="Slide 14"/>
</p:tagLst>
</file>

<file path=ppt/tags/tag9.xml><?xml version="1.0" encoding="utf-8"?>
<p:tagLst xmlns:a="http://schemas.openxmlformats.org/drawingml/2006/main" xmlns:r="http://schemas.openxmlformats.org/officeDocument/2006/relationships" xmlns:p="http://schemas.openxmlformats.org/presentationml/2006/main">
  <p:tag name="TITLE" val="Slide 15"/>
</p:tagLst>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Depth</Template>
  <TotalTime>448</TotalTime>
  <Words>995</Words>
  <Application>Microsoft Office PowerPoint</Application>
  <PresentationFormat>Widescreen</PresentationFormat>
  <Paragraphs>227</Paragraphs>
  <Slides>60</Slides>
  <Notes>10</Notes>
  <HiddenSlides>0</HiddenSlides>
  <MMClips>1</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60</vt:i4>
      </vt:variant>
    </vt:vector>
  </HeadingPairs>
  <TitlesOfParts>
    <vt:vector size="75" baseType="lpstr">
      <vt:lpstr>Arial</vt:lpstr>
      <vt:lpstr>Calibri</vt:lpstr>
      <vt:lpstr>Cataneo BT</vt:lpstr>
      <vt:lpstr>Corbel</vt:lpstr>
      <vt:lpstr>Helvetica</vt:lpstr>
      <vt:lpstr>Monotype Corsiva</vt:lpstr>
      <vt:lpstr>Symbol</vt:lpstr>
      <vt:lpstr>Tahoma</vt:lpstr>
      <vt:lpstr>Times New Roman</vt:lpstr>
      <vt:lpstr>Wingdings</vt:lpstr>
      <vt:lpstr>ZapfChancery</vt:lpstr>
      <vt:lpstr>Depth</vt:lpstr>
      <vt:lpstr>Default Design</vt:lpstr>
      <vt:lpstr>1_Default Design</vt:lpstr>
      <vt:lpstr>2_Default Design</vt:lpstr>
      <vt:lpstr>Evren ne kadar büyük?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Güneş Sistemi</vt:lpstr>
      <vt:lpstr>PowerPoint Presentation</vt:lpstr>
      <vt:lpstr>PowerPoint Presentation</vt:lpstr>
      <vt:lpstr>PowerPoint Presentation</vt:lpstr>
      <vt:lpstr>PowerPoint Presentation</vt:lpstr>
      <vt:lpstr>PowerPoint Presentation</vt:lpstr>
      <vt:lpstr>Samanyolu Gökadası </vt:lpstr>
      <vt:lpstr>PowerPoint Presentation</vt:lpstr>
      <vt:lpstr>PowerPoint Presentation</vt:lpstr>
      <vt:lpstr>Samanyolunun bir kolu</vt:lpstr>
      <vt:lpstr>Samanyolunun bir kolu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Peki bu Evren nasıl oluştu?</vt:lpstr>
      <vt:lpstr>PowerPoint Presentation</vt:lpstr>
      <vt:lpstr>Kısa bir tarihçe</vt:lpstr>
      <vt:lpstr>PowerPoint Presentation</vt:lpstr>
      <vt:lpstr>PowerPoint Presentation</vt:lpstr>
      <vt:lpstr>PowerPoint Presentation</vt:lpstr>
      <vt:lpstr>PowerPoint Presentation</vt:lpstr>
      <vt:lpstr>PowerPoint Presentation</vt:lpstr>
      <vt:lpstr>PowerPoint Presentation</vt:lpstr>
      <vt:lpstr>A Gallery of P-N from Hubble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Karanlık madde ve Karanlık enerji</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Tayf ve Tayfçekerler</dc:title>
  <dc:creator>Mesut Yilmaz</dc:creator>
  <cp:lastModifiedBy>Mesut Yilmaz</cp:lastModifiedBy>
  <cp:revision>42</cp:revision>
  <dcterms:created xsi:type="dcterms:W3CDTF">2014-12-04T08:42:43Z</dcterms:created>
  <dcterms:modified xsi:type="dcterms:W3CDTF">2015-12-12T12:33:59Z</dcterms:modified>
</cp:coreProperties>
</file>