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64" r:id="rId9"/>
    <p:sldId id="265" r:id="rId10"/>
    <p:sldId id="266" r:id="rId11"/>
    <p:sldId id="269" r:id="rId12"/>
    <p:sldId id="267" r:id="rId13"/>
  </p:sldIdLst>
  <p:sldSz cx="10691813" cy="7559675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24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32FAB-1D45-4966-AC8C-995F34B6D289}" type="datetimeFigureOut">
              <a:rPr lang="tr-TR" smtClean="0"/>
              <a:t>17.04.2020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43A69-FB80-4A96-AC54-68BB8E87A3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944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30A5-91F2-4935-91A6-8B8E8D314D76}" type="datetime1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78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C789A-6775-40A7-AE79-3D9164B2412E}" type="datetime1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83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21D9-25B3-4C11-83C8-DBB895828CFF}" type="datetime1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74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F7A1-6CA2-4737-B989-8D04BFE8F23D}" type="datetime1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67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B5D8-A53A-4E00-A430-0044EAFBBF28}" type="datetime1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2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E77AF-4E03-4C07-99D5-76CFE7EE6621}" type="datetime1">
              <a:rPr lang="tr-TR" smtClean="0"/>
              <a:t>17.04.2020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384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6042-9A19-4CE1-B46E-2FDE45CC500C}" type="datetime1">
              <a:rPr lang="tr-TR" smtClean="0"/>
              <a:t>17.04.2020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972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4AB4-3002-4806-8507-2B95CE9904B4}" type="datetime1">
              <a:rPr lang="tr-TR" smtClean="0"/>
              <a:t>17.04.2020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88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F068-DBE8-43B3-A58D-B4E949386C51}" type="datetime1">
              <a:rPr lang="tr-TR" smtClean="0"/>
              <a:t>17.04.2020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78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63FB-EAE1-4C19-83EA-B5BDB5CD27B4}" type="datetime1">
              <a:rPr lang="tr-TR" smtClean="0"/>
              <a:t>17.04.2020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779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F072-DABB-4623-A91C-9B5457F0A125}" type="datetime1">
              <a:rPr lang="tr-TR" smtClean="0"/>
              <a:t>17.04.2020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883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75D9F-4C58-4140-BDFF-7C1B90E54A05}" type="datetime1">
              <a:rPr lang="tr-TR" smtClean="0"/>
              <a:t>17.04.2020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745CB-F86D-4FE6-B82D-FD054EA5C78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49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7568" y="1738859"/>
            <a:ext cx="7937698" cy="231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KROMATOGRAFİ</a:t>
            </a:r>
            <a:r>
              <a:rPr lang="en-US" dirty="0" smtClean="0">
                <a:solidFill>
                  <a:srgbClr val="C00000"/>
                </a:solidFill>
                <a:latin typeface="Trebuchet MS" panose="020B0603020202020204"/>
              </a:rPr>
              <a:t>YE </a:t>
            </a:r>
            <a:r>
              <a:rPr lang="en-US" dirty="0" err="1" smtClean="0">
                <a:solidFill>
                  <a:srgbClr val="C00000"/>
                </a:solidFill>
                <a:latin typeface="Trebuchet MS" panose="020B0603020202020204"/>
              </a:rPr>
              <a:t>GİRİŞ</a:t>
            </a:r>
            <a:r>
              <a:rPr lang="en-US" dirty="0" smtClean="0">
                <a:solidFill>
                  <a:srgbClr val="C00000"/>
                </a:solidFill>
                <a:latin typeface="Trebuchet MS" panose="020B0603020202020204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srgbClr val="C00000"/>
                </a:solidFill>
                <a:latin typeface="Trebuchet MS" panose="020B0603020202020204"/>
              </a:rPr>
              <a:t>VE</a:t>
            </a:r>
            <a:r>
              <a:rPr lang="en-US" dirty="0" smtClean="0">
                <a:solidFill>
                  <a:srgbClr val="C00000"/>
                </a:solidFill>
                <a:latin typeface="Trebuchet MS" panose="020B0603020202020204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013535" y="4051300"/>
            <a:ext cx="7937698" cy="108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rgbClr val="C00000"/>
                </a:solidFill>
                <a:latin typeface="Trebuchet MS" panose="020B0603020202020204"/>
              </a:rPr>
              <a:t>KAĞIT</a:t>
            </a:r>
            <a:r>
              <a:rPr lang="en-US" dirty="0" smtClean="0">
                <a:solidFill>
                  <a:srgbClr val="C00000"/>
                </a:solidFill>
                <a:latin typeface="Trebuchet MS" panose="020B0603020202020204"/>
              </a:rPr>
              <a:t> KROMATOGRAFİSİ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43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301" y="1481173"/>
            <a:ext cx="5867399" cy="5954233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/>
              <a:t>B</a:t>
            </a:r>
            <a:r>
              <a:rPr lang="en-US" sz="2400" dirty="0" err="1" smtClean="0"/>
              <a:t>ileşenlerine</a:t>
            </a:r>
            <a:r>
              <a:rPr lang="en-US" sz="2400" dirty="0" smtClean="0"/>
              <a:t> </a:t>
            </a:r>
            <a:r>
              <a:rPr lang="en-US" sz="2400" dirty="0" err="1" smtClean="0"/>
              <a:t>ayrılmış</a:t>
            </a:r>
            <a:r>
              <a:rPr lang="en-US" sz="2400" dirty="0" smtClean="0"/>
              <a:t> </a:t>
            </a:r>
            <a:r>
              <a:rPr lang="en-US" sz="2400" dirty="0" err="1" smtClean="0"/>
              <a:t>olan</a:t>
            </a:r>
            <a:r>
              <a:rPr lang="en-US" sz="2400" dirty="0" smtClean="0"/>
              <a:t> X, A, B </a:t>
            </a:r>
            <a:r>
              <a:rPr lang="en-US" sz="2400" dirty="0" err="1" smtClean="0"/>
              <a:t>ve</a:t>
            </a:r>
            <a:r>
              <a:rPr lang="en-US" sz="2400" dirty="0" smtClean="0"/>
              <a:t> C </a:t>
            </a:r>
            <a:r>
              <a:rPr lang="tr-TR" sz="2400" dirty="0" smtClean="0"/>
              <a:t>numuneleri</a:t>
            </a:r>
            <a:r>
              <a:rPr lang="en-US" sz="2400" dirty="0" smtClean="0"/>
              <a:t> </a:t>
            </a:r>
            <a:r>
              <a:rPr lang="en-US" sz="2400" dirty="0" err="1" smtClean="0"/>
              <a:t>foto</a:t>
            </a:r>
            <a:r>
              <a:rPr lang="tr-TR" sz="2400" dirty="0" smtClean="0"/>
              <a:t>ğ</a:t>
            </a:r>
            <a:r>
              <a:rPr lang="en-US" sz="2400" dirty="0" err="1" smtClean="0"/>
              <a:t>rafta</a:t>
            </a:r>
            <a:r>
              <a:rPr lang="en-US" sz="2400" dirty="0" smtClean="0"/>
              <a:t> </a:t>
            </a:r>
            <a:r>
              <a:rPr lang="en-US" sz="2400" dirty="0" err="1" smtClean="0"/>
              <a:t>görülmektedir</a:t>
            </a:r>
            <a:r>
              <a:rPr lang="en-US" sz="2400" dirty="0" smtClean="0"/>
              <a:t>.</a:t>
            </a:r>
          </a:p>
          <a:p>
            <a:pPr algn="just"/>
            <a:r>
              <a:rPr lang="tr-TR" sz="2400" dirty="0" smtClean="0"/>
              <a:t>A mürekkebi sarı kırmızı ve mor renklerin bir karışımı.</a:t>
            </a:r>
          </a:p>
          <a:p>
            <a:pPr algn="just"/>
            <a:r>
              <a:rPr lang="tr-TR" sz="2400" dirty="0" smtClean="0"/>
              <a:t>B mürekkebi mavi, sarı, yeşil ve mor renklerin bir karışımı.</a:t>
            </a:r>
          </a:p>
          <a:p>
            <a:pPr algn="just"/>
            <a:r>
              <a:rPr lang="tr-TR" sz="2400" dirty="0" smtClean="0"/>
              <a:t>C mürekkebi ise bir karışım değil, sadece tek renk içeriyor.</a:t>
            </a:r>
          </a:p>
          <a:p>
            <a:pPr algn="just"/>
            <a:r>
              <a:rPr lang="en-US" sz="2400" dirty="0" smtClean="0"/>
              <a:t>X </a:t>
            </a:r>
            <a:r>
              <a:rPr lang="en-US" sz="2400" dirty="0" err="1" smtClean="0"/>
              <a:t>ve</a:t>
            </a:r>
            <a:r>
              <a:rPr lang="en-US" sz="2400" dirty="0" smtClean="0"/>
              <a:t> B </a:t>
            </a:r>
            <a:r>
              <a:rPr lang="en-US" sz="2400" dirty="0" err="1" smtClean="0"/>
              <a:t>kodlu</a:t>
            </a:r>
            <a:r>
              <a:rPr lang="en-US" sz="2400" dirty="0" smtClean="0"/>
              <a:t> </a:t>
            </a:r>
            <a:r>
              <a:rPr lang="en-US" sz="2400" dirty="0" err="1" smtClean="0"/>
              <a:t>örnekler</a:t>
            </a:r>
            <a:r>
              <a:rPr lang="en-US" sz="2400" dirty="0" smtClean="0"/>
              <a:t> </a:t>
            </a:r>
            <a:r>
              <a:rPr lang="en-US" sz="2400" dirty="0" err="1" smtClean="0"/>
              <a:t>birbirinin</a:t>
            </a:r>
            <a:r>
              <a:rPr lang="en-US" sz="2400" dirty="0" smtClean="0"/>
              <a:t> </a:t>
            </a:r>
            <a:r>
              <a:rPr lang="en-US" sz="2400" dirty="0" err="1" smtClean="0"/>
              <a:t>aynıdır</a:t>
            </a:r>
            <a:r>
              <a:rPr lang="en-US" sz="2400" dirty="0" smtClean="0"/>
              <a:t>. </a:t>
            </a:r>
            <a:r>
              <a:rPr lang="en-US" sz="2400" dirty="0" err="1" smtClean="0"/>
              <a:t>Yani</a:t>
            </a:r>
            <a:r>
              <a:rPr lang="en-US" sz="2400" dirty="0" smtClean="0"/>
              <a:t> </a:t>
            </a:r>
            <a:r>
              <a:rPr lang="en-US" sz="2400" dirty="0" err="1" smtClean="0"/>
              <a:t>mektup</a:t>
            </a:r>
            <a:r>
              <a:rPr lang="en-US" sz="2400" dirty="0" smtClean="0"/>
              <a:t>, B </a:t>
            </a:r>
            <a:r>
              <a:rPr lang="en-US" sz="2400" dirty="0" err="1" smtClean="0"/>
              <a:t>kalemi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yazılmıştır</a:t>
            </a:r>
            <a:r>
              <a:rPr lang="en-US" sz="2400" dirty="0" smtClean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178"/>
          <a:stretch/>
        </p:blipFill>
        <p:spPr>
          <a:xfrm>
            <a:off x="311867" y="1499189"/>
            <a:ext cx="3636144" cy="5486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5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301" y="1481173"/>
            <a:ext cx="6045200" cy="5954233"/>
          </a:xfrm>
        </p:spPr>
        <p:txBody>
          <a:bodyPr>
            <a:noAutofit/>
          </a:bodyPr>
          <a:lstStyle/>
          <a:p>
            <a:pPr algn="just"/>
            <a:r>
              <a:rPr lang="tr-TR" sz="2400" dirty="0" smtClean="0"/>
              <a:t>Bir mürekkebi oluşturan renkleri fazlarla olan etkileşimine göre sıralayabiliriz.</a:t>
            </a:r>
          </a:p>
          <a:p>
            <a:pPr algn="just"/>
            <a:r>
              <a:rPr lang="tr-TR" sz="2400" dirty="0" smtClean="0"/>
              <a:t>X numunesi için,</a:t>
            </a:r>
          </a:p>
          <a:p>
            <a:pPr algn="just"/>
            <a:r>
              <a:rPr lang="tr-TR" sz="2400" dirty="0" smtClean="0"/>
              <a:t>Mavi: En hızlı renk : hareketli fazla etkileşimi daha çok, kağıtla etkileşimi zayıf</a:t>
            </a:r>
          </a:p>
          <a:p>
            <a:pPr algn="just"/>
            <a:r>
              <a:rPr lang="tr-TR" sz="2400" dirty="0" smtClean="0"/>
              <a:t>Mor: En yavaş renk : kağıtla etkileşimi yüksek, etanolle girdiği etkileşim zayıf.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A numunesindeki renkleri hareketli fazla olan etkileşimine göre sıralayınız: </a:t>
            </a:r>
          </a:p>
          <a:p>
            <a:pPr marL="0" indent="0" algn="just">
              <a:buNone/>
            </a:pPr>
            <a:endParaRPr lang="tr-T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178"/>
          <a:stretch/>
        </p:blipFill>
        <p:spPr>
          <a:xfrm>
            <a:off x="311867" y="1499189"/>
            <a:ext cx="3636144" cy="5486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11</a:t>
            </a:fld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4473969" y="6159501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/>
              <a:t>Sarı &gt;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603619" y="6159500"/>
            <a:ext cx="1233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sz="2400" dirty="0" smtClean="0"/>
              <a:t>kırmızı &gt;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763765" y="6159500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r-TR" sz="2400" dirty="0" smtClean="0"/>
              <a:t>mor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32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1616149"/>
            <a:ext cx="9221689" cy="555467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err="1" smtClean="0"/>
              <a:t>Lütfen</a:t>
            </a:r>
            <a:r>
              <a:rPr lang="en-US" sz="2600" dirty="0" smtClean="0"/>
              <a:t> </a:t>
            </a:r>
            <a:r>
              <a:rPr lang="tr-TR" sz="2600" dirty="0" smtClean="0"/>
              <a:t>ANALİTİK KİMYA</a:t>
            </a:r>
            <a:r>
              <a:rPr lang="en-US" sz="2600" dirty="0" smtClean="0"/>
              <a:t> </a:t>
            </a:r>
            <a:r>
              <a:rPr lang="tr-TR" sz="2600" dirty="0" smtClean="0"/>
              <a:t>LABORATUVAR </a:t>
            </a:r>
            <a:r>
              <a:rPr lang="tr-TR" sz="2600" dirty="0"/>
              <a:t>FÖYÜ </a:t>
            </a:r>
            <a:r>
              <a:rPr lang="tr-TR" sz="2600" dirty="0" smtClean="0"/>
              <a:t>3</a:t>
            </a:r>
            <a:r>
              <a:rPr lang="en-US" sz="2600" dirty="0" smtClean="0"/>
              <a:t> (</a:t>
            </a:r>
            <a:r>
              <a:rPr lang="tr-TR" sz="2600" dirty="0" err="1" smtClean="0"/>
              <a:t>Enstrümental</a:t>
            </a:r>
            <a:r>
              <a:rPr lang="tr-TR" sz="2600" dirty="0" smtClean="0"/>
              <a:t> Analizler</a:t>
            </a:r>
            <a:r>
              <a:rPr lang="en-US" sz="2600" dirty="0" smtClean="0"/>
              <a:t>) 29. </a:t>
            </a:r>
            <a:r>
              <a:rPr lang="en-US" sz="2600" dirty="0" err="1" smtClean="0"/>
              <a:t>sayfada</a:t>
            </a:r>
            <a:r>
              <a:rPr lang="en-US" sz="2600" dirty="0" smtClean="0"/>
              <a:t> </a:t>
            </a:r>
            <a:r>
              <a:rPr lang="en-US" sz="2600" dirty="0" err="1" smtClean="0"/>
              <a:t>bulunan</a:t>
            </a:r>
            <a:r>
              <a:rPr lang="en-US" sz="2600" dirty="0" smtClean="0"/>
              <a:t> </a:t>
            </a:r>
            <a:r>
              <a:rPr lang="en-US" sz="2600" dirty="0" err="1" smtClean="0"/>
              <a:t>deney</a:t>
            </a:r>
            <a:r>
              <a:rPr lang="en-US" sz="2600" dirty="0" smtClean="0"/>
              <a:t> </a:t>
            </a:r>
            <a:r>
              <a:rPr lang="en-US" sz="2600" dirty="0" err="1" smtClean="0"/>
              <a:t>raporunu</a:t>
            </a:r>
            <a:r>
              <a:rPr lang="en-US" sz="2600" dirty="0" smtClean="0"/>
              <a:t> </a:t>
            </a:r>
            <a:r>
              <a:rPr lang="en-US" sz="2600" dirty="0" err="1" smtClean="0"/>
              <a:t>doldurunuz</a:t>
            </a:r>
            <a:r>
              <a:rPr lang="en-US" sz="2600" dirty="0" smtClean="0"/>
              <a:t>. </a:t>
            </a:r>
            <a:endParaRPr lang="tr-TR" sz="2600" dirty="0" smtClean="0"/>
          </a:p>
          <a:p>
            <a:endParaRPr lang="tr-TR" sz="2600" dirty="0"/>
          </a:p>
          <a:p>
            <a:endParaRPr lang="tr-TR" sz="2600" dirty="0" smtClean="0"/>
          </a:p>
          <a:p>
            <a:r>
              <a:rPr lang="en-US" sz="2600" dirty="0"/>
              <a:t>Principles of Instrumental Analysis, D.A.</a:t>
            </a:r>
            <a:r>
              <a:rPr lang="tr-TR" sz="2600" dirty="0"/>
              <a:t> </a:t>
            </a:r>
            <a:r>
              <a:rPr lang="en-US" sz="2600" dirty="0"/>
              <a:t>Skoog, </a:t>
            </a:r>
            <a:r>
              <a:rPr lang="en-US" sz="2600" dirty="0" err="1"/>
              <a:t>D.M</a:t>
            </a:r>
            <a:r>
              <a:rPr lang="en-US" sz="2600" dirty="0"/>
              <a:t>. West, II. Ed. 1981 </a:t>
            </a:r>
            <a:endParaRPr lang="tr-TR" sz="2600" dirty="0"/>
          </a:p>
          <a:p>
            <a:r>
              <a:rPr lang="tr-TR" sz="2600" dirty="0"/>
              <a:t>Analitik Kimya II, F. Onur, </a:t>
            </a:r>
            <a:r>
              <a:rPr lang="tr-TR" sz="2600" dirty="0" err="1"/>
              <a:t>A.Ü</a:t>
            </a:r>
            <a:r>
              <a:rPr lang="tr-TR" sz="2600" dirty="0"/>
              <a:t>. Eczacılık Fakültesi Yayınları No. 101, 2011</a:t>
            </a:r>
          </a:p>
          <a:p>
            <a:r>
              <a:rPr lang="tr-TR" sz="2600" dirty="0"/>
              <a:t>Analitik Kimya Pratikleri Kantitatif Analiz, F. Onur (Ed.), </a:t>
            </a:r>
            <a:r>
              <a:rPr lang="tr-TR" sz="2600" dirty="0" err="1"/>
              <a:t>A.Ü</a:t>
            </a:r>
            <a:r>
              <a:rPr lang="tr-TR" sz="2600" dirty="0"/>
              <a:t>. Eczacılık Fakültesi Yayınları No. 111, </a:t>
            </a:r>
            <a:r>
              <a:rPr lang="tr-TR" sz="2600" dirty="0" smtClean="0"/>
              <a:t>2014</a:t>
            </a:r>
          </a:p>
          <a:p>
            <a:r>
              <a:rPr lang="tr-TR" sz="2600" dirty="0"/>
              <a:t>Using </a:t>
            </a:r>
            <a:r>
              <a:rPr lang="tr-TR" sz="2600" dirty="0" err="1"/>
              <a:t>Paper</a:t>
            </a:r>
            <a:r>
              <a:rPr lang="tr-TR" sz="2600" dirty="0"/>
              <a:t> </a:t>
            </a:r>
            <a:r>
              <a:rPr lang="tr-TR" sz="2600" dirty="0" err="1"/>
              <a:t>Chromatography</a:t>
            </a:r>
            <a:r>
              <a:rPr lang="tr-TR" sz="2600" dirty="0"/>
              <a:t>, Oregon </a:t>
            </a:r>
            <a:r>
              <a:rPr lang="tr-TR" sz="2600" dirty="0" err="1"/>
              <a:t>State</a:t>
            </a:r>
            <a:r>
              <a:rPr lang="tr-TR" sz="2600" dirty="0"/>
              <a:t> </a:t>
            </a:r>
            <a:r>
              <a:rPr lang="tr-TR" sz="2600" dirty="0" err="1"/>
              <a:t>University</a:t>
            </a:r>
            <a:r>
              <a:rPr lang="tr-TR" sz="2600" dirty="0"/>
              <a:t>, </a:t>
            </a:r>
            <a:r>
              <a:rPr lang="tr-TR" sz="2600" dirty="0" err="1"/>
              <a:t>Environmental</a:t>
            </a:r>
            <a:r>
              <a:rPr lang="tr-TR" sz="2600" dirty="0"/>
              <a:t> </a:t>
            </a:r>
            <a:r>
              <a:rPr lang="tr-TR" sz="2600" dirty="0" err="1"/>
              <a:t>Health</a:t>
            </a:r>
            <a:r>
              <a:rPr lang="tr-TR" sz="2600" dirty="0"/>
              <a:t> </a:t>
            </a:r>
            <a:r>
              <a:rPr lang="tr-TR" sz="2600" dirty="0" err="1"/>
              <a:t>Sciences</a:t>
            </a:r>
            <a:r>
              <a:rPr lang="tr-TR" sz="2600" dirty="0"/>
              <a:t> </a:t>
            </a:r>
            <a:r>
              <a:rPr lang="tr-TR" sz="2600" dirty="0" smtClean="0"/>
              <a:t>Center. blogs.oregonstate.edu/</a:t>
            </a:r>
            <a:r>
              <a:rPr lang="tr-TR" sz="2600" dirty="0" err="1" smtClean="0"/>
              <a:t>hydroville</a:t>
            </a:r>
            <a:r>
              <a:rPr lang="tr-TR" sz="2600" dirty="0" smtClean="0"/>
              <a:t>/</a:t>
            </a:r>
            <a:r>
              <a:rPr lang="tr-TR" sz="2600" dirty="0" err="1" smtClean="0"/>
              <a:t>files</a:t>
            </a:r>
            <a:r>
              <a:rPr lang="tr-TR" sz="2600" dirty="0" smtClean="0"/>
              <a:t>/2014/06/paper_chrom1.doc. Erişim tarihi: 16.07.2017</a:t>
            </a:r>
          </a:p>
          <a:p>
            <a:r>
              <a:rPr lang="tr-TR" sz="2600" dirty="0" err="1" smtClean="0"/>
              <a:t>Drug</a:t>
            </a:r>
            <a:r>
              <a:rPr lang="tr-TR" sz="2600" dirty="0" smtClean="0"/>
              <a:t> </a:t>
            </a:r>
            <a:r>
              <a:rPr lang="tr-TR" sz="2600" dirty="0"/>
              <a:t>Analysis Using </a:t>
            </a:r>
            <a:r>
              <a:rPr lang="tr-TR" sz="2600" dirty="0" err="1"/>
              <a:t>Thin-Layer</a:t>
            </a:r>
            <a:r>
              <a:rPr lang="tr-TR" sz="2600" dirty="0"/>
              <a:t> </a:t>
            </a:r>
            <a:r>
              <a:rPr lang="tr-TR" sz="2600" dirty="0" err="1"/>
              <a:t>Chromatography</a:t>
            </a:r>
            <a:r>
              <a:rPr lang="tr-TR" sz="2600" dirty="0"/>
              <a:t>, </a:t>
            </a:r>
            <a:r>
              <a:rPr lang="tr-TR" sz="2600" dirty="0" err="1"/>
              <a:t>Annina</a:t>
            </a:r>
            <a:r>
              <a:rPr lang="tr-TR" sz="2600" dirty="0"/>
              <a:t> </a:t>
            </a:r>
            <a:r>
              <a:rPr lang="tr-TR" sz="2600" dirty="0" smtClean="0"/>
              <a:t>Carter. http</a:t>
            </a:r>
            <a:r>
              <a:rPr lang="tr-TR" sz="2600" dirty="0"/>
              <a:t>://</a:t>
            </a:r>
            <a:r>
              <a:rPr lang="tr-TR" sz="2600" dirty="0" smtClean="0"/>
              <a:t>www.terrificscience.org/</a:t>
            </a:r>
            <a:r>
              <a:rPr lang="tr-TR" sz="2600" dirty="0" err="1" smtClean="0"/>
              <a:t>lessonpdfs</a:t>
            </a:r>
            <a:r>
              <a:rPr lang="tr-TR" sz="2600" dirty="0" smtClean="0"/>
              <a:t>/DrugAnalysis.pdf. </a:t>
            </a:r>
            <a:r>
              <a:rPr lang="tr-TR" sz="2600" dirty="0"/>
              <a:t>Erişim tarihi: 16.07.2017</a:t>
            </a:r>
          </a:p>
          <a:p>
            <a:endParaRPr lang="tr-T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12</a:t>
            </a:fld>
            <a:endParaRPr lang="tr-TR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735062" y="2454442"/>
            <a:ext cx="9221689" cy="78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3200" noProof="0" dirty="0" smtClean="0">
                <a:solidFill>
                  <a:srgbClr val="C00000"/>
                </a:solidFill>
                <a:latin typeface="Trebuchet MS" panose="020B0603020202020204"/>
              </a:rPr>
              <a:t>Kaynaklar: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168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12" y="2062101"/>
            <a:ext cx="6402688" cy="3364338"/>
          </a:xfrm>
        </p:spPr>
        <p:txBody>
          <a:bodyPr>
            <a:normAutofit/>
          </a:bodyPr>
          <a:lstStyle/>
          <a:p>
            <a:pPr algn="just"/>
            <a:r>
              <a:rPr lang="tr-TR" sz="2400" dirty="0" smtClean="0"/>
              <a:t>Analizi yapılacak numuneler büyük çoğunlukla farklı maddelerin karışımı halinde bulunurlar. </a:t>
            </a:r>
          </a:p>
          <a:p>
            <a:pPr algn="just"/>
            <a:r>
              <a:rPr lang="tr-TR" sz="2400" dirty="0" smtClean="0"/>
              <a:t>Karışım halinde bulunan bu maddelerin verdikleri analitik sinyaller genellikle birbirlerini etkiler.</a:t>
            </a:r>
          </a:p>
          <a:p>
            <a:pPr algn="just"/>
            <a:r>
              <a:rPr lang="tr-TR" sz="2400" dirty="0" smtClean="0"/>
              <a:t>Bu yüzden, bu tip numunelerin kalitatif ya da kantitatif analizinden önce numunenin içeriğinde bulunan maddelerin birbirinden ayrılması gerekir.</a:t>
            </a:r>
            <a:endParaRPr lang="tr-TR" sz="2400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735012" y="1301214"/>
            <a:ext cx="92217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dirty="0" smtClean="0">
                <a:solidFill>
                  <a:srgbClr val="C00000"/>
                </a:solidFill>
                <a:latin typeface="Trebuchet MS" panose="020B0603020202020204"/>
              </a:rPr>
              <a:t>Ayırma Teknikleri</a:t>
            </a:r>
            <a:endParaRPr kumimoji="0" lang="tr-TR" sz="4000" b="0" i="0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8223544" y="3598905"/>
            <a:ext cx="943541" cy="916219"/>
            <a:chOff x="4949259" y="6255048"/>
            <a:chExt cx="708797" cy="673838"/>
          </a:xfrm>
        </p:grpSpPr>
        <p:sp>
          <p:nvSpPr>
            <p:cNvPr id="18" name="Rectangle 17"/>
            <p:cNvSpPr/>
            <p:nvPr/>
          </p:nvSpPr>
          <p:spPr>
            <a:xfrm>
              <a:off x="4968862" y="6695512"/>
              <a:ext cx="152400" cy="13497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Isosceles Triangle 1"/>
            <p:cNvSpPr/>
            <p:nvPr/>
          </p:nvSpPr>
          <p:spPr>
            <a:xfrm>
              <a:off x="4949259" y="6600261"/>
              <a:ext cx="170121" cy="1488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5311160" y="6705602"/>
              <a:ext cx="170121" cy="1488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5442293" y="6753547"/>
              <a:ext cx="170121" cy="1488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5091420" y="6780030"/>
              <a:ext cx="170121" cy="1488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4988639" y="6390268"/>
              <a:ext cx="170121" cy="1488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5442786" y="6557928"/>
              <a:ext cx="170121" cy="1488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5198140" y="6343209"/>
              <a:ext cx="170121" cy="1488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5350540" y="6495609"/>
              <a:ext cx="170121" cy="1488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5442786" y="6302451"/>
              <a:ext cx="170121" cy="1488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328881" y="6255048"/>
              <a:ext cx="152400" cy="13497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71138" y="6280744"/>
              <a:ext cx="152400" cy="13497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90017" y="6476166"/>
              <a:ext cx="152400" cy="13497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68752" y="6636343"/>
              <a:ext cx="152400" cy="13497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42293" y="6529279"/>
              <a:ext cx="152400" cy="13497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5158760" y="6553202"/>
              <a:ext cx="170121" cy="1488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Oval 19"/>
            <p:cNvSpPr/>
            <p:nvPr/>
          </p:nvSpPr>
          <p:spPr>
            <a:xfrm>
              <a:off x="4980910" y="6780030"/>
              <a:ext cx="145878" cy="1355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Oval 20"/>
            <p:cNvSpPr/>
            <p:nvPr/>
          </p:nvSpPr>
          <p:spPr>
            <a:xfrm>
              <a:off x="5158786" y="6450471"/>
              <a:ext cx="145878" cy="1355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2" name="Oval 21"/>
            <p:cNvSpPr/>
            <p:nvPr/>
          </p:nvSpPr>
          <p:spPr>
            <a:xfrm>
              <a:off x="5311186" y="6602871"/>
              <a:ext cx="145878" cy="1355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3" name="Oval 22"/>
            <p:cNvSpPr/>
            <p:nvPr/>
          </p:nvSpPr>
          <p:spPr>
            <a:xfrm>
              <a:off x="5252395" y="6783721"/>
              <a:ext cx="145878" cy="1355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4" name="Oval 23"/>
            <p:cNvSpPr/>
            <p:nvPr/>
          </p:nvSpPr>
          <p:spPr>
            <a:xfrm>
              <a:off x="5400551" y="6398883"/>
              <a:ext cx="145878" cy="1355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5" name="Oval 24"/>
            <p:cNvSpPr/>
            <p:nvPr/>
          </p:nvSpPr>
          <p:spPr>
            <a:xfrm>
              <a:off x="5512178" y="6653030"/>
              <a:ext cx="145878" cy="1355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333582" y="4486670"/>
            <a:ext cx="581765" cy="483807"/>
            <a:chOff x="5376150" y="5795853"/>
            <a:chExt cx="581765" cy="483807"/>
          </a:xfrm>
        </p:grpSpPr>
        <p:sp>
          <p:nvSpPr>
            <p:cNvPr id="63" name="Rectangle 62"/>
            <p:cNvSpPr/>
            <p:nvPr/>
          </p:nvSpPr>
          <p:spPr>
            <a:xfrm>
              <a:off x="5479218" y="6096136"/>
              <a:ext cx="202873" cy="1835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376150" y="5904374"/>
              <a:ext cx="202873" cy="1835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755042" y="5884201"/>
              <a:ext cx="202873" cy="1835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34460" y="5896136"/>
              <a:ext cx="202873" cy="1835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659603" y="6058478"/>
              <a:ext cx="202873" cy="1835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612927" y="5795853"/>
              <a:ext cx="202873" cy="1835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8998339" y="3267612"/>
            <a:ext cx="526393" cy="638606"/>
            <a:chOff x="5862476" y="6406710"/>
            <a:chExt cx="526393" cy="638606"/>
          </a:xfrm>
        </p:grpSpPr>
        <p:sp>
          <p:nvSpPr>
            <p:cNvPr id="52" name="Isosceles Triangle 51"/>
            <p:cNvSpPr/>
            <p:nvPr/>
          </p:nvSpPr>
          <p:spPr>
            <a:xfrm>
              <a:off x="5899209" y="6529770"/>
              <a:ext cx="226463" cy="20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3" name="Isosceles Triangle 52"/>
            <p:cNvSpPr/>
            <p:nvPr/>
          </p:nvSpPr>
          <p:spPr>
            <a:xfrm>
              <a:off x="6140827" y="6842916"/>
              <a:ext cx="226463" cy="20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6040506" y="6406710"/>
              <a:ext cx="226463" cy="20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5" name="Isosceles Triangle 54"/>
            <p:cNvSpPr/>
            <p:nvPr/>
          </p:nvSpPr>
          <p:spPr>
            <a:xfrm>
              <a:off x="5975708" y="6691006"/>
              <a:ext cx="226463" cy="20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5862476" y="6647434"/>
              <a:ext cx="226463" cy="20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6145069" y="6594167"/>
              <a:ext cx="226463" cy="20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8" name="Isosceles Triangle 57"/>
            <p:cNvSpPr/>
            <p:nvPr/>
          </p:nvSpPr>
          <p:spPr>
            <a:xfrm>
              <a:off x="6002485" y="6808670"/>
              <a:ext cx="226463" cy="20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5914364" y="6838120"/>
              <a:ext cx="226463" cy="20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6162406" y="6757960"/>
              <a:ext cx="226463" cy="20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6" name="Isosceles Triangle 65"/>
            <p:cNvSpPr/>
            <p:nvPr/>
          </p:nvSpPr>
          <p:spPr>
            <a:xfrm>
              <a:off x="6014500" y="6543457"/>
              <a:ext cx="226463" cy="20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811221" y="3389987"/>
            <a:ext cx="476564" cy="420561"/>
            <a:chOff x="4696376" y="5836858"/>
            <a:chExt cx="476564" cy="420561"/>
          </a:xfrm>
        </p:grpSpPr>
        <p:sp>
          <p:nvSpPr>
            <p:cNvPr id="67" name="Oval 66"/>
            <p:cNvSpPr/>
            <p:nvPr/>
          </p:nvSpPr>
          <p:spPr>
            <a:xfrm>
              <a:off x="4746521" y="6065152"/>
              <a:ext cx="168971" cy="192267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8" name="Oval 67"/>
            <p:cNvSpPr/>
            <p:nvPr/>
          </p:nvSpPr>
          <p:spPr>
            <a:xfrm>
              <a:off x="4789015" y="5836858"/>
              <a:ext cx="194191" cy="18432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9" name="Oval 68"/>
            <p:cNvSpPr/>
            <p:nvPr/>
          </p:nvSpPr>
          <p:spPr>
            <a:xfrm>
              <a:off x="4978749" y="5994167"/>
              <a:ext cx="194191" cy="18432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0" name="Oval 69"/>
            <p:cNvSpPr/>
            <p:nvPr/>
          </p:nvSpPr>
          <p:spPr>
            <a:xfrm>
              <a:off x="4834842" y="6025002"/>
              <a:ext cx="194191" cy="18432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1" name="Oval 70"/>
            <p:cNvSpPr/>
            <p:nvPr/>
          </p:nvSpPr>
          <p:spPr>
            <a:xfrm>
              <a:off x="4965637" y="5877957"/>
              <a:ext cx="194191" cy="18432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2" name="Oval 71"/>
            <p:cNvSpPr/>
            <p:nvPr/>
          </p:nvSpPr>
          <p:spPr>
            <a:xfrm>
              <a:off x="4696376" y="5940814"/>
              <a:ext cx="194191" cy="18432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77" name="Content Placeholder 2"/>
          <p:cNvSpPr txBox="1">
            <a:spLocks/>
          </p:cNvSpPr>
          <p:nvPr/>
        </p:nvSpPr>
        <p:spPr>
          <a:xfrm>
            <a:off x="735012" y="5627542"/>
            <a:ext cx="9335126" cy="132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400" dirty="0" smtClean="0"/>
              <a:t>Numuneyi oluşturan maddeleri birbirinden ayırmak için sabit faz ve hareketli fazın kullanıldığı yöntemler, kromatografik yöntemler olarak adlandırılırlar.</a:t>
            </a:r>
            <a:endParaRPr lang="tr-TR" sz="2400" dirty="0" smtClean="0">
              <a:solidFill>
                <a:srgbClr val="C00000"/>
              </a:solidFill>
            </a:endParaRPr>
          </a:p>
          <a:p>
            <a:pPr algn="just"/>
            <a:endParaRPr lang="tr-TR" sz="2400" dirty="0" smtClean="0"/>
          </a:p>
          <a:p>
            <a:pPr algn="just"/>
            <a:endParaRPr lang="tr-TR" sz="2400" dirty="0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35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735012" y="1301214"/>
            <a:ext cx="9221787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srgbClr val="C00000"/>
                </a:solidFill>
                <a:latin typeface="Trebuchet MS" panose="020B0603020202020204"/>
              </a:rPr>
              <a:t>Kromatografi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370416" y="5620106"/>
            <a:ext cx="244195" cy="463062"/>
          </a:xfrm>
          <a:prstGeom prst="downArrow">
            <a:avLst/>
          </a:prstGeom>
          <a:solidFill>
            <a:srgbClr val="306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own Arrow 10"/>
          <p:cNvSpPr/>
          <p:nvPr/>
        </p:nvSpPr>
        <p:spPr>
          <a:xfrm>
            <a:off x="8370416" y="1606370"/>
            <a:ext cx="244195" cy="463062"/>
          </a:xfrm>
          <a:prstGeom prst="downArrow">
            <a:avLst/>
          </a:prstGeom>
          <a:solidFill>
            <a:srgbClr val="306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7837995" y="1336682"/>
            <a:ext cx="1309035" cy="32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306098"/>
                </a:solidFill>
              </a:rPr>
              <a:t>Hareketli faz</a:t>
            </a:r>
            <a:endParaRPr lang="tr-TR" sz="1600" dirty="0">
              <a:solidFill>
                <a:srgbClr val="30609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37994" y="6061599"/>
            <a:ext cx="1309035" cy="32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306098"/>
                </a:solidFill>
              </a:rPr>
              <a:t>Hareketli faz</a:t>
            </a:r>
            <a:endParaRPr lang="tr-TR" sz="1600" dirty="0">
              <a:solidFill>
                <a:srgbClr val="306098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49502" y="2012414"/>
            <a:ext cx="1165903" cy="390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8" name="Group 17"/>
          <p:cNvGrpSpPr/>
          <p:nvPr/>
        </p:nvGrpSpPr>
        <p:grpSpPr>
          <a:xfrm>
            <a:off x="8730115" y="2012415"/>
            <a:ext cx="1165903" cy="392942"/>
            <a:chOff x="8730115" y="2012415"/>
            <a:chExt cx="1165903" cy="392942"/>
          </a:xfrm>
          <a:noFill/>
        </p:grpSpPr>
        <p:sp>
          <p:nvSpPr>
            <p:cNvPr id="14" name="Rectangle 13"/>
            <p:cNvSpPr/>
            <p:nvPr/>
          </p:nvSpPr>
          <p:spPr>
            <a:xfrm>
              <a:off x="8849502" y="2012415"/>
              <a:ext cx="1046516" cy="39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1600" dirty="0" smtClean="0"/>
                <a:t>numune</a:t>
              </a:r>
              <a:endParaRPr lang="tr-TR" sz="16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8730115" y="2215614"/>
              <a:ext cx="259881" cy="104074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9015433" y="2634025"/>
            <a:ext cx="1548820" cy="6070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Sabit fazla daha çok etkileşimde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39957" y="4353384"/>
            <a:ext cx="1424296" cy="728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sz="1600" dirty="0" smtClean="0">
              <a:solidFill>
                <a:schemeClr val="tx1"/>
              </a:solidFill>
            </a:endParaRPr>
          </a:p>
          <a:p>
            <a:r>
              <a:rPr lang="tr-TR" sz="1600" dirty="0" smtClean="0">
                <a:solidFill>
                  <a:schemeClr val="tx1"/>
                </a:solidFill>
              </a:rPr>
              <a:t>Hareketli fazla daha çok etkileşimde</a:t>
            </a:r>
          </a:p>
          <a:p>
            <a:endParaRPr lang="tr-TR" sz="1600" dirty="0">
              <a:solidFill>
                <a:schemeClr val="tx1"/>
              </a:solidFill>
            </a:endParaRPr>
          </a:p>
          <a:p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1586" y="3758464"/>
            <a:ext cx="784264" cy="61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dirty="0" smtClean="0">
              <a:solidFill>
                <a:schemeClr val="tx1"/>
              </a:solidFill>
            </a:endParaRPr>
          </a:p>
          <a:p>
            <a:pPr algn="ctr"/>
            <a:r>
              <a:rPr lang="tr-TR" sz="1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tr-TR" sz="1400" dirty="0">
              <a:solidFill>
                <a:schemeClr val="tx1"/>
              </a:solidFill>
            </a:endParaRPr>
          </a:p>
          <a:p>
            <a:pPr algn="ctr"/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2012414"/>
            <a:ext cx="6675856" cy="4215131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Hareketli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sabit</a:t>
            </a:r>
            <a:r>
              <a:rPr lang="en-US" sz="2400" dirty="0"/>
              <a:t> </a:t>
            </a:r>
            <a:r>
              <a:rPr lang="en-US" sz="2400" dirty="0" err="1"/>
              <a:t>faz</a:t>
            </a:r>
            <a:r>
              <a:rPr lang="en-US" sz="2400" dirty="0"/>
              <a:t> </a:t>
            </a:r>
            <a:r>
              <a:rPr lang="en-US" sz="2400" dirty="0" err="1"/>
              <a:t>kullanılarak</a:t>
            </a:r>
            <a:r>
              <a:rPr lang="en-US" sz="2400" dirty="0"/>
              <a:t> </a:t>
            </a:r>
            <a:r>
              <a:rPr lang="en-US" sz="2400" dirty="0" err="1"/>
              <a:t>pek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kromatografik </a:t>
            </a:r>
            <a:r>
              <a:rPr lang="en-US" sz="2400" dirty="0" err="1"/>
              <a:t>düzenek</a:t>
            </a:r>
            <a:r>
              <a:rPr lang="en-US" sz="2400" dirty="0"/>
              <a:t> </a:t>
            </a:r>
            <a:r>
              <a:rPr lang="en-US" sz="2400" dirty="0" err="1"/>
              <a:t>kurulabilir</a:t>
            </a:r>
            <a:r>
              <a:rPr lang="en-US" sz="2400" dirty="0"/>
              <a:t>. </a:t>
            </a:r>
            <a:endParaRPr lang="tr-TR" sz="2400" dirty="0" smtClean="0"/>
          </a:p>
          <a:p>
            <a:pPr algn="just"/>
            <a:r>
              <a:rPr lang="en-US" sz="2400" dirty="0" err="1" smtClean="0"/>
              <a:t>Hareketli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sabit</a:t>
            </a:r>
            <a:r>
              <a:rPr lang="en-US" sz="2400" dirty="0" smtClean="0"/>
              <a:t> </a:t>
            </a:r>
            <a:r>
              <a:rPr lang="en-US" sz="2400" dirty="0" err="1" smtClean="0"/>
              <a:t>faz</a:t>
            </a:r>
            <a:r>
              <a:rPr lang="en-US" sz="2400" dirty="0" smtClean="0"/>
              <a:t>, </a:t>
            </a:r>
            <a:r>
              <a:rPr lang="en-US" sz="2400" dirty="0" err="1" smtClean="0"/>
              <a:t>birbiriyle</a:t>
            </a:r>
            <a:r>
              <a:rPr lang="en-US" sz="2400" dirty="0" smtClean="0"/>
              <a:t> </a:t>
            </a:r>
            <a:r>
              <a:rPr lang="en-US" sz="2400" dirty="0" err="1" smtClean="0"/>
              <a:t>karışmayan</a:t>
            </a:r>
            <a:r>
              <a:rPr lang="en-US" sz="2400" dirty="0" smtClean="0"/>
              <a:t> </a:t>
            </a:r>
            <a:r>
              <a:rPr lang="en-US" sz="2400" dirty="0" err="1" smtClean="0"/>
              <a:t>iki</a:t>
            </a:r>
            <a:r>
              <a:rPr lang="en-US" sz="2400" dirty="0" smtClean="0"/>
              <a:t> </a:t>
            </a:r>
            <a:r>
              <a:rPr lang="en-US" sz="2400" dirty="0" err="1" smtClean="0"/>
              <a:t>farklı</a:t>
            </a:r>
            <a:r>
              <a:rPr lang="en-US" sz="2400" dirty="0" smtClean="0"/>
              <a:t> </a:t>
            </a:r>
            <a:r>
              <a:rPr lang="en-US" sz="2400" dirty="0" err="1" smtClean="0"/>
              <a:t>ortamdır</a:t>
            </a:r>
            <a:r>
              <a:rPr lang="en-US" sz="2400" dirty="0" smtClean="0"/>
              <a:t>. (Katı/</a:t>
            </a:r>
            <a:r>
              <a:rPr lang="en-US" sz="2400" dirty="0" err="1" smtClean="0"/>
              <a:t>sıvı</a:t>
            </a:r>
            <a:r>
              <a:rPr lang="en-US" sz="2400" dirty="0" smtClean="0"/>
              <a:t>, </a:t>
            </a:r>
            <a:r>
              <a:rPr lang="en-US" sz="2400" dirty="0" err="1" smtClean="0"/>
              <a:t>sıvı</a:t>
            </a:r>
            <a:r>
              <a:rPr lang="en-US" sz="2400" dirty="0" smtClean="0"/>
              <a:t>/</a:t>
            </a:r>
            <a:r>
              <a:rPr lang="en-US" sz="2400" dirty="0" err="1" smtClean="0"/>
              <a:t>gaz</a:t>
            </a:r>
            <a:r>
              <a:rPr lang="en-US" sz="2400" dirty="0" smtClean="0"/>
              <a:t>, </a:t>
            </a:r>
            <a:r>
              <a:rPr lang="en-US" sz="2400" dirty="0" err="1" smtClean="0"/>
              <a:t>sıvı</a:t>
            </a:r>
            <a:r>
              <a:rPr lang="en-US" sz="2400" dirty="0" smtClean="0"/>
              <a:t>/</a:t>
            </a:r>
            <a:r>
              <a:rPr lang="en-US" sz="2400" dirty="0" err="1" smtClean="0"/>
              <a:t>sıvı</a:t>
            </a:r>
            <a:r>
              <a:rPr lang="en-US" sz="2400" dirty="0" smtClean="0"/>
              <a:t>)</a:t>
            </a:r>
          </a:p>
          <a:p>
            <a:pPr algn="just"/>
            <a:r>
              <a:rPr lang="tr-TR" sz="2400" dirty="0" smtClean="0"/>
              <a:t>Sabit </a:t>
            </a:r>
            <a:r>
              <a:rPr lang="tr-TR" sz="2400" dirty="0"/>
              <a:t>fazın </a:t>
            </a:r>
            <a:r>
              <a:rPr lang="en-US" sz="2400" dirty="0" err="1"/>
              <a:t>görevi</a:t>
            </a:r>
            <a:r>
              <a:rPr lang="tr-TR" sz="2400" dirty="0"/>
              <a:t> maddeleri üzerinde tutarak alıkoymak, hareketli fazın </a:t>
            </a:r>
            <a:r>
              <a:rPr lang="en-US" sz="2400" dirty="0" err="1"/>
              <a:t>görevi</a:t>
            </a:r>
            <a:r>
              <a:rPr lang="tr-TR" sz="2400" dirty="0"/>
              <a:t> ise maddeleri kendi ile birlikte sürükleyerek hareket ettirmektir. </a:t>
            </a:r>
            <a:endParaRPr lang="en-US" sz="2400" dirty="0"/>
          </a:p>
          <a:p>
            <a:pPr algn="just"/>
            <a:r>
              <a:rPr lang="en-US" sz="2400" dirty="0" err="1"/>
              <a:t>Kromatografinin</a:t>
            </a:r>
            <a:r>
              <a:rPr lang="en-US" sz="2400" dirty="0"/>
              <a:t> </a:t>
            </a:r>
            <a:r>
              <a:rPr lang="en-US" sz="2400" dirty="0" err="1"/>
              <a:t>çalışma</a:t>
            </a:r>
            <a:r>
              <a:rPr lang="en-US" sz="2400" dirty="0"/>
              <a:t> </a:t>
            </a:r>
            <a:r>
              <a:rPr lang="en-US" sz="2400" dirty="0" err="1"/>
              <a:t>esası</a:t>
            </a:r>
            <a:r>
              <a:rPr lang="en-US" sz="2400" dirty="0"/>
              <a:t> </a:t>
            </a:r>
            <a:r>
              <a:rPr lang="en-US" sz="2400" dirty="0" err="1"/>
              <a:t>numunedeki</a:t>
            </a:r>
            <a:r>
              <a:rPr lang="en-US" sz="2400" dirty="0"/>
              <a:t> </a:t>
            </a:r>
            <a:r>
              <a:rPr lang="en-US" sz="2400" dirty="0" err="1"/>
              <a:t>maddelerin</a:t>
            </a:r>
            <a:r>
              <a:rPr lang="en-US" sz="2400" dirty="0"/>
              <a:t> </a:t>
            </a:r>
            <a:r>
              <a:rPr lang="en-US" sz="2400" dirty="0" err="1"/>
              <a:t>sabit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hareketli</a:t>
            </a:r>
            <a:r>
              <a:rPr lang="en-US" sz="2400" dirty="0"/>
              <a:t> </a:t>
            </a:r>
            <a:r>
              <a:rPr lang="en-US" sz="2400" dirty="0" err="1"/>
              <a:t>fazla</a:t>
            </a:r>
            <a:r>
              <a:rPr lang="en-US" sz="2400" dirty="0"/>
              <a:t> </a:t>
            </a:r>
            <a:r>
              <a:rPr lang="en-US" sz="2400" dirty="0" err="1"/>
              <a:t>girdikleri</a:t>
            </a:r>
            <a:r>
              <a:rPr lang="en-US" sz="2400" dirty="0"/>
              <a:t> </a:t>
            </a:r>
            <a:r>
              <a:rPr lang="en-US" sz="2400" dirty="0" err="1"/>
              <a:t>etkileşime</a:t>
            </a:r>
            <a:r>
              <a:rPr lang="en-US" sz="2400" dirty="0"/>
              <a:t> </a:t>
            </a:r>
            <a:r>
              <a:rPr lang="en-US" sz="2400" dirty="0" err="1"/>
              <a:t>dayanır</a:t>
            </a:r>
            <a:r>
              <a:rPr lang="en-US" sz="2400" dirty="0"/>
              <a:t>. </a:t>
            </a:r>
          </a:p>
          <a:p>
            <a:pPr algn="just"/>
            <a:endParaRPr lang="en-US" sz="2400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3</a:t>
            </a:fld>
            <a:endParaRPr lang="tr-TR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03" y="2107933"/>
            <a:ext cx="815142" cy="34796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967566" y="2781914"/>
            <a:ext cx="110278" cy="9755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Oval 28"/>
          <p:cNvSpPr/>
          <p:nvPr/>
        </p:nvSpPr>
        <p:spPr>
          <a:xfrm>
            <a:off x="8967248" y="4320381"/>
            <a:ext cx="115621" cy="11054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0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495000"/>
            <a:ext cx="1499191" cy="3842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940" y="2012414"/>
            <a:ext cx="7755811" cy="513768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2600" dirty="0" smtClean="0"/>
              <a:t>Aslında her madde, hem sabit hem de hareketli fazla belli oranda etkileşimdedir. Ama hangi fazla daha çok etkileşime girdikleri </a:t>
            </a:r>
            <a:r>
              <a:rPr lang="tr-TR" sz="2600" dirty="0" smtClean="0"/>
              <a:t>önemli</a:t>
            </a:r>
            <a:r>
              <a:rPr lang="tr-TR" sz="2600" dirty="0" smtClean="0"/>
              <a:t>dir.</a:t>
            </a:r>
            <a:endParaRPr lang="tr-TR" sz="2600" dirty="0" smtClean="0"/>
          </a:p>
          <a:p>
            <a:pPr algn="just"/>
            <a:r>
              <a:rPr lang="tr-TR" sz="2600" dirty="0" smtClean="0"/>
              <a:t>Hareketli fazla daha çok etkileşime giren madde hızla sürüklenir. Sabit fazla etkileşimi zayıftır.</a:t>
            </a:r>
          </a:p>
          <a:p>
            <a:pPr algn="just"/>
            <a:r>
              <a:rPr lang="tr-TR" sz="2600" dirty="0" smtClean="0"/>
              <a:t>Sabit fazla daha çok etkileşime giren maddelerin hareketli fazla etkileşimi zayıftır. Daha yavaş sürüklenirler.</a:t>
            </a:r>
          </a:p>
          <a:p>
            <a:pPr algn="just"/>
            <a:r>
              <a:rPr lang="tr-TR" sz="2600" dirty="0" smtClean="0"/>
              <a:t>Eğer bir madde hareketli fazla hiç etkileşime girmiyorsa, hiç sürüklenmeyecektir. </a:t>
            </a:r>
          </a:p>
          <a:p>
            <a:pPr algn="just"/>
            <a:r>
              <a:rPr lang="tr-TR" sz="2600" dirty="0" smtClean="0"/>
              <a:t>Numuneyi oluşturan maddelerin her biri hareketli ve sabit fazlarla farklı oranlarda etkileşime gireceği için düzenekte farklı hızlarla ilerlerler. </a:t>
            </a:r>
          </a:p>
          <a:p>
            <a:pPr algn="just"/>
            <a:r>
              <a:rPr lang="tr-TR" sz="2600" dirty="0" smtClean="0"/>
              <a:t>Böylece düzenekte farklı yerlerde bulunacakları için birbirlerinden ayrılmış olurlar. </a:t>
            </a:r>
          </a:p>
          <a:p>
            <a:pPr algn="just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4</a:t>
            </a:fld>
            <a:endParaRPr lang="tr-TR"/>
          </a:p>
        </p:txBody>
      </p:sp>
      <p:sp>
        <p:nvSpPr>
          <p:cNvPr id="9" name="Down Arrow 8"/>
          <p:cNvSpPr/>
          <p:nvPr/>
        </p:nvSpPr>
        <p:spPr>
          <a:xfrm>
            <a:off x="1183610" y="5774110"/>
            <a:ext cx="244195" cy="463062"/>
          </a:xfrm>
          <a:prstGeom prst="downArrow">
            <a:avLst/>
          </a:prstGeom>
          <a:solidFill>
            <a:srgbClr val="306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own Arrow 9"/>
          <p:cNvSpPr/>
          <p:nvPr/>
        </p:nvSpPr>
        <p:spPr>
          <a:xfrm>
            <a:off x="1183610" y="1760374"/>
            <a:ext cx="244195" cy="463062"/>
          </a:xfrm>
          <a:prstGeom prst="downArrow">
            <a:avLst/>
          </a:prstGeom>
          <a:solidFill>
            <a:srgbClr val="306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651189" y="1490686"/>
            <a:ext cx="1309035" cy="32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306098"/>
                </a:solidFill>
              </a:rPr>
              <a:t>Hareketli faz</a:t>
            </a:r>
            <a:endParaRPr lang="tr-TR" sz="1600" dirty="0">
              <a:solidFill>
                <a:srgbClr val="306098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188" y="6215603"/>
            <a:ext cx="1309035" cy="32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rgbClr val="306098"/>
                </a:solidFill>
              </a:rPr>
              <a:t>Hareketli faz</a:t>
            </a:r>
            <a:endParaRPr lang="tr-TR" sz="1600" dirty="0">
              <a:solidFill>
                <a:srgbClr val="30609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97" y="2261937"/>
            <a:ext cx="815142" cy="3479690"/>
          </a:xfrm>
          <a:prstGeom prst="rect">
            <a:avLst/>
          </a:prstGeom>
        </p:spPr>
      </p:pic>
      <p:sp>
        <p:nvSpPr>
          <p:cNvPr id="14" name="5-Point Star 13"/>
          <p:cNvSpPr/>
          <p:nvPr/>
        </p:nvSpPr>
        <p:spPr>
          <a:xfrm>
            <a:off x="1137891" y="2284794"/>
            <a:ext cx="62259" cy="62104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210916" y="2278444"/>
            <a:ext cx="62259" cy="62104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221509" y="2332157"/>
            <a:ext cx="62259" cy="62104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37891" y="2343915"/>
            <a:ext cx="62259" cy="62104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283768" y="2301305"/>
            <a:ext cx="62259" cy="62104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98" y="6237172"/>
            <a:ext cx="574940" cy="77629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62536" y="3843479"/>
            <a:ext cx="153098" cy="15830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281707" y="3116700"/>
            <a:ext cx="158132" cy="158595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5-Point Star 22"/>
          <p:cNvSpPr/>
          <p:nvPr/>
        </p:nvSpPr>
        <p:spPr>
          <a:xfrm>
            <a:off x="2272326" y="4538177"/>
            <a:ext cx="176895" cy="172285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9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1863672"/>
            <a:ext cx="9221689" cy="5337228"/>
          </a:xfrm>
        </p:spPr>
        <p:txBody>
          <a:bodyPr>
            <a:normAutofit/>
          </a:bodyPr>
          <a:lstStyle/>
          <a:p>
            <a:pPr algn="just"/>
            <a:r>
              <a:rPr lang="tr-TR" sz="2400" b="1" dirty="0" smtClean="0"/>
              <a:t>Sabit faz: </a:t>
            </a:r>
            <a:r>
              <a:rPr lang="tr-TR" sz="2400" dirty="0" smtClean="0"/>
              <a:t>Kağıt (</a:t>
            </a:r>
            <a:r>
              <a:rPr lang="tr-TR" sz="2400" dirty="0" err="1" smtClean="0"/>
              <a:t>örn</a:t>
            </a:r>
            <a:r>
              <a:rPr lang="tr-TR" sz="2400" dirty="0" smtClean="0"/>
              <a:t>. Süzgeç kağıdı)</a:t>
            </a:r>
          </a:p>
          <a:p>
            <a:pPr algn="just"/>
            <a:r>
              <a:rPr lang="tr-TR" sz="2400" b="1" dirty="0" smtClean="0"/>
              <a:t>Hareketli faz: </a:t>
            </a:r>
            <a:r>
              <a:rPr lang="tr-TR" sz="2400" dirty="0" smtClean="0"/>
              <a:t>Bir çözücü (etanol, </a:t>
            </a:r>
            <a:r>
              <a:rPr lang="tr-TR" sz="2400" dirty="0" err="1" smtClean="0"/>
              <a:t>metanol</a:t>
            </a:r>
            <a:r>
              <a:rPr lang="tr-TR" sz="2400" dirty="0" smtClean="0"/>
              <a:t>, su) veya çözücü karışımı</a:t>
            </a:r>
          </a:p>
          <a:p>
            <a:pPr algn="just"/>
            <a:r>
              <a:rPr lang="en-US" sz="2400" dirty="0" err="1" smtClean="0"/>
              <a:t>Numune</a:t>
            </a:r>
            <a:r>
              <a:rPr lang="en-US" sz="2400" dirty="0" smtClean="0"/>
              <a:t>/</a:t>
            </a:r>
            <a:r>
              <a:rPr lang="en-US" sz="2400" dirty="0" err="1" smtClean="0"/>
              <a:t>numuneler</a:t>
            </a:r>
            <a:r>
              <a:rPr lang="en-US" sz="2400" dirty="0" smtClean="0"/>
              <a:t> </a:t>
            </a:r>
            <a:r>
              <a:rPr lang="en-US" sz="2400" dirty="0" err="1" smtClean="0"/>
              <a:t>kağıt</a:t>
            </a:r>
            <a:r>
              <a:rPr lang="en-US" sz="2400" dirty="0" smtClean="0"/>
              <a:t> </a:t>
            </a:r>
            <a:r>
              <a:rPr lang="en-US" sz="2400" dirty="0" err="1" smtClean="0"/>
              <a:t>üzerine</a:t>
            </a:r>
            <a:r>
              <a:rPr lang="en-US" sz="2400" dirty="0" smtClean="0"/>
              <a:t> </a:t>
            </a:r>
            <a:r>
              <a:rPr lang="en-US" sz="2400" dirty="0" err="1" smtClean="0"/>
              <a:t>tatbik</a:t>
            </a:r>
            <a:r>
              <a:rPr lang="en-US" sz="2400" dirty="0" smtClean="0"/>
              <a:t> </a:t>
            </a:r>
            <a:r>
              <a:rPr lang="en-US" sz="2400" dirty="0" err="1" smtClean="0"/>
              <a:t>edilip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kağıdın</a:t>
            </a:r>
            <a:r>
              <a:rPr lang="en-US" sz="2400" dirty="0" smtClean="0"/>
              <a:t> alt </a:t>
            </a:r>
            <a:r>
              <a:rPr lang="en-US" sz="2400" dirty="0" err="1" smtClean="0"/>
              <a:t>ucu</a:t>
            </a:r>
            <a:r>
              <a:rPr lang="en-US" sz="2400" dirty="0" smtClean="0"/>
              <a:t> </a:t>
            </a:r>
            <a:r>
              <a:rPr lang="en-US" sz="2400" dirty="0" err="1" smtClean="0"/>
              <a:t>çözücüye</a:t>
            </a:r>
            <a:r>
              <a:rPr lang="en-US" sz="2400" dirty="0" smtClean="0"/>
              <a:t> </a:t>
            </a:r>
            <a:r>
              <a:rPr lang="en-US" sz="2400" dirty="0" err="1" smtClean="0"/>
              <a:t>daldırılır</a:t>
            </a:r>
            <a:r>
              <a:rPr lang="en-US" sz="2400" dirty="0" smtClean="0"/>
              <a:t>. </a:t>
            </a:r>
          </a:p>
          <a:p>
            <a:pPr algn="just"/>
            <a:r>
              <a:rPr lang="tr-TR" sz="2400" dirty="0" smtClean="0"/>
              <a:t>Hareketli faz</a:t>
            </a:r>
            <a:r>
              <a:rPr lang="en-US" sz="2400" dirty="0" smtClean="0"/>
              <a:t> </a:t>
            </a:r>
            <a:r>
              <a:rPr lang="tr-TR" sz="2400" dirty="0" smtClean="0"/>
              <a:t>yukarı doğru </a:t>
            </a:r>
            <a:r>
              <a:rPr lang="tr-TR" sz="2400" dirty="0"/>
              <a:t>hareket </a:t>
            </a:r>
            <a:r>
              <a:rPr lang="tr-TR" sz="2400" dirty="0" smtClean="0"/>
              <a:t>e</a:t>
            </a:r>
            <a:r>
              <a:rPr lang="en-US" sz="2400" dirty="0" err="1" smtClean="0"/>
              <a:t>derken</a:t>
            </a:r>
            <a:r>
              <a:rPr lang="en-US" sz="2400" dirty="0" smtClean="0"/>
              <a:t> </a:t>
            </a:r>
            <a:r>
              <a:rPr lang="en-US" sz="2400" dirty="0" err="1" smtClean="0"/>
              <a:t>numunelerin</a:t>
            </a:r>
            <a:r>
              <a:rPr lang="en-US" sz="2400" dirty="0" smtClean="0"/>
              <a:t> </a:t>
            </a:r>
            <a:r>
              <a:rPr lang="en-US" sz="2400" dirty="0" err="1" smtClean="0"/>
              <a:t>bulunduğu</a:t>
            </a:r>
            <a:r>
              <a:rPr lang="en-US" sz="2400" dirty="0" smtClean="0"/>
              <a:t> </a:t>
            </a:r>
            <a:r>
              <a:rPr lang="en-US" sz="2400" dirty="0" err="1" smtClean="0"/>
              <a:t>noktaya</a:t>
            </a:r>
            <a:r>
              <a:rPr lang="en-US" sz="2400" dirty="0" smtClean="0"/>
              <a:t> </a:t>
            </a:r>
            <a:r>
              <a:rPr lang="en-US" sz="2400" dirty="0" err="1" smtClean="0"/>
              <a:t>geldi</a:t>
            </a:r>
            <a:r>
              <a:rPr lang="tr-TR" sz="2400" dirty="0" err="1" smtClean="0"/>
              <a:t>ğinde</a:t>
            </a:r>
            <a:r>
              <a:rPr lang="en-US" sz="2400" dirty="0" smtClean="0"/>
              <a:t> </a:t>
            </a:r>
            <a:r>
              <a:rPr lang="tr-TR" sz="2400" dirty="0" smtClean="0"/>
              <a:t>numune</a:t>
            </a:r>
            <a:r>
              <a:rPr lang="en-US" sz="2400" dirty="0" err="1" smtClean="0"/>
              <a:t>deki</a:t>
            </a:r>
            <a:r>
              <a:rPr lang="tr-TR" sz="2400" dirty="0" smtClean="0"/>
              <a:t> molekülleri </a:t>
            </a:r>
            <a:r>
              <a:rPr lang="tr-TR" sz="2400" dirty="0"/>
              <a:t>çözüp </a:t>
            </a:r>
            <a:r>
              <a:rPr lang="tr-TR" sz="2400" dirty="0" smtClean="0"/>
              <a:t>kendisi </a:t>
            </a:r>
            <a:r>
              <a:rPr lang="tr-TR" sz="2400" dirty="0"/>
              <a:t>ile </a:t>
            </a:r>
            <a:r>
              <a:rPr lang="tr-TR" sz="2400" dirty="0" smtClean="0"/>
              <a:t>sürükle</a:t>
            </a:r>
            <a:r>
              <a:rPr lang="en-US" sz="2400" dirty="0" err="1" smtClean="0"/>
              <a:t>meye</a:t>
            </a:r>
            <a:r>
              <a:rPr lang="en-US" sz="2400" dirty="0" smtClean="0"/>
              <a:t> </a:t>
            </a:r>
            <a:r>
              <a:rPr lang="en-US" sz="2400" dirty="0" err="1" smtClean="0"/>
              <a:t>çalışır</a:t>
            </a:r>
            <a:r>
              <a:rPr lang="en-US" sz="2400" dirty="0" smtClean="0"/>
              <a:t>.</a:t>
            </a:r>
          </a:p>
          <a:p>
            <a:pPr algn="just"/>
            <a:r>
              <a:rPr lang="tr-TR" sz="2400" dirty="0" smtClean="0"/>
              <a:t>Numune</a:t>
            </a:r>
            <a:r>
              <a:rPr lang="en-US" sz="2400" dirty="0" err="1" smtClean="0"/>
              <a:t>leri</a:t>
            </a:r>
            <a:r>
              <a:rPr lang="en-US" sz="2400" dirty="0" smtClean="0"/>
              <a:t> </a:t>
            </a:r>
            <a:r>
              <a:rPr lang="en-US" sz="2400" dirty="0" err="1" smtClean="0"/>
              <a:t>oluşturan</a:t>
            </a:r>
            <a:r>
              <a:rPr lang="en-US" sz="2400" dirty="0" smtClean="0"/>
              <a:t> </a:t>
            </a:r>
            <a:r>
              <a:rPr lang="tr-TR" sz="2400" dirty="0" smtClean="0"/>
              <a:t>maddelerin </a:t>
            </a:r>
            <a:r>
              <a:rPr lang="en-US" sz="2400" dirty="0" err="1" smtClean="0"/>
              <a:t>kağıt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çözücüye</a:t>
            </a:r>
            <a:r>
              <a:rPr lang="en-US" sz="2400" dirty="0" smtClean="0"/>
              <a:t> </a:t>
            </a:r>
            <a:r>
              <a:rPr lang="en-US" sz="2400" dirty="0" err="1" smtClean="0"/>
              <a:t>ilgileri</a:t>
            </a:r>
            <a:r>
              <a:rPr lang="en-US" sz="2400" dirty="0" smtClean="0"/>
              <a:t> </a:t>
            </a:r>
            <a:r>
              <a:rPr lang="tr-TR" sz="2400" dirty="0" smtClean="0"/>
              <a:t>farklı </a:t>
            </a:r>
            <a:r>
              <a:rPr lang="tr-TR" sz="2400" dirty="0"/>
              <a:t>olacağı için farklı hızlarda sürüklenerek birbirlerinden ayrılırlar. </a:t>
            </a:r>
            <a:endParaRPr lang="en-US" sz="2400" dirty="0" smtClean="0"/>
          </a:p>
          <a:p>
            <a:pPr algn="just"/>
            <a:r>
              <a:rPr lang="tr-TR" sz="2400" dirty="0" smtClean="0"/>
              <a:t>Hareketli </a:t>
            </a:r>
            <a:r>
              <a:rPr lang="tr-TR" sz="2400" dirty="0"/>
              <a:t>faza ilgisi yüksek olan maddeler daha hızlı ilerleyerek üst kısımlara ulaşırlar. </a:t>
            </a:r>
            <a:endParaRPr lang="en-US" sz="2400" dirty="0" smtClean="0"/>
          </a:p>
          <a:p>
            <a:pPr algn="just"/>
            <a:r>
              <a:rPr lang="tr-TR" sz="2400" dirty="0" smtClean="0"/>
              <a:t>Sabit </a:t>
            </a:r>
            <a:r>
              <a:rPr lang="tr-TR" sz="2400" dirty="0"/>
              <a:t>faza ilgisi yüksek olan maddeler ise daha yavaş ilerler ve </a:t>
            </a:r>
            <a:r>
              <a:rPr lang="tr-TR" sz="2400" dirty="0" smtClean="0"/>
              <a:t>kağıdın </a:t>
            </a:r>
            <a:r>
              <a:rPr lang="tr-TR" sz="2400" dirty="0"/>
              <a:t>daha alt kısımlarında bulunurlar. 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 smtClean="0">
                <a:solidFill>
                  <a:srgbClr val="C00000"/>
                </a:solidFill>
                <a:latin typeface="Trebuchet MS" panose="020B0603020202020204"/>
              </a:rPr>
              <a:t>Kağıt</a:t>
            </a:r>
            <a:r>
              <a:rPr lang="en-US" sz="4000" noProof="0" dirty="0" smtClean="0">
                <a:solidFill>
                  <a:srgbClr val="C00000"/>
                </a:solidFill>
                <a:latin typeface="Trebuchet MS" panose="020B0603020202020204"/>
              </a:rPr>
              <a:t> kromatografisi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0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38" y="3947479"/>
            <a:ext cx="9221689" cy="2554416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Bir intihar vakasında maktulün başucunda bir mektup </a:t>
            </a:r>
            <a:r>
              <a:rPr lang="tr-TR" sz="2400" dirty="0" smtClean="0"/>
              <a:t>bulunmuştur</a:t>
            </a:r>
            <a:r>
              <a:rPr lang="tr-TR" sz="2400" dirty="0"/>
              <a:t>. </a:t>
            </a:r>
            <a:r>
              <a:rPr lang="en-US" sz="2400" dirty="0" smtClean="0"/>
              <a:t>M</a:t>
            </a:r>
            <a:r>
              <a:rPr lang="tr-TR" sz="2400" dirty="0" err="1" smtClean="0"/>
              <a:t>ektuptaki</a:t>
            </a:r>
            <a:r>
              <a:rPr lang="tr-TR" sz="2400" dirty="0" smtClean="0"/>
              <a:t> </a:t>
            </a:r>
            <a:r>
              <a:rPr lang="tr-TR" sz="2400" dirty="0"/>
              <a:t>mürekkep </a:t>
            </a:r>
            <a:r>
              <a:rPr lang="tr-TR" sz="2400" dirty="0" smtClean="0"/>
              <a:t>lekesi </a:t>
            </a:r>
            <a:r>
              <a:rPr lang="tr-TR" sz="2400" dirty="0"/>
              <a:t>ve üç </a:t>
            </a:r>
            <a:r>
              <a:rPr lang="tr-TR" sz="2400" dirty="0" smtClean="0"/>
              <a:t>şüpheli</a:t>
            </a:r>
            <a:r>
              <a:rPr lang="en-US" sz="2400" dirty="0" smtClean="0"/>
              <a:t>den </a:t>
            </a:r>
            <a:r>
              <a:rPr lang="en-US" sz="2400" dirty="0" err="1" smtClean="0"/>
              <a:t>alınan</a:t>
            </a:r>
            <a:r>
              <a:rPr lang="en-US" sz="2400" dirty="0" smtClean="0"/>
              <a:t> </a:t>
            </a:r>
            <a:r>
              <a:rPr lang="tr-TR" sz="2400" dirty="0" smtClean="0"/>
              <a:t>kalemler</a:t>
            </a:r>
            <a:r>
              <a:rPr lang="en-US" sz="2400" dirty="0" smtClean="0"/>
              <a:t> </a:t>
            </a:r>
            <a:r>
              <a:rPr lang="en-US" sz="2400" dirty="0" err="1" smtClean="0"/>
              <a:t>savcılık</a:t>
            </a:r>
            <a:r>
              <a:rPr lang="en-US" sz="2400" dirty="0" smtClean="0"/>
              <a:t> </a:t>
            </a:r>
            <a:r>
              <a:rPr lang="en-US" sz="2400" dirty="0" err="1" smtClean="0"/>
              <a:t>tarafından</a:t>
            </a:r>
            <a:r>
              <a:rPr lang="en-US" sz="2400" dirty="0" smtClean="0"/>
              <a:t> </a:t>
            </a:r>
            <a:r>
              <a:rPr lang="en-US" sz="2400" dirty="0" err="1" smtClean="0"/>
              <a:t>laboratuvara</a:t>
            </a:r>
            <a:r>
              <a:rPr lang="en-US" sz="2400" dirty="0" smtClean="0"/>
              <a:t> </a:t>
            </a:r>
            <a:r>
              <a:rPr lang="tr-TR" sz="2400" dirty="0" smtClean="0"/>
              <a:t>gönder</a:t>
            </a:r>
            <a:r>
              <a:rPr lang="en-US" sz="2400" dirty="0" err="1" smtClean="0"/>
              <a:t>il</a:t>
            </a:r>
            <a:r>
              <a:rPr lang="tr-TR" sz="2400" dirty="0" err="1" smtClean="0"/>
              <a:t>miştir</a:t>
            </a:r>
            <a:r>
              <a:rPr lang="tr-TR" sz="2400" dirty="0"/>
              <a:t>. </a:t>
            </a:r>
            <a:endParaRPr lang="en-US" sz="2400" dirty="0" smtClean="0"/>
          </a:p>
          <a:p>
            <a:pPr algn="just"/>
            <a:r>
              <a:rPr lang="tr-TR" sz="2400" dirty="0" smtClean="0"/>
              <a:t>Savcılığa </a:t>
            </a:r>
            <a:r>
              <a:rPr lang="tr-TR" sz="2400" dirty="0"/>
              <a:t>vermeniz gereken raporda mektuptaki mürekkebin hangi </a:t>
            </a:r>
            <a:r>
              <a:rPr lang="en-US" sz="2400" dirty="0" smtClean="0"/>
              <a:t>k</a:t>
            </a:r>
            <a:r>
              <a:rPr lang="tr-TR" sz="2400" dirty="0" smtClean="0"/>
              <a:t>aleme </a:t>
            </a:r>
            <a:r>
              <a:rPr lang="tr-TR" sz="2400" dirty="0"/>
              <a:t>ait </a:t>
            </a:r>
            <a:r>
              <a:rPr lang="tr-TR" sz="2400" dirty="0" smtClean="0"/>
              <a:t>olduğunu</a:t>
            </a:r>
            <a:r>
              <a:rPr lang="en-US" sz="2400" dirty="0" smtClean="0"/>
              <a:t> </a:t>
            </a:r>
            <a:r>
              <a:rPr lang="tr-TR" sz="2400" dirty="0" smtClean="0"/>
              <a:t>ve </a:t>
            </a:r>
            <a:r>
              <a:rPr lang="tr-TR" sz="2400" dirty="0"/>
              <a:t>bu karara nasıl vardığınızı açıklamanız gerekmektedir.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725437" y="1205766"/>
            <a:ext cx="9221689" cy="115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 smtClean="0">
                <a:solidFill>
                  <a:srgbClr val="C00000"/>
                </a:solidFill>
                <a:latin typeface="Trebuchet MS" panose="020B0603020202020204"/>
              </a:rPr>
              <a:t>Kağıt</a:t>
            </a:r>
            <a:r>
              <a:rPr lang="en-US" sz="3200" noProof="0" dirty="0" smtClean="0">
                <a:solidFill>
                  <a:srgbClr val="C00000"/>
                </a:solidFill>
                <a:latin typeface="Trebuchet MS" panose="020B0603020202020204"/>
              </a:rPr>
              <a:t> kromatografisi </a:t>
            </a:r>
            <a:r>
              <a:rPr lang="en-US" sz="3200" noProof="0" dirty="0" err="1" smtClean="0">
                <a:solidFill>
                  <a:srgbClr val="C00000"/>
                </a:solidFill>
                <a:latin typeface="Trebuchet MS" panose="020B0603020202020204"/>
              </a:rPr>
              <a:t>uygulaması</a:t>
            </a:r>
            <a:r>
              <a:rPr lang="en-US" sz="3200" noProof="0" dirty="0" smtClean="0">
                <a:solidFill>
                  <a:srgbClr val="C00000"/>
                </a:solidFill>
                <a:latin typeface="Trebuchet MS" panose="020B0603020202020204"/>
              </a:rPr>
              <a:t>: </a:t>
            </a:r>
            <a:br>
              <a:rPr lang="en-US" sz="3200" noProof="0" dirty="0" smtClean="0">
                <a:solidFill>
                  <a:srgbClr val="C00000"/>
                </a:solidFill>
                <a:latin typeface="Trebuchet MS" panose="020B0603020202020204"/>
              </a:rPr>
            </a:br>
            <a:r>
              <a:rPr lang="en-US" sz="3200" noProof="0" dirty="0" smtClean="0">
                <a:solidFill>
                  <a:srgbClr val="C00000"/>
                </a:solidFill>
                <a:latin typeface="Trebuchet MS" panose="020B0603020202020204"/>
              </a:rPr>
              <a:t>Olay </a:t>
            </a:r>
            <a:r>
              <a:rPr lang="en-US" sz="3200" noProof="0" dirty="0" err="1" smtClean="0">
                <a:solidFill>
                  <a:srgbClr val="C00000"/>
                </a:solidFill>
                <a:latin typeface="Trebuchet MS" panose="020B0603020202020204"/>
              </a:rPr>
              <a:t>yeri</a:t>
            </a:r>
            <a:r>
              <a:rPr lang="en-US" sz="3200" noProof="0" dirty="0" smtClean="0">
                <a:solidFill>
                  <a:srgbClr val="C00000"/>
                </a:solidFill>
                <a:latin typeface="Trebuchet MS" panose="020B0603020202020204"/>
              </a:rPr>
              <a:t> </a:t>
            </a:r>
            <a:r>
              <a:rPr lang="en-US" sz="3200" noProof="0" dirty="0" err="1" smtClean="0">
                <a:solidFill>
                  <a:srgbClr val="C00000"/>
                </a:solidFill>
                <a:latin typeface="Trebuchet MS" panose="020B0603020202020204"/>
              </a:rPr>
              <a:t>incleme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94330">
            <a:off x="4645119" y="1346115"/>
            <a:ext cx="6254215" cy="184499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96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t="24680" r="12087" b="12009"/>
          <a:stretch/>
        </p:blipFill>
        <p:spPr>
          <a:xfrm>
            <a:off x="4937861" y="2069432"/>
            <a:ext cx="2242588" cy="32533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1" r="6421" b="17245"/>
          <a:stretch/>
        </p:blipFill>
        <p:spPr>
          <a:xfrm>
            <a:off x="4937862" y="2069432"/>
            <a:ext cx="2232962" cy="324371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" b="5462"/>
          <a:stretch/>
        </p:blipFill>
        <p:spPr>
          <a:xfrm>
            <a:off x="388795" y="2088682"/>
            <a:ext cx="2117480" cy="323408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t="10884" r="6070" b="16986"/>
          <a:stretch/>
        </p:blipFill>
        <p:spPr>
          <a:xfrm>
            <a:off x="2600589" y="2088681"/>
            <a:ext cx="2252312" cy="323408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17410" r="8204" b="15421"/>
          <a:stretch/>
        </p:blipFill>
        <p:spPr>
          <a:xfrm>
            <a:off x="2600589" y="2085976"/>
            <a:ext cx="2240918" cy="32148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8795" y="5416982"/>
            <a:ext cx="1855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Ş</a:t>
            </a:r>
            <a:r>
              <a:rPr lang="tr-TR" sz="2000" dirty="0" err="1" smtClean="0"/>
              <a:t>üpheli</a:t>
            </a:r>
            <a:r>
              <a:rPr lang="en-US" sz="2000" dirty="0" err="1" smtClean="0"/>
              <a:t>lerden</a:t>
            </a:r>
            <a:r>
              <a:rPr lang="en-US" sz="2000" dirty="0" smtClean="0"/>
              <a:t> </a:t>
            </a:r>
            <a:r>
              <a:rPr lang="en-US" sz="2000" dirty="0" err="1" smtClean="0"/>
              <a:t>alınan</a:t>
            </a:r>
            <a:r>
              <a:rPr lang="en-US" sz="2000" dirty="0" smtClean="0"/>
              <a:t> </a:t>
            </a:r>
            <a:r>
              <a:rPr lang="tr-TR" sz="2000" dirty="0" smtClean="0"/>
              <a:t>kalemler</a:t>
            </a:r>
            <a:r>
              <a:rPr lang="en-US" sz="2000" dirty="0" smtClean="0"/>
              <a:t> </a:t>
            </a:r>
            <a:endParaRPr lang="tr-TR" sz="20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2" t="19209" r="20669" b="13101"/>
          <a:stretch/>
        </p:blipFill>
        <p:spPr>
          <a:xfrm rot="5400000">
            <a:off x="4509438" y="2507384"/>
            <a:ext cx="3262961" cy="23870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00589" y="5416982"/>
            <a:ext cx="21309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X : </a:t>
            </a:r>
            <a:r>
              <a:rPr lang="en-US" sz="2000" dirty="0" err="1" smtClean="0"/>
              <a:t>Mektuptaki</a:t>
            </a:r>
            <a:r>
              <a:rPr lang="en-US" sz="2000" dirty="0" smtClean="0"/>
              <a:t> </a:t>
            </a:r>
            <a:r>
              <a:rPr lang="en-US" sz="2000" dirty="0" err="1" smtClean="0"/>
              <a:t>mürekkep</a:t>
            </a:r>
            <a:r>
              <a:rPr lang="en-US" sz="2000" dirty="0" smtClean="0"/>
              <a:t> </a:t>
            </a:r>
            <a:r>
              <a:rPr lang="en-US" sz="2000" dirty="0" err="1" smtClean="0"/>
              <a:t>örneği</a:t>
            </a: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073130" y="5416982"/>
            <a:ext cx="2424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A, B </a:t>
            </a:r>
            <a:r>
              <a:rPr lang="en-US" sz="2000" dirty="0" err="1"/>
              <a:t>ve</a:t>
            </a:r>
            <a:r>
              <a:rPr lang="en-US" sz="2000" dirty="0"/>
              <a:t> C </a:t>
            </a:r>
            <a:r>
              <a:rPr lang="en-US" sz="2000" dirty="0" err="1"/>
              <a:t>kalemleri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başlangıç</a:t>
            </a:r>
            <a:r>
              <a:rPr lang="en-US" sz="2000" dirty="0"/>
              <a:t> </a:t>
            </a:r>
            <a:r>
              <a:rPr lang="en-US" sz="2000" dirty="0" err="1"/>
              <a:t>çizgisine</a:t>
            </a:r>
            <a:r>
              <a:rPr lang="en-US" sz="2000" dirty="0"/>
              <a:t> </a:t>
            </a:r>
            <a:r>
              <a:rPr lang="en-US" sz="2000" dirty="0" err="1"/>
              <a:t>mürekkep</a:t>
            </a:r>
            <a:r>
              <a:rPr lang="en-US" sz="2000" dirty="0"/>
              <a:t> </a:t>
            </a:r>
            <a:r>
              <a:rPr lang="en-US" sz="2000" dirty="0" err="1" smtClean="0"/>
              <a:t>lekeleri</a:t>
            </a:r>
            <a:r>
              <a:rPr lang="en-US" sz="2000" dirty="0" smtClean="0"/>
              <a:t> </a:t>
            </a:r>
            <a:r>
              <a:rPr lang="en-US" sz="2000" dirty="0" err="1" smtClean="0"/>
              <a:t>oluşturulur</a:t>
            </a:r>
            <a:r>
              <a:rPr lang="en-US" sz="2000" dirty="0" smtClean="0"/>
              <a:t>.</a:t>
            </a:r>
            <a:endParaRPr lang="tr-TR" sz="2000" dirty="0"/>
          </a:p>
        </p:txBody>
      </p:sp>
      <p:sp>
        <p:nvSpPr>
          <p:cNvPr id="10" name="Rectangle 9"/>
          <p:cNvSpPr/>
          <p:nvPr/>
        </p:nvSpPr>
        <p:spPr>
          <a:xfrm>
            <a:off x="7343975" y="2066726"/>
            <a:ext cx="2819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Numuneler</a:t>
            </a:r>
            <a:r>
              <a:rPr lang="en-US" sz="2000" dirty="0" smtClean="0"/>
              <a:t> </a:t>
            </a:r>
            <a:r>
              <a:rPr lang="en-US" sz="2000" dirty="0" err="1" smtClean="0"/>
              <a:t>dışında</a:t>
            </a:r>
            <a:r>
              <a:rPr lang="en-US" sz="2000" dirty="0" smtClean="0"/>
              <a:t> </a:t>
            </a:r>
            <a:r>
              <a:rPr lang="en-US" sz="2000" dirty="0" err="1" smtClean="0"/>
              <a:t>kağıtta</a:t>
            </a:r>
            <a:r>
              <a:rPr lang="en-US" sz="2000" dirty="0" smtClean="0"/>
              <a:t> </a:t>
            </a:r>
            <a:r>
              <a:rPr lang="en-US" sz="2000" dirty="0" err="1" smtClean="0"/>
              <a:t>hiçbir</a:t>
            </a:r>
            <a:r>
              <a:rPr lang="en-US" sz="2000" dirty="0" smtClean="0"/>
              <a:t> </a:t>
            </a:r>
            <a:r>
              <a:rPr lang="en-US" sz="2000" dirty="0" err="1" smtClean="0"/>
              <a:t>mürekkep</a:t>
            </a:r>
            <a:r>
              <a:rPr lang="en-US" sz="2000" dirty="0" smtClean="0"/>
              <a:t>/</a:t>
            </a:r>
            <a:r>
              <a:rPr lang="en-US" sz="2000" dirty="0" err="1" smtClean="0"/>
              <a:t>tükenmez</a:t>
            </a:r>
            <a:r>
              <a:rPr lang="en-US" sz="2000" dirty="0" smtClean="0"/>
              <a:t> </a:t>
            </a:r>
            <a:r>
              <a:rPr lang="en-US" sz="2000" dirty="0" err="1" smtClean="0"/>
              <a:t>kalem</a:t>
            </a:r>
            <a:r>
              <a:rPr lang="en-US" sz="2000" dirty="0" smtClean="0"/>
              <a:t> </a:t>
            </a:r>
            <a:r>
              <a:rPr lang="en-US" sz="2000" dirty="0" err="1" smtClean="0"/>
              <a:t>izi</a:t>
            </a:r>
            <a:r>
              <a:rPr lang="en-US" sz="2000" dirty="0" smtClean="0"/>
              <a:t> </a:t>
            </a:r>
            <a:r>
              <a:rPr lang="en-US" sz="2000" dirty="0" err="1" smtClean="0"/>
              <a:t>olmamalıdır</a:t>
            </a:r>
            <a:r>
              <a:rPr lang="en-US" sz="2000" dirty="0" smtClean="0"/>
              <a:t>.</a:t>
            </a:r>
            <a:endParaRPr lang="tr-T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Kurşun</a:t>
            </a:r>
            <a:r>
              <a:rPr lang="en-US" sz="2000" dirty="0" smtClean="0"/>
              <a:t> </a:t>
            </a:r>
            <a:r>
              <a:rPr lang="en-US" sz="2000" dirty="0" err="1" smtClean="0"/>
              <a:t>kalem</a:t>
            </a:r>
            <a:r>
              <a:rPr lang="en-US" sz="2000" dirty="0" smtClean="0"/>
              <a:t> </a:t>
            </a:r>
            <a:r>
              <a:rPr lang="en-US" sz="2000" dirty="0" err="1" smtClean="0"/>
              <a:t>hareketli</a:t>
            </a:r>
            <a:r>
              <a:rPr lang="en-US" sz="2000" dirty="0" smtClean="0"/>
              <a:t> </a:t>
            </a:r>
            <a:r>
              <a:rPr lang="en-US" sz="2000" dirty="0" err="1" smtClean="0"/>
              <a:t>fazla</a:t>
            </a:r>
            <a:r>
              <a:rPr lang="en-US" sz="2000" dirty="0" smtClean="0"/>
              <a:t> </a:t>
            </a:r>
            <a:r>
              <a:rPr lang="en-US" sz="2000" dirty="0" err="1" smtClean="0"/>
              <a:t>etkileşime</a:t>
            </a:r>
            <a:r>
              <a:rPr lang="en-US" sz="2000" dirty="0" smtClean="0"/>
              <a:t> </a:t>
            </a:r>
            <a:r>
              <a:rPr lang="en-US" sz="2000" dirty="0" err="1" smtClean="0"/>
              <a:t>girmeyeceği</a:t>
            </a:r>
            <a:r>
              <a:rPr lang="en-US" sz="2000" dirty="0" smtClean="0"/>
              <a:t> </a:t>
            </a:r>
            <a:r>
              <a:rPr lang="en-US" sz="2000" dirty="0" err="1" smtClean="0"/>
              <a:t>için</a:t>
            </a:r>
            <a:r>
              <a:rPr lang="en-US" sz="2000" dirty="0" smtClean="0"/>
              <a:t> </a:t>
            </a:r>
            <a:r>
              <a:rPr lang="en-US" sz="2000" dirty="0" err="1" smtClean="0"/>
              <a:t>başlangıç</a:t>
            </a:r>
            <a:r>
              <a:rPr lang="en-US" sz="2000" dirty="0" smtClean="0"/>
              <a:t> </a:t>
            </a:r>
            <a:r>
              <a:rPr lang="en-US" sz="2000" dirty="0" err="1" smtClean="0"/>
              <a:t>çizgisi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örneklerin</a:t>
            </a:r>
            <a:r>
              <a:rPr lang="en-US" sz="2000" dirty="0" smtClean="0"/>
              <a:t> </a:t>
            </a:r>
            <a:r>
              <a:rPr lang="en-US" sz="2000" dirty="0" err="1" smtClean="0"/>
              <a:t>kodları</a:t>
            </a:r>
            <a:r>
              <a:rPr lang="en-US" sz="2000" dirty="0" smtClean="0"/>
              <a:t> (X, A, B, C) </a:t>
            </a:r>
            <a:r>
              <a:rPr lang="en-US" sz="2000" dirty="0" err="1" smtClean="0"/>
              <a:t>kurşun</a:t>
            </a:r>
            <a:r>
              <a:rPr lang="en-US" sz="2000" dirty="0" smtClean="0"/>
              <a:t> </a:t>
            </a:r>
            <a:r>
              <a:rPr lang="en-US" sz="2000" dirty="0" err="1" smtClean="0"/>
              <a:t>kalemle</a:t>
            </a:r>
            <a:r>
              <a:rPr lang="en-US" sz="2000" dirty="0" smtClean="0"/>
              <a:t> </a:t>
            </a:r>
            <a:r>
              <a:rPr lang="en-US" sz="2000" dirty="0" err="1" smtClean="0"/>
              <a:t>işaretlenir</a:t>
            </a:r>
            <a:r>
              <a:rPr lang="en-US" sz="2000" dirty="0" smtClean="0"/>
              <a:t>.</a:t>
            </a:r>
            <a:endParaRPr lang="tr-TR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628095" y="7047357"/>
            <a:ext cx="2405658" cy="402483"/>
          </a:xfrm>
        </p:spPr>
        <p:txBody>
          <a:bodyPr/>
          <a:lstStyle/>
          <a:p>
            <a:fld id="{20C745CB-F86D-4FE6-B82D-FD054EA5C783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648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2200" y="1477925"/>
            <a:ext cx="5054551" cy="5773479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Bu </a:t>
            </a:r>
            <a:r>
              <a:rPr lang="en-US" sz="2400" dirty="0" err="1" smtClean="0"/>
              <a:t>deneyde</a:t>
            </a:r>
            <a:r>
              <a:rPr lang="en-US" sz="2400" dirty="0" smtClean="0"/>
              <a:t> </a:t>
            </a:r>
            <a:r>
              <a:rPr lang="en-US" sz="2400" dirty="0" err="1" smtClean="0"/>
              <a:t>hareketli</a:t>
            </a:r>
            <a:r>
              <a:rPr lang="en-US" sz="2400" dirty="0" smtClean="0"/>
              <a:t> </a:t>
            </a:r>
            <a:r>
              <a:rPr lang="en-US" sz="2400" dirty="0" err="1" smtClean="0"/>
              <a:t>faz</a:t>
            </a:r>
            <a:r>
              <a:rPr lang="en-US" sz="2400" dirty="0" smtClean="0"/>
              <a:t> </a:t>
            </a:r>
            <a:r>
              <a:rPr lang="en-US" sz="2400" dirty="0" err="1" smtClean="0"/>
              <a:t>olarak</a:t>
            </a:r>
            <a:r>
              <a:rPr lang="en-US" sz="2400" dirty="0" smtClean="0"/>
              <a:t> </a:t>
            </a:r>
            <a:r>
              <a:rPr lang="en-US" sz="2400" dirty="0" err="1" smtClean="0"/>
              <a:t>etanol</a:t>
            </a:r>
            <a:r>
              <a:rPr lang="en-US" sz="2400" dirty="0" smtClean="0"/>
              <a:t> </a:t>
            </a:r>
            <a:r>
              <a:rPr lang="en-US" sz="2400" dirty="0" err="1" smtClean="0"/>
              <a:t>kullanılacaktır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behere</a:t>
            </a:r>
            <a:r>
              <a:rPr lang="en-US" sz="2400" dirty="0" smtClean="0"/>
              <a:t>, </a:t>
            </a:r>
            <a:r>
              <a:rPr lang="tr-TR" sz="2400" dirty="0" smtClean="0"/>
              <a:t>sıvı </a:t>
            </a:r>
            <a:r>
              <a:rPr lang="tr-TR" sz="2400" dirty="0"/>
              <a:t>seviyesi 0.5 cm olacak kadar etanol </a:t>
            </a:r>
            <a:r>
              <a:rPr lang="en-US" sz="2400" dirty="0" err="1" smtClean="0"/>
              <a:t>konulur</a:t>
            </a:r>
            <a:r>
              <a:rPr lang="en-US" sz="2400" dirty="0" smtClean="0"/>
              <a:t>. </a:t>
            </a:r>
          </a:p>
          <a:p>
            <a:pPr algn="just"/>
            <a:r>
              <a:rPr lang="en-US" sz="2400" dirty="0" err="1" smtClean="0"/>
              <a:t>Beherdeki</a:t>
            </a:r>
            <a:r>
              <a:rPr lang="tr-TR" sz="2400" dirty="0" smtClean="0"/>
              <a:t> </a:t>
            </a:r>
            <a:r>
              <a:rPr lang="tr-TR" sz="2400" dirty="0"/>
              <a:t>etanol seviyesi kağıdın alt ucunu ıslatacak kadar yüksek, </a:t>
            </a:r>
            <a:r>
              <a:rPr lang="en-US" sz="2400" dirty="0" err="1" smtClean="0"/>
              <a:t>örneklere</a:t>
            </a:r>
            <a:r>
              <a:rPr lang="en-US" sz="2400" dirty="0" smtClean="0"/>
              <a:t> </a:t>
            </a:r>
            <a:r>
              <a:rPr lang="tr-TR" sz="2400" dirty="0" smtClean="0"/>
              <a:t>değmeyecek </a:t>
            </a:r>
            <a:r>
              <a:rPr lang="tr-TR" sz="2400" dirty="0"/>
              <a:t>kadar alçak olmalıdır</a:t>
            </a:r>
            <a:r>
              <a:rPr lang="tr-TR" sz="2400" dirty="0" smtClean="0"/>
              <a:t>.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Üzerinde</a:t>
            </a:r>
            <a:r>
              <a:rPr lang="en-US" sz="2400" dirty="0" smtClean="0"/>
              <a:t> X </a:t>
            </a:r>
            <a:r>
              <a:rPr lang="en-US" sz="2400" dirty="0" err="1" smtClean="0"/>
              <a:t>örneği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A, B, C </a:t>
            </a:r>
            <a:r>
              <a:rPr lang="en-US" sz="2400" dirty="0" err="1" smtClean="0"/>
              <a:t>örneklerinin</a:t>
            </a:r>
            <a:r>
              <a:rPr lang="en-US" sz="2400" dirty="0" smtClean="0"/>
              <a:t> </a:t>
            </a:r>
            <a:r>
              <a:rPr lang="en-US" sz="2400" dirty="0" err="1" smtClean="0"/>
              <a:t>bulunduğu</a:t>
            </a:r>
            <a:r>
              <a:rPr lang="en-US" sz="2400" dirty="0" smtClean="0"/>
              <a:t> kromatografi </a:t>
            </a:r>
            <a:r>
              <a:rPr lang="en-US" sz="2400" dirty="0" err="1" smtClean="0"/>
              <a:t>kağıdı</a:t>
            </a:r>
            <a:r>
              <a:rPr lang="en-US" sz="2400" dirty="0" smtClean="0"/>
              <a:t> </a:t>
            </a:r>
            <a:r>
              <a:rPr lang="en-US" sz="2400" dirty="0" err="1" smtClean="0"/>
              <a:t>yavaşça</a:t>
            </a:r>
            <a:r>
              <a:rPr lang="en-US" sz="2400" dirty="0" smtClean="0"/>
              <a:t> </a:t>
            </a:r>
            <a:r>
              <a:rPr lang="tr-TR" sz="2400" dirty="0" smtClean="0"/>
              <a:t>behere </a:t>
            </a:r>
            <a:r>
              <a:rPr lang="tr-TR" sz="2400" dirty="0" err="1" smtClean="0"/>
              <a:t>yerleştiri</a:t>
            </a:r>
            <a:r>
              <a:rPr lang="en-US" sz="2400" dirty="0" err="1" smtClean="0"/>
              <a:t>lir</a:t>
            </a:r>
            <a:r>
              <a:rPr lang="en-US" sz="2400" dirty="0" smtClean="0"/>
              <a:t>.</a:t>
            </a:r>
          </a:p>
          <a:p>
            <a:pPr algn="just"/>
            <a:endParaRPr lang="tr-TR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4" y="1477925"/>
            <a:ext cx="3978524" cy="5486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1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3" y="1520300"/>
            <a:ext cx="3864306" cy="5486400"/>
          </a:xfrm>
        </p:spPr>
      </p:pic>
      <p:sp>
        <p:nvSpPr>
          <p:cNvPr id="5" name="Rectangle 4"/>
          <p:cNvSpPr/>
          <p:nvPr/>
        </p:nvSpPr>
        <p:spPr>
          <a:xfrm>
            <a:off x="4902200" y="1447797"/>
            <a:ext cx="52518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/>
              <a:t>Etanol kağıdın ucundan başlayarak yukarı doğru</a:t>
            </a:r>
            <a:r>
              <a:rPr lang="en-US" sz="2400" dirty="0" smtClean="0"/>
              <a:t> </a:t>
            </a:r>
            <a:r>
              <a:rPr lang="tr-TR" sz="2400" dirty="0" smtClean="0"/>
              <a:t>hareket </a:t>
            </a:r>
            <a:r>
              <a:rPr lang="tr-TR" sz="2400" dirty="0"/>
              <a:t>etmeye </a:t>
            </a:r>
            <a:r>
              <a:rPr lang="tr-TR" sz="2400" dirty="0" smtClean="0"/>
              <a:t>başlar.</a:t>
            </a: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Etanol</a:t>
            </a:r>
            <a:r>
              <a:rPr lang="en-US" sz="2400" dirty="0" smtClean="0"/>
              <a:t> </a:t>
            </a:r>
            <a:r>
              <a:rPr lang="en-US" sz="2400" dirty="0" err="1" smtClean="0"/>
              <a:t>başlangıç</a:t>
            </a:r>
            <a:r>
              <a:rPr lang="en-US" sz="2400" dirty="0" smtClean="0"/>
              <a:t> </a:t>
            </a:r>
            <a:r>
              <a:rPr lang="tr-TR" sz="2400" dirty="0" smtClean="0"/>
              <a:t>çizgisine</a:t>
            </a:r>
            <a:r>
              <a:rPr lang="en-US" sz="2400" dirty="0" smtClean="0"/>
              <a:t> </a:t>
            </a:r>
            <a:r>
              <a:rPr lang="en-US" sz="2400" dirty="0" err="1" smtClean="0"/>
              <a:t>ulaştığında</a:t>
            </a:r>
            <a:r>
              <a:rPr lang="en-US" sz="2400" dirty="0"/>
              <a:t> </a:t>
            </a:r>
            <a:r>
              <a:rPr lang="en-US" sz="2400" dirty="0" err="1" smtClean="0"/>
              <a:t>mürekkepteki</a:t>
            </a:r>
            <a:r>
              <a:rPr lang="en-US" sz="2400" dirty="0" smtClean="0"/>
              <a:t> </a:t>
            </a:r>
            <a:r>
              <a:rPr lang="en-US" sz="2400" dirty="0" err="1" smtClean="0"/>
              <a:t>bileşenleri</a:t>
            </a:r>
            <a:r>
              <a:rPr lang="tr-TR" sz="2400" dirty="0" smtClean="0"/>
              <a:t> çözüp kendi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sürükler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mürekkebi</a:t>
            </a:r>
            <a:r>
              <a:rPr lang="en-US" sz="2400" dirty="0" smtClean="0"/>
              <a:t> </a:t>
            </a:r>
            <a:r>
              <a:rPr lang="en-US" sz="2400" dirty="0" err="1" smtClean="0"/>
              <a:t>oluşturan</a:t>
            </a:r>
            <a:r>
              <a:rPr lang="en-US" sz="2400" dirty="0" smtClean="0"/>
              <a:t> </a:t>
            </a:r>
            <a:r>
              <a:rPr lang="en-US" sz="2400" dirty="0" err="1" smtClean="0"/>
              <a:t>renk</a:t>
            </a:r>
            <a:r>
              <a:rPr lang="en-US" sz="2400" dirty="0" smtClean="0"/>
              <a:t> </a:t>
            </a:r>
            <a:r>
              <a:rPr lang="en-US" sz="2400" dirty="0" err="1" smtClean="0"/>
              <a:t>maddelerinin</a:t>
            </a:r>
            <a:r>
              <a:rPr lang="en-US" sz="2400" dirty="0" smtClean="0"/>
              <a:t> </a:t>
            </a:r>
            <a:r>
              <a:rPr lang="en-US" sz="2400" dirty="0" err="1" smtClean="0"/>
              <a:t>kağıda</a:t>
            </a:r>
            <a:r>
              <a:rPr lang="en-US" sz="2400" dirty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etanole</a:t>
            </a:r>
            <a:r>
              <a:rPr lang="tr-TR" sz="2400" dirty="0" smtClean="0"/>
              <a:t> ilgisi </a:t>
            </a:r>
            <a:r>
              <a:rPr lang="tr-TR" sz="2400" dirty="0"/>
              <a:t>farklı olacağı </a:t>
            </a:r>
            <a:r>
              <a:rPr lang="tr-TR" sz="2400" dirty="0" smtClean="0"/>
              <a:t>için</a:t>
            </a:r>
            <a:r>
              <a:rPr lang="en-US" sz="2400" dirty="0" smtClean="0"/>
              <a:t>, </a:t>
            </a:r>
            <a:r>
              <a:rPr lang="en-US" sz="2400" dirty="0" err="1" smtClean="0"/>
              <a:t>bu</a:t>
            </a:r>
            <a:r>
              <a:rPr lang="en-US" sz="2400" dirty="0" smtClean="0"/>
              <a:t> </a:t>
            </a:r>
            <a:r>
              <a:rPr lang="en-US" sz="2400" dirty="0" err="1" smtClean="0"/>
              <a:t>renk</a:t>
            </a:r>
            <a:r>
              <a:rPr lang="en-US" sz="2400" dirty="0" smtClean="0"/>
              <a:t> </a:t>
            </a:r>
            <a:r>
              <a:rPr lang="en-US" sz="2400" dirty="0" err="1" smtClean="0"/>
              <a:t>maddeleri</a:t>
            </a:r>
            <a:r>
              <a:rPr lang="tr-TR" sz="2400" dirty="0" smtClean="0"/>
              <a:t> </a:t>
            </a:r>
            <a:r>
              <a:rPr lang="tr-TR" sz="2400" dirty="0"/>
              <a:t>farklı hızlarda </a:t>
            </a:r>
            <a:r>
              <a:rPr lang="en-US" sz="2400" dirty="0" err="1" smtClean="0"/>
              <a:t>yukarı</a:t>
            </a:r>
            <a:r>
              <a:rPr lang="en-US" sz="2400" dirty="0" smtClean="0"/>
              <a:t> </a:t>
            </a:r>
            <a:r>
              <a:rPr lang="en-US" sz="2400" dirty="0" err="1" smtClean="0"/>
              <a:t>doğru</a:t>
            </a:r>
            <a:r>
              <a:rPr lang="en-US" sz="2400" dirty="0" smtClean="0"/>
              <a:t> </a:t>
            </a:r>
            <a:r>
              <a:rPr lang="en-US" sz="2400" dirty="0" err="1" smtClean="0"/>
              <a:t>sürüklenirler</a:t>
            </a:r>
            <a:r>
              <a:rPr lang="tr-TR" sz="2400" dirty="0" smtClean="0"/>
              <a:t>.</a:t>
            </a: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Böylece</a:t>
            </a:r>
            <a:r>
              <a:rPr lang="en-US" sz="2400" dirty="0"/>
              <a:t> </a:t>
            </a:r>
            <a:r>
              <a:rPr lang="en-US" sz="2400" dirty="0" err="1" smtClean="0"/>
              <a:t>siyah</a:t>
            </a:r>
            <a:r>
              <a:rPr lang="en-US" sz="2400" dirty="0" smtClean="0"/>
              <a:t> </a:t>
            </a:r>
            <a:r>
              <a:rPr lang="en-US" sz="2400" dirty="0" err="1" smtClean="0"/>
              <a:t>mürekkebi</a:t>
            </a:r>
            <a:r>
              <a:rPr lang="en-US" sz="2400" dirty="0" smtClean="0"/>
              <a:t> </a:t>
            </a:r>
            <a:r>
              <a:rPr lang="en-US" sz="2400" dirty="0" err="1" smtClean="0"/>
              <a:t>oluşturan</a:t>
            </a:r>
            <a:r>
              <a:rPr lang="en-US" sz="2400" dirty="0" smtClean="0"/>
              <a:t> </a:t>
            </a:r>
            <a:r>
              <a:rPr lang="en-US" sz="2400" dirty="0" err="1" smtClean="0"/>
              <a:t>renk</a:t>
            </a:r>
            <a:r>
              <a:rPr lang="en-US" sz="2400" dirty="0" smtClean="0"/>
              <a:t> </a:t>
            </a:r>
            <a:r>
              <a:rPr lang="en-US" sz="2400" dirty="0" err="1" smtClean="0"/>
              <a:t>maddeleri</a:t>
            </a:r>
            <a:r>
              <a:rPr lang="en-US" sz="2400" dirty="0" smtClean="0"/>
              <a:t> </a:t>
            </a:r>
            <a:r>
              <a:rPr lang="en-US" sz="2400" dirty="0" err="1" smtClean="0"/>
              <a:t>birbirinden</a:t>
            </a:r>
            <a:r>
              <a:rPr lang="en-US" sz="2400" dirty="0" smtClean="0"/>
              <a:t> </a:t>
            </a:r>
            <a:r>
              <a:rPr lang="en-US" sz="2400" dirty="0" err="1" smtClean="0"/>
              <a:t>ayrılır</a:t>
            </a:r>
            <a:r>
              <a:rPr lang="en-US" sz="2400" dirty="0" smtClean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X, A, B </a:t>
            </a:r>
            <a:r>
              <a:rPr lang="en-US" sz="2400" dirty="0" err="1" smtClean="0"/>
              <a:t>ve</a:t>
            </a:r>
            <a:r>
              <a:rPr lang="en-US" sz="2400" dirty="0" smtClean="0"/>
              <a:t> C </a:t>
            </a:r>
            <a:r>
              <a:rPr lang="en-US" sz="2400" dirty="0" err="1" smtClean="0"/>
              <a:t>örneklerindeki</a:t>
            </a:r>
            <a:r>
              <a:rPr lang="en-US" sz="2400" dirty="0" smtClean="0"/>
              <a:t> </a:t>
            </a:r>
            <a:r>
              <a:rPr lang="en-US" sz="2400" dirty="0" err="1" smtClean="0"/>
              <a:t>bileşenler</a:t>
            </a:r>
            <a:r>
              <a:rPr lang="en-US" sz="2400" dirty="0" smtClean="0"/>
              <a:t> </a:t>
            </a:r>
            <a:r>
              <a:rPr lang="en-US" sz="2400" dirty="0" err="1" smtClean="0"/>
              <a:t>birbirlerinden</a:t>
            </a:r>
            <a:r>
              <a:rPr lang="en-US" sz="2400" dirty="0" smtClean="0"/>
              <a:t> </a:t>
            </a:r>
            <a:r>
              <a:rPr lang="en-US" sz="2400" dirty="0" err="1" smtClean="0"/>
              <a:t>ayrıldığında</a:t>
            </a:r>
            <a:r>
              <a:rPr lang="en-US" sz="2400" dirty="0" smtClean="0"/>
              <a:t> her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mürekkebin</a:t>
            </a:r>
            <a:r>
              <a:rPr lang="en-US" sz="2400" dirty="0" smtClean="0"/>
              <a:t> </a:t>
            </a:r>
            <a:r>
              <a:rPr lang="en-US" sz="2400" dirty="0" err="1" smtClean="0"/>
              <a:t>içeriği</a:t>
            </a:r>
            <a:r>
              <a:rPr lang="en-US" sz="2400" dirty="0" smtClean="0"/>
              <a:t> </a:t>
            </a:r>
            <a:r>
              <a:rPr lang="en-US" sz="2400" dirty="0" err="1" smtClean="0"/>
              <a:t>tespit</a:t>
            </a:r>
            <a:r>
              <a:rPr lang="en-US" sz="2400" dirty="0" smtClean="0"/>
              <a:t> </a:t>
            </a:r>
            <a:r>
              <a:rPr lang="en-US" sz="2400" dirty="0" err="1" smtClean="0"/>
              <a:t>edilebilir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45CB-F86D-4FE6-B82D-FD054EA5C783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86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4" id="{64DBD848-1D7F-4F91-9E18-118574148C75}" vid="{B6435B35-8D22-4FFA-8ABF-A25BBC5C7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analitik kimya sunum şablonu</Template>
  <TotalTime>777</TotalTime>
  <Words>841</Words>
  <Application>Microsoft Office PowerPoint</Application>
  <PresentationFormat>Custom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Office Teması</vt:lpstr>
      <vt:lpstr>PowerPoint Presentation</vt:lpstr>
      <vt:lpstr>Ayırma Teknikleri</vt:lpstr>
      <vt:lpstr>Kromatografi</vt:lpstr>
      <vt:lpstr>PowerPoint Presentation</vt:lpstr>
      <vt:lpstr>Kağıt kromatografisi</vt:lpstr>
      <vt:lpstr>Kağıt kromatografisi uygulaması:  Olay yeri incleme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Kaynaklar: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Ceren Ertekin</dc:creator>
  <cp:lastModifiedBy>Ceren</cp:lastModifiedBy>
  <cp:revision>38</cp:revision>
  <dcterms:created xsi:type="dcterms:W3CDTF">2017-06-28T08:52:39Z</dcterms:created>
  <dcterms:modified xsi:type="dcterms:W3CDTF">2020-04-17T08:54:45Z</dcterms:modified>
</cp:coreProperties>
</file>