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18"/>
  </p:notesMasterIdLst>
  <p:sldIdLst>
    <p:sldId id="256" r:id="rId2"/>
    <p:sldId id="257" r:id="rId3"/>
    <p:sldId id="288" r:id="rId4"/>
    <p:sldId id="289" r:id="rId5"/>
    <p:sldId id="258" r:id="rId6"/>
    <p:sldId id="262" r:id="rId7"/>
    <p:sldId id="263" r:id="rId8"/>
    <p:sldId id="264" r:id="rId9"/>
    <p:sldId id="265" r:id="rId10"/>
    <p:sldId id="266" r:id="rId11"/>
    <p:sldId id="271" r:id="rId12"/>
    <p:sldId id="277" r:id="rId13"/>
    <p:sldId id="292" r:id="rId14"/>
    <p:sldId id="291" r:id="rId15"/>
    <p:sldId id="272" r:id="rId16"/>
    <p:sldId id="282"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1CDC10-42C1-48F2-A7C2-A1B3D7755942}" type="datetimeFigureOut">
              <a:rPr lang="tr-TR" smtClean="0"/>
              <a:t>31.10.2017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DE6D81-A94F-43E8-9788-A1AE367A913E}" type="slidenum">
              <a:rPr lang="tr-TR" smtClean="0"/>
              <a:t>‹#›</a:t>
            </a:fld>
            <a:endParaRPr lang="tr-TR"/>
          </a:p>
        </p:txBody>
      </p:sp>
    </p:spTree>
    <p:extLst>
      <p:ext uri="{BB962C8B-B14F-4D97-AF65-F5344CB8AC3E}">
        <p14:creationId xmlns:p14="http://schemas.microsoft.com/office/powerpoint/2010/main" val="2256956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D9F75050-0E15-4C5B-92B0-66D068882F1F}" type="datetimeFigureOut">
              <a:rPr lang="tr-TR" smtClean="0"/>
              <a:pPr/>
              <a:t>31.10.2017</a:t>
            </a:fld>
            <a:endParaRPr lang="tr-TR"/>
          </a:p>
        </p:txBody>
      </p:sp>
      <p:sp>
        <p:nvSpPr>
          <p:cNvPr id="16" name="15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7" name="16 Altbilgi Yer Tutucusu"/>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31.10.2017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31.10.2017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13 Veri Yer Tutucusu"/>
          <p:cNvSpPr>
            <a:spLocks noGrp="1"/>
          </p:cNvSpPr>
          <p:nvPr>
            <p:ph type="dt" sz="half" idx="14"/>
          </p:nvPr>
        </p:nvSpPr>
        <p:spPr/>
        <p:txBody>
          <a:bodyPr/>
          <a:lstStyle/>
          <a:p>
            <a:fld id="{D9F75050-0E15-4C5B-92B0-66D068882F1F}" type="datetimeFigureOut">
              <a:rPr lang="tr-TR" smtClean="0"/>
              <a:pPr/>
              <a:t>31.10.2017</a:t>
            </a:fld>
            <a:endParaRPr lang="tr-TR"/>
          </a:p>
        </p:txBody>
      </p:sp>
      <p:sp>
        <p:nvSpPr>
          <p:cNvPr id="15" name="14 Slayt Numarası Yer Tutucusu"/>
          <p:cNvSpPr>
            <a:spLocks noGrp="1"/>
          </p:cNvSpPr>
          <p:nvPr>
            <p:ph type="sldNum" sz="quarter" idx="15"/>
          </p:nvPr>
        </p:nvSpPr>
        <p:spPr/>
        <p:txBody>
          <a:bodyPr/>
          <a:lstStyle>
            <a:lvl1pPr algn="ctr">
              <a:defRPr/>
            </a:lvl1pPr>
          </a:lstStyle>
          <a:p>
            <a:fld id="{B1DEFA8C-F947-479F-BE07-76B6B3F80BF1}" type="slidenum">
              <a:rPr lang="tr-TR" smtClean="0"/>
              <a:pPr/>
              <a:t>‹#›</a:t>
            </a:fld>
            <a:endParaRPr lang="tr-TR"/>
          </a:p>
        </p:txBody>
      </p:sp>
      <p:sp>
        <p:nvSpPr>
          <p:cNvPr id="16" name="15 Altbilgi Yer Tutucusu"/>
          <p:cNvSpPr>
            <a:spLocks noGrp="1"/>
          </p:cNvSpPr>
          <p:nvPr>
            <p:ph type="ftr" sz="quarter" idx="16"/>
          </p:nvPr>
        </p:nvSpPr>
        <p:spPr/>
        <p:txBody>
          <a:bodyPr/>
          <a:lstStyle/>
          <a:p>
            <a:endParaRPr lang="tr-TR"/>
          </a:p>
        </p:txBody>
      </p:sp>
      <p:sp>
        <p:nvSpPr>
          <p:cNvPr id="17" name="16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D9F75050-0E15-4C5B-92B0-66D068882F1F}" type="datetimeFigureOut">
              <a:rPr lang="tr-TR" smtClean="0"/>
              <a:pPr/>
              <a:t>31.10.2017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D9F75050-0E15-4C5B-92B0-66D068882F1F}" type="datetimeFigureOut">
              <a:rPr lang="tr-TR" smtClean="0"/>
              <a:pPr/>
              <a:t>31.10.2017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Altbilgi Yer Tutucusu"/>
          <p:cNvSpPr>
            <a:spLocks noGrp="1"/>
          </p:cNvSpPr>
          <p:nvPr>
            <p:ph type="ftr" sz="quarter" idx="11"/>
          </p:nvPr>
        </p:nvSpPr>
        <p:spPr/>
        <p:txBody>
          <a:bodyPr/>
          <a:lstStyle/>
          <a:p>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31.10.2017</a:t>
            </a:fld>
            <a:endParaRPr lang="tr-TR"/>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31.10.2017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31.10.2017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7 Veri Yer Tutucusu"/>
          <p:cNvSpPr>
            <a:spLocks noGrp="1"/>
          </p:cNvSpPr>
          <p:nvPr>
            <p:ph type="dt" sz="half" idx="14"/>
          </p:nvPr>
        </p:nvSpPr>
        <p:spPr/>
        <p:txBody>
          <a:bodyPr/>
          <a:lstStyle/>
          <a:p>
            <a:fld id="{D9F75050-0E15-4C5B-92B0-66D068882F1F}" type="datetimeFigureOut">
              <a:rPr lang="tr-TR" smtClean="0"/>
              <a:pPr/>
              <a:t>31.10.2017</a:t>
            </a:fld>
            <a:endParaRPr lang="tr-TR"/>
          </a:p>
        </p:txBody>
      </p:sp>
      <p:sp>
        <p:nvSpPr>
          <p:cNvPr id="9" name="8 Slayt Numarası Yer Tutucusu"/>
          <p:cNvSpPr>
            <a:spLocks noGrp="1"/>
          </p:cNvSpPr>
          <p:nvPr>
            <p:ph type="sldNum" sz="quarter" idx="15"/>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p:txBody>
          <a:bodyPr/>
          <a:lstStyle/>
          <a:p>
            <a:fld id="{D9F75050-0E15-4C5B-92B0-66D068882F1F}" type="datetimeFigureOut">
              <a:rPr lang="tr-TR" smtClean="0"/>
              <a:pPr/>
              <a:t>31.10.2017</a:t>
            </a:fld>
            <a:endParaRPr lang="tr-TR"/>
          </a:p>
        </p:txBody>
      </p:sp>
      <p:sp>
        <p:nvSpPr>
          <p:cNvPr id="9" name="8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duotone>
              <a:prstClr val="black"/>
              <a:schemeClr val="accent2">
                <a:tint val="45000"/>
                <a:satMod val="400000"/>
              </a:schemeClr>
            </a:duotone>
            <a:lum bright="31000" contrast="-5000"/>
          </a:blip>
          <a:srcRect/>
          <a:stretch>
            <a:fillRect/>
          </a:stretch>
        </a:blipFill>
        <a:effectLst/>
      </p:bgPr>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9F75050-0E15-4C5B-92B0-66D068882F1F}" type="datetimeFigureOut">
              <a:rPr lang="tr-TR" smtClean="0"/>
              <a:pPr/>
              <a:t>31.10.2017</a:t>
            </a:fld>
            <a:endParaRPr lang="tr-TR"/>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tr-TR"/>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1DEFA8C-F947-479F-BE07-76B6B3F80BF1}" type="slidenum">
              <a:rPr lang="tr-TR" smtClean="0"/>
              <a:pPr/>
              <a:t>‹#›</a:t>
            </a:fld>
            <a:endParaRPr lang="tr-TR"/>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1071538" y="2071678"/>
            <a:ext cx="7020289" cy="3046988"/>
          </a:xfrm>
          <a:prstGeom prst="rect">
            <a:avLst/>
          </a:prstGeom>
          <a:noFill/>
        </p:spPr>
        <p:txBody>
          <a:bodyPr wrap="square" lIns="91440" tIns="45720" rIns="91440" bIns="45720">
            <a:spAutoFit/>
          </a:bodyPr>
          <a:lstStyle/>
          <a:p>
            <a:pPr algn="ctr"/>
            <a:r>
              <a:rPr lang="tr-TR" sz="9600" b="1" cap="none" spc="300" dirty="0" smtClean="0">
                <a:ln w="11430" cmpd="sng">
                  <a:solidFill>
                    <a:schemeClr val="accent1">
                      <a:tint val="10000"/>
                    </a:schemeClr>
                  </a:solidFill>
                  <a:prstDash val="solid"/>
                  <a:miter lim="800000"/>
                </a:ln>
                <a:solidFill>
                  <a:srgbClr val="820000"/>
                </a:solidFill>
                <a:effectLst>
                  <a:glow rad="45500">
                    <a:schemeClr val="accent1">
                      <a:satMod val="220000"/>
                      <a:alpha val="35000"/>
                    </a:schemeClr>
                  </a:glow>
                </a:effectLst>
              </a:rPr>
              <a:t>KLİNİK PSİKOLOJİ</a:t>
            </a:r>
            <a:endParaRPr lang="tr-TR" sz="9600" b="1" cap="none" spc="300" dirty="0">
              <a:ln w="11430" cmpd="sng">
                <a:solidFill>
                  <a:schemeClr val="accent1">
                    <a:tint val="10000"/>
                  </a:schemeClr>
                </a:solidFill>
                <a:prstDash val="solid"/>
                <a:miter lim="800000"/>
              </a:ln>
              <a:solidFill>
                <a:srgbClr val="820000"/>
              </a:solidFill>
              <a:effectLst>
                <a:glow rad="45500">
                  <a:schemeClr val="accent1">
                    <a:satMod val="220000"/>
                    <a:alpha val="35000"/>
                  </a:schemeClr>
                </a:glow>
              </a:effectLst>
            </a:endParaRPr>
          </a:p>
        </p:txBody>
      </p:sp>
      <p:pic>
        <p:nvPicPr>
          <p:cNvPr id="1026" name="Picture 2" descr="C:\Users\Cansu\Desktop\resmm\WQCASKB4XJCADTT6G5CATW81G2CA5V8PUACA14B3FLCASXUI09CA4WER2LCA9S719GCARXDWD1CA5GWRRICAE0GOJ7CAZLWS5GCA3HZ23QCAAPXI1HCAOOBSQGCA2Y8ZVLCA1CXHW2CA0A8EXNCAVLPI7P.jpg"/>
          <p:cNvPicPr>
            <a:picLocks noChangeAspect="1" noChangeArrowheads="1"/>
          </p:cNvPicPr>
          <p:nvPr/>
        </p:nvPicPr>
        <p:blipFill>
          <a:blip r:embed="rId2" cstate="print"/>
          <a:stretch>
            <a:fillRect/>
          </a:stretch>
        </p:blipFill>
        <p:spPr bwMode="auto">
          <a:xfrm>
            <a:off x="7572396" y="357166"/>
            <a:ext cx="1262072" cy="1514486"/>
          </a:xfrm>
          <a:prstGeom prst="rect">
            <a:avLst/>
          </a:prstGeom>
          <a:ln>
            <a:noFill/>
          </a:ln>
          <a:effectLst>
            <a:softEdge rad="112500"/>
          </a:effectLst>
        </p:spPr>
      </p:pic>
    </p:spTree>
  </p:cSld>
  <p:clrMapOvr>
    <a:masterClrMapping/>
  </p:clrMapOvr>
  <p:transition>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2000232" y="2071678"/>
            <a:ext cx="6715172" cy="2214578"/>
          </a:xfrm>
        </p:spPr>
        <p:txBody>
          <a:bodyPr>
            <a:normAutofit/>
          </a:bodyPr>
          <a:lstStyle/>
          <a:p>
            <a:r>
              <a:rPr lang="tr-TR" sz="4000" dirty="0" smtClean="0">
                <a:solidFill>
                  <a:srgbClr val="820000"/>
                </a:solidFill>
                <a:latin typeface="Segoe Print" pitchFamily="2" charset="0"/>
              </a:rPr>
              <a:t>Klinik Psikolog Ve </a:t>
            </a:r>
            <a:r>
              <a:rPr lang="tr-TR" sz="4000" dirty="0" err="1" smtClean="0">
                <a:solidFill>
                  <a:srgbClr val="820000"/>
                </a:solidFill>
                <a:latin typeface="Segoe Print" pitchFamily="2" charset="0"/>
              </a:rPr>
              <a:t>P</a:t>
            </a:r>
            <a:r>
              <a:rPr lang="tr-TR" sz="3600" dirty="0" err="1" smtClean="0">
                <a:solidFill>
                  <a:srgbClr val="820000"/>
                </a:solidFill>
                <a:latin typeface="Segoe Print" pitchFamily="2" charset="0"/>
              </a:rPr>
              <a:t>sikiyatrist</a:t>
            </a:r>
            <a:r>
              <a:rPr lang="tr-TR" sz="4000" dirty="0" smtClean="0">
                <a:solidFill>
                  <a:srgbClr val="820000"/>
                </a:solidFill>
                <a:latin typeface="Segoe Print" pitchFamily="2" charset="0"/>
              </a:rPr>
              <a:t> Arasındaki Farklar-Benzerlikler</a:t>
            </a:r>
            <a:endParaRPr lang="tr-TR" sz="4000" dirty="0">
              <a:solidFill>
                <a:srgbClr val="820000"/>
              </a:solidFill>
              <a:latin typeface="Segoe Print" pitchFamily="2" charset="0"/>
            </a:endParaRPr>
          </a:p>
        </p:txBody>
      </p:sp>
      <p:pic>
        <p:nvPicPr>
          <p:cNvPr id="4" name="Picture 2" descr="C:\Users\Cansu\Desktop\resmm\WQCASKB4XJCADTT6G5CATW81G2CA5V8PUACA14B3FLCASXUI09CA4WER2LCA9S719GCARXDWD1CA5GWRRICAE0GOJ7CAZLWS5GCA3HZ23QCAAPXI1HCAOOBSQGCA2Y8ZVLCA1CXHW2CA0A8EXNCAVLPI7P.jpg"/>
          <p:cNvPicPr>
            <a:picLocks noChangeAspect="1" noChangeArrowheads="1"/>
          </p:cNvPicPr>
          <p:nvPr/>
        </p:nvPicPr>
        <p:blipFill>
          <a:blip r:embed="rId2" cstate="print"/>
          <a:stretch>
            <a:fillRect/>
          </a:stretch>
        </p:blipFill>
        <p:spPr bwMode="auto">
          <a:xfrm>
            <a:off x="8072462" y="357166"/>
            <a:ext cx="833444" cy="1000132"/>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28596" y="2357430"/>
            <a:ext cx="8229600" cy="4738702"/>
          </a:xfrm>
        </p:spPr>
        <p:txBody>
          <a:bodyPr/>
          <a:lstStyle/>
          <a:p>
            <a:r>
              <a:rPr lang="en-US" sz="2000" b="1" dirty="0" err="1" smtClean="0">
                <a:solidFill>
                  <a:srgbClr val="820000"/>
                </a:solidFill>
                <a:latin typeface="Segoe Print" pitchFamily="2" charset="0"/>
              </a:rPr>
              <a:t>Klinik</a:t>
            </a:r>
            <a:r>
              <a:rPr lang="en-US" sz="2000" b="1" dirty="0" smtClean="0">
                <a:solidFill>
                  <a:srgbClr val="820000"/>
                </a:solidFill>
                <a:latin typeface="Segoe Print" pitchFamily="2" charset="0"/>
              </a:rPr>
              <a:t> </a:t>
            </a:r>
            <a:r>
              <a:rPr lang="en-US" sz="2000" b="1" dirty="0" err="1" smtClean="0">
                <a:solidFill>
                  <a:srgbClr val="820000"/>
                </a:solidFill>
                <a:latin typeface="Segoe Print" pitchFamily="2" charset="0"/>
              </a:rPr>
              <a:t>Psikolojide</a:t>
            </a:r>
            <a:r>
              <a:rPr lang="en-US" sz="2000" b="1" dirty="0" smtClean="0">
                <a:solidFill>
                  <a:srgbClr val="820000"/>
                </a:solidFill>
                <a:latin typeface="Segoe Print" pitchFamily="2" charset="0"/>
              </a:rPr>
              <a:t> </a:t>
            </a:r>
            <a:r>
              <a:rPr lang="en-US" sz="2000" b="1" dirty="0" err="1" smtClean="0">
                <a:solidFill>
                  <a:srgbClr val="820000"/>
                </a:solidFill>
                <a:latin typeface="Segoe Print" pitchFamily="2" charset="0"/>
              </a:rPr>
              <a:t>yüksek</a:t>
            </a:r>
            <a:r>
              <a:rPr lang="en-US" sz="2000" b="1" dirty="0" smtClean="0">
                <a:solidFill>
                  <a:srgbClr val="820000"/>
                </a:solidFill>
                <a:latin typeface="Segoe Print" pitchFamily="2" charset="0"/>
              </a:rPr>
              <a:t> </a:t>
            </a:r>
            <a:r>
              <a:rPr lang="en-US" sz="2000" b="1" dirty="0" err="1" smtClean="0">
                <a:solidFill>
                  <a:srgbClr val="820000"/>
                </a:solidFill>
                <a:latin typeface="Segoe Print" pitchFamily="2" charset="0"/>
              </a:rPr>
              <a:t>lisans</a:t>
            </a:r>
            <a:r>
              <a:rPr lang="en-US" sz="2000" b="1" dirty="0" smtClean="0">
                <a:solidFill>
                  <a:srgbClr val="820000"/>
                </a:solidFill>
                <a:latin typeface="Segoe Print" pitchFamily="2" charset="0"/>
              </a:rPr>
              <a:t> </a:t>
            </a:r>
            <a:r>
              <a:rPr lang="en-US" sz="2000" b="1" dirty="0" err="1" smtClean="0">
                <a:solidFill>
                  <a:srgbClr val="820000"/>
                </a:solidFill>
                <a:latin typeface="Segoe Print" pitchFamily="2" charset="0"/>
              </a:rPr>
              <a:t>yapmak</a:t>
            </a:r>
            <a:r>
              <a:rPr lang="en-US" sz="2000" b="1" dirty="0" smtClean="0">
                <a:solidFill>
                  <a:srgbClr val="820000"/>
                </a:solidFill>
                <a:latin typeface="Segoe Print" pitchFamily="2" charset="0"/>
              </a:rPr>
              <a:t> ne </a:t>
            </a:r>
            <a:r>
              <a:rPr lang="en-US" sz="2000" b="1" dirty="0" err="1" smtClean="0">
                <a:solidFill>
                  <a:srgbClr val="820000"/>
                </a:solidFill>
                <a:latin typeface="Segoe Print" pitchFamily="2" charset="0"/>
              </a:rPr>
              <a:t>anlama</a:t>
            </a:r>
            <a:r>
              <a:rPr lang="en-US" sz="2000" b="1" dirty="0" smtClean="0">
                <a:solidFill>
                  <a:srgbClr val="820000"/>
                </a:solidFill>
                <a:latin typeface="Segoe Print" pitchFamily="2" charset="0"/>
              </a:rPr>
              <a:t> </a:t>
            </a:r>
            <a:r>
              <a:rPr lang="en-US" sz="2000" b="1" dirty="0" err="1" smtClean="0">
                <a:solidFill>
                  <a:srgbClr val="820000"/>
                </a:solidFill>
                <a:latin typeface="Segoe Print" pitchFamily="2" charset="0"/>
              </a:rPr>
              <a:t>geliyor</a:t>
            </a:r>
            <a:r>
              <a:rPr lang="en-US" sz="2000" b="1" dirty="0" smtClean="0">
                <a:solidFill>
                  <a:srgbClr val="820000"/>
                </a:solidFill>
                <a:latin typeface="Segoe Print" pitchFamily="2" charset="0"/>
              </a:rPr>
              <a:t>?</a:t>
            </a:r>
            <a:endParaRPr lang="tr-TR" sz="2000" b="1" dirty="0" smtClean="0">
              <a:solidFill>
                <a:srgbClr val="820000"/>
              </a:solidFill>
              <a:latin typeface="Segoe Print" pitchFamily="2" charset="0"/>
            </a:endParaRPr>
          </a:p>
          <a:p>
            <a:endParaRPr lang="tr-TR" sz="2000" b="1" dirty="0" smtClean="0">
              <a:solidFill>
                <a:srgbClr val="820000"/>
              </a:solidFill>
              <a:latin typeface="Segoe Print" pitchFamily="2" charset="0"/>
            </a:endParaRPr>
          </a:p>
          <a:p>
            <a:pPr>
              <a:buNone/>
            </a:pPr>
            <a:r>
              <a:rPr lang="tr-TR" sz="2000" dirty="0" smtClean="0">
                <a:solidFill>
                  <a:schemeClr val="bg2"/>
                </a:solidFill>
                <a:latin typeface="Segoe Print" pitchFamily="2" charset="0"/>
              </a:rPr>
              <a:t>	</a:t>
            </a:r>
            <a:endParaRPr lang="tr-TR" dirty="0"/>
          </a:p>
        </p:txBody>
      </p:sp>
      <p:sp>
        <p:nvSpPr>
          <p:cNvPr id="3" name="2 Başlık"/>
          <p:cNvSpPr>
            <a:spLocks noGrp="1"/>
          </p:cNvSpPr>
          <p:nvPr>
            <p:ph type="title"/>
          </p:nvPr>
        </p:nvSpPr>
        <p:spPr>
          <a:xfrm>
            <a:off x="428596" y="1142984"/>
            <a:ext cx="8472518" cy="1014434"/>
          </a:xfrm>
        </p:spPr>
        <p:txBody>
          <a:bodyPr>
            <a:normAutofit fontScale="90000"/>
          </a:bodyPr>
          <a:lstStyle/>
          <a:p>
            <a:r>
              <a:rPr lang="tr-TR" dirty="0" smtClean="0">
                <a:solidFill>
                  <a:srgbClr val="820000"/>
                </a:solidFill>
                <a:latin typeface="Segoe Print" pitchFamily="2" charset="0"/>
              </a:rPr>
              <a:t>Klinik Psikolojide Lisansüstü Eğitim</a:t>
            </a:r>
            <a:endParaRPr lang="tr-TR" dirty="0">
              <a:solidFill>
                <a:srgbClr val="820000"/>
              </a:solidFill>
              <a:latin typeface="Segoe Print" pitchFamily="2" charset="0"/>
            </a:endParaRPr>
          </a:p>
        </p:txBody>
      </p:sp>
      <p:pic>
        <p:nvPicPr>
          <p:cNvPr id="4" name="Picture 2" descr="C:\Users\Cansu\Desktop\resmm\WQCASKB4XJCADTT6G5CATW81G2CA5V8PUACA14B3FLCASXUI09CA4WER2LCA9S719GCARXDWD1CA5GWRRICAE0GOJ7CAZLWS5GCA3HZ23QCAAPXI1HCAOOBSQGCA2Y8ZVLCA1CXHW2CA0A8EXNCAVLPI7P.jpg"/>
          <p:cNvPicPr>
            <a:picLocks noChangeAspect="1" noChangeArrowheads="1"/>
          </p:cNvPicPr>
          <p:nvPr/>
        </p:nvPicPr>
        <p:blipFill>
          <a:blip r:embed="rId2" cstate="print"/>
          <a:stretch>
            <a:fillRect/>
          </a:stretch>
        </p:blipFill>
        <p:spPr bwMode="auto">
          <a:xfrm>
            <a:off x="8072462" y="357166"/>
            <a:ext cx="833444" cy="1000132"/>
          </a:xfrm>
          <a:prstGeom prst="rect">
            <a:avLst/>
          </a:prstGeom>
          <a:ln>
            <a:noFill/>
          </a:ln>
          <a:effectLst>
            <a:softEdge rad="112500"/>
          </a:effectLst>
        </p:spPr>
      </p:pic>
      <p:pic>
        <p:nvPicPr>
          <p:cNvPr id="8194" name="Picture 2" descr="C:\Users\Cansu\Desktop\resmm\therapie.jpg"/>
          <p:cNvPicPr>
            <a:picLocks noChangeAspect="1" noChangeArrowheads="1"/>
          </p:cNvPicPr>
          <p:nvPr/>
        </p:nvPicPr>
        <p:blipFill>
          <a:blip r:embed="rId3" cstate="print"/>
          <a:srcRect/>
          <a:stretch>
            <a:fillRect/>
          </a:stretch>
        </p:blipFill>
        <p:spPr bwMode="auto">
          <a:xfrm>
            <a:off x="4786314" y="4500570"/>
            <a:ext cx="2381255" cy="2034272"/>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28596" y="428604"/>
            <a:ext cx="8229600" cy="6240756"/>
          </a:xfrm>
        </p:spPr>
        <p:txBody>
          <a:bodyPr>
            <a:normAutofit/>
          </a:bodyPr>
          <a:lstStyle/>
          <a:p>
            <a:pPr>
              <a:buNone/>
            </a:pPr>
            <a:r>
              <a:rPr lang="tr-TR" sz="2000" dirty="0" smtClean="0">
                <a:solidFill>
                  <a:schemeClr val="bg2"/>
                </a:solidFill>
                <a:latin typeface="Segoe Print" pitchFamily="2" charset="0"/>
              </a:rPr>
              <a:t>   </a:t>
            </a:r>
          </a:p>
          <a:p>
            <a:pPr>
              <a:buNone/>
            </a:pPr>
            <a:endParaRPr lang="tr-TR" sz="2000" b="1" dirty="0">
              <a:solidFill>
                <a:schemeClr val="bg2"/>
              </a:solidFill>
              <a:latin typeface="Segoe Print" pitchFamily="2" charset="0"/>
            </a:endParaRPr>
          </a:p>
          <a:p>
            <a:pPr>
              <a:buNone/>
            </a:pPr>
            <a:r>
              <a:rPr lang="en-US" sz="2800" b="1" dirty="0" smtClean="0">
                <a:solidFill>
                  <a:schemeClr val="bg2"/>
                </a:solidFill>
                <a:latin typeface="Segoe Print" pitchFamily="2" charset="0"/>
              </a:rPr>
              <a:t>Bu </a:t>
            </a:r>
            <a:r>
              <a:rPr lang="en-US" sz="2800" b="1" dirty="0" err="1" smtClean="0">
                <a:solidFill>
                  <a:schemeClr val="bg2"/>
                </a:solidFill>
                <a:latin typeface="Segoe Print" pitchFamily="2" charset="0"/>
              </a:rPr>
              <a:t>programlarda</a:t>
            </a:r>
            <a:r>
              <a:rPr lang="en-US" sz="2800" b="1" dirty="0" smtClean="0">
                <a:solidFill>
                  <a:schemeClr val="bg2"/>
                </a:solidFill>
                <a:latin typeface="Segoe Print" pitchFamily="2" charset="0"/>
              </a:rPr>
              <a:t> </a:t>
            </a:r>
            <a:r>
              <a:rPr lang="en-US" sz="2800" b="1" dirty="0" err="1" smtClean="0">
                <a:solidFill>
                  <a:schemeClr val="bg2"/>
                </a:solidFill>
                <a:latin typeface="Segoe Print" pitchFamily="2" charset="0"/>
              </a:rPr>
              <a:t>verilen</a:t>
            </a:r>
            <a:r>
              <a:rPr lang="en-US" sz="2800" b="1" dirty="0" smtClean="0">
                <a:solidFill>
                  <a:schemeClr val="bg2"/>
                </a:solidFill>
                <a:latin typeface="Segoe Print" pitchFamily="2" charset="0"/>
              </a:rPr>
              <a:t> </a:t>
            </a:r>
            <a:r>
              <a:rPr lang="en-US" sz="2800" b="1" dirty="0" err="1" smtClean="0">
                <a:solidFill>
                  <a:schemeClr val="bg2"/>
                </a:solidFill>
                <a:latin typeface="Segoe Print" pitchFamily="2" charset="0"/>
              </a:rPr>
              <a:t>eğitimin</a:t>
            </a:r>
            <a:r>
              <a:rPr lang="en-US" sz="2800" b="1" dirty="0" smtClean="0">
                <a:solidFill>
                  <a:schemeClr val="bg2"/>
                </a:solidFill>
                <a:latin typeface="Segoe Print" pitchFamily="2" charset="0"/>
              </a:rPr>
              <a:t> </a:t>
            </a:r>
            <a:r>
              <a:rPr lang="en-US" sz="2800" b="1" dirty="0" err="1" smtClean="0">
                <a:solidFill>
                  <a:schemeClr val="bg2"/>
                </a:solidFill>
                <a:latin typeface="Segoe Print" pitchFamily="2" charset="0"/>
              </a:rPr>
              <a:t>hedefi</a:t>
            </a:r>
            <a:endParaRPr lang="tr-TR" sz="2800" b="1" dirty="0" smtClean="0">
              <a:solidFill>
                <a:schemeClr val="bg2"/>
              </a:solidFill>
              <a:latin typeface="Segoe Print" pitchFamily="2" charset="0"/>
            </a:endParaRPr>
          </a:p>
          <a:p>
            <a:pPr>
              <a:buNone/>
            </a:pPr>
            <a:endParaRPr lang="tr-TR" sz="2000" b="1" dirty="0" smtClean="0">
              <a:solidFill>
                <a:schemeClr val="bg2"/>
              </a:solidFill>
              <a:latin typeface="Segoe Print" pitchFamily="2" charset="0"/>
            </a:endParaRPr>
          </a:p>
          <a:p>
            <a:endParaRPr lang="tr-TR" dirty="0"/>
          </a:p>
        </p:txBody>
      </p:sp>
      <p:pic>
        <p:nvPicPr>
          <p:cNvPr id="3" name="Picture 2" descr="C:\Users\Cansu\Desktop\resmm\WQCASKB4XJCADTT6G5CATW81G2CA5V8PUACA14B3FLCASXUI09CA4WER2LCA9S719GCARXDWD1CA5GWRRICAE0GOJ7CAZLWS5GCA3HZ23QCAAPXI1HCAOOBSQGCA2Y8ZVLCA1CXHW2CA0A8EXNCAVLPI7P.jpg"/>
          <p:cNvPicPr>
            <a:picLocks noChangeAspect="1" noChangeArrowheads="1"/>
          </p:cNvPicPr>
          <p:nvPr/>
        </p:nvPicPr>
        <p:blipFill>
          <a:blip r:embed="rId2" cstate="print"/>
          <a:stretch>
            <a:fillRect/>
          </a:stretch>
        </p:blipFill>
        <p:spPr bwMode="auto">
          <a:xfrm>
            <a:off x="8072462" y="214290"/>
            <a:ext cx="833444" cy="1000132"/>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980728"/>
            <a:ext cx="8229600" cy="5115272"/>
          </a:xfrm>
        </p:spPr>
        <p:txBody>
          <a:bodyPr/>
          <a:lstStyle/>
          <a:p>
            <a:pPr lvl="0">
              <a:buClr>
                <a:srgbClr val="F3A447"/>
              </a:buClr>
              <a:buNone/>
            </a:pPr>
            <a:r>
              <a:rPr lang="en-US" sz="2800" b="1" dirty="0" err="1">
                <a:solidFill>
                  <a:srgbClr val="444D26"/>
                </a:solidFill>
                <a:latin typeface="Segoe Print" pitchFamily="2" charset="0"/>
              </a:rPr>
              <a:t>Klin</a:t>
            </a:r>
            <a:r>
              <a:rPr lang="tr-TR" sz="2800" b="1" dirty="0" err="1">
                <a:solidFill>
                  <a:srgbClr val="444D26"/>
                </a:solidFill>
                <a:latin typeface="Segoe Print" pitchFamily="2" charset="0"/>
              </a:rPr>
              <a:t>ik</a:t>
            </a:r>
            <a:r>
              <a:rPr lang="en-US" sz="2800" b="1" dirty="0">
                <a:solidFill>
                  <a:srgbClr val="444D26"/>
                </a:solidFill>
                <a:latin typeface="Segoe Print" pitchFamily="2" charset="0"/>
              </a:rPr>
              <a:t> </a:t>
            </a:r>
            <a:r>
              <a:rPr lang="en-US" sz="2800" b="1" dirty="0" err="1">
                <a:solidFill>
                  <a:srgbClr val="444D26"/>
                </a:solidFill>
                <a:latin typeface="Segoe Print" pitchFamily="2" charset="0"/>
              </a:rPr>
              <a:t>psikoloji</a:t>
            </a:r>
            <a:r>
              <a:rPr lang="en-US" sz="2800" b="1" dirty="0">
                <a:solidFill>
                  <a:srgbClr val="444D26"/>
                </a:solidFill>
                <a:latin typeface="Segoe Print" pitchFamily="2" charset="0"/>
              </a:rPr>
              <a:t> </a:t>
            </a:r>
            <a:r>
              <a:rPr lang="en-US" sz="2800" b="1" dirty="0" err="1">
                <a:solidFill>
                  <a:srgbClr val="444D26"/>
                </a:solidFill>
                <a:latin typeface="Segoe Print" pitchFamily="2" charset="0"/>
              </a:rPr>
              <a:t>eğitimi</a:t>
            </a:r>
            <a:r>
              <a:rPr lang="en-US" sz="2800" b="1" dirty="0">
                <a:solidFill>
                  <a:srgbClr val="444D26"/>
                </a:solidFill>
                <a:latin typeface="Segoe Print" pitchFamily="2" charset="0"/>
              </a:rPr>
              <a:t> </a:t>
            </a:r>
            <a:r>
              <a:rPr lang="en-US" sz="2800" b="1" dirty="0" err="1">
                <a:solidFill>
                  <a:srgbClr val="444D26"/>
                </a:solidFill>
                <a:latin typeface="Segoe Print" pitchFamily="2" charset="0"/>
              </a:rPr>
              <a:t>için</a:t>
            </a:r>
            <a:r>
              <a:rPr lang="en-US" sz="2800" b="1" dirty="0">
                <a:solidFill>
                  <a:srgbClr val="444D26"/>
                </a:solidFill>
                <a:latin typeface="Segoe Print" pitchFamily="2" charset="0"/>
              </a:rPr>
              <a:t> </a:t>
            </a:r>
            <a:r>
              <a:rPr lang="en-US" sz="2800" b="1" dirty="0" err="1">
                <a:solidFill>
                  <a:srgbClr val="444D26"/>
                </a:solidFill>
                <a:latin typeface="Segoe Print" pitchFamily="2" charset="0"/>
              </a:rPr>
              <a:t>gerekli</a:t>
            </a:r>
            <a:r>
              <a:rPr lang="en-US" sz="2800" b="1" dirty="0">
                <a:solidFill>
                  <a:srgbClr val="444D26"/>
                </a:solidFill>
                <a:latin typeface="Segoe Print" pitchFamily="2" charset="0"/>
              </a:rPr>
              <a:t> </a:t>
            </a:r>
            <a:r>
              <a:rPr lang="en-US" sz="2800" b="1" dirty="0" err="1" smtClean="0">
                <a:solidFill>
                  <a:srgbClr val="444D26"/>
                </a:solidFill>
                <a:latin typeface="Segoe Print" pitchFamily="2" charset="0"/>
              </a:rPr>
              <a:t>koşullar</a:t>
            </a:r>
            <a:endParaRPr lang="tr-TR" sz="2800" b="1" dirty="0" smtClean="0">
              <a:solidFill>
                <a:srgbClr val="444D26"/>
              </a:solidFill>
              <a:latin typeface="Segoe Print" pitchFamily="2" charset="0"/>
            </a:endParaRPr>
          </a:p>
          <a:p>
            <a:pPr lvl="0">
              <a:buClr>
                <a:srgbClr val="F3A447"/>
              </a:buClr>
              <a:buNone/>
            </a:pPr>
            <a:endParaRPr lang="tr-TR" sz="2000" b="1" dirty="0">
              <a:solidFill>
                <a:srgbClr val="444D26"/>
              </a:solidFill>
              <a:latin typeface="Segoe Print" pitchFamily="2" charset="0"/>
            </a:endParaRPr>
          </a:p>
        </p:txBody>
      </p:sp>
    </p:spTree>
    <p:extLst>
      <p:ext uri="{BB962C8B-B14F-4D97-AF65-F5344CB8AC3E}">
        <p14:creationId xmlns:p14="http://schemas.microsoft.com/office/powerpoint/2010/main" val="32695692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79512" y="1524000"/>
            <a:ext cx="8784976" cy="5073352"/>
          </a:xfrm>
        </p:spPr>
        <p:txBody>
          <a:bodyPr>
            <a:normAutofit lnSpcReduction="10000"/>
          </a:bodyPr>
          <a:lstStyle/>
          <a:p>
            <a:pPr lvl="0">
              <a:spcBef>
                <a:spcPct val="20000"/>
              </a:spcBef>
              <a:buClr>
                <a:srgbClr val="0BD0D9"/>
              </a:buClr>
              <a:buSzPct val="95000"/>
              <a:buNone/>
            </a:pPr>
            <a:r>
              <a:rPr lang="tr-TR" sz="2400" dirty="0" smtClean="0">
                <a:solidFill>
                  <a:prstClr val="black"/>
                </a:solidFill>
                <a:latin typeface="Segoe Print" panose="02000600000000000000" pitchFamily="2" charset="0"/>
              </a:rPr>
              <a:t>1. Klinik </a:t>
            </a:r>
            <a:r>
              <a:rPr lang="tr-TR" sz="2400" dirty="0">
                <a:solidFill>
                  <a:prstClr val="black"/>
                </a:solidFill>
                <a:latin typeface="Segoe Print" panose="02000600000000000000" pitchFamily="2" charset="0"/>
              </a:rPr>
              <a:t>psikoloji alanında yapılan araştırmaları inceleme ve eleştirebilme, alanda araştırma düzenleme ve uygulama becerisi kazanma;</a:t>
            </a:r>
          </a:p>
          <a:p>
            <a:pPr lvl="0">
              <a:spcBef>
                <a:spcPct val="20000"/>
              </a:spcBef>
              <a:buClr>
                <a:srgbClr val="0BD0D9"/>
              </a:buClr>
              <a:buSzPct val="95000"/>
              <a:buNone/>
            </a:pPr>
            <a:r>
              <a:rPr lang="tr-TR" sz="2400" dirty="0">
                <a:solidFill>
                  <a:prstClr val="black"/>
                </a:solidFill>
                <a:latin typeface="Segoe Print" panose="02000600000000000000" pitchFamily="2" charset="0"/>
              </a:rPr>
              <a:t>2. Ruh sağlığı alanında davranışsal ve duygusal sorunları tanılama, ayrıştırma, analiz etme ve açıklama;</a:t>
            </a:r>
          </a:p>
          <a:p>
            <a:pPr lvl="0">
              <a:spcBef>
                <a:spcPct val="20000"/>
              </a:spcBef>
              <a:buClr>
                <a:srgbClr val="0BD0D9"/>
              </a:buClr>
              <a:buSzPct val="95000"/>
              <a:buNone/>
            </a:pPr>
            <a:r>
              <a:rPr lang="tr-TR" sz="2400" dirty="0" smtClean="0">
                <a:solidFill>
                  <a:prstClr val="black"/>
                </a:solidFill>
                <a:latin typeface="Segoe Print" panose="02000600000000000000" pitchFamily="2" charset="0"/>
              </a:rPr>
              <a:t>3. Kişilik </a:t>
            </a:r>
            <a:r>
              <a:rPr lang="tr-TR" sz="2400" dirty="0">
                <a:solidFill>
                  <a:prstClr val="black"/>
                </a:solidFill>
                <a:latin typeface="Segoe Print" panose="02000600000000000000" pitchFamily="2" charset="0"/>
              </a:rPr>
              <a:t>yapılarını ve psikolojik bozuklukları değerlendirmede yaygın olarak kullanılan psikolojik ölçekleri uygulama, puanlama, yorumlama ve bir psikolojik değerlendirme </a:t>
            </a:r>
            <a:r>
              <a:rPr lang="tr-TR" sz="2400" dirty="0" err="1">
                <a:solidFill>
                  <a:prstClr val="black"/>
                </a:solidFill>
                <a:latin typeface="Segoe Print" panose="02000600000000000000" pitchFamily="2" charset="0"/>
              </a:rPr>
              <a:t>formülasyonunu</a:t>
            </a:r>
            <a:r>
              <a:rPr lang="tr-TR" sz="2400" dirty="0">
                <a:solidFill>
                  <a:prstClr val="black"/>
                </a:solidFill>
                <a:latin typeface="Segoe Print" panose="02000600000000000000" pitchFamily="2" charset="0"/>
              </a:rPr>
              <a:t> içeren rapor  yazabilme;</a:t>
            </a:r>
          </a:p>
          <a:p>
            <a:pPr lvl="0">
              <a:spcBef>
                <a:spcPct val="20000"/>
              </a:spcBef>
              <a:buClr>
                <a:srgbClr val="0BD0D9"/>
              </a:buClr>
              <a:buSzPct val="95000"/>
              <a:buNone/>
            </a:pPr>
            <a:r>
              <a:rPr lang="tr-TR" sz="2400" dirty="0">
                <a:solidFill>
                  <a:prstClr val="black"/>
                </a:solidFill>
                <a:latin typeface="Segoe Print" panose="02000600000000000000" pitchFamily="2" charset="0"/>
              </a:rPr>
              <a:t>  4. Toplumsal ve ruh sağlığı alanında mesleki rolünün ve etik ilkelerinin çerçevesinde en üstün hizmeti üretebilme.</a:t>
            </a:r>
          </a:p>
          <a:p>
            <a:endParaRPr lang="tr-TR" sz="2400" dirty="0">
              <a:latin typeface="Segoe Print" panose="02000600000000000000" pitchFamily="2" charset="0"/>
            </a:endParaRPr>
          </a:p>
        </p:txBody>
      </p:sp>
      <p:sp>
        <p:nvSpPr>
          <p:cNvPr id="3" name="Unvan 2"/>
          <p:cNvSpPr>
            <a:spLocks noGrp="1"/>
          </p:cNvSpPr>
          <p:nvPr>
            <p:ph type="title"/>
          </p:nvPr>
        </p:nvSpPr>
        <p:spPr>
          <a:xfrm>
            <a:off x="457200" y="404664"/>
            <a:ext cx="8229600" cy="1119336"/>
          </a:xfrm>
        </p:spPr>
        <p:txBody>
          <a:bodyPr>
            <a:noAutofit/>
          </a:bodyPr>
          <a:lstStyle/>
          <a:p>
            <a:r>
              <a:rPr lang="tr-TR" sz="2400" b="1" spc="0" dirty="0">
                <a:ln>
                  <a:noFill/>
                </a:ln>
                <a:solidFill>
                  <a:srgbClr val="04617B"/>
                </a:solidFill>
                <a:effectLst/>
                <a:latin typeface="Segoe Print" panose="02000600000000000000" pitchFamily="2" charset="0"/>
              </a:rPr>
              <a:t>Yüksek Lisans </a:t>
            </a:r>
            <a:r>
              <a:rPr lang="tr-TR" sz="2400" b="1" spc="0" dirty="0" smtClean="0">
                <a:ln>
                  <a:noFill/>
                </a:ln>
                <a:solidFill>
                  <a:srgbClr val="04617B"/>
                </a:solidFill>
                <a:effectLst/>
                <a:latin typeface="Segoe Print" panose="02000600000000000000" pitchFamily="2" charset="0"/>
              </a:rPr>
              <a:t>Programında </a:t>
            </a:r>
            <a:r>
              <a:rPr lang="tr-TR" sz="2400" b="1" spc="0" dirty="0">
                <a:ln>
                  <a:noFill/>
                </a:ln>
                <a:solidFill>
                  <a:srgbClr val="04617B"/>
                </a:solidFill>
                <a:effectLst/>
                <a:latin typeface="Segoe Print" panose="02000600000000000000" pitchFamily="2" charset="0"/>
              </a:rPr>
              <a:t>Uzmanlık Derecelerini Alan Kişilerin Genellikle Şu Bilgi ve Becerilere Sahip Olmaları Hedeflenmektedir:</a:t>
            </a:r>
            <a:endParaRPr lang="tr-TR" sz="2400" dirty="0">
              <a:latin typeface="Segoe Print" panose="02000600000000000000" pitchFamily="2" charset="0"/>
            </a:endParaRPr>
          </a:p>
        </p:txBody>
      </p:sp>
    </p:spTree>
    <p:extLst>
      <p:ext uri="{BB962C8B-B14F-4D97-AF65-F5344CB8AC3E}">
        <p14:creationId xmlns:p14="http://schemas.microsoft.com/office/powerpoint/2010/main" val="37148666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152400"/>
            <a:ext cx="8229600" cy="3708648"/>
          </a:xfrm>
        </p:spPr>
        <p:txBody>
          <a:bodyPr>
            <a:noAutofit/>
          </a:bodyPr>
          <a:lstStyle/>
          <a:p>
            <a:pPr algn="ctr"/>
            <a:r>
              <a:rPr lang="tr-TR" sz="2800" dirty="0" smtClean="0">
                <a:solidFill>
                  <a:srgbClr val="820000"/>
                </a:solidFill>
                <a:latin typeface="Segoe Print" pitchFamily="2" charset="0"/>
              </a:rPr>
              <a:t/>
            </a:r>
            <a:br>
              <a:rPr lang="tr-TR" sz="2800" dirty="0" smtClean="0">
                <a:solidFill>
                  <a:srgbClr val="820000"/>
                </a:solidFill>
                <a:latin typeface="Segoe Print" pitchFamily="2" charset="0"/>
              </a:rPr>
            </a:br>
            <a:r>
              <a:rPr lang="tr-TR" sz="2800" dirty="0">
                <a:solidFill>
                  <a:srgbClr val="820000"/>
                </a:solidFill>
                <a:latin typeface="Segoe Print" pitchFamily="2" charset="0"/>
              </a:rPr>
              <a:t/>
            </a:r>
            <a:br>
              <a:rPr lang="tr-TR" sz="2800" dirty="0">
                <a:solidFill>
                  <a:srgbClr val="820000"/>
                </a:solidFill>
                <a:latin typeface="Segoe Print" pitchFamily="2" charset="0"/>
              </a:rPr>
            </a:br>
            <a:r>
              <a:rPr lang="tr-TR" sz="2800" dirty="0" smtClean="0">
                <a:solidFill>
                  <a:srgbClr val="820000"/>
                </a:solidFill>
                <a:latin typeface="Segoe Print" pitchFamily="2" charset="0"/>
              </a:rPr>
              <a:t/>
            </a:r>
            <a:br>
              <a:rPr lang="tr-TR" sz="2800" dirty="0" smtClean="0">
                <a:solidFill>
                  <a:srgbClr val="820000"/>
                </a:solidFill>
                <a:latin typeface="Segoe Print" pitchFamily="2" charset="0"/>
              </a:rPr>
            </a:br>
            <a:r>
              <a:rPr lang="tr-TR" sz="2800" dirty="0">
                <a:solidFill>
                  <a:srgbClr val="820000"/>
                </a:solidFill>
                <a:latin typeface="Segoe Print" pitchFamily="2" charset="0"/>
              </a:rPr>
              <a:t/>
            </a:r>
            <a:br>
              <a:rPr lang="tr-TR" sz="2800" dirty="0">
                <a:solidFill>
                  <a:srgbClr val="820000"/>
                </a:solidFill>
                <a:latin typeface="Segoe Print" pitchFamily="2" charset="0"/>
              </a:rPr>
            </a:br>
            <a:r>
              <a:rPr lang="tr-TR" sz="2800" dirty="0" smtClean="0">
                <a:solidFill>
                  <a:srgbClr val="820000"/>
                </a:solidFill>
                <a:latin typeface="Segoe Print" pitchFamily="2" charset="0"/>
              </a:rPr>
              <a:t/>
            </a:r>
            <a:br>
              <a:rPr lang="tr-TR" sz="2800" dirty="0" smtClean="0">
                <a:solidFill>
                  <a:srgbClr val="820000"/>
                </a:solidFill>
                <a:latin typeface="Segoe Print" pitchFamily="2" charset="0"/>
              </a:rPr>
            </a:br>
            <a:r>
              <a:rPr lang="tr-TR" sz="2800" dirty="0" err="1" smtClean="0">
                <a:solidFill>
                  <a:srgbClr val="820000"/>
                </a:solidFill>
                <a:latin typeface="Segoe Print" pitchFamily="2" charset="0"/>
              </a:rPr>
              <a:t>Türkiyede</a:t>
            </a:r>
            <a:r>
              <a:rPr lang="tr-TR" sz="2800" dirty="0" smtClean="0">
                <a:solidFill>
                  <a:srgbClr val="820000"/>
                </a:solidFill>
                <a:latin typeface="Segoe Print" pitchFamily="2" charset="0"/>
              </a:rPr>
              <a:t> </a:t>
            </a:r>
            <a:r>
              <a:rPr lang="tr-TR" sz="2800" dirty="0" smtClean="0">
                <a:solidFill>
                  <a:srgbClr val="820000"/>
                </a:solidFill>
                <a:latin typeface="Segoe Print" pitchFamily="2" charset="0"/>
              </a:rPr>
              <a:t>Klinik Psikoloji : Eğitimdeki Temel Sorunlar ve Öneriler</a:t>
            </a:r>
            <a:endParaRPr lang="tr-TR" sz="2800" dirty="0">
              <a:solidFill>
                <a:srgbClr val="820000"/>
              </a:solidFill>
              <a:latin typeface="Segoe Print" pitchFamily="2" charset="0"/>
            </a:endParaRPr>
          </a:p>
        </p:txBody>
      </p:sp>
      <p:pic>
        <p:nvPicPr>
          <p:cNvPr id="4" name="Picture 2" descr="C:\Users\Cansu\Desktop\resmm\WQCASKB4XJCADTT6G5CATW81G2CA5V8PUACA14B3FLCASXUI09CA4WER2LCA9S719GCARXDWD1CA5GWRRICAE0GOJ7CAZLWS5GCA3HZ23QCAAPXI1HCAOOBSQGCA2Y8ZVLCA1CXHW2CA0A8EXNCAVLPI7P.jpg"/>
          <p:cNvPicPr>
            <a:picLocks noChangeAspect="1" noChangeArrowheads="1"/>
          </p:cNvPicPr>
          <p:nvPr/>
        </p:nvPicPr>
        <p:blipFill>
          <a:blip r:embed="rId2" cstate="print"/>
          <a:stretch>
            <a:fillRect/>
          </a:stretch>
        </p:blipFill>
        <p:spPr bwMode="auto">
          <a:xfrm>
            <a:off x="8072462" y="214290"/>
            <a:ext cx="833444" cy="1000132"/>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214282" y="214290"/>
            <a:ext cx="8929718" cy="3214710"/>
          </a:xfrm>
        </p:spPr>
        <p:txBody>
          <a:bodyPr>
            <a:normAutofit/>
          </a:bodyPr>
          <a:lstStyle/>
          <a:p>
            <a:r>
              <a:rPr lang="tr-TR" sz="3200" dirty="0" smtClean="0">
                <a:solidFill>
                  <a:srgbClr val="820000"/>
                </a:solidFill>
                <a:latin typeface="Segoe Print" pitchFamily="2" charset="0"/>
              </a:rPr>
              <a:t>Klinik Psikolojide Etik Anlayış ve Etik İhlaller</a:t>
            </a:r>
            <a:endParaRPr lang="tr-TR" sz="3200" dirty="0">
              <a:solidFill>
                <a:srgbClr val="820000"/>
              </a:solidFill>
              <a:latin typeface="Segoe Print" pitchFamily="2" charset="0"/>
            </a:endParaRPr>
          </a:p>
        </p:txBody>
      </p:sp>
      <p:pic>
        <p:nvPicPr>
          <p:cNvPr id="4" name="Picture 2" descr="C:\Users\Cansu\Desktop\resmm\WQCASKB4XJCADTT6G5CATW81G2CA5V8PUACA14B3FLCASXUI09CA4WER2LCA9S719GCARXDWD1CA5GWRRICAE0GOJ7CAZLWS5GCA3HZ23QCAAPXI1HCAOOBSQGCA2Y8ZVLCA1CXHW2CA0A8EXNCAVLPI7P.jpg"/>
          <p:cNvPicPr>
            <a:picLocks noChangeAspect="1" noChangeArrowheads="1"/>
          </p:cNvPicPr>
          <p:nvPr/>
        </p:nvPicPr>
        <p:blipFill>
          <a:blip r:embed="rId2" cstate="print"/>
          <a:stretch>
            <a:fillRect/>
          </a:stretch>
        </p:blipFill>
        <p:spPr bwMode="auto">
          <a:xfrm>
            <a:off x="8310556" y="0"/>
            <a:ext cx="833444" cy="1000132"/>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28596" y="2071678"/>
            <a:ext cx="8229600" cy="4310074"/>
          </a:xfrm>
        </p:spPr>
        <p:txBody>
          <a:bodyPr/>
          <a:lstStyle/>
          <a:p>
            <a:pPr>
              <a:buFont typeface="Arial" pitchFamily="34" charset="0"/>
              <a:buChar char="•"/>
            </a:pPr>
            <a:r>
              <a:rPr lang="tr-TR" dirty="0" smtClean="0">
                <a:solidFill>
                  <a:schemeClr val="bg1"/>
                </a:solidFill>
                <a:latin typeface="Segoe Print" pitchFamily="2" charset="0"/>
              </a:rPr>
              <a:t>Klinik psikoloji rahatsızlığı, ruhsal yetersizliği, uyumsuzluğu anlamak, tahmin etmek ve hafifletmek, aynı zamanda insan adaptasyonunu, ruhsal dengeyi ve kişisel gelişimi ilerletmek için bilimi, teoriyi ve uygulamayı bütünleyen, psikolojinin bir alt dalıdır. </a:t>
            </a:r>
            <a:endParaRPr lang="tr-TR" dirty="0">
              <a:solidFill>
                <a:schemeClr val="bg1"/>
              </a:solidFill>
              <a:latin typeface="Segoe Print" pitchFamily="2" charset="0"/>
            </a:endParaRPr>
          </a:p>
        </p:txBody>
      </p:sp>
      <p:sp>
        <p:nvSpPr>
          <p:cNvPr id="3" name="2 Başlık"/>
          <p:cNvSpPr>
            <a:spLocks noGrp="1"/>
          </p:cNvSpPr>
          <p:nvPr>
            <p:ph type="title"/>
          </p:nvPr>
        </p:nvSpPr>
        <p:spPr>
          <a:xfrm>
            <a:off x="500034" y="714356"/>
            <a:ext cx="8229600" cy="1062022"/>
          </a:xfrm>
        </p:spPr>
        <p:txBody>
          <a:bodyPr/>
          <a:lstStyle/>
          <a:p>
            <a:r>
              <a:rPr lang="tr-TR" dirty="0" smtClean="0">
                <a:solidFill>
                  <a:srgbClr val="C00000"/>
                </a:solidFill>
                <a:latin typeface="Segoe Print" pitchFamily="2" charset="0"/>
              </a:rPr>
              <a:t>Klinik Psikoloji Nedir?</a:t>
            </a:r>
            <a:endParaRPr lang="tr-TR" dirty="0">
              <a:solidFill>
                <a:srgbClr val="C00000"/>
              </a:solidFill>
              <a:latin typeface="Segoe Print" pitchFamily="2" charset="0"/>
            </a:endParaRPr>
          </a:p>
        </p:txBody>
      </p:sp>
      <p:pic>
        <p:nvPicPr>
          <p:cNvPr id="5" name="Picture 2" descr="C:\Users\Cansu\Desktop\resmm\WQCASKB4XJCADTT6G5CATW81G2CA5V8PUACA14B3FLCASXUI09CA4WER2LCA9S719GCARXDWD1CA5GWRRICAE0GOJ7CAZLWS5GCA3HZ23QCAAPXI1HCAOOBSQGCA2Y8ZVLCA1CXHW2CA0A8EXNCAVLPI7P.jpg"/>
          <p:cNvPicPr>
            <a:picLocks noChangeAspect="1" noChangeArrowheads="1"/>
          </p:cNvPicPr>
          <p:nvPr/>
        </p:nvPicPr>
        <p:blipFill>
          <a:blip r:embed="rId2" cstate="print"/>
          <a:stretch>
            <a:fillRect/>
          </a:stretch>
        </p:blipFill>
        <p:spPr bwMode="auto">
          <a:xfrm>
            <a:off x="8072462" y="357166"/>
            <a:ext cx="833444" cy="1000132"/>
          </a:xfrm>
          <a:prstGeom prst="rect">
            <a:avLst/>
          </a:prstGeom>
          <a:ln>
            <a:noFill/>
          </a:ln>
          <a:effectLst>
            <a:softEdge rad="112500"/>
          </a:effectLst>
        </p:spPr>
      </p:pic>
      <p:pic>
        <p:nvPicPr>
          <p:cNvPr id="2050" name="Picture 2" descr="C:\Users\Cansu\Desktop\resmm\992.jpg"/>
          <p:cNvPicPr>
            <a:picLocks noChangeAspect="1" noChangeArrowheads="1"/>
          </p:cNvPicPr>
          <p:nvPr/>
        </p:nvPicPr>
        <p:blipFill>
          <a:blip r:embed="rId3" cstate="print"/>
          <a:srcRect/>
          <a:stretch>
            <a:fillRect/>
          </a:stretch>
        </p:blipFill>
        <p:spPr bwMode="auto">
          <a:xfrm>
            <a:off x="4714876" y="4572008"/>
            <a:ext cx="2476502" cy="1895062"/>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332656"/>
            <a:ext cx="8229600" cy="5763344"/>
          </a:xfrm>
        </p:spPr>
        <p:txBody>
          <a:bodyPr>
            <a:normAutofit/>
          </a:bodyPr>
          <a:lstStyle/>
          <a:p>
            <a:r>
              <a:rPr lang="tr-TR" sz="3200" b="1" dirty="0">
                <a:solidFill>
                  <a:srgbClr val="04617B"/>
                </a:solidFill>
                <a:latin typeface="Segoe Print" panose="02000600000000000000" pitchFamily="2" charset="0"/>
                <a:ea typeface="+mj-ea"/>
                <a:cs typeface="+mj-cs"/>
              </a:rPr>
              <a:t>Amerikan Psikologlar Birliği’nin (APA) Klinik Psikoloji Birimi’ne göre</a:t>
            </a:r>
            <a:r>
              <a:rPr lang="tr-TR" sz="3200" b="1" dirty="0" smtClean="0">
                <a:solidFill>
                  <a:srgbClr val="04617B"/>
                </a:solidFill>
                <a:latin typeface="Segoe Print" panose="02000600000000000000" pitchFamily="2" charset="0"/>
                <a:ea typeface="+mj-ea"/>
                <a:cs typeface="+mj-cs"/>
              </a:rPr>
              <a:t>:</a:t>
            </a:r>
          </a:p>
          <a:p>
            <a:endParaRPr lang="tr-TR" sz="3200" b="1" dirty="0" smtClean="0">
              <a:solidFill>
                <a:srgbClr val="04617B"/>
              </a:solidFill>
              <a:latin typeface="Segoe Print" panose="02000600000000000000" pitchFamily="2" charset="0"/>
              <a:ea typeface="+mj-ea"/>
              <a:cs typeface="+mj-cs"/>
            </a:endParaRPr>
          </a:p>
          <a:p>
            <a:pPr lvl="0">
              <a:spcBef>
                <a:spcPct val="20000"/>
              </a:spcBef>
              <a:buClr>
                <a:srgbClr val="0BD0D9"/>
              </a:buClr>
              <a:buSzPct val="95000"/>
              <a:buFont typeface="Wingdings" pitchFamily="2" charset="2"/>
              <a:buChar char="v"/>
            </a:pPr>
            <a:r>
              <a:rPr lang="tr-TR" sz="2400" dirty="0">
                <a:solidFill>
                  <a:prstClr val="black"/>
                </a:solidFill>
                <a:latin typeface="Segoe Print" panose="02000600000000000000" pitchFamily="2" charset="0"/>
              </a:rPr>
              <a:t>Klinik psikoloji uygulamaları bebeklikten yaşlılığa kadar tüm gelişimsel dönemlerdeki bireylere ya da gruplara yönelik değerlendirme ve müdahale yöntemlerini kapsar</a:t>
            </a:r>
            <a:r>
              <a:rPr lang="tr-TR" sz="2400" dirty="0" smtClean="0">
                <a:solidFill>
                  <a:prstClr val="black"/>
                </a:solidFill>
                <a:latin typeface="Segoe Print" panose="02000600000000000000" pitchFamily="2" charset="0"/>
              </a:rPr>
              <a:t>.</a:t>
            </a:r>
          </a:p>
          <a:p>
            <a:pPr marL="0" lvl="0" indent="0">
              <a:spcBef>
                <a:spcPct val="20000"/>
              </a:spcBef>
              <a:buClr>
                <a:srgbClr val="0BD0D9"/>
              </a:buClr>
              <a:buSzPct val="95000"/>
              <a:buNone/>
            </a:pPr>
            <a:r>
              <a:rPr lang="tr-TR" sz="2400" dirty="0" smtClean="0">
                <a:solidFill>
                  <a:prstClr val="black"/>
                </a:solidFill>
                <a:latin typeface="Segoe Print" panose="02000600000000000000" pitchFamily="2" charset="0"/>
              </a:rPr>
              <a:t>	Ruh </a:t>
            </a:r>
            <a:r>
              <a:rPr lang="tr-TR" sz="2400" dirty="0">
                <a:solidFill>
                  <a:prstClr val="black"/>
                </a:solidFill>
                <a:latin typeface="Segoe Print" panose="02000600000000000000" pitchFamily="2" charset="0"/>
              </a:rPr>
              <a:t>sağlığının değerlendirilmesi</a:t>
            </a:r>
            <a:r>
              <a:rPr lang="tr-TR" sz="2400" dirty="0" smtClean="0">
                <a:solidFill>
                  <a:prstClr val="black"/>
                </a:solidFill>
                <a:latin typeface="Segoe Print" panose="02000600000000000000" pitchFamily="2" charset="0"/>
              </a:rPr>
              <a:t>,</a:t>
            </a:r>
          </a:p>
          <a:p>
            <a:pPr marL="0" lvl="0" indent="0">
              <a:spcBef>
                <a:spcPct val="20000"/>
              </a:spcBef>
              <a:buClr>
                <a:srgbClr val="0BD0D9"/>
              </a:buClr>
              <a:buSzPct val="95000"/>
              <a:buNone/>
            </a:pPr>
            <a:r>
              <a:rPr lang="tr-TR" sz="2400" dirty="0" smtClean="0">
                <a:solidFill>
                  <a:prstClr val="black"/>
                </a:solidFill>
                <a:latin typeface="Segoe Print" panose="02000600000000000000" pitchFamily="2" charset="0"/>
              </a:rPr>
              <a:t>	Psikolojik </a:t>
            </a:r>
            <a:r>
              <a:rPr lang="tr-TR" sz="2400" dirty="0">
                <a:solidFill>
                  <a:prstClr val="black"/>
                </a:solidFill>
                <a:latin typeface="Segoe Print" panose="02000600000000000000" pitchFamily="2" charset="0"/>
              </a:rPr>
              <a:t>problemlerin anlaşılmasına yönelik </a:t>
            </a:r>
            <a:r>
              <a:rPr lang="tr-TR" sz="2400" dirty="0" smtClean="0">
                <a:solidFill>
                  <a:prstClr val="black"/>
                </a:solidFill>
                <a:latin typeface="Segoe Print" panose="02000600000000000000" pitchFamily="2" charset="0"/>
              </a:rPr>
              <a:t>	bilimsel </a:t>
            </a:r>
            <a:r>
              <a:rPr lang="tr-TR" sz="2400" dirty="0">
                <a:solidFill>
                  <a:prstClr val="black"/>
                </a:solidFill>
                <a:latin typeface="Segoe Print" panose="02000600000000000000" pitchFamily="2" charset="0"/>
              </a:rPr>
              <a:t>araştırmaların gerçekleştirilmesi</a:t>
            </a:r>
            <a:r>
              <a:rPr lang="tr-TR" sz="2400" dirty="0" smtClean="0">
                <a:solidFill>
                  <a:prstClr val="black"/>
                </a:solidFill>
                <a:latin typeface="Segoe Print" panose="02000600000000000000" pitchFamily="2" charset="0"/>
              </a:rPr>
              <a:t>,</a:t>
            </a:r>
          </a:p>
          <a:p>
            <a:pPr marL="0" lvl="0" indent="0">
              <a:spcBef>
                <a:spcPct val="20000"/>
              </a:spcBef>
              <a:buClr>
                <a:srgbClr val="0BD0D9"/>
              </a:buClr>
              <a:buSzPct val="95000"/>
              <a:buNone/>
            </a:pPr>
            <a:r>
              <a:rPr lang="tr-TR" sz="2400" dirty="0" smtClean="0">
                <a:solidFill>
                  <a:prstClr val="black"/>
                </a:solidFill>
                <a:latin typeface="Segoe Print" panose="02000600000000000000" pitchFamily="2" charset="0"/>
              </a:rPr>
              <a:t>	Psikoterapiye uygunluğun değerlendirilmesi </a:t>
            </a:r>
          </a:p>
          <a:p>
            <a:pPr marL="0" lvl="0" indent="0">
              <a:spcBef>
                <a:spcPct val="20000"/>
              </a:spcBef>
              <a:buClr>
                <a:srgbClr val="0BD0D9"/>
              </a:buClr>
              <a:buSzPct val="95000"/>
              <a:buNone/>
            </a:pPr>
            <a:r>
              <a:rPr lang="tr-TR" sz="2400" dirty="0" smtClean="0">
                <a:solidFill>
                  <a:prstClr val="black"/>
                </a:solidFill>
                <a:latin typeface="Segoe Print" panose="02000600000000000000" pitchFamily="2" charset="0"/>
              </a:rPr>
              <a:t>	Psikolojik </a:t>
            </a:r>
            <a:r>
              <a:rPr lang="tr-TR" sz="2400" dirty="0">
                <a:solidFill>
                  <a:prstClr val="black"/>
                </a:solidFill>
                <a:latin typeface="Segoe Print" panose="02000600000000000000" pitchFamily="2" charset="0"/>
              </a:rPr>
              <a:t>destek hizmeti vermesi </a:t>
            </a:r>
            <a:endParaRPr lang="tr-TR" sz="2400" dirty="0">
              <a:latin typeface="Segoe Print" panose="02000600000000000000" pitchFamily="2" charset="0"/>
            </a:endParaRPr>
          </a:p>
        </p:txBody>
      </p:sp>
    </p:spTree>
    <p:extLst>
      <p:ext uri="{BB962C8B-B14F-4D97-AF65-F5344CB8AC3E}">
        <p14:creationId xmlns:p14="http://schemas.microsoft.com/office/powerpoint/2010/main" val="3102744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4" y="980728"/>
            <a:ext cx="8229600" cy="5403304"/>
          </a:xfrm>
        </p:spPr>
        <p:txBody>
          <a:bodyPr>
            <a:normAutofit/>
          </a:bodyPr>
          <a:lstStyle/>
          <a:p>
            <a:pPr lvl="0">
              <a:spcBef>
                <a:spcPct val="20000"/>
              </a:spcBef>
              <a:buClr>
                <a:srgbClr val="0BD0D9"/>
              </a:buClr>
              <a:buSzPct val="95000"/>
              <a:buFont typeface="Wingdings" pitchFamily="2" charset="2"/>
              <a:buChar char="v"/>
            </a:pPr>
            <a:r>
              <a:rPr lang="tr-TR" sz="2400" dirty="0">
                <a:solidFill>
                  <a:prstClr val="black"/>
                </a:solidFill>
                <a:latin typeface="Segoe Print" panose="02000600000000000000" pitchFamily="2" charset="0"/>
              </a:rPr>
              <a:t>Klinik psikolojinin </a:t>
            </a:r>
            <a:r>
              <a:rPr lang="tr-TR" sz="2400" dirty="0" err="1">
                <a:solidFill>
                  <a:prstClr val="black"/>
                </a:solidFill>
                <a:latin typeface="Segoe Print" panose="02000600000000000000" pitchFamily="2" charset="0"/>
              </a:rPr>
              <a:t>psikoterapötik</a:t>
            </a:r>
            <a:r>
              <a:rPr lang="tr-TR" sz="2400" dirty="0">
                <a:solidFill>
                  <a:prstClr val="black"/>
                </a:solidFill>
                <a:latin typeface="Segoe Print" panose="02000600000000000000" pitchFamily="2" charset="0"/>
              </a:rPr>
              <a:t> yöntemleri arasında </a:t>
            </a:r>
            <a:endParaRPr lang="tr-TR" sz="2400" dirty="0" smtClean="0">
              <a:solidFill>
                <a:prstClr val="black"/>
              </a:solidFill>
              <a:latin typeface="Segoe Print" panose="02000600000000000000" pitchFamily="2" charset="0"/>
            </a:endParaRPr>
          </a:p>
          <a:p>
            <a:pPr marL="0" lvl="0" indent="0">
              <a:spcBef>
                <a:spcPct val="20000"/>
              </a:spcBef>
              <a:buClr>
                <a:srgbClr val="0BD0D9"/>
              </a:buClr>
              <a:buSzPct val="95000"/>
              <a:buNone/>
            </a:pPr>
            <a:endParaRPr lang="tr-TR" sz="2400" dirty="0" smtClean="0">
              <a:solidFill>
                <a:prstClr val="black"/>
              </a:solidFill>
              <a:latin typeface="Segoe Print" panose="02000600000000000000" pitchFamily="2" charset="0"/>
            </a:endParaRPr>
          </a:p>
          <a:p>
            <a:pPr marL="0" lvl="0" indent="0">
              <a:spcBef>
                <a:spcPct val="20000"/>
              </a:spcBef>
              <a:buClr>
                <a:srgbClr val="0BD0D9"/>
              </a:buClr>
              <a:buSzPct val="95000"/>
              <a:buNone/>
            </a:pPr>
            <a:r>
              <a:rPr lang="tr-TR" sz="2400" dirty="0">
                <a:solidFill>
                  <a:prstClr val="black"/>
                </a:solidFill>
                <a:latin typeface="Segoe Print" panose="02000600000000000000" pitchFamily="2" charset="0"/>
              </a:rPr>
              <a:t>	</a:t>
            </a:r>
            <a:r>
              <a:rPr lang="tr-TR" sz="2400" dirty="0" smtClean="0">
                <a:solidFill>
                  <a:prstClr val="black"/>
                </a:solidFill>
                <a:latin typeface="Segoe Print" panose="02000600000000000000" pitchFamily="2" charset="0"/>
              </a:rPr>
              <a:t>danışmanlık</a:t>
            </a:r>
            <a:r>
              <a:rPr lang="tr-TR" sz="2400" dirty="0">
                <a:solidFill>
                  <a:prstClr val="black"/>
                </a:solidFill>
                <a:latin typeface="Segoe Print" panose="02000600000000000000" pitchFamily="2" charset="0"/>
              </a:rPr>
              <a:t>, </a:t>
            </a:r>
            <a:endParaRPr lang="tr-TR" sz="2400" dirty="0" smtClean="0">
              <a:solidFill>
                <a:prstClr val="black"/>
              </a:solidFill>
              <a:latin typeface="Segoe Print" panose="02000600000000000000" pitchFamily="2" charset="0"/>
            </a:endParaRPr>
          </a:p>
          <a:p>
            <a:pPr marL="0" lvl="0" indent="0">
              <a:spcBef>
                <a:spcPct val="20000"/>
              </a:spcBef>
              <a:buClr>
                <a:srgbClr val="0BD0D9"/>
              </a:buClr>
              <a:buSzPct val="95000"/>
              <a:buNone/>
            </a:pPr>
            <a:r>
              <a:rPr lang="tr-TR" sz="2400" dirty="0">
                <a:solidFill>
                  <a:prstClr val="black"/>
                </a:solidFill>
                <a:latin typeface="Segoe Print" panose="02000600000000000000" pitchFamily="2" charset="0"/>
              </a:rPr>
              <a:t>	</a:t>
            </a:r>
            <a:r>
              <a:rPr lang="tr-TR" sz="2400" dirty="0" smtClean="0">
                <a:solidFill>
                  <a:prstClr val="black"/>
                </a:solidFill>
                <a:latin typeface="Segoe Print" panose="02000600000000000000" pitchFamily="2" charset="0"/>
              </a:rPr>
              <a:t>bireysel </a:t>
            </a:r>
            <a:r>
              <a:rPr lang="tr-TR" sz="2400" dirty="0">
                <a:solidFill>
                  <a:prstClr val="black"/>
                </a:solidFill>
                <a:latin typeface="Segoe Print" panose="02000600000000000000" pitchFamily="2" charset="0"/>
              </a:rPr>
              <a:t>psikoterapi, </a:t>
            </a:r>
            <a:endParaRPr lang="tr-TR" sz="2400" dirty="0" smtClean="0">
              <a:solidFill>
                <a:prstClr val="black"/>
              </a:solidFill>
              <a:latin typeface="Segoe Print" panose="02000600000000000000" pitchFamily="2" charset="0"/>
            </a:endParaRPr>
          </a:p>
          <a:p>
            <a:pPr marL="0" lvl="0" indent="0">
              <a:spcBef>
                <a:spcPct val="20000"/>
              </a:spcBef>
              <a:buClr>
                <a:srgbClr val="0BD0D9"/>
              </a:buClr>
              <a:buSzPct val="95000"/>
              <a:buNone/>
            </a:pPr>
            <a:r>
              <a:rPr lang="tr-TR" sz="2400" dirty="0">
                <a:solidFill>
                  <a:prstClr val="black"/>
                </a:solidFill>
                <a:latin typeface="Segoe Print" panose="02000600000000000000" pitchFamily="2" charset="0"/>
              </a:rPr>
              <a:t>	</a:t>
            </a:r>
            <a:r>
              <a:rPr lang="tr-TR" sz="2400" dirty="0" smtClean="0">
                <a:solidFill>
                  <a:prstClr val="black"/>
                </a:solidFill>
                <a:latin typeface="Segoe Print" panose="02000600000000000000" pitchFamily="2" charset="0"/>
              </a:rPr>
              <a:t>aile </a:t>
            </a:r>
            <a:r>
              <a:rPr lang="tr-TR" sz="2400" dirty="0">
                <a:solidFill>
                  <a:prstClr val="black"/>
                </a:solidFill>
                <a:latin typeface="Segoe Print" panose="02000600000000000000" pitchFamily="2" charset="0"/>
              </a:rPr>
              <a:t>psikoterapisi, </a:t>
            </a:r>
            <a:endParaRPr lang="tr-TR" sz="2400" dirty="0" smtClean="0">
              <a:solidFill>
                <a:prstClr val="black"/>
              </a:solidFill>
              <a:latin typeface="Segoe Print" panose="02000600000000000000" pitchFamily="2" charset="0"/>
            </a:endParaRPr>
          </a:p>
          <a:p>
            <a:pPr marL="0" lvl="0" indent="0">
              <a:spcBef>
                <a:spcPct val="20000"/>
              </a:spcBef>
              <a:buClr>
                <a:srgbClr val="0BD0D9"/>
              </a:buClr>
              <a:buSzPct val="95000"/>
              <a:buNone/>
            </a:pPr>
            <a:r>
              <a:rPr lang="tr-TR" sz="2400" dirty="0">
                <a:solidFill>
                  <a:prstClr val="black"/>
                </a:solidFill>
                <a:latin typeface="Segoe Print" panose="02000600000000000000" pitchFamily="2" charset="0"/>
              </a:rPr>
              <a:t>	</a:t>
            </a:r>
            <a:r>
              <a:rPr lang="tr-TR" sz="2400" dirty="0" smtClean="0">
                <a:solidFill>
                  <a:prstClr val="black"/>
                </a:solidFill>
                <a:latin typeface="Segoe Print" panose="02000600000000000000" pitchFamily="2" charset="0"/>
              </a:rPr>
              <a:t>aile </a:t>
            </a:r>
            <a:r>
              <a:rPr lang="tr-TR" sz="2400" dirty="0">
                <a:solidFill>
                  <a:prstClr val="black"/>
                </a:solidFill>
                <a:latin typeface="Segoe Print" panose="02000600000000000000" pitchFamily="2" charset="0"/>
              </a:rPr>
              <a:t>danışmanlığı ve </a:t>
            </a:r>
            <a:endParaRPr lang="tr-TR" sz="2400" dirty="0" smtClean="0">
              <a:solidFill>
                <a:prstClr val="black"/>
              </a:solidFill>
              <a:latin typeface="Segoe Print" panose="02000600000000000000" pitchFamily="2" charset="0"/>
            </a:endParaRPr>
          </a:p>
          <a:p>
            <a:pPr marL="0" lvl="0" indent="0">
              <a:spcBef>
                <a:spcPct val="20000"/>
              </a:spcBef>
              <a:buClr>
                <a:srgbClr val="0BD0D9"/>
              </a:buClr>
              <a:buSzPct val="95000"/>
              <a:buNone/>
            </a:pPr>
            <a:r>
              <a:rPr lang="tr-TR" sz="2400" dirty="0">
                <a:solidFill>
                  <a:prstClr val="black"/>
                </a:solidFill>
                <a:latin typeface="Segoe Print" panose="02000600000000000000" pitchFamily="2" charset="0"/>
              </a:rPr>
              <a:t>	</a:t>
            </a:r>
            <a:r>
              <a:rPr lang="tr-TR" sz="2400" dirty="0" smtClean="0">
                <a:solidFill>
                  <a:prstClr val="black"/>
                </a:solidFill>
                <a:latin typeface="Segoe Print" panose="02000600000000000000" pitchFamily="2" charset="0"/>
              </a:rPr>
              <a:t>uyum </a:t>
            </a:r>
            <a:r>
              <a:rPr lang="tr-TR" sz="2400" dirty="0">
                <a:solidFill>
                  <a:prstClr val="black"/>
                </a:solidFill>
                <a:latin typeface="Segoe Print" panose="02000600000000000000" pitchFamily="2" charset="0"/>
              </a:rPr>
              <a:t>sorunu yaşayan insanlara yönelik çeşitli </a:t>
            </a:r>
            <a:r>
              <a:rPr lang="tr-TR" sz="2400" dirty="0" smtClean="0">
                <a:solidFill>
                  <a:prstClr val="black"/>
                </a:solidFill>
                <a:latin typeface="Segoe Print" panose="02000600000000000000" pitchFamily="2" charset="0"/>
              </a:rPr>
              <a:t>	destek </a:t>
            </a:r>
            <a:r>
              <a:rPr lang="tr-TR" sz="2400" dirty="0">
                <a:solidFill>
                  <a:prstClr val="black"/>
                </a:solidFill>
                <a:latin typeface="Segoe Print" panose="02000600000000000000" pitchFamily="2" charset="0"/>
              </a:rPr>
              <a:t>türleri (psikolojik destek, danışmanlık, </a:t>
            </a:r>
            <a:r>
              <a:rPr lang="tr-TR" sz="2400" dirty="0" smtClean="0">
                <a:solidFill>
                  <a:prstClr val="black"/>
                </a:solidFill>
                <a:latin typeface="Segoe Print" panose="02000600000000000000" pitchFamily="2" charset="0"/>
              </a:rPr>
              <a:t>	</a:t>
            </a:r>
            <a:r>
              <a:rPr lang="tr-TR" sz="2400" dirty="0" err="1" smtClean="0">
                <a:solidFill>
                  <a:prstClr val="black"/>
                </a:solidFill>
                <a:latin typeface="Segoe Print" panose="02000600000000000000" pitchFamily="2" charset="0"/>
              </a:rPr>
              <a:t>psikoeğitim</a:t>
            </a:r>
            <a:r>
              <a:rPr lang="tr-TR" sz="2400" dirty="0">
                <a:solidFill>
                  <a:prstClr val="black"/>
                </a:solidFill>
                <a:latin typeface="Segoe Print" panose="02000600000000000000" pitchFamily="2" charset="0"/>
              </a:rPr>
              <a:t>) sayılabilir.  </a:t>
            </a:r>
          </a:p>
          <a:p>
            <a:endParaRPr lang="tr-TR" sz="2400" dirty="0"/>
          </a:p>
        </p:txBody>
      </p:sp>
    </p:spTree>
    <p:extLst>
      <p:ext uri="{BB962C8B-B14F-4D97-AF65-F5344CB8AC3E}">
        <p14:creationId xmlns:p14="http://schemas.microsoft.com/office/powerpoint/2010/main" val="3528187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357158" y="357166"/>
            <a:ext cx="8229600" cy="3143842"/>
          </a:xfrm>
        </p:spPr>
        <p:txBody>
          <a:bodyPr/>
          <a:lstStyle/>
          <a:p>
            <a:r>
              <a:rPr lang="tr-TR" dirty="0" smtClean="0">
                <a:solidFill>
                  <a:srgbClr val="820000"/>
                </a:solidFill>
                <a:latin typeface="Segoe Print" pitchFamily="2" charset="0"/>
              </a:rPr>
              <a:t>Klinik Psikologlar Ne Yapar?</a:t>
            </a:r>
            <a:endParaRPr lang="tr-TR" dirty="0">
              <a:solidFill>
                <a:srgbClr val="820000"/>
              </a:solidFill>
              <a:latin typeface="Segoe Print" pitchFamily="2" charset="0"/>
            </a:endParaRPr>
          </a:p>
        </p:txBody>
      </p:sp>
      <p:pic>
        <p:nvPicPr>
          <p:cNvPr id="4" name="Picture 2" descr="C:\Users\Cansu\Desktop\resmm\WQCASKB4XJCADTT6G5CATW81G2CA5V8PUACA14B3FLCASXUI09CA4WER2LCA9S719GCARXDWD1CA5GWRRICAE0GOJ7CAZLWS5GCA3HZ23QCAAPXI1HCAOOBSQGCA2Y8ZVLCA1CXHW2CA0A8EXNCAVLPI7P.jpg"/>
          <p:cNvPicPr>
            <a:picLocks noChangeAspect="1" noChangeArrowheads="1"/>
          </p:cNvPicPr>
          <p:nvPr/>
        </p:nvPicPr>
        <p:blipFill>
          <a:blip r:embed="rId2" cstate="print"/>
          <a:stretch>
            <a:fillRect/>
          </a:stretch>
        </p:blipFill>
        <p:spPr bwMode="auto">
          <a:xfrm>
            <a:off x="8072462" y="357166"/>
            <a:ext cx="833444" cy="1000132"/>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sz="2000" dirty="0" smtClean="0">
                <a:solidFill>
                  <a:schemeClr val="bg1"/>
                </a:solidFill>
                <a:latin typeface="Segoe Print" pitchFamily="2" charset="0"/>
              </a:rPr>
              <a:t>Psikoloji lisans eğitiminden sonra klinik psikoloji alanında yüksek lisans ve doktora eğitimİ de tamamlanırsa klinik psikolog unvanı verilir.</a:t>
            </a:r>
          </a:p>
          <a:p>
            <a:r>
              <a:rPr lang="tr-TR" sz="2000" dirty="0" smtClean="0">
                <a:solidFill>
                  <a:schemeClr val="bg1"/>
                </a:solidFill>
                <a:latin typeface="Segoe Print" pitchFamily="2" charset="0"/>
              </a:rPr>
              <a:t>Ülkemizde klinik psikologlar, temel psikoloji eğitiminden sonra psikopatoloji, psikolojik testler, ruhsal tedaviler ve araştırma alanlarında özel beceri ve bilgi kazandırmayı amaçlayan ve uygulama deneyimini de içeren bir eğitimden geçerler. </a:t>
            </a:r>
          </a:p>
          <a:p>
            <a:r>
              <a:rPr lang="tr-TR" sz="2000" dirty="0" smtClean="0">
                <a:solidFill>
                  <a:schemeClr val="bg1"/>
                </a:solidFill>
                <a:latin typeface="Segoe Print" pitchFamily="2" charset="0"/>
              </a:rPr>
              <a:t>Amerikan Psikoloji Derneği (APA) klinik psikoloji doktora programları için bazı standartlar koymuştur. Bütün Amerikan eyaletlerinde klinik psikolog olarak çalışmaya devam edebilmek için her bir ya da iki yılda bir, yeteneklerinin ve bilgilerinin güncel olduğunun gösterilmesi gereklidir.</a:t>
            </a:r>
          </a:p>
          <a:p>
            <a:endParaRPr lang="tr-TR" dirty="0"/>
          </a:p>
        </p:txBody>
      </p:sp>
      <p:sp>
        <p:nvSpPr>
          <p:cNvPr id="3" name="2 Başlık"/>
          <p:cNvSpPr>
            <a:spLocks noGrp="1"/>
          </p:cNvSpPr>
          <p:nvPr>
            <p:ph type="title"/>
          </p:nvPr>
        </p:nvSpPr>
        <p:spPr/>
        <p:txBody>
          <a:bodyPr/>
          <a:lstStyle/>
          <a:p>
            <a:r>
              <a:rPr lang="tr-TR" dirty="0" smtClean="0">
                <a:solidFill>
                  <a:srgbClr val="820000"/>
                </a:solidFill>
                <a:latin typeface="Segoe Print" pitchFamily="2" charset="0"/>
              </a:rPr>
              <a:t>Nasıl Klinik Psikolog Olunur?</a:t>
            </a:r>
            <a:endParaRPr lang="tr-TR" dirty="0">
              <a:solidFill>
                <a:srgbClr val="820000"/>
              </a:solidFill>
              <a:latin typeface="Segoe Print" pitchFamily="2" charset="0"/>
            </a:endParaRPr>
          </a:p>
        </p:txBody>
      </p:sp>
      <p:pic>
        <p:nvPicPr>
          <p:cNvPr id="4" name="Picture 2" descr="C:\Users\Cansu\Desktop\resmm\WQCASKB4XJCADTT6G5CATW81G2CA5V8PUACA14B3FLCASXUI09CA4WER2LCA9S719GCARXDWD1CA5GWRRICAE0GOJ7CAZLWS5GCA3HZ23QCAAPXI1HCAOOBSQGCA2Y8ZVLCA1CXHW2CA0A8EXNCAVLPI7P.jpg"/>
          <p:cNvPicPr>
            <a:picLocks noChangeAspect="1" noChangeArrowheads="1"/>
          </p:cNvPicPr>
          <p:nvPr/>
        </p:nvPicPr>
        <p:blipFill>
          <a:blip r:embed="rId2" cstate="print"/>
          <a:stretch>
            <a:fillRect/>
          </a:stretch>
        </p:blipFill>
        <p:spPr bwMode="auto">
          <a:xfrm>
            <a:off x="8072462" y="357166"/>
            <a:ext cx="833444" cy="1000132"/>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285720" y="2000240"/>
            <a:ext cx="8229600" cy="4572000"/>
          </a:xfrm>
        </p:spPr>
        <p:txBody>
          <a:bodyPr/>
          <a:lstStyle/>
          <a:p>
            <a:pPr lvl="0"/>
            <a:r>
              <a:rPr lang="tr-TR" sz="2000" dirty="0" smtClean="0">
                <a:solidFill>
                  <a:schemeClr val="bg1"/>
                </a:solidFill>
                <a:latin typeface="Segoe Print" pitchFamily="2" charset="0"/>
              </a:rPr>
              <a:t>Çeşitli rahatsızlıkların psikolojik belirtileri,</a:t>
            </a:r>
          </a:p>
          <a:p>
            <a:pPr lvl="0"/>
            <a:r>
              <a:rPr lang="tr-TR" sz="2000" dirty="0" smtClean="0">
                <a:solidFill>
                  <a:schemeClr val="bg1"/>
                </a:solidFill>
                <a:latin typeface="Segoe Print" pitchFamily="2" charset="0"/>
              </a:rPr>
              <a:t>Rahatsızlıkların ortaya çıkışı, gidişi ve önlenmesinde ruh sağlığının rolü,</a:t>
            </a:r>
          </a:p>
          <a:p>
            <a:pPr lvl="0"/>
            <a:r>
              <a:rPr lang="tr-TR" sz="2000" dirty="0" smtClean="0">
                <a:solidFill>
                  <a:schemeClr val="bg1"/>
                </a:solidFill>
                <a:latin typeface="Segoe Print" pitchFamily="2" charset="0"/>
              </a:rPr>
              <a:t>Çeşitli rahatsızlıkların ruh sağlığına etkisi,</a:t>
            </a:r>
          </a:p>
          <a:p>
            <a:pPr lvl="0"/>
            <a:r>
              <a:rPr lang="tr-TR" sz="2000" dirty="0" smtClean="0">
                <a:solidFill>
                  <a:schemeClr val="bg1"/>
                </a:solidFill>
                <a:latin typeface="Segoe Print" pitchFamily="2" charset="0"/>
              </a:rPr>
              <a:t>Ruh sağlığı gelişiminin bozulması,</a:t>
            </a:r>
          </a:p>
          <a:p>
            <a:pPr lvl="0"/>
            <a:r>
              <a:rPr lang="tr-TR" sz="2000" dirty="0" smtClean="0">
                <a:solidFill>
                  <a:schemeClr val="bg1"/>
                </a:solidFill>
                <a:latin typeface="Segoe Print" pitchFamily="2" charset="0"/>
              </a:rPr>
              <a:t>Araştırma ilke ve yöntemlerinin geliştirilmesi,</a:t>
            </a:r>
          </a:p>
          <a:p>
            <a:pPr lvl="0"/>
            <a:r>
              <a:rPr lang="tr-TR" sz="2000" dirty="0" smtClean="0">
                <a:solidFill>
                  <a:schemeClr val="bg1"/>
                </a:solidFill>
                <a:latin typeface="Segoe Print" pitchFamily="2" charset="0"/>
              </a:rPr>
              <a:t>Psikoterapi uygulaması,</a:t>
            </a:r>
          </a:p>
          <a:p>
            <a:pPr lvl="0"/>
            <a:r>
              <a:rPr lang="tr-TR" sz="2000" dirty="0" smtClean="0">
                <a:solidFill>
                  <a:schemeClr val="bg1"/>
                </a:solidFill>
                <a:latin typeface="Segoe Print" pitchFamily="2" charset="0"/>
              </a:rPr>
              <a:t>Tedavi ve önleme amacıyla insan psikolojisine etki eden yöntemlerin oluşturulmasıdır.</a:t>
            </a:r>
          </a:p>
          <a:p>
            <a:pPr>
              <a:buNone/>
            </a:pPr>
            <a:endParaRPr lang="tr-TR" dirty="0"/>
          </a:p>
        </p:txBody>
      </p:sp>
      <p:sp>
        <p:nvSpPr>
          <p:cNvPr id="3" name="2 Başlık"/>
          <p:cNvSpPr>
            <a:spLocks noGrp="1"/>
          </p:cNvSpPr>
          <p:nvPr>
            <p:ph type="title"/>
          </p:nvPr>
        </p:nvSpPr>
        <p:spPr>
          <a:xfrm>
            <a:off x="214282" y="571480"/>
            <a:ext cx="8543956" cy="1219200"/>
          </a:xfrm>
        </p:spPr>
        <p:txBody>
          <a:bodyPr>
            <a:normAutofit fontScale="90000"/>
          </a:bodyPr>
          <a:lstStyle/>
          <a:p>
            <a:r>
              <a:rPr lang="tr-TR" dirty="0" smtClean="0">
                <a:solidFill>
                  <a:srgbClr val="820000"/>
                </a:solidFill>
                <a:latin typeface="Segoe Print" pitchFamily="2" charset="0"/>
              </a:rPr>
              <a:t>Klinik Psikolojinin Çalışma Konuları</a:t>
            </a:r>
            <a:endParaRPr lang="tr-TR" dirty="0">
              <a:solidFill>
                <a:srgbClr val="820000"/>
              </a:solidFill>
              <a:latin typeface="Segoe Print" pitchFamily="2" charset="0"/>
            </a:endParaRPr>
          </a:p>
        </p:txBody>
      </p:sp>
      <p:pic>
        <p:nvPicPr>
          <p:cNvPr id="4" name="Picture 2" descr="C:\Users\Cansu\Desktop\resmm\WQCASKB4XJCADTT6G5CATW81G2CA5V8PUACA14B3FLCASXUI09CA4WER2LCA9S719GCARXDWD1CA5GWRRICAE0GOJ7CAZLWS5GCA3HZ23QCAAPXI1HCAOOBSQGCA2Y8ZVLCA1CXHW2CA0A8EXNCAVLPI7P.jpg"/>
          <p:cNvPicPr>
            <a:picLocks noChangeAspect="1" noChangeArrowheads="1"/>
          </p:cNvPicPr>
          <p:nvPr/>
        </p:nvPicPr>
        <p:blipFill>
          <a:blip r:embed="rId2" cstate="print"/>
          <a:stretch>
            <a:fillRect/>
          </a:stretch>
        </p:blipFill>
        <p:spPr bwMode="auto">
          <a:xfrm>
            <a:off x="8072462" y="357166"/>
            <a:ext cx="833444" cy="1000132"/>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285720" y="2500306"/>
            <a:ext cx="8229600" cy="4572000"/>
          </a:xfrm>
        </p:spPr>
        <p:txBody>
          <a:bodyPr/>
          <a:lstStyle/>
          <a:p>
            <a:pPr lvl="0"/>
            <a:r>
              <a:rPr lang="tr-TR" sz="2000" dirty="0" smtClean="0">
                <a:solidFill>
                  <a:schemeClr val="bg1"/>
                </a:solidFill>
                <a:latin typeface="Segoe Print" pitchFamily="2" charset="0"/>
              </a:rPr>
              <a:t>Gözlem</a:t>
            </a:r>
          </a:p>
          <a:p>
            <a:pPr lvl="0"/>
            <a:r>
              <a:rPr lang="tr-TR" sz="2000" dirty="0" smtClean="0">
                <a:solidFill>
                  <a:schemeClr val="bg1"/>
                </a:solidFill>
                <a:latin typeface="Segoe Print" pitchFamily="2" charset="0"/>
              </a:rPr>
              <a:t>Görüşme</a:t>
            </a:r>
          </a:p>
          <a:p>
            <a:pPr lvl="0"/>
            <a:r>
              <a:rPr lang="tr-TR" sz="2000" dirty="0" err="1" smtClean="0">
                <a:solidFill>
                  <a:schemeClr val="bg1"/>
                </a:solidFill>
                <a:latin typeface="Segoe Print" pitchFamily="2" charset="0"/>
              </a:rPr>
              <a:t>Psikofizyolojik</a:t>
            </a:r>
            <a:r>
              <a:rPr lang="tr-TR" sz="2000" dirty="0" smtClean="0">
                <a:solidFill>
                  <a:schemeClr val="bg1"/>
                </a:solidFill>
                <a:latin typeface="Segoe Print" pitchFamily="2" charset="0"/>
              </a:rPr>
              <a:t> yöntemler (örn. EEG)</a:t>
            </a:r>
          </a:p>
          <a:p>
            <a:pPr lvl="0"/>
            <a:r>
              <a:rPr lang="tr-TR" sz="2000" dirty="0" smtClean="0">
                <a:solidFill>
                  <a:schemeClr val="bg1"/>
                </a:solidFill>
                <a:latin typeface="Segoe Print" pitchFamily="2" charset="0"/>
              </a:rPr>
              <a:t>Biyografik yöntem</a:t>
            </a:r>
          </a:p>
          <a:p>
            <a:pPr lvl="0"/>
            <a:r>
              <a:rPr lang="tr-TR" sz="2000" dirty="0" smtClean="0">
                <a:solidFill>
                  <a:schemeClr val="bg1"/>
                </a:solidFill>
                <a:latin typeface="Segoe Print" pitchFamily="2" charset="0"/>
              </a:rPr>
              <a:t>Sanatsal çalışmaların incelenmesi</a:t>
            </a:r>
          </a:p>
          <a:p>
            <a:pPr lvl="0"/>
            <a:r>
              <a:rPr lang="tr-TR" sz="2000" dirty="0" err="1" smtClean="0">
                <a:solidFill>
                  <a:schemeClr val="bg1"/>
                </a:solidFill>
                <a:latin typeface="Segoe Print" pitchFamily="2" charset="0"/>
              </a:rPr>
              <a:t>Anamnez</a:t>
            </a:r>
            <a:r>
              <a:rPr lang="tr-TR" sz="2000" dirty="0" smtClean="0">
                <a:solidFill>
                  <a:schemeClr val="bg1"/>
                </a:solidFill>
                <a:latin typeface="Segoe Print" pitchFamily="2" charset="0"/>
              </a:rPr>
              <a:t> yöntemi (tedavi, gidişat ve hastalık nedenleri hakkında bilgilerin toplanması)</a:t>
            </a:r>
          </a:p>
          <a:p>
            <a:pPr lvl="0"/>
            <a:r>
              <a:rPr lang="tr-TR" sz="2000" dirty="0" smtClean="0">
                <a:solidFill>
                  <a:schemeClr val="bg1"/>
                </a:solidFill>
                <a:latin typeface="Segoe Print" pitchFamily="2" charset="0"/>
              </a:rPr>
              <a:t>Deneysel-psikolojik yöntem (standart ve standart olmayan metotlar)</a:t>
            </a:r>
          </a:p>
          <a:p>
            <a:endParaRPr lang="tr-TR" dirty="0"/>
          </a:p>
        </p:txBody>
      </p:sp>
      <p:sp>
        <p:nvSpPr>
          <p:cNvPr id="3" name="2 Başlık"/>
          <p:cNvSpPr>
            <a:spLocks noGrp="1"/>
          </p:cNvSpPr>
          <p:nvPr>
            <p:ph type="title"/>
          </p:nvPr>
        </p:nvSpPr>
        <p:spPr>
          <a:xfrm>
            <a:off x="428596" y="928670"/>
            <a:ext cx="8715404" cy="1004886"/>
          </a:xfrm>
        </p:spPr>
        <p:txBody>
          <a:bodyPr>
            <a:normAutofit/>
          </a:bodyPr>
          <a:lstStyle/>
          <a:p>
            <a:r>
              <a:rPr lang="tr-TR" sz="3600" dirty="0" smtClean="0">
                <a:solidFill>
                  <a:srgbClr val="820000"/>
                </a:solidFill>
                <a:latin typeface="Segoe Print" pitchFamily="2" charset="0"/>
              </a:rPr>
              <a:t>Klinik Psikolojide Kullanılan Yöntemler</a:t>
            </a:r>
            <a:endParaRPr lang="tr-TR" sz="3600" dirty="0">
              <a:solidFill>
                <a:srgbClr val="820000"/>
              </a:solidFill>
              <a:latin typeface="Segoe Print" pitchFamily="2" charset="0"/>
            </a:endParaRPr>
          </a:p>
        </p:txBody>
      </p:sp>
      <p:pic>
        <p:nvPicPr>
          <p:cNvPr id="4" name="Picture 2" descr="C:\Users\Cansu\Desktop\resmm\WQCASKB4XJCADTT6G5CATW81G2CA5V8PUACA14B3FLCASXUI09CA4WER2LCA9S719GCARXDWD1CA5GWRRICAE0GOJ7CAZLWS5GCA3HZ23QCAAPXI1HCAOOBSQGCA2Y8ZVLCA1CXHW2CA0A8EXNCAVLPI7P.jpg"/>
          <p:cNvPicPr>
            <a:picLocks noChangeAspect="1" noChangeArrowheads="1"/>
          </p:cNvPicPr>
          <p:nvPr/>
        </p:nvPicPr>
        <p:blipFill>
          <a:blip r:embed="rId2" cstate="print"/>
          <a:stretch>
            <a:fillRect/>
          </a:stretch>
        </p:blipFill>
        <p:spPr bwMode="auto">
          <a:xfrm>
            <a:off x="8072462" y="357166"/>
            <a:ext cx="833444" cy="1000132"/>
          </a:xfrm>
          <a:prstGeom prst="rect">
            <a:avLst/>
          </a:prstGeom>
          <a:ln>
            <a:noFill/>
          </a:ln>
          <a:effectLst>
            <a:softEdge rad="112500"/>
          </a:effectLst>
        </p:spPr>
      </p:pic>
      <p:pic>
        <p:nvPicPr>
          <p:cNvPr id="6147" name="Picture 3" descr="C:\Users\Cansu\Desktop\resmm\0GCAOZEZ1PCAJXQHYRCAJY9M70CAH95IKRCATZODUSCA0PRQWZCAWZ9DJ8CATTYX7RCA22WXOUCA08NA91CA4BD2F8CAI6959CCATNKOI0CAULLEAGCAYL8DARCA1HM2VQCAVOYSFMCA6DV5YBCAC20095.jpg"/>
          <p:cNvPicPr>
            <a:picLocks noChangeAspect="1" noChangeArrowheads="1"/>
          </p:cNvPicPr>
          <p:nvPr/>
        </p:nvPicPr>
        <p:blipFill>
          <a:blip r:embed="rId3" cstate="print"/>
          <a:srcRect/>
          <a:stretch>
            <a:fillRect/>
          </a:stretch>
        </p:blipFill>
        <p:spPr bwMode="auto">
          <a:xfrm>
            <a:off x="6000760" y="2000240"/>
            <a:ext cx="2286016" cy="2337503"/>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285720" y="2000240"/>
            <a:ext cx="8229600" cy="4572000"/>
          </a:xfrm>
        </p:spPr>
        <p:txBody>
          <a:bodyPr>
            <a:normAutofit/>
          </a:bodyPr>
          <a:lstStyle/>
          <a:p>
            <a:r>
              <a:rPr lang="tr-TR" sz="2200" b="1" dirty="0" smtClean="0">
                <a:solidFill>
                  <a:schemeClr val="bg1"/>
                </a:solidFill>
                <a:latin typeface="Segoe Print" pitchFamily="2" charset="0"/>
              </a:rPr>
              <a:t>Yetişkin ve çocuk ruh sağlığı ve hastalıkları klinikleri,</a:t>
            </a:r>
          </a:p>
          <a:p>
            <a:r>
              <a:rPr lang="tr-TR" sz="2200" b="1" dirty="0" smtClean="0">
                <a:solidFill>
                  <a:schemeClr val="bg1"/>
                </a:solidFill>
                <a:latin typeface="Segoe Print" pitchFamily="2" charset="0"/>
              </a:rPr>
              <a:t>Nöroloji, cerrahi, rehabilitasyon, pediatri gibi klinikler,</a:t>
            </a:r>
          </a:p>
          <a:p>
            <a:r>
              <a:rPr lang="tr-TR" sz="2200" b="1" dirty="0" smtClean="0">
                <a:solidFill>
                  <a:schemeClr val="bg1"/>
                </a:solidFill>
                <a:latin typeface="Segoe Print" pitchFamily="2" charset="0"/>
              </a:rPr>
              <a:t>Sağlık Bakanlığı, </a:t>
            </a:r>
          </a:p>
          <a:p>
            <a:r>
              <a:rPr lang="tr-TR" sz="2200" b="1" dirty="0" smtClean="0">
                <a:solidFill>
                  <a:schemeClr val="bg1"/>
                </a:solidFill>
                <a:latin typeface="Segoe Print" pitchFamily="2" charset="0"/>
              </a:rPr>
              <a:t>Üniversitelere bağlı akıl hastaneleri, </a:t>
            </a:r>
          </a:p>
          <a:p>
            <a:r>
              <a:rPr lang="tr-TR" sz="2200" b="1" dirty="0" smtClean="0">
                <a:solidFill>
                  <a:schemeClr val="bg1"/>
                </a:solidFill>
                <a:latin typeface="Segoe Print" pitchFamily="2" charset="0"/>
              </a:rPr>
              <a:t>Rehberlik ve danışma merkezleri,</a:t>
            </a:r>
          </a:p>
          <a:p>
            <a:r>
              <a:rPr lang="tr-TR" sz="2200" b="1" dirty="0" smtClean="0">
                <a:solidFill>
                  <a:schemeClr val="bg1"/>
                </a:solidFill>
                <a:latin typeface="Segoe Print" pitchFamily="2" charset="0"/>
              </a:rPr>
              <a:t>Okul öncesi (kreş ve bakımevleri),</a:t>
            </a:r>
          </a:p>
          <a:p>
            <a:r>
              <a:rPr lang="tr-TR" sz="2200" b="1" dirty="0" smtClean="0">
                <a:solidFill>
                  <a:schemeClr val="bg1"/>
                </a:solidFill>
                <a:latin typeface="Segoe Print" pitchFamily="2" charset="0"/>
              </a:rPr>
              <a:t>İlköğretim, lise, yüksek öğrenim ve diğer çeşitli eğitim kurumları,</a:t>
            </a:r>
          </a:p>
          <a:p>
            <a:r>
              <a:rPr lang="tr-TR" sz="2200" b="1" dirty="0" smtClean="0">
                <a:solidFill>
                  <a:schemeClr val="bg1"/>
                </a:solidFill>
                <a:latin typeface="Segoe Print" pitchFamily="2" charset="0"/>
              </a:rPr>
              <a:t>Suçlu çocuk ve yetişkinlere yardımcı olabilmek için cezaevleri,</a:t>
            </a:r>
          </a:p>
          <a:p>
            <a:r>
              <a:rPr lang="tr-TR" sz="2200" b="1" dirty="0" smtClean="0">
                <a:solidFill>
                  <a:schemeClr val="bg1"/>
                </a:solidFill>
                <a:latin typeface="Segoe Print" pitchFamily="2" charset="0"/>
              </a:rPr>
              <a:t>Özel bakım </a:t>
            </a:r>
            <a:r>
              <a:rPr lang="tr-TR" sz="2200" b="1" dirty="0" smtClean="0">
                <a:solidFill>
                  <a:schemeClr val="bg1"/>
                </a:solidFill>
                <a:latin typeface="Segoe Print" pitchFamily="2" charset="0"/>
              </a:rPr>
              <a:t>evleri</a:t>
            </a:r>
            <a:endParaRPr lang="tr-TR" sz="2200" b="1" dirty="0" smtClean="0">
              <a:solidFill>
                <a:schemeClr val="bg1"/>
              </a:solidFill>
              <a:latin typeface="Segoe Print" pitchFamily="2" charset="0"/>
            </a:endParaRPr>
          </a:p>
        </p:txBody>
      </p:sp>
      <p:sp>
        <p:nvSpPr>
          <p:cNvPr id="3" name="2 Başlık"/>
          <p:cNvSpPr>
            <a:spLocks noGrp="1"/>
          </p:cNvSpPr>
          <p:nvPr>
            <p:ph type="title"/>
          </p:nvPr>
        </p:nvSpPr>
        <p:spPr>
          <a:xfrm>
            <a:off x="357158" y="928670"/>
            <a:ext cx="8543956" cy="1014434"/>
          </a:xfrm>
        </p:spPr>
        <p:txBody>
          <a:bodyPr>
            <a:normAutofit fontScale="90000"/>
          </a:bodyPr>
          <a:lstStyle/>
          <a:p>
            <a:r>
              <a:rPr lang="tr-TR" dirty="0" smtClean="0">
                <a:solidFill>
                  <a:srgbClr val="820000"/>
                </a:solidFill>
                <a:latin typeface="Segoe Print" pitchFamily="2" charset="0"/>
              </a:rPr>
              <a:t>Klinik Psikologlar Nerede Çalışırlar?</a:t>
            </a:r>
            <a:endParaRPr lang="tr-TR" dirty="0">
              <a:solidFill>
                <a:srgbClr val="820000"/>
              </a:solidFill>
              <a:latin typeface="Segoe Print" pitchFamily="2" charset="0"/>
            </a:endParaRPr>
          </a:p>
        </p:txBody>
      </p:sp>
      <p:pic>
        <p:nvPicPr>
          <p:cNvPr id="4" name="Picture 2" descr="C:\Users\Cansu\Desktop\resmm\WQCASKB4XJCADTT6G5CATW81G2CA5V8PUACA14B3FLCASXUI09CA4WER2LCA9S719GCARXDWD1CA5GWRRICAE0GOJ7CAZLWS5GCA3HZ23QCAAPXI1HCAOOBSQGCA2Y8ZVLCA1CXHW2CA0A8EXNCAVLPI7P.jpg"/>
          <p:cNvPicPr>
            <a:picLocks noChangeAspect="1" noChangeArrowheads="1"/>
          </p:cNvPicPr>
          <p:nvPr/>
        </p:nvPicPr>
        <p:blipFill>
          <a:blip r:embed="rId2" cstate="print"/>
          <a:stretch>
            <a:fillRect/>
          </a:stretch>
        </p:blipFill>
        <p:spPr bwMode="auto">
          <a:xfrm>
            <a:off x="8072462" y="285728"/>
            <a:ext cx="833444" cy="1000132"/>
          </a:xfrm>
          <a:prstGeom prst="rect">
            <a:avLst/>
          </a:prstGeom>
          <a:ln>
            <a:noFill/>
          </a:ln>
          <a:effectLst>
            <a:softEdge rad="112500"/>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755</TotalTime>
  <Words>481</Words>
  <Application>Microsoft Office PowerPoint</Application>
  <PresentationFormat>Ekran Gösterisi (4:3)</PresentationFormat>
  <Paragraphs>64</Paragraphs>
  <Slides>16</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16</vt:i4>
      </vt:variant>
    </vt:vector>
  </HeadingPairs>
  <TitlesOfParts>
    <vt:vector size="23" baseType="lpstr">
      <vt:lpstr>Arial</vt:lpstr>
      <vt:lpstr>Calibri</vt:lpstr>
      <vt:lpstr>Constantia</vt:lpstr>
      <vt:lpstr>Segoe Print</vt:lpstr>
      <vt:lpstr>Wingdings</vt:lpstr>
      <vt:lpstr>Wingdings 2</vt:lpstr>
      <vt:lpstr>Kağıt</vt:lpstr>
      <vt:lpstr>PowerPoint Sunusu</vt:lpstr>
      <vt:lpstr>Klinik Psikoloji Nedir?</vt:lpstr>
      <vt:lpstr>PowerPoint Sunusu</vt:lpstr>
      <vt:lpstr>PowerPoint Sunusu</vt:lpstr>
      <vt:lpstr>Klinik Psikologlar Ne Yapar?</vt:lpstr>
      <vt:lpstr>Nasıl Klinik Psikolog Olunur?</vt:lpstr>
      <vt:lpstr>Klinik Psikolojinin Çalışma Konuları</vt:lpstr>
      <vt:lpstr>Klinik Psikolojide Kullanılan Yöntemler</vt:lpstr>
      <vt:lpstr>Klinik Psikologlar Nerede Çalışırlar?</vt:lpstr>
      <vt:lpstr>Klinik Psikolog Ve Psikiyatrist Arasındaki Farklar-Benzerlikler</vt:lpstr>
      <vt:lpstr>Klinik Psikolojide Lisansüstü Eğitim</vt:lpstr>
      <vt:lpstr>PowerPoint Sunusu</vt:lpstr>
      <vt:lpstr>PowerPoint Sunusu</vt:lpstr>
      <vt:lpstr>Yüksek Lisans Programında Uzmanlık Derecelerini Alan Kişilerin Genellikle Şu Bilgi ve Becerilere Sahip Olmaları Hedeflenmektedir:</vt:lpstr>
      <vt:lpstr>     Türkiyede Klinik Psikoloji : Eğitimdeki Temel Sorunlar ve Öneriler</vt:lpstr>
      <vt:lpstr>Klinik Psikolojide Etik Anlayış ve Etik İhlaller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Psyche</dc:creator>
  <cp:lastModifiedBy>Windows Kullanıcısı</cp:lastModifiedBy>
  <cp:revision>52</cp:revision>
  <dcterms:created xsi:type="dcterms:W3CDTF">2010-12-21T10:22:39Z</dcterms:created>
  <dcterms:modified xsi:type="dcterms:W3CDTF">2017-10-31T11:46:59Z</dcterms:modified>
</cp:coreProperties>
</file>