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99" r:id="rId3"/>
    <p:sldId id="300" r:id="rId4"/>
    <p:sldId id="301" r:id="rId5"/>
    <p:sldId id="304" r:id="rId6"/>
    <p:sldId id="303" r:id="rId7"/>
    <p:sldId id="302" r:id="rId8"/>
    <p:sldId id="307" r:id="rId9"/>
    <p:sldId id="306" r:id="rId10"/>
    <p:sldId id="305" r:id="rId11"/>
    <p:sldId id="308" r:id="rId12"/>
    <p:sldId id="30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921047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5807691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143367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453597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3427230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3077964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1682647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736303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972660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2192090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564904"/>
            <a:ext cx="6172200" cy="28083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9.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VEDİK KÜLTÜR IV</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005064"/>
            <a:ext cx="6172200" cy="2369858"/>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Yüz sekiz tane olduğu söylenen </a:t>
            </a:r>
            <a:r>
              <a:rPr lang="tr-TR" i="1" dirty="0" err="1"/>
              <a:t>Upanishadlar’</a:t>
            </a:r>
            <a:r>
              <a:rPr lang="tr-TR" dirty="0" err="1"/>
              <a:t>ın</a:t>
            </a:r>
            <a:r>
              <a:rPr lang="tr-TR" dirty="0"/>
              <a:t> Ancak sadece on üç tanesi günümüze değin ulaşabilmiş ve edebiyat tarihçileri tarafından on üç temel </a:t>
            </a:r>
            <a:r>
              <a:rPr lang="tr-TR" dirty="0" err="1"/>
              <a:t>Upanishad</a:t>
            </a:r>
            <a:r>
              <a:rPr lang="tr-TR" dirty="0"/>
              <a:t> olarak isimlendirmiştir. </a:t>
            </a:r>
            <a:r>
              <a:rPr lang="tr-TR" i="1" dirty="0" err="1"/>
              <a:t>Upanishadlar</a:t>
            </a:r>
            <a:r>
              <a:rPr lang="tr-TR" dirty="0"/>
              <a:t>, </a:t>
            </a:r>
            <a:r>
              <a:rPr lang="tr-TR" dirty="0" err="1"/>
              <a:t>Brahmanik</a:t>
            </a:r>
            <a:r>
              <a:rPr lang="tr-TR" dirty="0"/>
              <a:t> kurban törenleri, öğretileri ve Hint tanrı inancı ile ilgili anlatıların yanı sıra; özellikle ilk dönem </a:t>
            </a:r>
            <a:r>
              <a:rPr lang="tr-TR" dirty="0" err="1"/>
              <a:t>Buddhizm’ine</a:t>
            </a:r>
            <a:r>
              <a:rPr lang="tr-TR" dirty="0"/>
              <a:t> ait fikirleri ve </a:t>
            </a:r>
            <a:r>
              <a:rPr lang="tr-TR" dirty="0" err="1"/>
              <a:t>Brāhman</a:t>
            </a:r>
            <a:r>
              <a:rPr lang="tr-TR" dirty="0"/>
              <a:t> egemenliğine tepki olarak doğmuş materyalist düşünce hareketleri barındırması açısından oldukça kıymetlidirler.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32408430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Bu yeni Hint düşünce biçimi, Hint dünyasının ilgili dönemdeki ilk felsefe metinleri olarak değerlendirilmesine neden olmuştur. </a:t>
            </a:r>
            <a:r>
              <a:rPr lang="tr-TR" dirty="0" err="1"/>
              <a:t>Upanishad</a:t>
            </a:r>
            <a:r>
              <a:rPr lang="tr-TR" dirty="0"/>
              <a:t> terminolojisinin en dikkat çekici kavramları arasında yer alan Brahma ve </a:t>
            </a:r>
            <a:r>
              <a:rPr lang="tr-TR" dirty="0" err="1"/>
              <a:t>Ātman</a:t>
            </a:r>
            <a:r>
              <a:rPr lang="tr-TR" dirty="0"/>
              <a:t> (öz) terimleri, </a:t>
            </a:r>
            <a:r>
              <a:rPr lang="tr-TR" dirty="0" err="1"/>
              <a:t>Upanishad</a:t>
            </a:r>
            <a:r>
              <a:rPr lang="tr-TR" dirty="0"/>
              <a:t> metinlerindeki işlenişleriyle, gelişen yeni felsefi ekolün tanrı ya da tanrılara atfedilen somut ve soyut fenomenleri terk edişi ile ilgili önemli birçok ipucu barındırır.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5838392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MÖ 600’lerde oluşturulduğu düşünülen ve bizim de yukarıda sadece bir bölümünden ufak bir alıntı yaptığımız </a:t>
            </a:r>
            <a:r>
              <a:rPr lang="tr-TR" i="1" dirty="0" err="1"/>
              <a:t>Upanishadlar</a:t>
            </a:r>
            <a:r>
              <a:rPr lang="tr-TR" i="1" dirty="0"/>
              <a:t>,</a:t>
            </a:r>
            <a:r>
              <a:rPr lang="tr-TR" dirty="0"/>
              <a:t> bizce Vedalar sonrası dönemin değişen ve devinen Hint fikir hayatının en önemli kanıtıdır. Bu düşünsel değişim hareketi, kendisiyle hemen hemen çağdaş ya da hemen önce veya sonra oluştuğu düşünülen </a:t>
            </a:r>
            <a:r>
              <a:rPr lang="tr-TR" dirty="0" err="1"/>
              <a:t>Buddhizm</a:t>
            </a:r>
            <a:r>
              <a:rPr lang="tr-TR" dirty="0"/>
              <a:t> ve benzeri öğretileri de beslemiş ya da onlardan etkilenmiştir… </a:t>
            </a:r>
          </a:p>
          <a:p>
            <a:pPr algn="ctr"/>
            <a:r>
              <a:rPr lang="tr-TR" dirty="0"/>
              <a:t> </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86301400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effectLst>
                  <a:outerShdw blurRad="38100" dist="38100" dir="2700000" algn="tl">
                    <a:srgbClr val="000000">
                      <a:alpha val="43137"/>
                    </a:srgbClr>
                  </a:outerShdw>
                </a:effectLst>
              </a:rPr>
              <a:t>I. </a:t>
            </a:r>
            <a:r>
              <a:rPr lang="tr-TR" dirty="0" err="1">
                <a:effectLst>
                  <a:outerShdw blurRad="38100" dist="38100" dir="2700000" algn="tl">
                    <a:srgbClr val="000000">
                      <a:alpha val="43137"/>
                    </a:srgbClr>
                  </a:outerShdw>
                </a:effectLst>
              </a:rPr>
              <a:t>Samhitālar</a:t>
            </a:r>
            <a:r>
              <a:rPr lang="tr-TR" dirty="0">
                <a:effectLst>
                  <a:outerShdw blurRad="38100" dist="38100" dir="2700000" algn="tl">
                    <a:srgbClr val="000000">
                      <a:alpha val="43137"/>
                    </a:srgbClr>
                  </a:outerShdw>
                </a:effectLst>
              </a:rPr>
              <a:t> (Rigveda, </a:t>
            </a:r>
            <a:r>
              <a:rPr lang="tr-TR" dirty="0" err="1">
                <a:effectLst>
                  <a:outerShdw blurRad="38100" dist="38100" dir="2700000" algn="tl">
                    <a:srgbClr val="000000">
                      <a:alpha val="43137"/>
                    </a:srgbClr>
                  </a:outerShdw>
                </a:effectLst>
              </a:rPr>
              <a:t>Sāmaveda,Yacurveda</a:t>
            </a:r>
            <a:r>
              <a:rPr lang="tr-TR" dirty="0">
                <a:effectLst>
                  <a:outerShdw blurRad="38100" dist="38100" dir="2700000" algn="tl">
                    <a:srgbClr val="000000">
                      <a:alpha val="43137"/>
                    </a:srgbClr>
                  </a:outerShdw>
                </a:effectLst>
              </a:rPr>
              <a:t>, Atharvaveda), </a:t>
            </a:r>
          </a:p>
          <a:p>
            <a:pPr algn="ctr"/>
            <a:endParaRPr lang="tr-TR" dirty="0">
              <a:effectLst>
                <a:outerShdw blurRad="38100" dist="38100" dir="2700000" algn="tl">
                  <a:srgbClr val="000000">
                    <a:alpha val="43137"/>
                  </a:srgbClr>
                </a:outerShdw>
              </a:effectLst>
            </a:endParaRPr>
          </a:p>
          <a:p>
            <a:pPr algn="ctr"/>
            <a:r>
              <a:rPr lang="tr-TR" dirty="0">
                <a:effectLst>
                  <a:outerShdw blurRad="38100" dist="38100" dir="2700000" algn="tl">
                    <a:srgbClr val="000000">
                      <a:alpha val="43137"/>
                    </a:srgbClr>
                  </a:outerShdw>
                </a:effectLst>
              </a:rPr>
              <a:t>II. </a:t>
            </a:r>
            <a:r>
              <a:rPr lang="tr-TR" dirty="0" err="1">
                <a:effectLst>
                  <a:outerShdw blurRad="38100" dist="38100" dir="2700000" algn="tl">
                    <a:srgbClr val="000000">
                      <a:alpha val="43137"/>
                    </a:srgbClr>
                  </a:outerShdw>
                </a:effectLst>
              </a:rPr>
              <a:t>Brāhmaṇalar</a:t>
            </a:r>
            <a:r>
              <a:rPr lang="tr-TR" dirty="0">
                <a:effectLst>
                  <a:outerShdw blurRad="38100" dist="38100" dir="2700000" algn="tl">
                    <a:srgbClr val="000000">
                      <a:alpha val="43137"/>
                    </a:srgbClr>
                  </a:outerShdw>
                </a:effectLst>
              </a:rPr>
              <a:t>, </a:t>
            </a:r>
          </a:p>
          <a:p>
            <a:pPr algn="ctr"/>
            <a:endParaRPr lang="tr-TR" dirty="0">
              <a:solidFill>
                <a:srgbClr val="FF0000"/>
              </a:solidFill>
              <a:effectLst>
                <a:outerShdw blurRad="38100" dist="38100" dir="2700000" algn="tl">
                  <a:srgbClr val="000000">
                    <a:alpha val="43137"/>
                  </a:srgbClr>
                </a:outerShdw>
              </a:effectLst>
            </a:endParaRPr>
          </a:p>
          <a:p>
            <a:pPr algn="ctr"/>
            <a:r>
              <a:rPr lang="tr-TR" dirty="0">
                <a:effectLst>
                  <a:outerShdw blurRad="38100" dist="38100" dir="2700000" algn="tl">
                    <a:srgbClr val="000000">
                      <a:alpha val="43137"/>
                    </a:srgbClr>
                  </a:outerShdw>
                </a:effectLst>
              </a:rPr>
              <a:t>III. </a:t>
            </a:r>
            <a:r>
              <a:rPr lang="tr-TR" dirty="0" err="1">
                <a:solidFill>
                  <a:srgbClr val="FF0000"/>
                </a:solidFill>
                <a:effectLst>
                  <a:outerShdw blurRad="38100" dist="38100" dir="2700000" algn="tl">
                    <a:srgbClr val="000000">
                      <a:alpha val="43137"/>
                    </a:srgbClr>
                  </a:outerShdw>
                </a:effectLst>
              </a:rPr>
              <a:t>Āraṇyakalar</a:t>
            </a:r>
            <a:r>
              <a:rPr lang="tr-TR" dirty="0">
                <a:solidFill>
                  <a:srgbClr val="FF0000"/>
                </a:solidFill>
                <a:effectLst>
                  <a:outerShdw blurRad="38100" dist="38100" dir="2700000" algn="tl">
                    <a:srgbClr val="000000">
                      <a:alpha val="43137"/>
                    </a:srgbClr>
                  </a:outerShdw>
                </a:effectLst>
              </a:rPr>
              <a:t> ve </a:t>
            </a:r>
            <a:r>
              <a:rPr lang="tr-TR" dirty="0" err="1">
                <a:solidFill>
                  <a:srgbClr val="FF0000"/>
                </a:solidFill>
                <a:effectLst>
                  <a:outerShdw blurRad="38100" dist="38100" dir="2700000" algn="tl">
                    <a:srgbClr val="000000">
                      <a:alpha val="43137"/>
                    </a:srgbClr>
                  </a:outerShdw>
                </a:effectLst>
              </a:rPr>
              <a:t>Upanishadlar</a:t>
            </a:r>
            <a:r>
              <a:rPr lang="tr-TR" dirty="0">
                <a:effectLst>
                  <a:outerShdw blurRad="38100" dist="38100" dir="2700000" algn="tl">
                    <a:srgbClr val="000000">
                      <a:alpha val="43137"/>
                    </a:srgbClr>
                  </a:outerShdw>
                </a:effectLst>
              </a:rPr>
              <a:t> olarak sınıflandırır. </a:t>
            </a:r>
            <a:endParaRPr lang="tr-TR" b="1" dirty="0">
              <a:effectLst>
                <a:outerShdw blurRad="38100" dist="38100" dir="2700000" algn="tl">
                  <a:srgbClr val="000000">
                    <a:alpha val="43137"/>
                  </a:srgbClr>
                </a:outerShdw>
              </a:effectLst>
            </a:endParaRP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58157255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ircle(in)">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Çoğunlukla isimleri </a:t>
            </a:r>
            <a:r>
              <a:rPr lang="tr-TR" i="1" dirty="0" err="1"/>
              <a:t>Brāhmaṇalar</a:t>
            </a:r>
            <a:r>
              <a:rPr lang="tr-TR" i="1" dirty="0"/>
              <a:t> </a:t>
            </a:r>
            <a:r>
              <a:rPr lang="tr-TR" dirty="0"/>
              <a:t>ile anılan ve onlara ek olarak yazıldıkları ifade edilen </a:t>
            </a:r>
            <a:r>
              <a:rPr lang="tr-TR" i="1" dirty="0" err="1"/>
              <a:t>Āraṇyakalar</a:t>
            </a:r>
            <a:r>
              <a:rPr lang="tr-TR" dirty="0"/>
              <a:t> da, tıpkı </a:t>
            </a:r>
            <a:r>
              <a:rPr lang="tr-TR" i="1" dirty="0" err="1"/>
              <a:t>Brāhmaṇalar</a:t>
            </a:r>
            <a:r>
              <a:rPr lang="tr-TR" dirty="0"/>
              <a:t> gibi Vedalarla bağdaştırılarak oluşturulmuştur. </a:t>
            </a:r>
            <a:r>
              <a:rPr lang="tr-TR" i="1" dirty="0" err="1"/>
              <a:t>Aitareyāraṇyaka</a:t>
            </a:r>
            <a:r>
              <a:rPr lang="tr-TR" i="1" dirty="0"/>
              <a:t> ve </a:t>
            </a:r>
            <a:r>
              <a:rPr lang="tr-TR" i="1" dirty="0" err="1"/>
              <a:t>Kaushītakyāraṇyaka</a:t>
            </a:r>
            <a:r>
              <a:rPr lang="tr-TR" i="1" dirty="0"/>
              <a:t>, </a:t>
            </a:r>
            <a:r>
              <a:rPr lang="tr-TR" i="1" dirty="0" err="1"/>
              <a:t>Rigveda</a:t>
            </a:r>
            <a:r>
              <a:rPr lang="tr-TR" i="1" dirty="0"/>
              <a:t>; </a:t>
            </a:r>
            <a:r>
              <a:rPr lang="tr-TR" i="1" dirty="0" err="1"/>
              <a:t>Taittirīyāraṇyaka</a:t>
            </a:r>
            <a:r>
              <a:rPr lang="tr-TR" i="1" dirty="0"/>
              <a:t>, Siyah </a:t>
            </a:r>
            <a:r>
              <a:rPr lang="tr-TR" i="1" dirty="0" err="1"/>
              <a:t>Yacurveda</a:t>
            </a:r>
            <a:r>
              <a:rPr lang="tr-TR" i="1" dirty="0"/>
              <a:t>; </a:t>
            </a:r>
            <a:r>
              <a:rPr lang="tr-TR" i="1" dirty="0" err="1"/>
              <a:t>Şatapathāraṇyaka</a:t>
            </a:r>
            <a:r>
              <a:rPr lang="tr-TR" dirty="0"/>
              <a:t>, </a:t>
            </a:r>
            <a:r>
              <a:rPr lang="tr-TR" i="1" dirty="0"/>
              <a:t>Beyaz </a:t>
            </a:r>
            <a:r>
              <a:rPr lang="tr-TR" i="1" dirty="0" err="1"/>
              <a:t>Yacurveda</a:t>
            </a:r>
            <a:r>
              <a:rPr lang="tr-TR" i="1" dirty="0"/>
              <a:t>; </a:t>
            </a:r>
            <a:r>
              <a:rPr lang="tr-TR" i="1" dirty="0" err="1"/>
              <a:t>Çhāndogyāraṇyaka</a:t>
            </a:r>
            <a:r>
              <a:rPr lang="tr-TR" i="1" dirty="0"/>
              <a:t>, </a:t>
            </a:r>
            <a:r>
              <a:rPr lang="tr-TR" i="1" dirty="0" err="1"/>
              <a:t>Sāmaveda</a:t>
            </a:r>
            <a:r>
              <a:rPr lang="tr-TR" dirty="0"/>
              <a:t> ile ilişkilendirilirken, </a:t>
            </a:r>
            <a:r>
              <a:rPr lang="tr-TR" i="1" dirty="0" err="1"/>
              <a:t>Atharvaveda</a:t>
            </a:r>
            <a:r>
              <a:rPr lang="tr-TR" i="1" dirty="0"/>
              <a:t> </a:t>
            </a:r>
            <a:r>
              <a:rPr lang="tr-TR" dirty="0"/>
              <a:t>kaynaklı herhangi bir </a:t>
            </a:r>
            <a:r>
              <a:rPr lang="tr-TR" i="1" dirty="0" err="1"/>
              <a:t>Āraṇyaka</a:t>
            </a:r>
            <a:r>
              <a:rPr lang="tr-TR" i="1" dirty="0"/>
              <a:t> </a:t>
            </a:r>
            <a:r>
              <a:rPr lang="tr-TR" dirty="0"/>
              <a:t>bulunmamaktadır.</a:t>
            </a:r>
            <a:endParaRPr lang="tr-TR" dirty="0">
              <a:effectLst>
                <a:outerShdw blurRad="38100" dist="38100" dir="2700000" algn="tl">
                  <a:srgbClr val="000000">
                    <a:alpha val="43137"/>
                  </a:srgbClr>
                </a:outerShdw>
              </a:effectLst>
            </a:endParaRP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54298568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i="1" dirty="0" err="1"/>
              <a:t>Brāhmaṇalar</a:t>
            </a:r>
            <a:r>
              <a:rPr lang="tr-TR" dirty="0"/>
              <a:t>, kurban törenlerinde uyulması gereken kurallar ve bu törenlerin açıklamaları ile ilgili ayrıntılı bilgilerin verildiği sıkıcı metinlerken; </a:t>
            </a:r>
            <a:r>
              <a:rPr lang="tr-TR" i="1" dirty="0" err="1"/>
              <a:t>Āraṇyakalar’da</a:t>
            </a:r>
            <a:r>
              <a:rPr lang="tr-TR" dirty="0"/>
              <a:t> kurban </a:t>
            </a:r>
            <a:r>
              <a:rPr lang="tr-TR" dirty="0" err="1"/>
              <a:t>sembolcülüğü</a:t>
            </a:r>
            <a:r>
              <a:rPr lang="tr-TR" dirty="0"/>
              <a:t> ve mistisizmi üzerinde durulmuştur. Ayrıca gizli ve tehlikeli birçok şeyi anlattığı söylenen </a:t>
            </a:r>
            <a:r>
              <a:rPr lang="tr-TR" dirty="0" err="1"/>
              <a:t>Āraṇyakalar’ın</a:t>
            </a:r>
            <a:r>
              <a:rPr lang="tr-TR" dirty="0"/>
              <a:t>, köylerde değil ormanlarda öğretilmesi gerektiği vurgulanmaktadır.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08061742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Zira </a:t>
            </a:r>
            <a:r>
              <a:rPr lang="tr-TR" i="1" dirty="0" err="1"/>
              <a:t>Brāhmaṇalar</a:t>
            </a:r>
            <a:r>
              <a:rPr lang="tr-TR" dirty="0"/>
              <a:t>, ev halkı (</a:t>
            </a:r>
            <a:r>
              <a:rPr lang="tr-TR" dirty="0" err="1"/>
              <a:t>gṛhasthins</a:t>
            </a:r>
            <a:r>
              <a:rPr lang="tr-TR" dirty="0"/>
              <a:t>) ile ilgili konuları açıklarken; </a:t>
            </a:r>
            <a:r>
              <a:rPr lang="tr-TR" i="1" dirty="0" err="1"/>
              <a:t>Āraṇyakalar</a:t>
            </a:r>
            <a:r>
              <a:rPr lang="tr-TR" i="1" dirty="0"/>
              <a:t>,</a:t>
            </a:r>
            <a:r>
              <a:rPr lang="tr-TR" dirty="0"/>
              <a:t> ormanlarda yaşayan çilecilere (</a:t>
            </a:r>
            <a:r>
              <a:rPr lang="tr-TR" dirty="0" err="1"/>
              <a:t>vānaprasthins</a:t>
            </a:r>
            <a:r>
              <a:rPr lang="tr-TR" dirty="0"/>
              <a:t>) dair konuları işler. </a:t>
            </a:r>
            <a:r>
              <a:rPr lang="tr-TR" dirty="0" err="1"/>
              <a:t>Karmayoga</a:t>
            </a:r>
            <a:r>
              <a:rPr lang="tr-TR" dirty="0"/>
              <a:t> (pratik uygulamalar ya kurbanla olan ilişki olarak anılan yoga) ve </a:t>
            </a:r>
            <a:r>
              <a:rPr lang="tr-TR" dirty="0" err="1"/>
              <a:t>Cňānayoga</a:t>
            </a:r>
            <a:r>
              <a:rPr lang="tr-TR" dirty="0"/>
              <a:t> (gerçek bilgiyi edinme yogası) gibi konulara değinir.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64435460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Aslında bu metinler, </a:t>
            </a:r>
            <a:r>
              <a:rPr lang="tr-TR" i="1" dirty="0" err="1"/>
              <a:t>Upanishad</a:t>
            </a:r>
            <a:r>
              <a:rPr lang="tr-TR" i="1" dirty="0"/>
              <a:t> </a:t>
            </a:r>
            <a:r>
              <a:rPr lang="tr-TR" dirty="0"/>
              <a:t>felsefesine ait olan mistik ve felsefi doktrinlerin </a:t>
            </a:r>
            <a:r>
              <a:rPr lang="tr-TR" dirty="0" err="1"/>
              <a:t>Vedik</a:t>
            </a:r>
            <a:r>
              <a:rPr lang="tr-TR" dirty="0"/>
              <a:t> dönem eserlerindeki ilk izleri olarak da nitelendirilebilir. </a:t>
            </a:r>
            <a:r>
              <a:rPr lang="tr-TR" dirty="0" err="1"/>
              <a:t>Vedānta</a:t>
            </a:r>
            <a:r>
              <a:rPr lang="tr-TR" dirty="0"/>
              <a:t> yani “vedaların sonu” ve </a:t>
            </a:r>
            <a:r>
              <a:rPr lang="tr-TR" i="1" dirty="0" err="1"/>
              <a:t>Upanishadlar’ın</a:t>
            </a:r>
            <a:r>
              <a:rPr lang="tr-TR" dirty="0"/>
              <a:t> en eski formu olarak kabul edilen </a:t>
            </a:r>
            <a:r>
              <a:rPr lang="tr-TR" dirty="0" err="1"/>
              <a:t>Āraṇyakalar</a:t>
            </a:r>
            <a:r>
              <a:rPr lang="tr-TR" i="1" dirty="0"/>
              <a:t>,</a:t>
            </a:r>
            <a:r>
              <a:rPr lang="tr-TR" dirty="0"/>
              <a:t> aslında çeşitli Veda okullarına ait birikimlerdir.</a:t>
            </a:r>
          </a:p>
          <a:p>
            <a:pPr algn="ctr"/>
            <a:endParaRPr lang="tr-TR" dirty="0">
              <a:effectLst>
                <a:outerShdw blurRad="38100" dist="38100" dir="2700000" algn="tl">
                  <a:srgbClr val="000000">
                    <a:alpha val="43137"/>
                  </a:srgbClr>
                </a:outerShdw>
              </a:effectLst>
            </a:endParaRP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72271659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Upanishad</a:t>
            </a:r>
            <a:r>
              <a:rPr lang="tr-TR" dirty="0"/>
              <a:t> sözcüğü, </a:t>
            </a:r>
            <a:r>
              <a:rPr lang="tr-TR" dirty="0" err="1"/>
              <a:t>upa</a:t>
            </a:r>
            <a:r>
              <a:rPr lang="tr-TR" dirty="0"/>
              <a:t> (yakın)+ </a:t>
            </a:r>
            <a:r>
              <a:rPr lang="tr-TR" dirty="0" err="1"/>
              <a:t>ni</a:t>
            </a:r>
            <a:r>
              <a:rPr lang="tr-TR" dirty="0"/>
              <a:t> (gizli)+ </a:t>
            </a:r>
            <a:r>
              <a:rPr lang="tr-TR" dirty="0" err="1"/>
              <a:t>sad</a:t>
            </a:r>
            <a:r>
              <a:rPr lang="tr-TR" dirty="0"/>
              <a:t> (oturmak) sözcüklerinin (iki önek ve fiil) bir araya getirilmesiyle oluşturulmuştur. Gizli bilgileri öğrenmek isteyen öğrencinin, hocasının yanına, yani dizinin dibine oturarak ilgili öğretileri dinlemesi, öğrenmesi olarak tanımlanır. Bu metinler, Vedalarda aktarılan dinî ve felsefi öğretilerin en üst düzeye erişmiş formudur.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97233236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endParaRPr lang="tr-TR" dirty="0">
              <a:effectLst>
                <a:outerShdw blurRad="38100" dist="38100" dir="2700000" algn="tl">
                  <a:srgbClr val="000000">
                    <a:alpha val="43137"/>
                  </a:srgbClr>
                </a:outerShdw>
              </a:effectLst>
            </a:endParaRPr>
          </a:p>
          <a:p>
            <a:pPr algn="ctr"/>
            <a:r>
              <a:rPr lang="tr-TR" dirty="0"/>
              <a:t>Hindu felsefesinin dönüm noktası olarak değerlendirilirler. Hatta Veda Edebiyatının, </a:t>
            </a:r>
            <a:r>
              <a:rPr lang="tr-TR" i="1" dirty="0" err="1"/>
              <a:t>Rigveda’dan</a:t>
            </a:r>
            <a:r>
              <a:rPr lang="tr-TR" dirty="0"/>
              <a:t> sonraki en kıymetli eseri olarak da bilinmektedirler. Kaya, </a:t>
            </a:r>
            <a:r>
              <a:rPr lang="tr-TR" i="1" dirty="0" err="1"/>
              <a:t>Upanishadlar’ın</a:t>
            </a:r>
            <a:r>
              <a:rPr lang="tr-TR" dirty="0"/>
              <a:t> Hint Kültür Tarihi açısından sahip olduğu önemi ve değerini şu ifadelerle açıklar: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22924432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marL="0" indent="0" algn="ctr">
              <a:buNone/>
            </a:pPr>
            <a:endParaRPr lang="tr-TR" dirty="0">
              <a:effectLst>
                <a:outerShdw blurRad="38100" dist="38100" dir="2700000" algn="tl">
                  <a:srgbClr val="000000">
                    <a:alpha val="43137"/>
                  </a:srgbClr>
                </a:outerShdw>
              </a:effectLst>
            </a:endParaRPr>
          </a:p>
          <a:p>
            <a:pPr algn="ctr"/>
            <a:r>
              <a:rPr lang="tr-TR" i="1" dirty="0" err="1"/>
              <a:t>Upanishadlar</a:t>
            </a:r>
            <a:r>
              <a:rPr lang="tr-TR" dirty="0"/>
              <a:t>, eski Hintlilerin yaşamı, ölümü, ölümden sonrası, tanrıyı ve evreni açıklamaya çalıştıkları, bu bağlamda birçok soruna el attıkları felsefe ve teoloji metinleridir. Bunlar Hindistan’da izleyen dönemdeki bütün düşünce akımlarına kaynaklık etmiş birikimlerdir… Tanrı, tanrının doğası, evren, yaşam, ölüm, ölümden sonrası, yeniden doğuş ve kurtuluş konularında bilgiler içerirler.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76682660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1148</TotalTime>
  <Words>701</Words>
  <Application>Microsoft Office PowerPoint</Application>
  <PresentationFormat>Ekran Gösterisi (4:3)</PresentationFormat>
  <Paragraphs>54</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129  HİNT KÜLTÜRÜNE GİRİŞ  9. hafta   VEDİK KÜLTÜR IV      </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127</cp:revision>
  <dcterms:created xsi:type="dcterms:W3CDTF">2014-11-21T09:52:05Z</dcterms:created>
  <dcterms:modified xsi:type="dcterms:W3CDTF">2020-02-26T18:41:54Z</dcterms:modified>
</cp:coreProperties>
</file>