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6" r:id="rId12"/>
    <p:sldId id="270" r:id="rId13"/>
    <p:sldId id="271" r:id="rId14"/>
    <p:sldId id="278" r:id="rId15"/>
    <p:sldId id="279" r:id="rId16"/>
    <p:sldId id="272" r:id="rId17"/>
    <p:sldId id="276" r:id="rId18"/>
    <p:sldId id="275" r:id="rId19"/>
    <p:sldId id="277" r:id="rId20"/>
    <p:sldId id="280" r:id="rId21"/>
    <p:sldId id="281" r:id="rId22"/>
    <p:sldId id="282" r:id="rId23"/>
    <p:sldId id="283" r:id="rId24"/>
    <p:sldId id="284" r:id="rId25"/>
    <p:sldId id="273" r:id="rId26"/>
    <p:sldId id="268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14.3.2018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029154" y="571480"/>
            <a:ext cx="6114846" cy="2868168"/>
          </a:xfrm>
        </p:spPr>
        <p:txBody>
          <a:bodyPr/>
          <a:lstStyle/>
          <a:p>
            <a:pPr algn="ctr"/>
            <a:r>
              <a:rPr lang="tr-TR" b="1" dirty="0" smtClean="0"/>
              <a:t>KİŞİLER ARASI İLETİŞİM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 Gör. Yasemin </a:t>
            </a:r>
            <a:r>
              <a:rPr lang="tr-TR" dirty="0" smtClean="0"/>
              <a:t>ÇEKİÇ</a:t>
            </a:r>
          </a:p>
          <a:p>
            <a:r>
              <a:rPr lang="tr-TR" dirty="0" smtClean="0"/>
              <a:t>Prof. Dr. Ayten DEMİR</a:t>
            </a:r>
            <a:endParaRPr lang="tr-TR" dirty="0"/>
          </a:p>
        </p:txBody>
      </p:sp>
      <p:pic>
        <p:nvPicPr>
          <p:cNvPr id="17410" name="Picture 2" descr="kişiler arası iletişim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143380"/>
            <a:ext cx="4021959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cap="none" dirty="0" err="1" smtClean="0">
                <a:latin typeface="Times New Roman" pitchFamily="18" charset="0"/>
                <a:cs typeface="Times New Roman" pitchFamily="18" charset="0"/>
              </a:rPr>
              <a:t>Terapötik</a:t>
            </a:r>
            <a:r>
              <a:rPr lang="tr-TR" sz="3200" b="1" cap="none" dirty="0" smtClean="0">
                <a:latin typeface="Times New Roman" pitchFamily="18" charset="0"/>
                <a:cs typeface="Times New Roman" pitchFamily="18" charset="0"/>
              </a:rPr>
              <a:t> İletişim</a:t>
            </a:r>
            <a:endParaRPr lang="tr-TR" sz="3200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Bakım veren kişinin sözlü ve sözsüz iletişim teknikleri kullanarak bakım alan kişinin ihtiyaçlarını karşılamaya odaklandığı, iyileşme ve değişim gerçekleştiği iletişimdir.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Terapötik</a:t>
            </a:r>
            <a:r>
              <a:rPr lang="tr-TR" dirty="0" smtClean="0"/>
              <a:t> iletişim duyguların fark edilmesi konusunda cesaret verir, davranışsal motivasyonun anlaşılmasını teşvik eder. Yargısızdır, savunmacı tavrı ortadan kaldırır ve güven tahsis eder.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cap="none" dirty="0" err="1" smtClean="0">
                <a:latin typeface="Times New Roman" pitchFamily="18" charset="0"/>
                <a:cs typeface="Times New Roman" pitchFamily="18" charset="0"/>
              </a:rPr>
              <a:t>Terapötik</a:t>
            </a:r>
            <a:r>
              <a:rPr lang="tr-TR" sz="3100" cap="none" dirty="0" smtClean="0">
                <a:latin typeface="Times New Roman" pitchFamily="18" charset="0"/>
                <a:cs typeface="Times New Roman" pitchFamily="18" charset="0"/>
              </a:rPr>
              <a:t> Olmayan İletişim Teknikleri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Çeşitli yaklaşımlar hasta-hemşire arasındaki açık iletişimin önünde engel olarak kabul edilmiştir.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Hemşire hastası ile ilişkisinde bu kalıpların kullanımını fark etmeli ve ortadan kaldırmalıdır. Bu iletişim bariyerlerinden sakınmak iletişimin etkinliğini arttıracak ve hasta-hemşire ilişkisini geliştirecektir.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7239000" cy="891560"/>
          </a:xfrm>
        </p:spPr>
        <p:txBody>
          <a:bodyPr>
            <a:normAutofit fontScale="90000"/>
          </a:bodyPr>
          <a:lstStyle/>
          <a:p>
            <a:r>
              <a:rPr lang="tr-TR" sz="3600" b="1" cap="none" dirty="0" smtClean="0">
                <a:latin typeface="Times New Roman" pitchFamily="18" charset="0"/>
                <a:cs typeface="Times New Roman" pitchFamily="18" charset="0"/>
              </a:rPr>
              <a:t>Aktif Dinleme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Yönelerek oturma</a:t>
            </a:r>
          </a:p>
          <a:p>
            <a:r>
              <a:rPr lang="tr-TR" i="1" dirty="0" smtClean="0"/>
              <a:t>Açık </a:t>
            </a:r>
            <a:r>
              <a:rPr lang="tr-TR" i="1" dirty="0" err="1" smtClean="0"/>
              <a:t>postür</a:t>
            </a:r>
            <a:endParaRPr lang="tr-TR" i="1" dirty="0" smtClean="0"/>
          </a:p>
          <a:p>
            <a:r>
              <a:rPr lang="tr-TR" i="1" dirty="0" smtClean="0"/>
              <a:t>Öne eğilme</a:t>
            </a:r>
          </a:p>
          <a:p>
            <a:r>
              <a:rPr lang="tr-TR" i="1" dirty="0" smtClean="0"/>
              <a:t>Göz Teması Kurma (kaçırma-dik dik bakma)</a:t>
            </a:r>
          </a:p>
          <a:p>
            <a:r>
              <a:rPr lang="tr-TR" i="1" dirty="0" smtClean="0"/>
              <a:t>Gevşeme (</a:t>
            </a:r>
            <a:r>
              <a:rPr lang="tr-TR" i="1" dirty="0" err="1" smtClean="0"/>
              <a:t>anksiyete</a:t>
            </a:r>
            <a:r>
              <a:rPr lang="tr-TR" i="1" dirty="0" smtClean="0"/>
              <a:t> bulaşıcıdır!)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428604"/>
            <a:ext cx="7643866" cy="4495800"/>
          </a:xfrm>
        </p:spPr>
        <p:txBody>
          <a:bodyPr>
            <a:normAutofit/>
          </a:bodyPr>
          <a:lstStyle/>
          <a:p>
            <a:pPr algn="just"/>
            <a:r>
              <a:rPr lang="tr-TR" sz="3200" cap="none" dirty="0" smtClean="0">
                <a:latin typeface="Times New Roman" pitchFamily="18" charset="0"/>
                <a:cs typeface="Times New Roman" pitchFamily="18" charset="0"/>
              </a:rPr>
              <a:t>Empati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700" b="0" cap="none" dirty="0" smtClean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insanın kendisini, karşısındakinin yerine koyarak olaylara onun bakış açısıyla bakması, o kişinin duygu ve düşüncelerini doğru olarak anlaması, hissetmesi ve bu durumu ona iletmesi sürecine denir.</a:t>
            </a:r>
            <a:br>
              <a:rPr lang="tr-TR" sz="2700" b="0" cap="none" dirty="0" smtClean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700" b="0" dirty="0" smtClean="0">
              <a:ln w="500"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Empatİ</a:t>
            </a:r>
            <a:r>
              <a:rPr lang="tr-TR" dirty="0" smtClean="0"/>
              <a:t> </a:t>
            </a:r>
            <a:r>
              <a:rPr lang="tr-TR" dirty="0" err="1" smtClean="0"/>
              <a:t>aşamalarI</a:t>
            </a:r>
            <a:endParaRPr lang="tr-TR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885950"/>
            <a:ext cx="8421718" cy="41719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r-TR" sz="2400" dirty="0" smtClean="0"/>
              <a:t>                            Sen </a:t>
            </a:r>
          </a:p>
          <a:p>
            <a:pPr>
              <a:buFont typeface="Monotype Sorts" pitchFamily="2" charset="2"/>
              <a:buNone/>
            </a:pPr>
            <a:r>
              <a:rPr lang="tr-TR" sz="2400" dirty="0" smtClean="0"/>
              <a:t>   Basamağı(7,8,9,10)</a:t>
            </a:r>
          </a:p>
          <a:p>
            <a:endParaRPr lang="tr-TR" sz="2400" dirty="0" smtClean="0"/>
          </a:p>
          <a:p>
            <a:pPr>
              <a:buFont typeface="Monotype Sorts" pitchFamily="2" charset="2"/>
              <a:buNone/>
            </a:pPr>
            <a:r>
              <a:rPr lang="tr-TR" sz="2400" dirty="0" smtClean="0"/>
              <a:t>                    Ben </a:t>
            </a:r>
          </a:p>
          <a:p>
            <a:pPr>
              <a:buFont typeface="Monotype Sorts" pitchFamily="2" charset="2"/>
              <a:buNone/>
            </a:pPr>
            <a:r>
              <a:rPr lang="tr-TR" sz="2400" dirty="0" smtClean="0"/>
              <a:t>Basamağı(2,3,4,5,6)</a:t>
            </a:r>
          </a:p>
          <a:p>
            <a:endParaRPr lang="tr-TR" sz="2400" dirty="0" smtClean="0"/>
          </a:p>
          <a:p>
            <a:pPr>
              <a:buFont typeface="Monotype Sorts" pitchFamily="2" charset="2"/>
              <a:buNone/>
            </a:pPr>
            <a:r>
              <a:rPr lang="tr-TR" sz="2400" dirty="0" smtClean="0"/>
              <a:t>            Onlar </a:t>
            </a:r>
          </a:p>
          <a:p>
            <a:pPr>
              <a:buFont typeface="Monotype Sorts" pitchFamily="2" charset="2"/>
              <a:buNone/>
            </a:pPr>
            <a:r>
              <a:rPr lang="tr-TR" sz="2400" dirty="0" smtClean="0"/>
              <a:t>Basamağı(1)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411413" y="4365625"/>
            <a:ext cx="6335712" cy="129698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/>
              <a:t>Senin sorunların karşısında “onlar”</a:t>
            </a:r>
          </a:p>
          <a:p>
            <a:r>
              <a:rPr lang="tr-TR"/>
              <a:t>ne hissediyor, </a:t>
            </a:r>
          </a:p>
          <a:p>
            <a:r>
              <a:rPr lang="tr-TR"/>
              <a:t>düşünüyor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167063" y="3068638"/>
            <a:ext cx="5508625" cy="12954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dirty="0"/>
              <a:t>Senin sorunların karşısında “ben”</a:t>
            </a:r>
          </a:p>
          <a:p>
            <a:r>
              <a:rPr lang="tr-TR" dirty="0"/>
              <a:t>ne hissediyor, </a:t>
            </a:r>
          </a:p>
          <a:p>
            <a:r>
              <a:rPr lang="tr-TR" dirty="0"/>
              <a:t>ve düşünüyorum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779838" y="1844675"/>
            <a:ext cx="4933950" cy="122396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dirty="0"/>
              <a:t>Senin sorunların karşısında “sen”</a:t>
            </a:r>
          </a:p>
          <a:p>
            <a:r>
              <a:rPr lang="tr-TR" dirty="0"/>
              <a:t>ne hissediyor, </a:t>
            </a:r>
          </a:p>
          <a:p>
            <a:r>
              <a:rPr lang="tr-TR" dirty="0"/>
              <a:t>ve düşünüyorsun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mtClean="0"/>
              <a:t>AŞAMALI EMPATİ SINIFLAMASI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885950"/>
            <a:ext cx="6959600" cy="4514850"/>
          </a:xfrm>
        </p:spPr>
        <p:txBody>
          <a:bodyPr/>
          <a:lstStyle/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Genelleme ve değerlendirme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Eleştiri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Akıl verme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Teşhis koyma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Bende de var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Benim duygularım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Destekleme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Soruna eğilme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Tekrarlama</a:t>
            </a:r>
          </a:p>
          <a:p>
            <a:pPr marL="609600" indent="-609600">
              <a:buFont typeface="Monotype Sorts" pitchFamily="2" charset="2"/>
              <a:buAutoNum type="arabicPeriod"/>
            </a:pPr>
            <a:r>
              <a:rPr lang="tr-TR" sz="2400" dirty="0" smtClean="0"/>
              <a:t>Derin duyguları anlama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cap="none" dirty="0" err="1" smtClean="0">
                <a:latin typeface="Times New Roman" pitchFamily="18" charset="0"/>
                <a:cs typeface="Times New Roman" pitchFamily="18" charset="0"/>
              </a:rPr>
              <a:t>Empatik</a:t>
            </a:r>
            <a:r>
              <a:rPr lang="tr-TR" sz="3200" cap="none" dirty="0" smtClean="0">
                <a:latin typeface="Times New Roman" pitchFamily="18" charset="0"/>
                <a:cs typeface="Times New Roman" pitchFamily="18" charset="0"/>
              </a:rPr>
              <a:t> İletişim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643050"/>
            <a:ext cx="6200796" cy="443865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SAYGI (eşit ilişki, kabullenme)</a:t>
            </a:r>
          </a:p>
          <a:p>
            <a:endParaRPr lang="tr-TR" dirty="0" smtClean="0"/>
          </a:p>
          <a:p>
            <a:r>
              <a:rPr lang="tr-TR" dirty="0" smtClean="0"/>
              <a:t>SAYDAMLIK,İÇTENLİK (doğallık, iyi niyet, kendini açma)</a:t>
            </a:r>
          </a:p>
          <a:p>
            <a:endParaRPr lang="tr-TR" dirty="0" smtClean="0"/>
          </a:p>
          <a:p>
            <a:r>
              <a:rPr lang="tr-TR" dirty="0" smtClean="0"/>
              <a:t>SOMUTLUK (genel konuşma yerine duruma odaklı)</a:t>
            </a:r>
          </a:p>
          <a:p>
            <a:pPr>
              <a:buFont typeface="Monotype Sorts" pitchFamily="2" charset="2"/>
              <a:buNone/>
            </a:pPr>
            <a:endParaRPr lang="tr-TR" dirty="0" smtClean="0"/>
          </a:p>
          <a:p>
            <a:r>
              <a:rPr lang="tr-TR" dirty="0" smtClean="0"/>
              <a:t>ŞİMDİ VE BURADALIK (ilişkinin o an ve mekanda ele alınması)</a:t>
            </a:r>
          </a:p>
          <a:p>
            <a:endParaRPr 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 DİLİ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Suçlayıcı değildir</a:t>
            </a:r>
          </a:p>
          <a:p>
            <a:r>
              <a:rPr lang="tr-TR" dirty="0" smtClean="0"/>
              <a:t>Kişiye değil davranışa yöneliktir</a:t>
            </a:r>
          </a:p>
          <a:p>
            <a:r>
              <a:rPr lang="tr-TR" dirty="0" smtClean="0"/>
              <a:t>Kişiyi konuşmaya teşvik eder</a:t>
            </a:r>
          </a:p>
          <a:p>
            <a:r>
              <a:rPr lang="tr-TR" dirty="0" smtClean="0"/>
              <a:t>Kızgınlığın nedeninin anlaşılmasını sağlar</a:t>
            </a:r>
          </a:p>
          <a:p>
            <a:r>
              <a:rPr lang="tr-TR" dirty="0" smtClean="0"/>
              <a:t>Kişiyi düşünmeye sevk eder</a:t>
            </a:r>
          </a:p>
          <a:p>
            <a:r>
              <a:rPr lang="tr-TR" dirty="0" smtClean="0"/>
              <a:t>Durumun değerlendirilmesi olanağı sağlar</a:t>
            </a:r>
          </a:p>
          <a:p>
            <a:r>
              <a:rPr lang="tr-TR" dirty="0" smtClean="0"/>
              <a:t>İletişimin sürmesini destekler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SEN </a:t>
            </a:r>
            <a:r>
              <a:rPr lang="tr-TR" dirty="0" err="1" smtClean="0"/>
              <a:t>dİlİ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Kişiyi suçlayıcıdır</a:t>
            </a:r>
          </a:p>
          <a:p>
            <a:r>
              <a:rPr lang="tr-TR" dirty="0" smtClean="0"/>
              <a:t>Davranıştan çok kişiliğe yöneliktir</a:t>
            </a:r>
          </a:p>
          <a:p>
            <a:r>
              <a:rPr lang="tr-TR" dirty="0" smtClean="0"/>
              <a:t>Yeniden konuşma isteğini engelleyicidir</a:t>
            </a:r>
          </a:p>
          <a:p>
            <a:r>
              <a:rPr lang="tr-TR" dirty="0" smtClean="0"/>
              <a:t>Kişi kendisini anlaşılmamış ve suçlanmış hisseder</a:t>
            </a:r>
          </a:p>
          <a:p>
            <a:r>
              <a:rPr lang="tr-TR" dirty="0" smtClean="0"/>
              <a:t>Kızgınlığın nedeninin anlaşılmasını engeller</a:t>
            </a:r>
          </a:p>
          <a:p>
            <a:r>
              <a:rPr lang="tr-TR" dirty="0" smtClean="0"/>
              <a:t>Kişiyi kırar</a:t>
            </a:r>
          </a:p>
          <a:p>
            <a:r>
              <a:rPr lang="tr-TR" dirty="0" smtClean="0"/>
              <a:t>Kişinin direnmesine neden olur</a:t>
            </a:r>
          </a:p>
          <a:p>
            <a:r>
              <a:rPr lang="tr-TR" dirty="0" smtClean="0"/>
              <a:t>Kişiyi kızdırır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7239000" cy="53578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“Sen” dili: Çok kabasın! Her zaman sözümü kesiyorsun! </a:t>
            </a:r>
          </a:p>
          <a:p>
            <a:pPr>
              <a:buNone/>
            </a:pPr>
            <a:r>
              <a:rPr lang="tr-TR" dirty="0" smtClean="0"/>
              <a:t>"Ben" dili: Bir şey söylemeye </a:t>
            </a:r>
            <a:r>
              <a:rPr lang="tr-TR" dirty="0" err="1" smtClean="0"/>
              <a:t>başlayıpta</a:t>
            </a:r>
            <a:r>
              <a:rPr lang="tr-TR" dirty="0" smtClean="0"/>
              <a:t> bir türlü sonunu getiremediğim zaman çok rahatsız oluyorum.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"Sen“ dili: Kes şunu!! Çekiştirip durma kolumu!! </a:t>
            </a:r>
          </a:p>
          <a:p>
            <a:pPr>
              <a:buNone/>
            </a:pPr>
            <a:r>
              <a:rPr lang="tr-TR" dirty="0" smtClean="0"/>
              <a:t>"Ben" dili: Kolumun çekiştirilmesinden hoşlanmıyorum.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"Sen" dili: Her akşam aynı şey, tutturuyorsun oyun oynayalım diye! Benim yorgun olabileceğim hiç aklına gelmiyor değil mi? </a:t>
            </a:r>
          </a:p>
          <a:p>
            <a:pPr>
              <a:buNone/>
            </a:pPr>
            <a:r>
              <a:rPr lang="tr-TR" dirty="0" smtClean="0"/>
              <a:t>"Ben" dili: Bu akşam çok yorgun hissediyorum. İstersen oyun oynamayı başka bir akşama erteleyelim.</a:t>
            </a:r>
            <a:endParaRPr lang="tr-T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85723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tr-TR" b="1" cap="none" dirty="0" smtClean="0">
                <a:latin typeface="Times New Roman" pitchFamily="18" charset="0"/>
                <a:cs typeface="Times New Roman" pitchFamily="18" charset="0"/>
              </a:rPr>
              <a:t>Kişiler Arası İletişim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357430"/>
            <a:ext cx="7239000" cy="4098306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İki insan arasında gerçekleşen, bilgi üretme, aktarma ve anlamlandırma sürecidir.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493000" cy="1143000"/>
          </a:xfrm>
        </p:spPr>
        <p:txBody>
          <a:bodyPr/>
          <a:lstStyle/>
          <a:p>
            <a:r>
              <a:rPr lang="tr-TR" smtClean="0"/>
              <a:t>ATILGAN İLETİŞİM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6662758" cy="39243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r-TR" dirty="0" smtClean="0"/>
              <a:t>   Atılganlık, başkalarını küçük görmeden, onların haklarını yadsımadan bireyin kendi haklarını koruyabilme, duygu ve düşüncelerini açıkça anlatabilme yolu olarak geliştirilen, kişiler arası ilişkiler biçimidir.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Atılganlıkta dört öge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Hayır diyebilme</a:t>
            </a:r>
          </a:p>
          <a:p>
            <a:r>
              <a:rPr lang="tr-TR" dirty="0" smtClean="0"/>
              <a:t>İstekte bulunabilme</a:t>
            </a:r>
          </a:p>
          <a:p>
            <a:r>
              <a:rPr lang="tr-TR" dirty="0" smtClean="0"/>
              <a:t>Olumlu ve olumsuz duyguları ifade edebilme</a:t>
            </a:r>
          </a:p>
          <a:p>
            <a:r>
              <a:rPr lang="tr-TR" dirty="0" smtClean="0"/>
              <a:t>İletişimi başlatma, sürdürme, sonlandırma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mtClean="0"/>
              <a:t>ATILGAN İLETİŞİM BECERİLERİ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21600" cy="4800600"/>
          </a:xfrm>
        </p:spPr>
        <p:txBody>
          <a:bodyPr/>
          <a:lstStyle/>
          <a:p>
            <a:pPr>
              <a:buFont typeface="Monotype Sorts" pitchFamily="2" charset="2"/>
              <a:buChar char="4"/>
            </a:pPr>
            <a:r>
              <a:rPr lang="tr-TR" dirty="0" smtClean="0"/>
              <a:t>Sözel iletişim</a:t>
            </a:r>
          </a:p>
          <a:p>
            <a:pPr>
              <a:buFont typeface="Monotype Sorts" pitchFamily="2" charset="2"/>
              <a:buChar char="4"/>
            </a:pPr>
            <a:r>
              <a:rPr lang="tr-TR" dirty="0" smtClean="0"/>
              <a:t>Empati</a:t>
            </a:r>
          </a:p>
          <a:p>
            <a:pPr>
              <a:buFont typeface="Monotype Sorts" pitchFamily="2" charset="2"/>
              <a:buChar char="4"/>
            </a:pPr>
            <a:r>
              <a:rPr lang="tr-TR" dirty="0" smtClean="0"/>
              <a:t>Pozitif düşünme, konuşma</a:t>
            </a:r>
          </a:p>
          <a:p>
            <a:pPr>
              <a:buFont typeface="Monotype Sorts" pitchFamily="2" charset="2"/>
              <a:buChar char="4"/>
            </a:pPr>
            <a:r>
              <a:rPr lang="tr-TR" dirty="0" smtClean="0"/>
              <a:t>Ben dili kullanma</a:t>
            </a:r>
          </a:p>
          <a:p>
            <a:pPr>
              <a:buFont typeface="Monotype Sorts" pitchFamily="2" charset="2"/>
              <a:buChar char="4"/>
            </a:pPr>
            <a:r>
              <a:rPr lang="tr-TR" sz="3200" dirty="0" smtClean="0">
                <a:solidFill>
                  <a:srgbClr val="FF0000"/>
                </a:solidFill>
              </a:rPr>
              <a:t>İstekte bulunma</a:t>
            </a:r>
          </a:p>
          <a:p>
            <a:pPr>
              <a:buFont typeface="Monotype Sorts" pitchFamily="2" charset="2"/>
              <a:buChar char="4"/>
            </a:pPr>
            <a:r>
              <a:rPr lang="tr-TR" dirty="0" smtClean="0"/>
              <a:t>Hayır-evet diyebilme</a:t>
            </a:r>
          </a:p>
          <a:p>
            <a:pPr>
              <a:buFont typeface="Monotype Sorts" pitchFamily="2" charset="2"/>
              <a:buChar char="4"/>
            </a:pPr>
            <a:r>
              <a:rPr lang="tr-TR" dirty="0" smtClean="0"/>
              <a:t>Geri bildirim verme</a:t>
            </a:r>
          </a:p>
          <a:p>
            <a:pPr>
              <a:buFont typeface="Monotype Sorts" pitchFamily="2" charset="2"/>
              <a:buChar char="4"/>
            </a:pPr>
            <a:r>
              <a:rPr lang="tr-TR" dirty="0" err="1" smtClean="0"/>
              <a:t>Anksiyete</a:t>
            </a:r>
            <a:r>
              <a:rPr lang="tr-TR" dirty="0" smtClean="0"/>
              <a:t> ile </a:t>
            </a:r>
            <a:r>
              <a:rPr lang="tr-TR" dirty="0" err="1" smtClean="0"/>
              <a:t>başetme</a:t>
            </a:r>
            <a:endParaRPr 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İstekte bulunma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Durum</a:t>
            </a:r>
          </a:p>
          <a:p>
            <a:r>
              <a:rPr lang="tr-TR" smtClean="0"/>
              <a:t>Durumun etkileyen yönü</a:t>
            </a:r>
          </a:p>
          <a:p>
            <a:r>
              <a:rPr lang="tr-TR" smtClean="0"/>
              <a:t>Duygu</a:t>
            </a:r>
          </a:p>
          <a:p>
            <a:r>
              <a:rPr lang="tr-TR" smtClean="0"/>
              <a:t>İstek belirtme</a:t>
            </a:r>
          </a:p>
          <a:p>
            <a:endParaRPr lang="tr-TR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sz="2800" dirty="0" smtClean="0"/>
              <a:t>İstem dosyasına hastanın aç kalmasını yazmayan hekim hastaya bunu iletiyor ve hastada unutup kahvaltı yaptığı için </a:t>
            </a:r>
            <a:r>
              <a:rPr lang="tr-TR" sz="2800" smtClean="0"/>
              <a:t>ameliyata alınamıyor.</a:t>
            </a:r>
            <a:endParaRPr lang="tr-TR" sz="2800" dirty="0" smtClean="0"/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Hekime istekte bulunma cümlesi: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“Hastanın aç kalacağını isteme yazmamanız, ameliyatın ertelenmesine ve hastanın </a:t>
            </a:r>
            <a:r>
              <a:rPr lang="tr-TR" sz="2800" dirty="0" err="1" smtClean="0"/>
              <a:t>anksiyetesinin</a:t>
            </a:r>
            <a:r>
              <a:rPr lang="tr-TR" sz="2800" dirty="0" smtClean="0"/>
              <a:t> artmasına neden oldu, aç kalacak hastaları isteme yazmanızı rica ediyorum(istiyorum).</a:t>
            </a:r>
          </a:p>
          <a:p>
            <a:pPr>
              <a:lnSpc>
                <a:spcPct val="90000"/>
              </a:lnSpc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4578" name="Picture 2" descr="kendini tanıma penceresi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18" y="0"/>
            <a:ext cx="898528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tr-TR" b="1" dirty="0" smtClean="0"/>
              <a:t>Kaynakça</a:t>
            </a:r>
          </a:p>
          <a:p>
            <a:pPr algn="just">
              <a:buNone/>
            </a:pPr>
            <a:endParaRPr lang="tr-TR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College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Registered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Alberta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(CARNA). (2005). Professional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boundaries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registered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Guidelines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Edmonton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Alberta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CARNA.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Hilz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L.M. (2012).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Transference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countertransference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Kathi’s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Mental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Health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Review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Retrieved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July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11, 2012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http://www.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toddlertime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.com/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mh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terms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countertransference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transference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-3.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htm</a:t>
            </a:r>
            <a:endParaRPr lang="tr-TR" sz="37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Hughey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J.D. (1990).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Speech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Stillwater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Oklahoma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Khan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A. (2009).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personal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growth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Bellevue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WA: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YouMeWorks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Knapp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M.L.,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Hall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J.A. (2010).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Nonverbal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interaction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(7th ed.).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Belmont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CA: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Wadsworth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Peplau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H.E. (1991).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Interpersonal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New York: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Springer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Petemelj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-Taylor, C.A.,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Yonge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O. (2003).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Exploring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boundaries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Professional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roles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responsibilities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Perspectives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Psychiatric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59(2), 55-66.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Raskin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N.J.,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Rogers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CR.,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Witty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M.C. (2011).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centered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therapy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R.J.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Corsini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&amp; D.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Wedding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Eds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psychotherapies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(9th ed.).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Belmont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CA: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Brooks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Cole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Registered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British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Columbia (RNABC). (2003).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Relationships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Vancouver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British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Columbia,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Canada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RNABC.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Sadock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B.J.,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Sadock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V.A. (2007).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Synopsis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Behavioral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sciences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(10th ed.).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Philadelphia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Lippincott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Williams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Wilkins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Schuster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P.M. (2000).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therapeutic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Philadelphia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F.A.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Davis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Simon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, M. (2005).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Facial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A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reference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artists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New York: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Whatson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Guptill</a:t>
            </a:r>
            <a:endParaRPr lang="tr-TR" sz="37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Coltrane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F.,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Pugh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C. (1978).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Danger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signals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staff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patient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relationships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Psychiatric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&lt;tr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Mental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Health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16(6), 34-36.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Hall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E.T. (1966).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hidden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dimension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Garden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City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NY: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Doubleday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Hays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J.S.,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Larson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K.H. (1963).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Interacting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patients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New York: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Macmillan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Peplau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H.E. (1962).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Interpersonal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techniques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crux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psychiatric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American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62(6), 50-54.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Reece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M., &amp;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Whitman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R. (1962).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Expressive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movements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warmth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verbal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reinforcement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Abnormal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Psychology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64, 234-236.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Sullivan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H.S. (1953).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interpersonal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theory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psychiatry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 New York: WW Norton.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Travelbee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J. (1971).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Interpersonal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aspects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nursing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 (2nd ed.).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Philadelphia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: F.A. </a:t>
            </a:r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Davis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tr-TR" sz="3700" dirty="0" err="1" smtClean="0">
                <a:latin typeface="Times New Roman" pitchFamily="18" charset="0"/>
                <a:cs typeface="Times New Roman" pitchFamily="18" charset="0"/>
              </a:rPr>
              <a:t>Ançel</a:t>
            </a:r>
            <a:r>
              <a:rPr lang="tr-TR" sz="3700" dirty="0" smtClean="0">
                <a:latin typeface="Times New Roman" pitchFamily="18" charset="0"/>
                <a:cs typeface="Times New Roman" pitchFamily="18" charset="0"/>
              </a:rPr>
              <a:t>, G. 2017. Psikiyatri Hemşireliği Ders Notları. </a:t>
            </a:r>
            <a:r>
              <a:rPr lang="tr-TR" sz="3700" smtClean="0">
                <a:latin typeface="Times New Roman" pitchFamily="18" charset="0"/>
                <a:cs typeface="Times New Roman" pitchFamily="18" charset="0"/>
              </a:rPr>
              <a:t>Ankara</a:t>
            </a:r>
            <a:endParaRPr lang="tr-TR" sz="3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0" y="428604"/>
          <a:ext cx="7848600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SmartDraw" r:id="rId3" imgW="5294160" imgH="3717000" progId="">
                  <p:embed/>
                </p:oleObj>
              </mc:Choice>
              <mc:Fallback>
                <p:oleObj name="SmartDraw" r:id="rId3" imgW="5294160" imgH="37170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28604"/>
                        <a:ext cx="7848600" cy="586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0" y="571480"/>
          <a:ext cx="792480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SmartDraw" r:id="rId3" imgW="4183200" imgH="2185200" progId="">
                  <p:embed/>
                </p:oleObj>
              </mc:Choice>
              <mc:Fallback>
                <p:oleObj name="SmartDraw" r:id="rId3" imgW="4183200" imgH="21852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71480"/>
                        <a:ext cx="7924800" cy="563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0" y="500042"/>
          <a:ext cx="7974013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SmartDraw" r:id="rId3" imgW="3817440" imgH="2148840" progId="">
                  <p:embed/>
                </p:oleObj>
              </mc:Choice>
              <mc:Fallback>
                <p:oleObj name="SmartDraw" r:id="rId3" imgW="3817440" imgH="21488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0042"/>
                        <a:ext cx="7974013" cy="563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6452064" y="6486120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Ançel</a:t>
            </a:r>
            <a:r>
              <a:rPr lang="tr-TR" dirty="0" smtClean="0"/>
              <a:t>, 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 smtClean="0">
                <a:latin typeface="Times New Roman" pitchFamily="18" charset="0"/>
                <a:cs typeface="Times New Roman" pitchFamily="18" charset="0"/>
              </a:rPr>
              <a:t>Önceden Var Olan Koşulların Etkisi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Değerler, tutumlar ve inançlar, </a:t>
            </a:r>
          </a:p>
          <a:p>
            <a:r>
              <a:rPr lang="tr-TR" dirty="0" smtClean="0"/>
              <a:t>kültür ve din (tokalaşma), </a:t>
            </a:r>
          </a:p>
          <a:p>
            <a:r>
              <a:rPr lang="tr-TR" dirty="0" smtClean="0"/>
              <a:t>sosyal statü (iktidar), </a:t>
            </a:r>
          </a:p>
          <a:p>
            <a:r>
              <a:rPr lang="tr-TR" dirty="0" smtClean="0"/>
              <a:t>Cinsiyet (oturma şekli, konuşma stili), </a:t>
            </a:r>
          </a:p>
          <a:p>
            <a:r>
              <a:rPr lang="tr-TR" dirty="0" smtClean="0"/>
              <a:t>bilgi birikimi ve deneyim, </a:t>
            </a:r>
          </a:p>
          <a:p>
            <a:r>
              <a:rPr lang="tr-TR" dirty="0" smtClean="0"/>
              <a:t>yaş ve gelişimsel düzey,</a:t>
            </a:r>
          </a:p>
          <a:p>
            <a:r>
              <a:rPr lang="tr-TR" dirty="0" smtClean="0"/>
              <a:t>iletişimin gerçekleştiği çevrenin tipi (Bölge (oda, mahremiyet), yoğunluk (kişi sayısı) ve </a:t>
            </a:r>
            <a:r>
              <a:rPr lang="tr-TR" b="1" dirty="0" smtClean="0">
                <a:solidFill>
                  <a:srgbClr val="FF0000"/>
                </a:solidFill>
              </a:rPr>
              <a:t>mesafe</a:t>
            </a:r>
            <a:r>
              <a:rPr lang="tr-TR" b="1" dirty="0" smtClean="0">
                <a:solidFill>
                  <a:srgbClr val="FF0000"/>
                </a:solidFill>
                <a:sym typeface="Wingdings" pitchFamily="2" charset="2"/>
              </a:rPr>
              <a:t>kişisel alan)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kullanıcı\Desktop\c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28662" y="857232"/>
            <a:ext cx="6153177" cy="5150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Sözsüz İletişim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tr-TR" dirty="0" smtClean="0"/>
              <a:t>Sözlü kapsam: %7</a:t>
            </a:r>
          </a:p>
          <a:p>
            <a:pPr>
              <a:buFont typeface="Monotype Sorts" pitchFamily="2" charset="2"/>
              <a:buNone/>
            </a:pPr>
            <a:r>
              <a:rPr lang="tr-TR" dirty="0" smtClean="0"/>
              <a:t>       	Dil-ötesi </a:t>
            </a:r>
            <a:r>
              <a:rPr lang="tr-TR" dirty="0" err="1" smtClean="0"/>
              <a:t>ögeler</a:t>
            </a:r>
            <a:r>
              <a:rPr lang="tr-TR" dirty="0" smtClean="0"/>
              <a:t>: %38</a:t>
            </a:r>
          </a:p>
          <a:p>
            <a:pPr>
              <a:buFont typeface="Monotype Sorts" pitchFamily="2" charset="2"/>
              <a:buNone/>
            </a:pPr>
            <a:r>
              <a:rPr lang="tr-TR" dirty="0" smtClean="0"/>
              <a:t>       		Duygusal yüz ifadeleri: %55</a:t>
            </a:r>
          </a:p>
          <a:p>
            <a:pPr>
              <a:buFont typeface="Monotype Sorts" pitchFamily="2" charset="2"/>
              <a:buNone/>
            </a:pPr>
            <a:endParaRPr lang="tr-TR" dirty="0" smtClean="0"/>
          </a:p>
          <a:p>
            <a:pPr>
              <a:buFont typeface="Monotype Sorts" pitchFamily="2" charset="2"/>
              <a:buNone/>
            </a:pPr>
            <a:r>
              <a:rPr lang="tr-TR" dirty="0" smtClean="0"/>
              <a:t>oranında paya sahiptir. </a:t>
            </a:r>
          </a:p>
          <a:p>
            <a:pPr>
              <a:buFont typeface="Monotype Sorts" pitchFamily="2" charset="2"/>
              <a:buNone/>
            </a:pPr>
            <a:r>
              <a:rPr lang="tr-TR" dirty="0" smtClean="0"/>
              <a:t>(</a:t>
            </a:r>
            <a:r>
              <a:rPr lang="tr-TR" dirty="0" err="1" smtClean="0"/>
              <a:t>Mahrebian</a:t>
            </a:r>
            <a:r>
              <a:rPr lang="tr-TR" dirty="0" smtClean="0"/>
              <a:t>,1968)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cap="none" dirty="0" smtClean="0">
                <a:latin typeface="Times New Roman" pitchFamily="18" charset="0"/>
                <a:cs typeface="Times New Roman" pitchFamily="18" charset="0"/>
              </a:rPr>
              <a:t>Sözsüz İletişimin </a:t>
            </a:r>
            <a:r>
              <a:rPr lang="tr-TR" sz="3200" cap="none" dirty="0" err="1" smtClean="0">
                <a:latin typeface="Times New Roman" pitchFamily="18" charset="0"/>
                <a:cs typeface="Times New Roman" pitchFamily="18" charset="0"/>
              </a:rPr>
              <a:t>Komponentleri</a:t>
            </a:r>
            <a:r>
              <a:rPr lang="tr-TR" sz="32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3200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görünüm ve kıyafetler, </a:t>
            </a:r>
          </a:p>
          <a:p>
            <a:r>
              <a:rPr lang="tr-TR" dirty="0" smtClean="0"/>
              <a:t>vücut hareketleri ve </a:t>
            </a:r>
            <a:r>
              <a:rPr lang="tr-TR" dirty="0" err="1" smtClean="0"/>
              <a:t>postür</a:t>
            </a:r>
            <a:r>
              <a:rPr lang="tr-TR" dirty="0" smtClean="0"/>
              <a:t>, </a:t>
            </a:r>
          </a:p>
          <a:p>
            <a:r>
              <a:rPr lang="tr-TR" dirty="0" smtClean="0"/>
              <a:t>dokunma, </a:t>
            </a:r>
          </a:p>
          <a:p>
            <a:r>
              <a:rPr lang="tr-TR" dirty="0" smtClean="0"/>
              <a:t>yüz ifadeleri, </a:t>
            </a:r>
          </a:p>
          <a:p>
            <a:r>
              <a:rPr lang="tr-TR" dirty="0" smtClean="0"/>
              <a:t>göz hareketleri.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148</TotalTime>
  <Words>1145</Words>
  <Application>Microsoft Office PowerPoint</Application>
  <PresentationFormat>Ekran Gösterisi (4:3)</PresentationFormat>
  <Paragraphs>161</Paragraphs>
  <Slides>26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3" baseType="lpstr">
      <vt:lpstr>Monotype Sorts</vt:lpstr>
      <vt:lpstr>Times New Roman</vt:lpstr>
      <vt:lpstr>Trebuchet MS</vt:lpstr>
      <vt:lpstr>Wingdings</vt:lpstr>
      <vt:lpstr>Wingdings 2</vt:lpstr>
      <vt:lpstr>Zengin</vt:lpstr>
      <vt:lpstr>SmartDraw</vt:lpstr>
      <vt:lpstr>KİŞİLER ARASI İLETİŞİM </vt:lpstr>
      <vt:lpstr>Kişiler Arası İletişim </vt:lpstr>
      <vt:lpstr>PowerPoint Sunusu</vt:lpstr>
      <vt:lpstr>PowerPoint Sunusu</vt:lpstr>
      <vt:lpstr>PowerPoint Sunusu</vt:lpstr>
      <vt:lpstr>Önceden Var Olan Koşulların Etkisi  </vt:lpstr>
      <vt:lpstr>PowerPoint Sunusu</vt:lpstr>
      <vt:lpstr>Sözsüz İletişim </vt:lpstr>
      <vt:lpstr>Sözsüz İletişimin Komponentleri </vt:lpstr>
      <vt:lpstr>Terapötik İletişim</vt:lpstr>
      <vt:lpstr>Terapötik Olmayan İletişim Teknikleri </vt:lpstr>
      <vt:lpstr>Aktif Dinleme </vt:lpstr>
      <vt:lpstr>Empati  Bir insanın kendisini, karşısındakinin yerine koyarak olaylara onun bakış açısıyla bakması, o kişinin duygu ve düşüncelerini doğru olarak anlaması, hissetmesi ve bu durumu ona iletmesi sürecine denir. </vt:lpstr>
      <vt:lpstr>Empatİ aşamalarI</vt:lpstr>
      <vt:lpstr>AŞAMALI EMPATİ SINIFLAMASI</vt:lpstr>
      <vt:lpstr>Empatik İletişim</vt:lpstr>
      <vt:lpstr>BEN DİLİ</vt:lpstr>
      <vt:lpstr>SEN dİlİ</vt:lpstr>
      <vt:lpstr>öRNEK</vt:lpstr>
      <vt:lpstr>ATILGAN İLETİŞİM</vt:lpstr>
      <vt:lpstr>Atılganlıkta dört öge</vt:lpstr>
      <vt:lpstr>ATILGAN İLETİŞİM BECERİLERİ</vt:lpstr>
      <vt:lpstr>İstekte bulunma</vt:lpstr>
      <vt:lpstr>Örnek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KİŞİLER ARASI İLETİŞİM </dc:title>
  <dc:creator>kullanıcı</dc:creator>
  <cp:lastModifiedBy>yasemin</cp:lastModifiedBy>
  <cp:revision>34</cp:revision>
  <dcterms:created xsi:type="dcterms:W3CDTF">2018-02-09T00:42:08Z</dcterms:created>
  <dcterms:modified xsi:type="dcterms:W3CDTF">2018-03-14T13:59:22Z</dcterms:modified>
</cp:coreProperties>
</file>