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9" r:id="rId3"/>
    <p:sldId id="260" r:id="rId4"/>
    <p:sldId id="267" r:id="rId5"/>
    <p:sldId id="257" r:id="rId6"/>
    <p:sldId id="262" r:id="rId7"/>
    <p:sldId id="261" r:id="rId8"/>
    <p:sldId id="258" r:id="rId9"/>
    <p:sldId id="266" r:id="rId10"/>
    <p:sldId id="265" r:id="rId11"/>
    <p:sldId id="263" r:id="rId12"/>
    <p:sldId id="264" r:id="rId13"/>
    <p:sldId id="268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432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01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73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595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47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906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830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62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94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67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7437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835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52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560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38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948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425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D1BF962-4F0F-427C-887B-9DBB49D3A2BF}" type="datetimeFigureOut">
              <a:rPr lang="tr-TR" smtClean="0"/>
              <a:t>3.11.2017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D66D63C-873F-4828-95B0-E1CDDAB685D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211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BİLGİNİN ORGANİZASYONUNA GİRİŞ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Bilgiyi niçin ve </a:t>
            </a:r>
            <a:r>
              <a:rPr lang="tr-TR" sz="4000" smtClean="0"/>
              <a:t>nasıl düzenleriz?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23040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Teknik okuma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Herhangi bir kaynağı kataloglarken yapacağımız ilk şey teknik okumadır.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Anglo</a:t>
            </a:r>
            <a:r>
              <a:rPr lang="tr-TR" dirty="0" smtClean="0"/>
              <a:t> </a:t>
            </a:r>
            <a:r>
              <a:rPr lang="tr-TR" dirty="0"/>
              <a:t>Amerikan Kataloglama Kurallarına göre bilgi kaynaklarında tanımlayıcı bilgilerin bulunduğu bölüm kitaplar için </a:t>
            </a:r>
            <a:r>
              <a:rPr lang="tr-TR" b="1" dirty="0"/>
              <a:t>iç kapaktır (</a:t>
            </a:r>
            <a:r>
              <a:rPr lang="tr-TR" b="1" dirty="0" err="1"/>
              <a:t>title</a:t>
            </a:r>
            <a:r>
              <a:rPr lang="tr-TR" b="1" dirty="0"/>
              <a:t> </a:t>
            </a:r>
            <a:r>
              <a:rPr lang="tr-TR" b="1" dirty="0" err="1"/>
              <a:t>page</a:t>
            </a:r>
            <a:r>
              <a:rPr lang="tr-TR" b="1" dirty="0"/>
              <a:t>).</a:t>
            </a:r>
          </a:p>
          <a:p>
            <a:pPr algn="just"/>
            <a:r>
              <a:rPr lang="tr-TR" dirty="0"/>
              <a:t>Bilgiler buradan alındığı için iç kapağa bilginin ana kaynağı da (</a:t>
            </a:r>
            <a:r>
              <a:rPr lang="tr-TR" b="1" dirty="0" err="1"/>
              <a:t>Chief</a:t>
            </a:r>
            <a:r>
              <a:rPr lang="tr-TR" b="1" dirty="0"/>
              <a:t> Source of Information</a:t>
            </a:r>
            <a:r>
              <a:rPr lang="tr-TR" dirty="0"/>
              <a:t>) denmektedir.</a:t>
            </a:r>
          </a:p>
          <a:p>
            <a:pPr lvl="1" algn="just"/>
            <a:r>
              <a:rPr lang="tr-TR" dirty="0"/>
              <a:t>İç kapağı (</a:t>
            </a:r>
            <a:r>
              <a:rPr lang="tr-TR" dirty="0" err="1"/>
              <a:t>title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) var mı? (Her kaynak türünde bulunmamakta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267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Teknik okuma şunlardan oluşur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tr-TR" dirty="0"/>
              <a:t>Yalnızca iç kapaktaki bilgiler kataloglama ve sınıflama için yeterli </a:t>
            </a:r>
            <a:r>
              <a:rPr lang="tr-TR" dirty="0" smtClean="0"/>
              <a:t>değildir. Bu </a:t>
            </a:r>
            <a:r>
              <a:rPr lang="tr-TR" dirty="0"/>
              <a:t>nedenle kataloglama ve sınıflama işlemlerinde </a:t>
            </a:r>
            <a:r>
              <a:rPr lang="tr-TR" dirty="0" smtClean="0"/>
              <a:t>kaynağın hangi türe ait </a:t>
            </a:r>
            <a:r>
              <a:rPr lang="tr-TR" dirty="0"/>
              <a:t>olduğunu belirlemek için dikkatle </a:t>
            </a:r>
            <a:r>
              <a:rPr lang="tr-TR" dirty="0" smtClean="0"/>
              <a:t>incelenmesi gerekir. Daha sonra</a:t>
            </a:r>
            <a:endParaRPr lang="tr-TR" dirty="0"/>
          </a:p>
          <a:p>
            <a:pPr algn="just"/>
            <a:r>
              <a:rPr lang="tr-TR" dirty="0" smtClean="0"/>
              <a:t>Başlık </a:t>
            </a:r>
            <a:r>
              <a:rPr lang="tr-TR" dirty="0"/>
              <a:t>varyasyonları var </a:t>
            </a:r>
            <a:r>
              <a:rPr lang="tr-TR" dirty="0" smtClean="0"/>
              <a:t>mı?</a:t>
            </a:r>
          </a:p>
          <a:p>
            <a:pPr lvl="1" algn="just"/>
            <a:r>
              <a:rPr lang="tr-TR" dirty="0" smtClean="0"/>
              <a:t>Başka </a:t>
            </a:r>
            <a:r>
              <a:rPr lang="tr-TR" dirty="0"/>
              <a:t>dilde </a:t>
            </a:r>
            <a:r>
              <a:rPr lang="tr-TR" dirty="0" smtClean="0"/>
              <a:t>yazılış</a:t>
            </a:r>
          </a:p>
          <a:p>
            <a:pPr lvl="1" algn="just"/>
            <a:r>
              <a:rPr lang="tr-TR" dirty="0" smtClean="0"/>
              <a:t>Tekbiçim başlık</a:t>
            </a:r>
          </a:p>
          <a:p>
            <a:pPr lvl="1" algn="just"/>
            <a:r>
              <a:rPr lang="tr-TR" dirty="0" smtClean="0"/>
              <a:t>Değişen başlık</a:t>
            </a:r>
            <a:endParaRPr lang="tr-TR" dirty="0"/>
          </a:p>
          <a:p>
            <a:pPr algn="just"/>
            <a:r>
              <a:rPr lang="tr-TR" dirty="0" smtClean="0"/>
              <a:t>Basım/baskı </a:t>
            </a:r>
            <a:r>
              <a:rPr lang="tr-TR" dirty="0"/>
              <a:t>ifadesi var mı?</a:t>
            </a:r>
          </a:p>
          <a:p>
            <a:pPr algn="just"/>
            <a:r>
              <a:rPr lang="tr-TR" dirty="0" smtClean="0"/>
              <a:t>Çizimler</a:t>
            </a:r>
            <a:r>
              <a:rPr lang="tr-TR" dirty="0"/>
              <a:t>, resimler, şekiller, haritalar, portreler vs. var mı?</a:t>
            </a:r>
          </a:p>
          <a:p>
            <a:pPr algn="just"/>
            <a:r>
              <a:rPr lang="tr-TR" dirty="0" smtClean="0"/>
              <a:t>Kaynakça</a:t>
            </a:r>
            <a:r>
              <a:rPr lang="tr-TR" dirty="0"/>
              <a:t>, indeks var mı?</a:t>
            </a:r>
          </a:p>
          <a:p>
            <a:pPr lvl="1" algn="just"/>
            <a:r>
              <a:rPr lang="tr-TR" dirty="0" smtClean="0"/>
              <a:t>Bunlara bakılır.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80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Teknik okuma şunlardan oluşur: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Diğer bilgiler için;</a:t>
            </a:r>
          </a:p>
          <a:p>
            <a:pPr lvl="1" algn="just"/>
            <a:r>
              <a:rPr lang="tr-TR" dirty="0" smtClean="0"/>
              <a:t>önsöz, </a:t>
            </a:r>
            <a:endParaRPr lang="tr-TR" dirty="0"/>
          </a:p>
          <a:p>
            <a:pPr lvl="1" algn="just"/>
            <a:r>
              <a:rPr lang="tr-TR" dirty="0" smtClean="0"/>
              <a:t>içindekiler </a:t>
            </a:r>
            <a:r>
              <a:rPr lang="tr-TR" dirty="0"/>
              <a:t>sayfası, </a:t>
            </a:r>
          </a:p>
          <a:p>
            <a:pPr lvl="1" algn="just"/>
            <a:r>
              <a:rPr lang="tr-TR" dirty="0" smtClean="0"/>
              <a:t>kaç </a:t>
            </a:r>
            <a:r>
              <a:rPr lang="tr-TR" dirty="0"/>
              <a:t>sayfa olduğu, </a:t>
            </a:r>
          </a:p>
          <a:p>
            <a:pPr lvl="1" algn="just"/>
            <a:r>
              <a:rPr lang="tr-TR" dirty="0" smtClean="0"/>
              <a:t>ISBN bilgisi,</a:t>
            </a:r>
          </a:p>
          <a:p>
            <a:pPr lvl="1" algn="just"/>
            <a:r>
              <a:rPr lang="tr-TR" dirty="0" smtClean="0"/>
              <a:t>Kapak resmi </a:t>
            </a:r>
            <a:r>
              <a:rPr lang="tr-TR" dirty="0"/>
              <a:t>gibi bilgileri </a:t>
            </a:r>
            <a:r>
              <a:rPr lang="tr-TR" dirty="0" smtClean="0"/>
              <a:t>için dış kapak ve arka kapak</a:t>
            </a:r>
          </a:p>
          <a:p>
            <a:pPr marL="457200" lvl="1" indent="0" algn="just">
              <a:buNone/>
            </a:pPr>
            <a:endParaRPr lang="tr-TR" dirty="0" smtClean="0"/>
          </a:p>
          <a:p>
            <a:pPr marL="457200" lvl="1" indent="0" algn="just">
              <a:buNone/>
            </a:pPr>
            <a:r>
              <a:rPr lang="tr-TR" dirty="0" smtClean="0"/>
              <a:t>Böylece, kaynağın </a:t>
            </a:r>
            <a:r>
              <a:rPr lang="tr-TR" dirty="0"/>
              <a:t>kısa bir incelemesi </a:t>
            </a:r>
            <a:r>
              <a:rPr lang="tr-TR" dirty="0" smtClean="0"/>
              <a:t>yapılarak gerekli bilgiler </a:t>
            </a:r>
            <a:r>
              <a:rPr lang="tr-TR" dirty="0"/>
              <a:t>belirlenir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7554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Bilginin </a:t>
            </a:r>
            <a:r>
              <a:rPr lang="tr-TR" dirty="0"/>
              <a:t>ana kaynağı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Eserin türüne göre bilginin ana kaynağı aşağıdaki gibi sıralanabilir;</a:t>
            </a:r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820927"/>
              </p:ext>
            </p:extLst>
          </p:nvPr>
        </p:nvGraphicFramePr>
        <p:xfrm>
          <a:off x="1263073" y="3384550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Materyal Türü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Bilginin ana kaynağı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Basılı eserler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İçkapak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Elektronik kaynaklar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Kaynağın kendisi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Kitapdışı</a:t>
                      </a:r>
                      <a:r>
                        <a:rPr lang="tr-TR" dirty="0" smtClean="0"/>
                        <a:t> materyaller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Eserin bütünü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Mikroformlar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Eseradı</a:t>
                      </a:r>
                      <a:r>
                        <a:rPr lang="tr-TR" dirty="0" smtClean="0"/>
                        <a:t> etiketi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775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Niteleme alanlarına göre bilginin ana kaynağı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547230"/>
              </p:ext>
            </p:extLst>
          </p:nvPr>
        </p:nvGraphicFramePr>
        <p:xfrm>
          <a:off x="1155699" y="2603500"/>
          <a:ext cx="9598891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6514"/>
                <a:gridCol w="4402377"/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Niteleme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Bilginin ana kaynağı</a:t>
                      </a:r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 adı ve Sorumluluk Bildirimi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İç kapak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Basım Bildirimi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İç kapak önceki sayfalar ve sonluk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Materyal Türü Özel Ayrıntılar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Eserin bütünü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Yayın Dağıtım vb.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İç kapak önceki sayfalar ve sonluk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Fiziksel Niteleme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Eserin bütünü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Dizi Bildirim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İç kapak önceki sayfalar ve sonluk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Herhangi bir kaynak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Standart Numara ve Sağlanabilirlik Alanı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Eserin bütünü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869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http://img2.blogcu.com/images/t/u/m/tumguzelresimler/2_daginik_ev_komik_resi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1125335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307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http://greenbristol.files.wordpress.com/2009/03/book-barns-flo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982" y="0"/>
            <a:ext cx="1125335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341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Bilginin Organizasyonu/Düzenlenmesi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693155" cy="3416300"/>
          </a:xfrm>
        </p:spPr>
        <p:txBody>
          <a:bodyPr>
            <a:normAutofit/>
          </a:bodyPr>
          <a:lstStyle/>
          <a:p>
            <a:pPr algn="just"/>
            <a:r>
              <a:rPr lang="tr-TR" sz="2000" dirty="0" smtClean="0"/>
              <a:t>Çeşitli yöntemlerle bilgi merkezine sağlanan eserlerin düzenlenip belirli kurallar doğrultusunda kaydedilmesi gerekir. Bu işlemlerin tümüne kataloglama ve sınıflama denir. Bilginin organizasyon süreci böyle başlamaktadır</a:t>
            </a:r>
            <a:r>
              <a:rPr lang="tr-TR" sz="2000" dirty="0" smtClean="0"/>
              <a:t>.</a:t>
            </a:r>
          </a:p>
          <a:p>
            <a:pPr lvl="1" algn="just"/>
            <a:r>
              <a:rPr lang="tr-TR" sz="1800" b="1" dirty="0"/>
              <a:t>Kataloglama</a:t>
            </a:r>
            <a:r>
              <a:rPr lang="tr-TR" sz="1800" dirty="0"/>
              <a:t>, </a:t>
            </a:r>
            <a:r>
              <a:rPr lang="tr-TR" sz="1800" dirty="0"/>
              <a:t>bir kütüphane dermesinde/koleksiyonunda bulunan </a:t>
            </a:r>
            <a:r>
              <a:rPr lang="tr-TR" sz="1800" dirty="0" smtClean="0"/>
              <a:t>her bir </a:t>
            </a:r>
            <a:r>
              <a:rPr lang="tr-TR" sz="1800" dirty="0"/>
              <a:t>eser için bibliyografik kayıt hazırlama ve </a:t>
            </a:r>
            <a:r>
              <a:rPr lang="tr-TR" sz="1800" dirty="0" smtClean="0"/>
              <a:t>demirbaş numarası </a:t>
            </a:r>
            <a:r>
              <a:rPr lang="tr-TR" sz="1800" dirty="0"/>
              <a:t>verme işlemidir</a:t>
            </a:r>
            <a:r>
              <a:rPr lang="tr-TR" sz="1800" dirty="0" smtClean="0"/>
              <a:t>.</a:t>
            </a:r>
          </a:p>
          <a:p>
            <a:pPr lvl="1" algn="just"/>
            <a:r>
              <a:rPr lang="tr-TR" sz="1800" b="1" dirty="0" smtClean="0"/>
              <a:t>Sınıflama</a:t>
            </a:r>
            <a:r>
              <a:rPr lang="tr-TR" sz="1800" dirty="0" smtClean="0"/>
              <a:t>, b</a:t>
            </a:r>
            <a:r>
              <a:rPr lang="tr-TR" sz="1800" dirty="0" smtClean="0"/>
              <a:t>ir </a:t>
            </a:r>
            <a:r>
              <a:rPr lang="tr-TR" sz="1800" dirty="0"/>
              <a:t>kütüphane </a:t>
            </a:r>
            <a:r>
              <a:rPr lang="tr-TR" sz="1800" dirty="0" smtClean="0"/>
              <a:t>dermesinde/koleksiyonunda bulunan eserlerin </a:t>
            </a:r>
            <a:r>
              <a:rPr lang="tr-TR" sz="1800" dirty="0"/>
              <a:t>belli sistemlere göre </a:t>
            </a:r>
            <a:r>
              <a:rPr lang="tr-TR" sz="1800" dirty="0" smtClean="0"/>
              <a:t>düzenlenmesi ve her </a:t>
            </a:r>
            <a:r>
              <a:rPr lang="tr-TR" sz="1800" dirty="0"/>
              <a:t>bir materyalin raftaki yerinin belli bir sınıflama sistemine göre </a:t>
            </a:r>
            <a:r>
              <a:rPr lang="tr-TR" sz="1800" dirty="0" smtClean="0"/>
              <a:t>belirlenmesi işlemidir.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27767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Neden Düzenlenir?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Bilgi </a:t>
            </a:r>
            <a:r>
              <a:rPr lang="tr-TR" b="1" dirty="0"/>
              <a:t>Merkezleri Açısından;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Kütüphanelerde </a:t>
            </a:r>
            <a:r>
              <a:rPr lang="tr-TR" dirty="0"/>
              <a:t>bütün koleksiyonun dağınık bir şekilde </a:t>
            </a:r>
            <a:r>
              <a:rPr lang="tr-TR" dirty="0" smtClean="0"/>
              <a:t>tutulması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b="1" dirty="0" smtClean="0"/>
              <a:t>Elektronik </a:t>
            </a:r>
            <a:r>
              <a:rPr lang="tr-TR" b="1" dirty="0"/>
              <a:t>Ortam Açısından;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tr-TR" dirty="0" smtClean="0"/>
              <a:t>Taramalarda </a:t>
            </a:r>
            <a:r>
              <a:rPr lang="tr-TR" dirty="0"/>
              <a:t>çok fazla sonuç çıkması ya da istenen bilgilere kolay </a:t>
            </a:r>
            <a:r>
              <a:rPr lang="tr-TR" dirty="0" smtClean="0"/>
              <a:t>erişememe</a:t>
            </a:r>
          </a:p>
          <a:p>
            <a:pPr mar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sz="3600" b="1" dirty="0" smtClean="0"/>
              <a:t>Bilgiyi Düzenleme Amacı Nedir?</a:t>
            </a:r>
            <a:endParaRPr lang="tr-TR" sz="3600" b="1" dirty="0"/>
          </a:p>
          <a:p>
            <a:pPr algn="just"/>
            <a:r>
              <a:rPr lang="tr-TR" dirty="0" smtClean="0"/>
              <a:t>Erişimi </a:t>
            </a:r>
            <a:r>
              <a:rPr lang="tr-TR" dirty="0"/>
              <a:t>sağlamak</a:t>
            </a:r>
          </a:p>
          <a:p>
            <a:pPr algn="just"/>
            <a:r>
              <a:rPr lang="tr-TR" dirty="0" smtClean="0"/>
              <a:t>Mevcut </a:t>
            </a:r>
            <a:r>
              <a:rPr lang="tr-TR" dirty="0"/>
              <a:t>erişimi daha kolay hale getirmek </a:t>
            </a:r>
            <a:r>
              <a:rPr lang="tr-TR" dirty="0" smtClean="0"/>
              <a:t>için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611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3200" b="1" dirty="0"/>
              <a:t>Bilgiyi Düzenlemek için Neler yapılıyor?</a:t>
            </a:r>
          </a:p>
          <a:p>
            <a:r>
              <a:rPr lang="tr-TR" dirty="0"/>
              <a:t>Kataloglama (Kaynağın özelliklerini tanımlama)</a:t>
            </a:r>
          </a:p>
          <a:p>
            <a:r>
              <a:rPr lang="tr-TR" dirty="0"/>
              <a:t>Sınıflama (Kaynağın içeriğine karar verme)</a:t>
            </a:r>
          </a:p>
          <a:p>
            <a:endParaRPr lang="tr-TR" dirty="0"/>
          </a:p>
          <a:p>
            <a:pPr marL="0" lvl="0" indent="0">
              <a:buNone/>
            </a:pPr>
            <a:r>
              <a:rPr lang="tr-TR" sz="2000" b="1" dirty="0"/>
              <a:t>Nasıl Yapılıyor?</a:t>
            </a:r>
          </a:p>
          <a:p>
            <a:r>
              <a:rPr lang="tr-TR" dirty="0"/>
              <a:t>	</a:t>
            </a:r>
            <a:r>
              <a:rPr lang="tr-TR" dirty="0" smtClean="0"/>
              <a:t>Teknik </a:t>
            </a:r>
            <a:r>
              <a:rPr lang="tr-TR" dirty="0"/>
              <a:t>Okuma  - Technical </a:t>
            </a:r>
            <a:r>
              <a:rPr lang="tr-TR" dirty="0" smtClean="0"/>
              <a:t>Reading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642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tr-TR" dirty="0" smtClean="0"/>
              <a:t>	Bilgi </a:t>
            </a:r>
            <a:r>
              <a:rPr lang="tr-TR" dirty="0"/>
              <a:t>Merkezleri açısından düşünülürse;</a:t>
            </a:r>
          </a:p>
          <a:p>
            <a:pPr algn="just"/>
            <a:r>
              <a:rPr lang="tr-TR" dirty="0"/>
              <a:t>		Bilgi Merkezi çalışanları kaynakları kataloglamak  ya da özelliklerini belirlemek için bütün hepsini okumalı mı?</a:t>
            </a:r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b="1" dirty="0" smtClean="0"/>
              <a:t> ÖR: </a:t>
            </a:r>
            <a:r>
              <a:rPr lang="tr-TR" dirty="0" smtClean="0"/>
              <a:t>Milli Kütüphane Koleksiyonuna ait milyonlarca materyal var.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	Öyleyse nasıl kataloglama veya sınıflama </a:t>
            </a:r>
            <a:r>
              <a:rPr lang="tr-TR" dirty="0" smtClean="0"/>
              <a:t>yapılıyor</a:t>
            </a:r>
            <a:r>
              <a:rPr lang="tr-TR" dirty="0"/>
              <a:t>?</a:t>
            </a:r>
          </a:p>
          <a:p>
            <a:pPr marL="0" indent="0" algn="just">
              <a:buNone/>
            </a:pPr>
            <a:r>
              <a:rPr lang="tr-TR" dirty="0"/>
              <a:t>		</a:t>
            </a:r>
            <a:r>
              <a:rPr lang="tr-TR" b="1" i="1" dirty="0"/>
              <a:t>Çözüm: Teknik </a:t>
            </a:r>
            <a:r>
              <a:rPr lang="tr-TR" b="1" i="1" dirty="0" smtClean="0"/>
              <a:t>Okuma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121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TEKNİK OKUMA NEDİR?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/>
              <a:t>Bir eserin sadece bibliyografik kimliği ile konusunun belirlenmesine yetecek kadar </a:t>
            </a:r>
            <a:r>
              <a:rPr lang="tr-TR" dirty="0" smtClean="0"/>
              <a:t>incelenmesi</a:t>
            </a:r>
          </a:p>
          <a:p>
            <a:pPr marL="0" indent="0" algn="just">
              <a:buNone/>
            </a:pPr>
            <a:r>
              <a:rPr lang="tr-TR" dirty="0" smtClean="0"/>
              <a:t>	ya da</a:t>
            </a:r>
          </a:p>
          <a:p>
            <a:pPr algn="just"/>
            <a:r>
              <a:rPr lang="tr-TR" dirty="0" smtClean="0"/>
              <a:t>En </a:t>
            </a:r>
            <a:r>
              <a:rPr lang="tr-TR" dirty="0"/>
              <a:t>genel anlamıyla </a:t>
            </a:r>
            <a:r>
              <a:rPr lang="tr-TR" dirty="0" smtClean="0"/>
              <a:t>bilgi kaynağının (materyalin) </a:t>
            </a:r>
            <a:r>
              <a:rPr lang="tr-TR" dirty="0"/>
              <a:t>tanımlayıcı </a:t>
            </a:r>
            <a:r>
              <a:rPr lang="tr-TR" dirty="0" smtClean="0"/>
              <a:t>bilgilerini, </a:t>
            </a:r>
            <a:r>
              <a:rPr lang="tr-TR" dirty="0"/>
              <a:t>belirlenmiş bölümlerden bulma işlemidir</a:t>
            </a:r>
            <a:r>
              <a:rPr lang="tr-TR" dirty="0" smtClean="0"/>
              <a:t>.</a:t>
            </a:r>
          </a:p>
          <a:p>
            <a:pPr algn="just"/>
            <a:r>
              <a:rPr lang="tr-TR" dirty="0" smtClean="0"/>
              <a:t>Bir katalog kaydında, bilgi kaynağına ait öğeleri tanımlamak için, sadece neye bakılacağını değil, aynı zamanda </a:t>
            </a:r>
            <a:r>
              <a:rPr lang="tr-TR" dirty="0"/>
              <a:t>nasıl bakılacağını </a:t>
            </a:r>
            <a:r>
              <a:rPr lang="tr-TR" dirty="0" smtClean="0"/>
              <a:t>da bilmek gerekir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7647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Teknik okuma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Bilgi almak, öğrenmek, eğlenmek ya da boş zamanları değerlendirmek için bir kaynak okunabilir, izlenebilir ya da dinlenebilir.</a:t>
            </a:r>
          </a:p>
          <a:p>
            <a:pPr algn="just"/>
            <a:endParaRPr lang="tr-TR" dirty="0" smtClean="0"/>
          </a:p>
          <a:p>
            <a:pPr lvl="1" algn="just"/>
            <a:r>
              <a:rPr lang="tr-TR" dirty="0" smtClean="0"/>
              <a:t>Kataloglama yapan bir kişinin bu kadar vakti var mıdır?</a:t>
            </a:r>
          </a:p>
          <a:p>
            <a:pPr lvl="1" algn="just"/>
            <a:endParaRPr lang="tr-TR" dirty="0" smtClean="0"/>
          </a:p>
          <a:p>
            <a:pPr lvl="2" algn="just"/>
            <a:r>
              <a:rPr lang="tr-TR" dirty="0" smtClean="0"/>
              <a:t>Teknik okumayı öğrenmesi gerekir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504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81</TotalTime>
  <Words>449</Words>
  <Application>Microsoft Office PowerPoint</Application>
  <PresentationFormat>Geniş ekran</PresentationFormat>
  <Paragraphs>95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İyon Toplantı Odası</vt:lpstr>
      <vt:lpstr>BİLGİNİN ORGANİZASYONUNA GİRİŞ</vt:lpstr>
      <vt:lpstr>PowerPoint Sunusu</vt:lpstr>
      <vt:lpstr>PowerPoint Sunusu</vt:lpstr>
      <vt:lpstr>Bilginin Organizasyonu/Düzenlenmesi</vt:lpstr>
      <vt:lpstr>Bilgi Neden Düzenlenir?</vt:lpstr>
      <vt:lpstr>PowerPoint Sunusu</vt:lpstr>
      <vt:lpstr>PowerPoint Sunusu</vt:lpstr>
      <vt:lpstr>TEKNİK OKUMA NEDİR?</vt:lpstr>
      <vt:lpstr>Teknik okuma</vt:lpstr>
      <vt:lpstr>Teknik okuma</vt:lpstr>
      <vt:lpstr>Teknik okuma şunlardan oluşur:</vt:lpstr>
      <vt:lpstr>Teknik okuma şunlardan oluşur:</vt:lpstr>
      <vt:lpstr>Bilginin ana kaynağı</vt:lpstr>
      <vt:lpstr>Niteleme alanlarına göre bilginin ana kaynağı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BİLGİNİN ORGANİZASYONUNA GİRİŞ</dc:title>
  <dc:creator>dogan_atilgan</dc:creator>
  <cp:lastModifiedBy>dogan_atilgan</cp:lastModifiedBy>
  <cp:revision>13</cp:revision>
  <dcterms:created xsi:type="dcterms:W3CDTF">2016-10-03T07:26:04Z</dcterms:created>
  <dcterms:modified xsi:type="dcterms:W3CDTF">2017-11-03T12:12:58Z</dcterms:modified>
</cp:coreProperties>
</file>