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7326E0B-5485-4A45-82BF-9817F4222C7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3379510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326E0B-5485-4A45-82BF-9817F4222C7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4248635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326E0B-5485-4A45-82BF-9817F4222C7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191457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326E0B-5485-4A45-82BF-9817F4222C7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3966001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7326E0B-5485-4A45-82BF-9817F4222C7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3031110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7326E0B-5485-4A45-82BF-9817F4222C7A}"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3656973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7326E0B-5485-4A45-82BF-9817F4222C7A}" type="datetimeFigureOut">
              <a:rPr lang="tr-TR" smtClean="0"/>
              <a:t>10.07.2020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3223749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7326E0B-5485-4A45-82BF-9817F4222C7A}" type="datetimeFigureOut">
              <a:rPr lang="tr-TR" smtClean="0"/>
              <a:t>10.07.2020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37827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7326E0B-5485-4A45-82BF-9817F4222C7A}" type="datetimeFigureOut">
              <a:rPr lang="tr-TR" smtClean="0"/>
              <a:t>10.07.2020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427126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7326E0B-5485-4A45-82BF-9817F4222C7A}"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3484989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7326E0B-5485-4A45-82BF-9817F4222C7A}"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EDD4C4-05B9-40C8-9093-ABF816A8F8A1}" type="slidenum">
              <a:rPr lang="tr-TR" smtClean="0"/>
              <a:t>‹#›</a:t>
            </a:fld>
            <a:endParaRPr lang="tr-TR"/>
          </a:p>
        </p:txBody>
      </p:sp>
    </p:spTree>
    <p:extLst>
      <p:ext uri="{BB962C8B-B14F-4D97-AF65-F5344CB8AC3E}">
        <p14:creationId xmlns:p14="http://schemas.microsoft.com/office/powerpoint/2010/main" val="203080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326E0B-5485-4A45-82BF-9817F4222C7A}" type="datetimeFigureOut">
              <a:rPr lang="tr-TR" smtClean="0"/>
              <a:t>10.07.2020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EDD4C4-05B9-40C8-9093-ABF816A8F8A1}" type="slidenum">
              <a:rPr lang="tr-TR" smtClean="0"/>
              <a:t>‹#›</a:t>
            </a:fld>
            <a:endParaRPr lang="tr-TR"/>
          </a:p>
        </p:txBody>
      </p:sp>
    </p:spTree>
    <p:extLst>
      <p:ext uri="{BB962C8B-B14F-4D97-AF65-F5344CB8AC3E}">
        <p14:creationId xmlns:p14="http://schemas.microsoft.com/office/powerpoint/2010/main" val="3043205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952571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1 Başlık"/>
          <p:cNvSpPr>
            <a:spLocks noGrp="1"/>
          </p:cNvSpPr>
          <p:nvPr>
            <p:ph type="title"/>
          </p:nvPr>
        </p:nvSpPr>
        <p:spPr>
          <a:xfrm>
            <a:off x="2024064" y="500063"/>
            <a:ext cx="8186737" cy="1357312"/>
          </a:xfrm>
        </p:spPr>
        <p:txBody>
          <a:bodyPr/>
          <a:lstStyle/>
          <a:p>
            <a:pPr algn="ctr" eaLnBrk="1" hangingPunct="1"/>
            <a:r>
              <a:rPr lang="tr-TR" altLang="tr-TR" sz="2400">
                <a:solidFill>
                  <a:srgbClr val="C00000"/>
                </a:solidFill>
              </a:rPr>
              <a:t>kṛṣigaurakṣyavāṇijyaṃ vaiśyakarma svabhāvajam</a:t>
            </a:r>
            <a:br>
              <a:rPr lang="tr-TR" altLang="tr-TR" sz="2400">
                <a:solidFill>
                  <a:srgbClr val="C00000"/>
                </a:solidFill>
              </a:rPr>
            </a:br>
            <a:r>
              <a:rPr lang="tr-TR" altLang="tr-TR" sz="2400">
                <a:solidFill>
                  <a:srgbClr val="C00000"/>
                </a:solidFill>
              </a:rPr>
              <a:t>paricaryātmakaṃ karma śūdrasyāpi svabhāvajam</a:t>
            </a:r>
            <a:br>
              <a:rPr lang="tr-TR" altLang="tr-TR" sz="2400">
                <a:solidFill>
                  <a:srgbClr val="C00000"/>
                </a:solidFill>
              </a:rPr>
            </a:br>
            <a:r>
              <a:rPr lang="tr-TR" altLang="tr-TR" sz="2400"/>
              <a:t>						</a:t>
            </a:r>
            <a:r>
              <a:rPr lang="tr-TR" altLang="tr-TR" sz="1800"/>
              <a:t>18.44</a:t>
            </a:r>
            <a:endParaRPr lang="tr-TR" altLang="tr-TR" sz="2400"/>
          </a:p>
        </p:txBody>
      </p:sp>
      <p:sp>
        <p:nvSpPr>
          <p:cNvPr id="69635" name="2 İçerik Yer Tutucusu"/>
          <p:cNvSpPr>
            <a:spLocks noGrp="1"/>
          </p:cNvSpPr>
          <p:nvPr>
            <p:ph idx="1"/>
          </p:nvPr>
        </p:nvSpPr>
        <p:spPr>
          <a:xfrm>
            <a:off x="1981200" y="2143125"/>
            <a:ext cx="8229600" cy="4357688"/>
          </a:xfrm>
        </p:spPr>
        <p:txBody>
          <a:bodyPr>
            <a:normAutofit/>
          </a:bodyPr>
          <a:lstStyle/>
          <a:p>
            <a:pPr marL="274320" indent="-274320">
              <a:buClr>
                <a:schemeClr val="accent3"/>
              </a:buClr>
              <a:buFont typeface="Wingdings 2"/>
              <a:buChar char=""/>
              <a:defRPr/>
            </a:pPr>
            <a:r>
              <a:rPr lang="tr-TR" dirty="0">
                <a:solidFill>
                  <a:srgbClr val="C00000"/>
                </a:solidFill>
              </a:rPr>
              <a:t>kṛṣ</a:t>
            </a:r>
            <a:r>
              <a:rPr lang="tr-TR" dirty="0" err="1">
                <a:solidFill>
                  <a:srgbClr val="C00000"/>
                </a:solidFill>
              </a:rPr>
              <a:t>igaurak</a:t>
            </a:r>
            <a:r>
              <a:rPr lang="tr-TR" dirty="0">
                <a:solidFill>
                  <a:srgbClr val="C00000"/>
                </a:solidFill>
              </a:rPr>
              <a:t>ṣ</a:t>
            </a:r>
            <a:r>
              <a:rPr lang="tr-TR" dirty="0" err="1">
                <a:solidFill>
                  <a:srgbClr val="C00000"/>
                </a:solidFill>
              </a:rPr>
              <a:t>yavā</a:t>
            </a:r>
            <a:r>
              <a:rPr lang="tr-TR" dirty="0">
                <a:solidFill>
                  <a:srgbClr val="C00000"/>
                </a:solidFill>
              </a:rPr>
              <a:t>ṇ</a:t>
            </a:r>
            <a:r>
              <a:rPr lang="tr-TR" dirty="0" err="1">
                <a:solidFill>
                  <a:srgbClr val="C00000"/>
                </a:solidFill>
              </a:rPr>
              <a:t>ijya</a:t>
            </a:r>
            <a:r>
              <a:rPr lang="tr-TR" dirty="0">
                <a:solidFill>
                  <a:srgbClr val="C00000"/>
                </a:solidFill>
              </a:rPr>
              <a:t>ṃ</a:t>
            </a:r>
            <a:r>
              <a:rPr lang="tr-TR" dirty="0"/>
              <a:t>: tarım, hayvancılık, ticaret</a:t>
            </a:r>
          </a:p>
          <a:p>
            <a:pPr marL="274320" indent="-274320">
              <a:buClr>
                <a:schemeClr val="accent3"/>
              </a:buClr>
              <a:buFont typeface="Wingdings 2"/>
              <a:buChar char=""/>
              <a:defRPr/>
            </a:pPr>
            <a:r>
              <a:rPr lang="tr-TR" dirty="0" err="1">
                <a:solidFill>
                  <a:srgbClr val="C00000"/>
                </a:solidFill>
              </a:rPr>
              <a:t>vaiśya</a:t>
            </a:r>
            <a:r>
              <a:rPr lang="tr-TR" dirty="0"/>
              <a:t> : </a:t>
            </a:r>
            <a:r>
              <a:rPr lang="tr-TR" dirty="0" err="1"/>
              <a:t>vaisya’nın</a:t>
            </a:r>
            <a:r>
              <a:rPr lang="tr-TR" dirty="0"/>
              <a:t> </a:t>
            </a:r>
          </a:p>
          <a:p>
            <a:pPr marL="274320" indent="-274320">
              <a:buClr>
                <a:schemeClr val="accent3"/>
              </a:buClr>
              <a:buFont typeface="Wingdings 2"/>
              <a:buChar char=""/>
              <a:defRPr/>
            </a:pPr>
            <a:r>
              <a:rPr lang="tr-TR" dirty="0">
                <a:solidFill>
                  <a:srgbClr val="C00000"/>
                </a:solidFill>
              </a:rPr>
              <a:t>karma</a:t>
            </a:r>
            <a:r>
              <a:rPr lang="tr-TR" dirty="0"/>
              <a:t>: iş, görev</a:t>
            </a:r>
          </a:p>
          <a:p>
            <a:pPr marL="274320" indent="-274320">
              <a:buClr>
                <a:schemeClr val="accent3"/>
              </a:buClr>
              <a:buFont typeface="Wingdings 2"/>
              <a:buChar char=""/>
              <a:defRPr/>
            </a:pPr>
            <a:r>
              <a:rPr lang="tr-TR" dirty="0" err="1">
                <a:solidFill>
                  <a:srgbClr val="C00000"/>
                </a:solidFill>
              </a:rPr>
              <a:t>paricaryātmaka</a:t>
            </a:r>
            <a:r>
              <a:rPr lang="tr-TR" dirty="0">
                <a:solidFill>
                  <a:srgbClr val="C00000"/>
                </a:solidFill>
              </a:rPr>
              <a:t>ṃ</a:t>
            </a:r>
            <a:r>
              <a:rPr lang="tr-TR" dirty="0"/>
              <a:t>, hizmet etmek, çalışma</a:t>
            </a:r>
          </a:p>
          <a:p>
            <a:pPr marL="274320" indent="-274320">
              <a:buClr>
                <a:schemeClr val="accent3"/>
              </a:buClr>
              <a:buFont typeface="Wingdings 2"/>
              <a:buChar char=""/>
              <a:defRPr/>
            </a:pPr>
            <a:r>
              <a:rPr lang="tr-TR" dirty="0" err="1">
                <a:solidFill>
                  <a:srgbClr val="C00000"/>
                </a:solidFill>
              </a:rPr>
              <a:t>sūdrasyāpi</a:t>
            </a:r>
            <a:r>
              <a:rPr lang="tr-TR" dirty="0"/>
              <a:t>: </a:t>
            </a:r>
            <a:r>
              <a:rPr lang="tr-TR" dirty="0" err="1"/>
              <a:t>Sudra’nın</a:t>
            </a:r>
            <a:endParaRPr lang="tr-TR" dirty="0"/>
          </a:p>
          <a:p>
            <a:pPr marL="274320" indent="-274320">
              <a:buClr>
                <a:schemeClr val="accent3"/>
              </a:buClr>
              <a:buFont typeface="Wingdings 2"/>
              <a:buChar char=""/>
              <a:defRPr/>
            </a:pPr>
            <a:r>
              <a:rPr lang="tr-TR" dirty="0" err="1">
                <a:solidFill>
                  <a:srgbClr val="C00000"/>
                </a:solidFill>
              </a:rPr>
              <a:t>svabhāva</a:t>
            </a:r>
            <a:r>
              <a:rPr lang="tr-TR" dirty="0">
                <a:solidFill>
                  <a:srgbClr val="C00000"/>
                </a:solidFill>
              </a:rPr>
              <a:t> </a:t>
            </a:r>
            <a:r>
              <a:rPr lang="tr-TR" dirty="0" err="1">
                <a:solidFill>
                  <a:srgbClr val="C00000"/>
                </a:solidFill>
              </a:rPr>
              <a:t>jam</a:t>
            </a:r>
            <a:r>
              <a:rPr lang="tr-TR" dirty="0">
                <a:solidFill>
                  <a:schemeClr val="tx2"/>
                </a:solidFill>
              </a:rPr>
              <a:t> :</a:t>
            </a:r>
            <a:r>
              <a:rPr lang="tr-TR" dirty="0"/>
              <a:t> doğasında vardır (karakterinden gelir)</a:t>
            </a:r>
          </a:p>
          <a:p>
            <a:pPr marL="274320" indent="-274320">
              <a:buClr>
                <a:schemeClr val="accent3"/>
              </a:buClr>
              <a:buNone/>
              <a:defRPr/>
            </a:pPr>
            <a:endParaRPr lang="tr-TR" sz="2000" dirty="0"/>
          </a:p>
          <a:p>
            <a:pPr marL="274320" indent="-274320">
              <a:buClr>
                <a:schemeClr val="accent3"/>
              </a:buClr>
              <a:buFont typeface="Wingdings 2"/>
              <a:buChar char=""/>
              <a:defRPr/>
            </a:pPr>
            <a:r>
              <a:rPr lang="tr-TR" dirty="0">
                <a:solidFill>
                  <a:schemeClr val="tx2"/>
                </a:solidFill>
              </a:rPr>
              <a:t>Kısaca anlamı</a:t>
            </a:r>
            <a:r>
              <a:rPr lang="tr-TR" dirty="0"/>
              <a:t>: Tarım hayvancılık ve ticaret </a:t>
            </a:r>
            <a:r>
              <a:rPr lang="tr-TR" dirty="0" err="1"/>
              <a:t>Vaisya’nın</a:t>
            </a:r>
            <a:r>
              <a:rPr lang="tr-TR" dirty="0"/>
              <a:t> görevi iken, </a:t>
            </a:r>
            <a:r>
              <a:rPr lang="tr-TR" dirty="0" err="1"/>
              <a:t>Sudra’nın</a:t>
            </a:r>
            <a:r>
              <a:rPr lang="tr-TR" dirty="0"/>
              <a:t> hizmet etme özelliği vardır. </a:t>
            </a:r>
          </a:p>
        </p:txBody>
      </p:sp>
    </p:spTree>
    <p:extLst>
      <p:ext uri="{BB962C8B-B14F-4D97-AF65-F5344CB8AC3E}">
        <p14:creationId xmlns:p14="http://schemas.microsoft.com/office/powerpoint/2010/main" val="1344582055"/>
      </p:ext>
    </p:extLst>
  </p:cSld>
  <p:clrMapOvr>
    <a:masterClrMapping/>
  </p:clrMapOvr>
  <p:transition spd="med">
    <p:blinds dir="vert"/>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Başlık"/>
          <p:cNvSpPr>
            <a:spLocks noGrp="1"/>
          </p:cNvSpPr>
          <p:nvPr>
            <p:ph type="title"/>
          </p:nvPr>
        </p:nvSpPr>
        <p:spPr>
          <a:xfrm>
            <a:off x="1981200" y="500064"/>
            <a:ext cx="8229600" cy="642937"/>
          </a:xfrm>
        </p:spPr>
        <p:txBody>
          <a:bodyPr>
            <a:normAutofit fontScale="90000"/>
          </a:bodyPr>
          <a:lstStyle/>
          <a:p>
            <a:pPr>
              <a:defRPr/>
            </a:pPr>
            <a:r>
              <a:rPr lang="tr-TR" dirty="0">
                <a:solidFill>
                  <a:srgbClr val="002060"/>
                </a:solidFill>
              </a:rPr>
              <a:t>Kısa bir açıklama:</a:t>
            </a:r>
          </a:p>
        </p:txBody>
      </p:sp>
      <p:sp>
        <p:nvSpPr>
          <p:cNvPr id="73731" name="2 İçerik Yer Tutucusu"/>
          <p:cNvSpPr>
            <a:spLocks noGrp="1"/>
          </p:cNvSpPr>
          <p:nvPr>
            <p:ph idx="1"/>
          </p:nvPr>
        </p:nvSpPr>
        <p:spPr>
          <a:xfrm>
            <a:off x="1981200" y="1428750"/>
            <a:ext cx="8229600" cy="5214938"/>
          </a:xfrm>
        </p:spPr>
        <p:txBody>
          <a:bodyPr/>
          <a:lstStyle/>
          <a:p>
            <a:pPr eaLnBrk="1" hangingPunct="1"/>
            <a:r>
              <a:rPr lang="tr-TR" altLang="tr-TR" sz="2000"/>
              <a:t>Gita sosyal düzen içinde var olan katı kast sistemini farklı ele alır. Ona göre her birey kendine ait bir takım karakteristik özellikler ve yetilerle doğar. “Svabha” denilen her bireyin kendine ait bir doğası ve yapısı vardır. Ve her birey bu hususiyetlerini etkin olarak kullanmalıdır. Çünkü bu onun kendine ait görevi (svadharma) olduğu gibi toplum düzeninin devamı için de gereklidir.</a:t>
            </a:r>
          </a:p>
          <a:p>
            <a:pPr eaLnBrk="1" hangingPunct="1"/>
            <a:endParaRPr lang="tr-TR" altLang="tr-TR" sz="500"/>
          </a:p>
          <a:p>
            <a:pPr eaLnBrk="1" hangingPunct="1"/>
            <a:r>
              <a:rPr lang="tr-TR" altLang="tr-TR" sz="2000"/>
              <a:t>Genel olarak kabul edilen dört sınıfın (kast) doğuma veya renge bağlı olarak değil, psikolojik karaktere göre belirlenmiş olduğunu ileri sürer. </a:t>
            </a:r>
          </a:p>
          <a:p>
            <a:pPr eaLnBrk="1" hangingPunct="1"/>
            <a:endParaRPr lang="tr-TR" altLang="tr-TR" sz="1800"/>
          </a:p>
          <a:p>
            <a:pPr eaLnBrk="1" hangingPunct="1"/>
            <a:r>
              <a:rPr lang="tr-TR" altLang="tr-TR" sz="2000"/>
              <a:t>Her birey kendi bulunduğu konum içinde kendi insani olgunluğuna erişme potansiyeline sahiptir. İnsani olgunluğa yükselme ise, bulunduğu kastın öne yüklemiş olduğu sorumlulukları yerine getirme derecesine bağlı olarak gerçekleşir. </a:t>
            </a:r>
          </a:p>
          <a:p>
            <a:pPr eaLnBrk="1" hangingPunct="1"/>
            <a:endParaRPr lang="tr-TR" altLang="tr-TR" sz="300"/>
          </a:p>
          <a:p>
            <a:pPr eaLnBrk="1" hangingPunct="1"/>
            <a:r>
              <a:rPr lang="tr-TR" altLang="tr-TR" sz="2000"/>
              <a:t>Varna sistemi ve kuralları, farklı kişilerin farklı yollarla toplumun yararına sundukları katkılar bütünü olarak görülür.</a:t>
            </a:r>
          </a:p>
          <a:p>
            <a:pPr eaLnBrk="1" hangingPunct="1"/>
            <a:endParaRPr lang="tr-TR" altLang="tr-TR" smtClean="0"/>
          </a:p>
        </p:txBody>
      </p:sp>
    </p:spTree>
    <p:extLst>
      <p:ext uri="{BB962C8B-B14F-4D97-AF65-F5344CB8AC3E}">
        <p14:creationId xmlns:p14="http://schemas.microsoft.com/office/powerpoint/2010/main" val="3108161758"/>
      </p:ext>
    </p:extLst>
  </p:cSld>
  <p:clrMapOvr>
    <a:masterClrMapping/>
  </p:clrMapOvr>
  <p:transition spd="med">
    <p:strips dir="ru"/>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1 Başlık"/>
          <p:cNvSpPr>
            <a:spLocks noGrp="1"/>
          </p:cNvSpPr>
          <p:nvPr>
            <p:ph type="title"/>
          </p:nvPr>
        </p:nvSpPr>
        <p:spPr>
          <a:xfrm>
            <a:off x="1952625" y="0"/>
            <a:ext cx="8229600" cy="1785938"/>
          </a:xfrm>
        </p:spPr>
        <p:txBody>
          <a:bodyPr>
            <a:normAutofit fontScale="90000"/>
          </a:bodyPr>
          <a:lstStyle/>
          <a:p>
            <a:pPr algn="ctr">
              <a:defRPr/>
            </a:pPr>
            <a:r>
              <a:rPr lang="tr-TR" sz="2400" dirty="0">
                <a:solidFill>
                  <a:srgbClr val="C00000"/>
                </a:solidFill>
              </a:rPr>
              <a:t/>
            </a:r>
            <a:br>
              <a:rPr lang="tr-TR" sz="2400" dirty="0">
                <a:solidFill>
                  <a:srgbClr val="C00000"/>
                </a:solidFill>
              </a:rPr>
            </a:br>
            <a:r>
              <a:rPr lang="tr-TR" sz="2400" dirty="0">
                <a:solidFill>
                  <a:srgbClr val="C00000"/>
                </a:solidFill>
              </a:rPr>
              <a:t/>
            </a:r>
            <a:br>
              <a:rPr lang="tr-TR" sz="2400" dirty="0">
                <a:solidFill>
                  <a:srgbClr val="C00000"/>
                </a:solidFill>
              </a:rPr>
            </a:br>
            <a:r>
              <a:rPr lang="tr-TR" sz="2700" dirty="0" err="1">
                <a:solidFill>
                  <a:srgbClr val="C00000"/>
                </a:solidFill>
              </a:rPr>
              <a:t>śamo</a:t>
            </a:r>
            <a:r>
              <a:rPr lang="tr-TR" sz="2700" dirty="0">
                <a:solidFill>
                  <a:srgbClr val="C00000"/>
                </a:solidFill>
              </a:rPr>
              <a:t> </a:t>
            </a:r>
            <a:r>
              <a:rPr lang="tr-TR" sz="2700" dirty="0" err="1">
                <a:solidFill>
                  <a:srgbClr val="C00000"/>
                </a:solidFill>
              </a:rPr>
              <a:t>damas</a:t>
            </a:r>
            <a:r>
              <a:rPr lang="tr-TR" sz="2700" dirty="0">
                <a:solidFill>
                  <a:srgbClr val="C00000"/>
                </a:solidFill>
              </a:rPr>
              <a:t> tapaḥ </a:t>
            </a:r>
            <a:r>
              <a:rPr lang="tr-TR" sz="2700" dirty="0" err="1">
                <a:solidFill>
                  <a:srgbClr val="C00000"/>
                </a:solidFill>
              </a:rPr>
              <a:t>śauca</a:t>
            </a:r>
            <a:r>
              <a:rPr lang="tr-TR" sz="2700" dirty="0">
                <a:solidFill>
                  <a:srgbClr val="C00000"/>
                </a:solidFill>
              </a:rPr>
              <a:t>ṃ kṣ</a:t>
            </a:r>
            <a:r>
              <a:rPr lang="tr-TR" sz="2700" dirty="0" err="1">
                <a:solidFill>
                  <a:srgbClr val="C00000"/>
                </a:solidFill>
              </a:rPr>
              <a:t>āntir</a:t>
            </a:r>
            <a:r>
              <a:rPr lang="tr-TR" sz="2700" dirty="0">
                <a:solidFill>
                  <a:srgbClr val="C00000"/>
                </a:solidFill>
              </a:rPr>
              <a:t> </a:t>
            </a:r>
            <a:r>
              <a:rPr lang="tr-TR" sz="2700" dirty="0" err="1">
                <a:solidFill>
                  <a:srgbClr val="C00000"/>
                </a:solidFill>
              </a:rPr>
              <a:t>ārjavam</a:t>
            </a:r>
            <a:r>
              <a:rPr lang="tr-TR" sz="2700" dirty="0">
                <a:solidFill>
                  <a:srgbClr val="C00000"/>
                </a:solidFill>
              </a:rPr>
              <a:t> </a:t>
            </a:r>
            <a:r>
              <a:rPr lang="tr-TR" sz="2700" dirty="0" err="1">
                <a:solidFill>
                  <a:srgbClr val="C00000"/>
                </a:solidFill>
              </a:rPr>
              <a:t>eva</a:t>
            </a:r>
            <a:r>
              <a:rPr lang="tr-TR" sz="2700" dirty="0">
                <a:solidFill>
                  <a:srgbClr val="C00000"/>
                </a:solidFill>
              </a:rPr>
              <a:t> </a:t>
            </a:r>
            <a:r>
              <a:rPr lang="tr-TR" sz="2700" dirty="0" err="1">
                <a:solidFill>
                  <a:srgbClr val="C00000"/>
                </a:solidFill>
              </a:rPr>
              <a:t>ca</a:t>
            </a:r>
            <a:r>
              <a:rPr lang="tr-TR" sz="2700" dirty="0"/>
              <a:t/>
            </a:r>
            <a:br>
              <a:rPr lang="tr-TR" sz="2700" dirty="0"/>
            </a:br>
            <a:r>
              <a:rPr lang="tr-TR" sz="2700" dirty="0" err="1"/>
              <a:t>jñāna</a:t>
            </a:r>
            <a:r>
              <a:rPr lang="tr-TR" sz="2700" dirty="0"/>
              <a:t>ṃ </a:t>
            </a:r>
            <a:r>
              <a:rPr lang="tr-TR" sz="2700" dirty="0" err="1"/>
              <a:t>vijñānam</a:t>
            </a:r>
            <a:r>
              <a:rPr lang="tr-TR" sz="2700" dirty="0"/>
              <a:t> </a:t>
            </a:r>
            <a:r>
              <a:rPr lang="tr-TR" sz="2700" dirty="0" err="1"/>
              <a:t>āstikya</a:t>
            </a:r>
            <a:r>
              <a:rPr lang="tr-TR" sz="2700" dirty="0"/>
              <a:t>ṃ </a:t>
            </a:r>
            <a:r>
              <a:rPr lang="tr-TR" sz="2700" dirty="0" err="1"/>
              <a:t>brahmakarma</a:t>
            </a:r>
            <a:r>
              <a:rPr lang="tr-TR" sz="2700" dirty="0"/>
              <a:t> </a:t>
            </a:r>
            <a:r>
              <a:rPr lang="tr-TR" sz="2700" dirty="0" err="1"/>
              <a:t>svabhāvajam</a:t>
            </a:r>
            <a:r>
              <a:rPr lang="tr-TR" sz="2700" dirty="0"/>
              <a:t/>
            </a:r>
            <a:br>
              <a:rPr lang="tr-TR" sz="2700" dirty="0"/>
            </a:br>
            <a:r>
              <a:rPr lang="tr-TR" sz="2700" dirty="0"/>
              <a:t>                                                                                          </a:t>
            </a:r>
            <a:r>
              <a:rPr lang="tr-TR" sz="2000" dirty="0"/>
              <a:t>18.42</a:t>
            </a:r>
            <a:endParaRPr lang="tr-TR" sz="2400" dirty="0"/>
          </a:p>
        </p:txBody>
      </p:sp>
      <p:sp>
        <p:nvSpPr>
          <p:cNvPr id="61443" name="2 İçerik Yer Tutucusu"/>
          <p:cNvSpPr>
            <a:spLocks noGrp="1"/>
          </p:cNvSpPr>
          <p:nvPr>
            <p:ph idx="1"/>
          </p:nvPr>
        </p:nvSpPr>
        <p:spPr>
          <a:xfrm>
            <a:off x="1738314" y="2214564"/>
            <a:ext cx="8643937" cy="4143375"/>
          </a:xfrm>
        </p:spPr>
        <p:txBody>
          <a:bodyPr>
            <a:normAutofit fontScale="55000" lnSpcReduction="20000"/>
          </a:bodyPr>
          <a:lstStyle/>
          <a:p>
            <a:pPr marL="274320" indent="-274320">
              <a:buClr>
                <a:schemeClr val="accent3"/>
              </a:buClr>
              <a:buFont typeface="Wingdings 2"/>
              <a:buChar char=""/>
              <a:defRPr/>
            </a:pPr>
            <a:r>
              <a:rPr lang="tr-TR" sz="5100" dirty="0" err="1">
                <a:solidFill>
                  <a:srgbClr val="C00000"/>
                </a:solidFill>
              </a:rPr>
              <a:t>śamo</a:t>
            </a:r>
            <a:r>
              <a:rPr lang="tr-TR" sz="5100" dirty="0">
                <a:solidFill>
                  <a:srgbClr val="C00000"/>
                </a:solidFill>
              </a:rPr>
              <a:t> :</a:t>
            </a:r>
            <a:r>
              <a:rPr lang="tr-TR" sz="5100" dirty="0"/>
              <a:t> </a:t>
            </a:r>
            <a:r>
              <a:rPr lang="tr-TR" sz="5100" dirty="0" err="1"/>
              <a:t>sukunet</a:t>
            </a:r>
            <a:r>
              <a:rPr lang="tr-TR" sz="5100" dirty="0"/>
              <a:t>, huzur</a:t>
            </a:r>
          </a:p>
          <a:p>
            <a:pPr marL="274320" indent="-274320">
              <a:buClr>
                <a:schemeClr val="accent3"/>
              </a:buClr>
              <a:buFont typeface="Wingdings 2"/>
              <a:buChar char=""/>
              <a:defRPr/>
            </a:pPr>
            <a:r>
              <a:rPr lang="tr-TR" sz="5100" dirty="0" err="1">
                <a:solidFill>
                  <a:srgbClr val="C00000"/>
                </a:solidFill>
              </a:rPr>
              <a:t>damas</a:t>
            </a:r>
            <a:r>
              <a:rPr lang="tr-TR" sz="5100" dirty="0"/>
              <a:t> : kendini kontrol</a:t>
            </a:r>
          </a:p>
          <a:p>
            <a:pPr marL="274320" indent="-274320">
              <a:buClr>
                <a:schemeClr val="accent3"/>
              </a:buClr>
              <a:buFont typeface="Wingdings 2"/>
              <a:buChar char=""/>
              <a:defRPr/>
            </a:pPr>
            <a:r>
              <a:rPr lang="tr-TR" sz="5100" dirty="0">
                <a:solidFill>
                  <a:srgbClr val="C00000"/>
                </a:solidFill>
              </a:rPr>
              <a:t>tapaḥ</a:t>
            </a:r>
            <a:r>
              <a:rPr lang="tr-TR" sz="5100" dirty="0"/>
              <a:t> : Sade bir yaşam</a:t>
            </a:r>
          </a:p>
          <a:p>
            <a:pPr marL="274320" indent="-274320">
              <a:buClr>
                <a:schemeClr val="accent3"/>
              </a:buClr>
              <a:buFont typeface="Wingdings 2"/>
              <a:buChar char=""/>
              <a:defRPr/>
            </a:pPr>
            <a:r>
              <a:rPr lang="tr-TR" sz="5100" dirty="0" err="1">
                <a:solidFill>
                  <a:srgbClr val="C00000"/>
                </a:solidFill>
              </a:rPr>
              <a:t>śauca</a:t>
            </a:r>
            <a:r>
              <a:rPr lang="tr-TR" sz="5100" dirty="0">
                <a:solidFill>
                  <a:srgbClr val="C00000"/>
                </a:solidFill>
              </a:rPr>
              <a:t>ṃ</a:t>
            </a:r>
            <a:r>
              <a:rPr lang="tr-TR" sz="5100" dirty="0"/>
              <a:t> : temizlik, saflık</a:t>
            </a:r>
          </a:p>
          <a:p>
            <a:pPr marL="274320" indent="-274320">
              <a:buClr>
                <a:schemeClr val="accent3"/>
              </a:buClr>
              <a:buFont typeface="Wingdings 2"/>
              <a:buChar char=""/>
              <a:defRPr/>
            </a:pPr>
            <a:r>
              <a:rPr lang="tr-TR" sz="5100" dirty="0">
                <a:solidFill>
                  <a:srgbClr val="C00000"/>
                </a:solidFill>
              </a:rPr>
              <a:t>kṣ</a:t>
            </a:r>
            <a:r>
              <a:rPr lang="tr-TR" sz="5100" dirty="0" err="1">
                <a:solidFill>
                  <a:srgbClr val="C00000"/>
                </a:solidFill>
              </a:rPr>
              <a:t>āntir</a:t>
            </a:r>
            <a:r>
              <a:rPr lang="tr-TR" sz="5100" dirty="0"/>
              <a:t> : bağışlama, şefkat</a:t>
            </a:r>
          </a:p>
          <a:p>
            <a:pPr marL="274320" indent="-274320">
              <a:buClr>
                <a:schemeClr val="accent3"/>
              </a:buClr>
              <a:buFont typeface="Wingdings 2"/>
              <a:buChar char=""/>
              <a:defRPr/>
            </a:pPr>
            <a:r>
              <a:rPr lang="tr-TR" sz="5100" dirty="0" err="1">
                <a:solidFill>
                  <a:srgbClr val="C00000"/>
                </a:solidFill>
              </a:rPr>
              <a:t>ārjavam</a:t>
            </a:r>
            <a:r>
              <a:rPr lang="tr-TR" sz="5100" dirty="0"/>
              <a:t> : doğruluk, dürüstlük</a:t>
            </a:r>
          </a:p>
          <a:p>
            <a:pPr marL="274320" indent="-274320">
              <a:buClr>
                <a:schemeClr val="accent3"/>
              </a:buClr>
              <a:buFont typeface="Wingdings 2"/>
              <a:buChar char=""/>
              <a:defRPr/>
            </a:pPr>
            <a:r>
              <a:rPr lang="tr-TR" sz="5100" dirty="0" err="1">
                <a:solidFill>
                  <a:srgbClr val="C00000"/>
                </a:solidFill>
              </a:rPr>
              <a:t>eva</a:t>
            </a:r>
            <a:r>
              <a:rPr lang="tr-TR" sz="5100" dirty="0"/>
              <a:t> : hatta (edat)</a:t>
            </a:r>
          </a:p>
          <a:p>
            <a:pPr marL="274320" indent="-274320">
              <a:buClr>
                <a:schemeClr val="accent3"/>
              </a:buClr>
              <a:buFont typeface="Wingdings 2"/>
              <a:buChar char=""/>
              <a:defRPr/>
            </a:pPr>
            <a:r>
              <a:rPr lang="tr-TR" sz="5100" dirty="0" err="1">
                <a:solidFill>
                  <a:srgbClr val="C00000"/>
                </a:solidFill>
              </a:rPr>
              <a:t>ca</a:t>
            </a:r>
            <a:r>
              <a:rPr lang="tr-TR" sz="5100" dirty="0"/>
              <a:t> : ve (bağlaç)</a:t>
            </a:r>
          </a:p>
          <a:p>
            <a:pPr marL="274320" indent="-274320">
              <a:buClr>
                <a:schemeClr val="accent3"/>
              </a:buClr>
              <a:buNone/>
              <a:defRPr/>
            </a:pPr>
            <a:r>
              <a:rPr lang="tr-TR" sz="2400" b="1" dirty="0"/>
              <a:t/>
            </a:r>
            <a:br>
              <a:rPr lang="tr-TR" sz="2400" b="1" dirty="0"/>
            </a:br>
            <a:r>
              <a:rPr lang="tr-TR" sz="2400" b="1" dirty="0"/>
              <a:t> </a:t>
            </a:r>
            <a:br>
              <a:rPr lang="tr-TR" sz="2400" b="1" dirty="0"/>
            </a:br>
            <a:r>
              <a:rPr lang="tr-TR" b="1" dirty="0" smtClean="0"/>
              <a:t/>
            </a:r>
            <a:br>
              <a:rPr lang="tr-TR" b="1" dirty="0" smtClean="0"/>
            </a:br>
            <a:endParaRPr lang="tr-TR" b="1" dirty="0" smtClean="0"/>
          </a:p>
        </p:txBody>
      </p:sp>
    </p:spTree>
    <p:extLst>
      <p:ext uri="{BB962C8B-B14F-4D97-AF65-F5344CB8AC3E}">
        <p14:creationId xmlns:p14="http://schemas.microsoft.com/office/powerpoint/2010/main" val="1497643951"/>
      </p:ext>
    </p:extLst>
  </p:cSld>
  <p:clrMapOvr>
    <a:masterClrMapping/>
  </p:clrMapOvr>
  <p:transition spd="med">
    <p:comb dir="vert"/>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Başlık"/>
          <p:cNvSpPr>
            <a:spLocks noGrp="1"/>
          </p:cNvSpPr>
          <p:nvPr>
            <p:ph type="title"/>
          </p:nvPr>
        </p:nvSpPr>
        <p:spPr/>
        <p:txBody>
          <a:bodyPr>
            <a:normAutofit fontScale="90000"/>
          </a:bodyPr>
          <a:lstStyle/>
          <a:p>
            <a:pPr>
              <a:defRPr/>
            </a:pPr>
            <a:r>
              <a:rPr lang="tr-TR" sz="2400" dirty="0">
                <a:solidFill>
                  <a:srgbClr val="C00000"/>
                </a:solidFill>
              </a:rPr>
              <a:t/>
            </a:r>
            <a:br>
              <a:rPr lang="tr-TR" sz="2400" dirty="0">
                <a:solidFill>
                  <a:srgbClr val="C00000"/>
                </a:solidFill>
              </a:rPr>
            </a:br>
            <a:r>
              <a:rPr lang="tr-TR" sz="2400" dirty="0">
                <a:solidFill>
                  <a:srgbClr val="C00000"/>
                </a:solidFill>
              </a:rPr>
              <a:t/>
            </a:r>
            <a:br>
              <a:rPr lang="tr-TR" sz="2400" dirty="0">
                <a:solidFill>
                  <a:srgbClr val="C00000"/>
                </a:solidFill>
              </a:rPr>
            </a:br>
            <a:r>
              <a:rPr lang="tr-TR" sz="2000" dirty="0"/>
              <a:t/>
            </a:r>
            <a:br>
              <a:rPr lang="tr-TR" sz="2000" dirty="0"/>
            </a:br>
            <a:r>
              <a:rPr lang="tr-TR" dirty="0" smtClean="0">
                <a:solidFill>
                  <a:srgbClr val="C00000"/>
                </a:solidFill>
              </a:rPr>
              <a:t/>
            </a:r>
            <a:br>
              <a:rPr lang="tr-TR" dirty="0" smtClean="0">
                <a:solidFill>
                  <a:srgbClr val="C00000"/>
                </a:solidFill>
              </a:rPr>
            </a:br>
            <a:r>
              <a:rPr lang="tr-TR" dirty="0" smtClean="0"/>
              <a:t>                                                                                          </a:t>
            </a:r>
          </a:p>
        </p:txBody>
      </p:sp>
      <p:sp>
        <p:nvSpPr>
          <p:cNvPr id="62467" name="2 İçerik Yer Tutucusu"/>
          <p:cNvSpPr>
            <a:spLocks noGrp="1"/>
          </p:cNvSpPr>
          <p:nvPr>
            <p:ph idx="1"/>
          </p:nvPr>
        </p:nvSpPr>
        <p:spPr>
          <a:xfrm>
            <a:off x="1981200" y="571500"/>
            <a:ext cx="8229600" cy="5753100"/>
          </a:xfrm>
        </p:spPr>
        <p:txBody>
          <a:bodyPr>
            <a:normAutofit/>
          </a:bodyPr>
          <a:lstStyle/>
          <a:p>
            <a:pPr marL="274320" indent="-274320" algn="ctr">
              <a:buClr>
                <a:schemeClr val="accent3"/>
              </a:buClr>
              <a:buNone/>
              <a:defRPr/>
            </a:pPr>
            <a:r>
              <a:rPr lang="tr-TR" sz="2400" dirty="0">
                <a:solidFill>
                  <a:srgbClr val="C00000"/>
                </a:solidFill>
              </a:rPr>
              <a:t>	</a:t>
            </a:r>
            <a:r>
              <a:rPr lang="tr-TR" sz="2400" dirty="0" err="1"/>
              <a:t>śamo</a:t>
            </a:r>
            <a:r>
              <a:rPr lang="tr-TR" sz="2400" dirty="0"/>
              <a:t> </a:t>
            </a:r>
            <a:r>
              <a:rPr lang="tr-TR" sz="2400" dirty="0" err="1"/>
              <a:t>damas</a:t>
            </a:r>
            <a:r>
              <a:rPr lang="tr-TR" sz="2400" dirty="0"/>
              <a:t> tapaḥ </a:t>
            </a:r>
            <a:r>
              <a:rPr lang="tr-TR" sz="2400" dirty="0" err="1"/>
              <a:t>śauca</a:t>
            </a:r>
            <a:r>
              <a:rPr lang="tr-TR" sz="2400" dirty="0"/>
              <a:t>ṃ kṣ</a:t>
            </a:r>
            <a:r>
              <a:rPr lang="tr-TR" sz="2400" dirty="0" err="1"/>
              <a:t>āntir</a:t>
            </a:r>
            <a:r>
              <a:rPr lang="tr-TR" sz="2400" dirty="0"/>
              <a:t> </a:t>
            </a:r>
            <a:r>
              <a:rPr lang="tr-TR" sz="2400" dirty="0" err="1"/>
              <a:t>ārjavam</a:t>
            </a:r>
            <a:r>
              <a:rPr lang="tr-TR" sz="2400" dirty="0"/>
              <a:t> </a:t>
            </a:r>
            <a:r>
              <a:rPr lang="tr-TR" sz="2400" dirty="0" err="1"/>
              <a:t>eva</a:t>
            </a:r>
            <a:r>
              <a:rPr lang="tr-TR" sz="2400" dirty="0"/>
              <a:t> </a:t>
            </a:r>
            <a:r>
              <a:rPr lang="tr-TR" sz="2400" dirty="0" err="1"/>
              <a:t>ca</a:t>
            </a:r>
            <a:r>
              <a:rPr lang="tr-TR" sz="2400" dirty="0">
                <a:solidFill>
                  <a:srgbClr val="C00000"/>
                </a:solidFill>
              </a:rPr>
              <a:t/>
            </a:r>
            <a:br>
              <a:rPr lang="tr-TR" sz="2400" dirty="0">
                <a:solidFill>
                  <a:srgbClr val="C00000"/>
                </a:solidFill>
              </a:rPr>
            </a:br>
            <a:r>
              <a:rPr lang="tr-TR" sz="2400" dirty="0" err="1">
                <a:solidFill>
                  <a:srgbClr val="C00000"/>
                </a:solidFill>
              </a:rPr>
              <a:t>jñāna</a:t>
            </a:r>
            <a:r>
              <a:rPr lang="tr-TR" sz="2400" dirty="0">
                <a:solidFill>
                  <a:srgbClr val="C00000"/>
                </a:solidFill>
              </a:rPr>
              <a:t>ṃ </a:t>
            </a:r>
            <a:r>
              <a:rPr lang="tr-TR" sz="2400" dirty="0" err="1">
                <a:solidFill>
                  <a:srgbClr val="C00000"/>
                </a:solidFill>
              </a:rPr>
              <a:t>vijñānam</a:t>
            </a:r>
            <a:r>
              <a:rPr lang="tr-TR" sz="2400" dirty="0">
                <a:solidFill>
                  <a:srgbClr val="C00000"/>
                </a:solidFill>
              </a:rPr>
              <a:t> </a:t>
            </a:r>
            <a:r>
              <a:rPr lang="tr-TR" sz="2400" dirty="0" err="1">
                <a:solidFill>
                  <a:srgbClr val="C00000"/>
                </a:solidFill>
              </a:rPr>
              <a:t>āstikya</a:t>
            </a:r>
            <a:r>
              <a:rPr lang="tr-TR" sz="2400" dirty="0">
                <a:solidFill>
                  <a:srgbClr val="C00000"/>
                </a:solidFill>
              </a:rPr>
              <a:t>ṃ </a:t>
            </a:r>
            <a:r>
              <a:rPr lang="tr-TR" sz="2400" dirty="0" err="1">
                <a:solidFill>
                  <a:srgbClr val="C00000"/>
                </a:solidFill>
              </a:rPr>
              <a:t>brahmakarma</a:t>
            </a:r>
            <a:r>
              <a:rPr lang="tr-TR" sz="2400" dirty="0">
                <a:solidFill>
                  <a:srgbClr val="C00000"/>
                </a:solidFill>
              </a:rPr>
              <a:t> </a:t>
            </a:r>
            <a:r>
              <a:rPr lang="tr-TR" sz="2400" dirty="0" err="1">
                <a:solidFill>
                  <a:srgbClr val="C00000"/>
                </a:solidFill>
              </a:rPr>
              <a:t>svabhāvajam</a:t>
            </a:r>
            <a:r>
              <a:rPr lang="tr-TR" sz="2400" dirty="0">
                <a:solidFill>
                  <a:srgbClr val="C00000"/>
                </a:solidFill>
              </a:rPr>
              <a:t/>
            </a:r>
            <a:br>
              <a:rPr lang="tr-TR" sz="2400" dirty="0">
                <a:solidFill>
                  <a:srgbClr val="C00000"/>
                </a:solidFill>
              </a:rPr>
            </a:br>
            <a:r>
              <a:rPr lang="tr-TR" sz="2400" dirty="0">
                <a:solidFill>
                  <a:srgbClr val="C00000"/>
                </a:solidFill>
              </a:rPr>
              <a:t>							18.42</a:t>
            </a:r>
            <a:endParaRPr lang="tr-TR" sz="1800" dirty="0">
              <a:solidFill>
                <a:srgbClr val="C00000"/>
              </a:solidFill>
            </a:endParaRPr>
          </a:p>
          <a:p>
            <a:pPr marL="274320" indent="-274320" algn="ctr">
              <a:buClr>
                <a:schemeClr val="accent3"/>
              </a:buClr>
              <a:buNone/>
              <a:defRPr/>
            </a:pPr>
            <a:endParaRPr lang="tr-TR" sz="2400" dirty="0">
              <a:solidFill>
                <a:srgbClr val="C00000"/>
              </a:solidFill>
            </a:endParaRPr>
          </a:p>
          <a:p>
            <a:pPr marL="274320" indent="-274320">
              <a:buClr>
                <a:schemeClr val="accent3"/>
              </a:buClr>
              <a:buFont typeface="Wingdings 2"/>
              <a:buChar char=""/>
              <a:defRPr/>
            </a:pPr>
            <a:r>
              <a:rPr lang="tr-TR" sz="2400" dirty="0" err="1">
                <a:solidFill>
                  <a:srgbClr val="C00000"/>
                </a:solidFill>
              </a:rPr>
              <a:t>jñāna</a:t>
            </a:r>
            <a:r>
              <a:rPr lang="tr-TR" sz="2400" dirty="0">
                <a:solidFill>
                  <a:srgbClr val="C00000"/>
                </a:solidFill>
              </a:rPr>
              <a:t>ṃ</a:t>
            </a:r>
            <a:r>
              <a:rPr lang="tr-TR" sz="2400" dirty="0"/>
              <a:t> : bilgelik, bilgi</a:t>
            </a:r>
          </a:p>
          <a:p>
            <a:pPr marL="274320" indent="-274320">
              <a:buClr>
                <a:schemeClr val="accent3"/>
              </a:buClr>
              <a:buFont typeface="Wingdings 2"/>
              <a:buChar char=""/>
              <a:defRPr/>
            </a:pPr>
            <a:r>
              <a:rPr lang="tr-TR" sz="2400" dirty="0" err="1">
                <a:solidFill>
                  <a:srgbClr val="C00000"/>
                </a:solidFill>
              </a:rPr>
              <a:t>vijñānam</a:t>
            </a:r>
            <a:r>
              <a:rPr lang="tr-TR" sz="2400" dirty="0"/>
              <a:t> : </a:t>
            </a:r>
            <a:r>
              <a:rPr lang="tr-TR" sz="2400" dirty="0" err="1"/>
              <a:t>farkındalık</a:t>
            </a:r>
            <a:r>
              <a:rPr lang="tr-TR" sz="2400" dirty="0"/>
              <a:t>, </a:t>
            </a:r>
            <a:r>
              <a:rPr lang="tr-TR" sz="2400" dirty="0" err="1"/>
              <a:t>farketme</a:t>
            </a:r>
            <a:endParaRPr lang="tr-TR" sz="2400" dirty="0"/>
          </a:p>
          <a:p>
            <a:pPr marL="274320" indent="-274320">
              <a:buClr>
                <a:schemeClr val="accent3"/>
              </a:buClr>
              <a:buFont typeface="Wingdings 2"/>
              <a:buChar char=""/>
              <a:defRPr/>
            </a:pPr>
            <a:r>
              <a:rPr lang="tr-TR" sz="2400" dirty="0" err="1">
                <a:solidFill>
                  <a:srgbClr val="C00000"/>
                </a:solidFill>
              </a:rPr>
              <a:t>āstikya</a:t>
            </a:r>
            <a:r>
              <a:rPr lang="tr-TR" sz="2400" dirty="0">
                <a:solidFill>
                  <a:srgbClr val="C00000"/>
                </a:solidFill>
              </a:rPr>
              <a:t>ṃ</a:t>
            </a:r>
            <a:r>
              <a:rPr lang="tr-TR" sz="2400" dirty="0"/>
              <a:t>  : Tanrıya (dine) inanma,</a:t>
            </a:r>
            <a:endParaRPr lang="tr-TR" sz="2400" dirty="0">
              <a:solidFill>
                <a:srgbClr val="C00000"/>
              </a:solidFill>
            </a:endParaRPr>
          </a:p>
          <a:p>
            <a:pPr marL="274320" indent="-274320">
              <a:buClr>
                <a:schemeClr val="accent3"/>
              </a:buClr>
              <a:buFont typeface="Wingdings 2"/>
              <a:buChar char=""/>
              <a:defRPr/>
            </a:pPr>
            <a:r>
              <a:rPr lang="tr-TR" sz="2400" dirty="0" err="1">
                <a:solidFill>
                  <a:srgbClr val="C00000"/>
                </a:solidFill>
              </a:rPr>
              <a:t>brahmakarma</a:t>
            </a:r>
            <a:r>
              <a:rPr lang="tr-TR" sz="2400" dirty="0"/>
              <a:t> : </a:t>
            </a:r>
            <a:r>
              <a:rPr lang="tr-TR" sz="2400" dirty="0" err="1"/>
              <a:t>Brahmin’in</a:t>
            </a:r>
            <a:r>
              <a:rPr lang="tr-TR" sz="2400" dirty="0"/>
              <a:t> görevleridir </a:t>
            </a:r>
          </a:p>
          <a:p>
            <a:pPr marL="274320" indent="-274320">
              <a:buClr>
                <a:schemeClr val="accent3"/>
              </a:buClr>
              <a:buFont typeface="Wingdings 2"/>
              <a:buChar char=""/>
              <a:defRPr/>
            </a:pPr>
            <a:r>
              <a:rPr lang="tr-TR" sz="2400" dirty="0" err="1">
                <a:solidFill>
                  <a:srgbClr val="C00000"/>
                </a:solidFill>
              </a:rPr>
              <a:t>svabhāva</a:t>
            </a:r>
            <a:r>
              <a:rPr lang="tr-TR" sz="2400" dirty="0">
                <a:solidFill>
                  <a:srgbClr val="C00000"/>
                </a:solidFill>
              </a:rPr>
              <a:t> </a:t>
            </a:r>
            <a:r>
              <a:rPr lang="tr-TR" sz="2400" dirty="0" err="1">
                <a:solidFill>
                  <a:srgbClr val="C00000"/>
                </a:solidFill>
              </a:rPr>
              <a:t>jam</a:t>
            </a:r>
            <a:r>
              <a:rPr lang="tr-TR" sz="2400" dirty="0">
                <a:solidFill>
                  <a:srgbClr val="C00000"/>
                </a:solidFill>
              </a:rPr>
              <a:t> </a:t>
            </a:r>
            <a:r>
              <a:rPr lang="tr-TR" sz="2400" dirty="0"/>
              <a:t>: doğasında vardır (karakterinden gelir)</a:t>
            </a:r>
          </a:p>
          <a:p>
            <a:pPr marL="274320" indent="-274320">
              <a:buClr>
                <a:schemeClr val="accent3"/>
              </a:buClr>
              <a:buFont typeface="Wingdings 2"/>
              <a:buChar char=""/>
              <a:defRPr/>
            </a:pPr>
            <a:endParaRPr lang="tr-TR" sz="2400" dirty="0"/>
          </a:p>
          <a:p>
            <a:pPr marL="274320" indent="-274320">
              <a:buClr>
                <a:schemeClr val="accent3"/>
              </a:buClr>
              <a:buFont typeface="Wingdings 2"/>
              <a:buChar char=""/>
              <a:defRPr/>
            </a:pPr>
            <a:r>
              <a:rPr lang="tr-TR" sz="2400" dirty="0">
                <a:solidFill>
                  <a:schemeClr val="tx2"/>
                </a:solidFill>
              </a:rPr>
              <a:t>Yaklaşık anlam: </a:t>
            </a:r>
            <a:r>
              <a:rPr lang="tr-TR" sz="2400" dirty="0"/>
              <a:t>Sakinlik, kendini kontrol, sade bir yaşam, temiz olma,  bağışlama, bilgelik, </a:t>
            </a:r>
            <a:r>
              <a:rPr lang="tr-TR" sz="2400" dirty="0" err="1"/>
              <a:t>farkındalık</a:t>
            </a:r>
            <a:r>
              <a:rPr lang="tr-TR" sz="2400" dirty="0"/>
              <a:t>, ve inanç </a:t>
            </a:r>
            <a:r>
              <a:rPr lang="tr-TR" sz="2400" dirty="0" err="1"/>
              <a:t>Brahmin’in</a:t>
            </a:r>
            <a:r>
              <a:rPr lang="tr-TR" sz="2400" dirty="0"/>
              <a:t> görevleridir. Bu özellikler onun doğasında vardır.</a:t>
            </a:r>
          </a:p>
        </p:txBody>
      </p:sp>
    </p:spTree>
    <p:extLst>
      <p:ext uri="{BB962C8B-B14F-4D97-AF65-F5344CB8AC3E}">
        <p14:creationId xmlns:p14="http://schemas.microsoft.com/office/powerpoint/2010/main" val="2958084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2 İçerik Yer Tutucusu"/>
          <p:cNvSpPr>
            <a:spLocks noGrp="1"/>
          </p:cNvSpPr>
          <p:nvPr>
            <p:ph idx="1"/>
          </p:nvPr>
        </p:nvSpPr>
        <p:spPr>
          <a:xfrm>
            <a:off x="1981200" y="500064"/>
            <a:ext cx="8229600" cy="6072187"/>
          </a:xfrm>
        </p:spPr>
        <p:txBody>
          <a:bodyPr>
            <a:normAutofit lnSpcReduction="10000"/>
          </a:bodyPr>
          <a:lstStyle/>
          <a:p>
            <a:pPr eaLnBrk="1" hangingPunct="1">
              <a:buFont typeface="Arial" panose="020B0604020202020204" pitchFamily="34" charset="0"/>
              <a:buNone/>
            </a:pPr>
            <a:endParaRPr lang="tr-TR" altLang="tr-TR" sz="700">
              <a:solidFill>
                <a:schemeClr val="tx2"/>
              </a:solidFill>
            </a:endParaRPr>
          </a:p>
          <a:p>
            <a:pPr eaLnBrk="1" hangingPunct="1">
              <a:buFont typeface="Arial" panose="020B0604020202020204" pitchFamily="34" charset="0"/>
              <a:buNone/>
            </a:pPr>
            <a:r>
              <a:rPr lang="tr-TR" altLang="tr-TR" sz="2400">
                <a:solidFill>
                  <a:srgbClr val="FF0000"/>
                </a:solidFill>
              </a:rPr>
              <a:t>Manu Smriti’de de Brahmin’in görevleri şu şekilde belirtilir:</a:t>
            </a:r>
          </a:p>
          <a:p>
            <a:pPr eaLnBrk="1" hangingPunct="1">
              <a:buFont typeface="Arial" panose="020B0604020202020204" pitchFamily="34" charset="0"/>
              <a:buNone/>
            </a:pPr>
            <a:endParaRPr lang="tr-TR" altLang="tr-TR" sz="2000">
              <a:solidFill>
                <a:srgbClr val="FF0000"/>
              </a:solidFill>
            </a:endParaRPr>
          </a:p>
          <a:p>
            <a:pPr eaLnBrk="1" hangingPunct="1">
              <a:buFont typeface="Arial" panose="020B0604020202020204" pitchFamily="34" charset="0"/>
              <a:buNone/>
            </a:pPr>
            <a:r>
              <a:rPr lang="tr-TR" altLang="tr-TR">
                <a:solidFill>
                  <a:schemeClr val="tx2"/>
                </a:solidFill>
              </a:rPr>
              <a:t>“</a:t>
            </a:r>
            <a:r>
              <a:rPr lang="tr-TR" altLang="tr-TR" sz="2000">
                <a:solidFill>
                  <a:schemeClr val="tx2"/>
                </a:solidFill>
              </a:rPr>
              <a:t>Adhyapanam  adhyayanam yasanam yajanam tathâ</a:t>
            </a:r>
          </a:p>
          <a:p>
            <a:pPr eaLnBrk="1" hangingPunct="1">
              <a:buFont typeface="Arial" panose="020B0604020202020204" pitchFamily="34" charset="0"/>
              <a:buNone/>
            </a:pPr>
            <a:r>
              <a:rPr lang="tr-TR" altLang="tr-TR" sz="2000">
                <a:solidFill>
                  <a:schemeClr val="tx2"/>
                </a:solidFill>
              </a:rPr>
              <a:t>Dânam pratigraham caiva brahmananam akolpayat”</a:t>
            </a:r>
          </a:p>
          <a:p>
            <a:pPr eaLnBrk="1" hangingPunct="1">
              <a:buFont typeface="Arial" panose="020B0604020202020204" pitchFamily="34" charset="0"/>
              <a:buNone/>
            </a:pPr>
            <a:endParaRPr lang="tr-TR" altLang="tr-TR" sz="1400"/>
          </a:p>
          <a:p>
            <a:pPr eaLnBrk="1" hangingPunct="1">
              <a:buFont typeface="Arial" panose="020B0604020202020204" pitchFamily="34" charset="0"/>
              <a:buNone/>
            </a:pPr>
            <a:r>
              <a:rPr lang="tr-TR" altLang="tr-TR" sz="2000">
                <a:solidFill>
                  <a:srgbClr val="C00000"/>
                </a:solidFill>
              </a:rPr>
              <a:t>Adhyapanam</a:t>
            </a:r>
            <a:r>
              <a:rPr lang="tr-TR" altLang="tr-TR" sz="2000"/>
              <a:t>: öğretme</a:t>
            </a:r>
          </a:p>
          <a:p>
            <a:pPr eaLnBrk="1" hangingPunct="1">
              <a:buFont typeface="Arial" panose="020B0604020202020204" pitchFamily="34" charset="0"/>
              <a:buNone/>
            </a:pPr>
            <a:r>
              <a:rPr lang="tr-TR" altLang="tr-TR" sz="2000">
                <a:solidFill>
                  <a:srgbClr val="C00000"/>
                </a:solidFill>
              </a:rPr>
              <a:t>Adhyayanam</a:t>
            </a:r>
            <a:r>
              <a:rPr lang="tr-TR" altLang="tr-TR" sz="2000"/>
              <a:t>: öğrenme</a:t>
            </a:r>
          </a:p>
          <a:p>
            <a:pPr eaLnBrk="1" hangingPunct="1">
              <a:buFont typeface="Arial" panose="020B0604020202020204" pitchFamily="34" charset="0"/>
              <a:buNone/>
            </a:pPr>
            <a:r>
              <a:rPr lang="tr-TR" altLang="tr-TR" sz="2000">
                <a:solidFill>
                  <a:srgbClr val="C00000"/>
                </a:solidFill>
              </a:rPr>
              <a:t>Yasanam</a:t>
            </a:r>
            <a:r>
              <a:rPr lang="tr-TR" altLang="tr-TR" sz="2000"/>
              <a:t>: ibadet etme</a:t>
            </a:r>
          </a:p>
          <a:p>
            <a:pPr eaLnBrk="1" hangingPunct="1">
              <a:buFont typeface="Arial" panose="020B0604020202020204" pitchFamily="34" charset="0"/>
              <a:buNone/>
            </a:pPr>
            <a:r>
              <a:rPr lang="tr-TR" altLang="tr-TR" sz="2000">
                <a:solidFill>
                  <a:srgbClr val="C00000"/>
                </a:solidFill>
              </a:rPr>
              <a:t>Yaja nam</a:t>
            </a:r>
            <a:r>
              <a:rPr lang="tr-TR" altLang="tr-TR" sz="2000"/>
              <a:t>: kurbanda, sunak esnasında</a:t>
            </a:r>
          </a:p>
          <a:p>
            <a:pPr eaLnBrk="1" hangingPunct="1">
              <a:buFont typeface="Arial" panose="020B0604020202020204" pitchFamily="34" charset="0"/>
              <a:buNone/>
            </a:pPr>
            <a:r>
              <a:rPr lang="tr-TR" altLang="tr-TR" sz="2000">
                <a:solidFill>
                  <a:srgbClr val="C00000"/>
                </a:solidFill>
              </a:rPr>
              <a:t>Tathâ</a:t>
            </a:r>
            <a:r>
              <a:rPr lang="tr-TR" altLang="tr-TR" sz="2000"/>
              <a:t>: yardım etme, yol gösterme</a:t>
            </a:r>
          </a:p>
          <a:p>
            <a:pPr eaLnBrk="1" hangingPunct="1">
              <a:buFont typeface="Arial" panose="020B0604020202020204" pitchFamily="34" charset="0"/>
              <a:buNone/>
            </a:pPr>
            <a:r>
              <a:rPr lang="tr-TR" altLang="tr-TR" sz="2000">
                <a:solidFill>
                  <a:srgbClr val="C00000"/>
                </a:solidFill>
              </a:rPr>
              <a:t>Dânam</a:t>
            </a:r>
            <a:r>
              <a:rPr lang="tr-TR" altLang="tr-TR" sz="2000"/>
              <a:t>: hediye verme, sunma</a:t>
            </a:r>
          </a:p>
          <a:p>
            <a:pPr eaLnBrk="1" hangingPunct="1">
              <a:buFont typeface="Arial" panose="020B0604020202020204" pitchFamily="34" charset="0"/>
              <a:buNone/>
            </a:pPr>
            <a:r>
              <a:rPr lang="tr-TR" altLang="tr-TR" sz="2000">
                <a:solidFill>
                  <a:srgbClr val="C00000"/>
                </a:solidFill>
              </a:rPr>
              <a:t>Pratigraham</a:t>
            </a:r>
            <a:r>
              <a:rPr lang="tr-TR" altLang="tr-TR" sz="2000"/>
              <a:t>: hediye alma, kabul etme</a:t>
            </a:r>
          </a:p>
          <a:p>
            <a:pPr eaLnBrk="1" hangingPunct="1">
              <a:buFont typeface="Arial" panose="020B0604020202020204" pitchFamily="34" charset="0"/>
              <a:buNone/>
            </a:pPr>
            <a:r>
              <a:rPr lang="tr-TR" altLang="tr-TR" sz="2000">
                <a:solidFill>
                  <a:srgbClr val="C00000"/>
                </a:solidFill>
              </a:rPr>
              <a:t>Caiva</a:t>
            </a:r>
            <a:r>
              <a:rPr lang="tr-TR" altLang="tr-TR" sz="2000"/>
              <a:t>: bunlar, sayılanlar</a:t>
            </a:r>
          </a:p>
          <a:p>
            <a:pPr eaLnBrk="1" hangingPunct="1">
              <a:buFont typeface="Arial" panose="020B0604020202020204" pitchFamily="34" charset="0"/>
              <a:buNone/>
            </a:pPr>
            <a:r>
              <a:rPr lang="tr-TR" altLang="tr-TR" sz="2000">
                <a:solidFill>
                  <a:srgbClr val="C00000"/>
                </a:solidFill>
              </a:rPr>
              <a:t>Brahmananam</a:t>
            </a:r>
            <a:r>
              <a:rPr lang="tr-TR" altLang="tr-TR" sz="2000"/>
              <a:t>: Brahminin </a:t>
            </a:r>
          </a:p>
          <a:p>
            <a:pPr eaLnBrk="1" hangingPunct="1">
              <a:buFont typeface="Arial" panose="020B0604020202020204" pitchFamily="34" charset="0"/>
              <a:buNone/>
            </a:pPr>
            <a:r>
              <a:rPr lang="tr-TR" altLang="tr-TR" sz="2000">
                <a:solidFill>
                  <a:srgbClr val="C00000"/>
                </a:solidFill>
              </a:rPr>
              <a:t>Akolpayat</a:t>
            </a:r>
            <a:r>
              <a:rPr lang="tr-TR" altLang="tr-TR" sz="2000"/>
              <a:t>: görev, iş (kısaca)</a:t>
            </a:r>
          </a:p>
          <a:p>
            <a:pPr eaLnBrk="1" hangingPunct="1">
              <a:buFont typeface="Arial" panose="020B0604020202020204" pitchFamily="34" charset="0"/>
              <a:buNone/>
            </a:pPr>
            <a:endParaRPr lang="tr-TR" altLang="tr-TR" sz="2000"/>
          </a:p>
          <a:p>
            <a:pPr eaLnBrk="1" hangingPunct="1">
              <a:buFont typeface="Arial" panose="020B0604020202020204" pitchFamily="34" charset="0"/>
              <a:buNone/>
            </a:pPr>
            <a:endParaRPr lang="tr-TR" altLang="tr-TR" sz="2000"/>
          </a:p>
          <a:p>
            <a:pPr eaLnBrk="1" hangingPunct="1">
              <a:buFont typeface="Arial" panose="020B0604020202020204" pitchFamily="34" charset="0"/>
              <a:buNone/>
            </a:pPr>
            <a:endParaRPr lang="tr-TR" altLang="tr-TR"/>
          </a:p>
          <a:p>
            <a:pPr eaLnBrk="1" hangingPunct="1">
              <a:buFont typeface="Arial" panose="020B0604020202020204" pitchFamily="34" charset="0"/>
              <a:buNone/>
            </a:pPr>
            <a:endParaRPr lang="tr-TR" altLang="tr-TR"/>
          </a:p>
        </p:txBody>
      </p:sp>
    </p:spTree>
    <p:extLst>
      <p:ext uri="{BB962C8B-B14F-4D97-AF65-F5344CB8AC3E}">
        <p14:creationId xmlns:p14="http://schemas.microsoft.com/office/powerpoint/2010/main" val="2760279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Başlık"/>
          <p:cNvSpPr>
            <a:spLocks noGrp="1"/>
          </p:cNvSpPr>
          <p:nvPr>
            <p:ph type="title"/>
          </p:nvPr>
        </p:nvSpPr>
        <p:spPr>
          <a:xfrm>
            <a:off x="1981200" y="704851"/>
            <a:ext cx="8229600" cy="581025"/>
          </a:xfrm>
        </p:spPr>
        <p:txBody>
          <a:bodyPr/>
          <a:lstStyle/>
          <a:p>
            <a:pPr eaLnBrk="1" hangingPunct="1"/>
            <a:r>
              <a:rPr lang="tr-TR" altLang="tr-TR" sz="2800">
                <a:solidFill>
                  <a:srgbClr val="002060"/>
                </a:solidFill>
              </a:rPr>
              <a:t>Brahmin’in görevleri kısaca;</a:t>
            </a:r>
          </a:p>
        </p:txBody>
      </p:sp>
      <p:sp>
        <p:nvSpPr>
          <p:cNvPr id="67587" name="2 İçerik Yer Tutucusu"/>
          <p:cNvSpPr>
            <a:spLocks noGrp="1"/>
          </p:cNvSpPr>
          <p:nvPr>
            <p:ph idx="1"/>
          </p:nvPr>
        </p:nvSpPr>
        <p:spPr/>
        <p:txBody>
          <a:bodyPr/>
          <a:lstStyle/>
          <a:p>
            <a:pPr algn="just" eaLnBrk="1" hangingPunct="1"/>
            <a:r>
              <a:rPr lang="tr-TR" altLang="tr-TR" sz="2200"/>
              <a:t>Öğretmek, öğrenmek (özellikle Veda bilgisi kastedilir), ibadet etmek, kurban ve sunakta bulunmak, kurban esnasında yardım etmek, yol göstermek (kurban icrasının doğru bir şekilde gerçekleşmesini sağlamak) hediye vermek ve hediye almaktır.</a:t>
            </a:r>
          </a:p>
          <a:p>
            <a:pPr eaLnBrk="1" hangingPunct="1"/>
            <a:endParaRPr lang="tr-TR" altLang="tr-TR" sz="2200"/>
          </a:p>
          <a:p>
            <a:pPr algn="just" eaLnBrk="1" hangingPunct="1"/>
            <a:r>
              <a:rPr lang="tr-TR" altLang="tr-TR" sz="2200" b="1">
                <a:solidFill>
                  <a:srgbClr val="FF0000"/>
                </a:solidFill>
              </a:rPr>
              <a:t>Not</a:t>
            </a:r>
            <a:r>
              <a:rPr lang="tr-TR" altLang="tr-TR" sz="2200">
                <a:solidFill>
                  <a:srgbClr val="FF0000"/>
                </a:solidFill>
              </a:rPr>
              <a:t>: </a:t>
            </a:r>
            <a:r>
              <a:rPr lang="tr-TR" altLang="tr-TR" sz="2200"/>
              <a:t>Manu smriti’de belirtildiği şekliyle, dört sınıf içinde sadece Brahmin hediye kabul edebilir. Ve yine sadece Brahmin (Biilgi, Veda) öğretmekle sorumludur. Bunun yanında diğer kastarın görevleri de kısaca açıklanır. (Veda, bilgi) çalışmak veya öğrenmek Kşatriya ve Vaisya’nın görevleri arasında da zikredilir. Sutra sınıfının ise sadece diğer üç kasta hizmet etmekle görevli olduğu belirtilir.</a:t>
            </a:r>
          </a:p>
        </p:txBody>
      </p:sp>
    </p:spTree>
    <p:extLst>
      <p:ext uri="{BB962C8B-B14F-4D97-AF65-F5344CB8AC3E}">
        <p14:creationId xmlns:p14="http://schemas.microsoft.com/office/powerpoint/2010/main" val="18224912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Başlık"/>
          <p:cNvSpPr>
            <a:spLocks noGrp="1"/>
          </p:cNvSpPr>
          <p:nvPr>
            <p:ph type="title"/>
          </p:nvPr>
        </p:nvSpPr>
        <p:spPr/>
        <p:txBody>
          <a:bodyPr/>
          <a:lstStyle/>
          <a:p>
            <a:pPr eaLnBrk="1" hangingPunct="1"/>
            <a:r>
              <a:rPr lang="tr-TR" altLang="tr-TR" sz="4800">
                <a:solidFill>
                  <a:srgbClr val="FF0000"/>
                </a:solidFill>
              </a:rPr>
              <a:t>7. Örnek dize</a:t>
            </a:r>
          </a:p>
        </p:txBody>
      </p:sp>
      <p:sp>
        <p:nvSpPr>
          <p:cNvPr id="68611" name="2 İçerik Yer Tutucusu"/>
          <p:cNvSpPr>
            <a:spLocks noGrp="1"/>
          </p:cNvSpPr>
          <p:nvPr>
            <p:ph idx="1"/>
          </p:nvPr>
        </p:nvSpPr>
        <p:spPr>
          <a:xfrm>
            <a:off x="1809751" y="1571626"/>
            <a:ext cx="8615363" cy="4525963"/>
          </a:xfrm>
        </p:spPr>
        <p:txBody>
          <a:bodyPr/>
          <a:lstStyle/>
          <a:p>
            <a:pPr eaLnBrk="1" hangingPunct="1"/>
            <a:endParaRPr lang="tr-TR" altLang="tr-TR" smtClean="0"/>
          </a:p>
          <a:p>
            <a:pPr eaLnBrk="1" hangingPunct="1"/>
            <a:endParaRPr lang="tr-TR" altLang="tr-TR" smtClean="0"/>
          </a:p>
          <a:p>
            <a:pPr eaLnBrk="1" hangingPunct="1"/>
            <a:r>
              <a:rPr lang="tr-TR" altLang="tr-TR" smtClean="0"/>
              <a:t>śauryaṃ tejo dhṛtir dākṣyaṃ yuddhe cā ‘pî apalāyanam</a:t>
            </a:r>
            <a:br>
              <a:rPr lang="tr-TR" altLang="tr-TR" smtClean="0"/>
            </a:br>
            <a:r>
              <a:rPr lang="tr-TR" altLang="tr-TR" smtClean="0"/>
              <a:t>dānam īśvarabhāvaś ca kṣātraṃ karma svabhāvajam</a:t>
            </a:r>
            <a:r>
              <a:rPr lang="tr-TR" altLang="tr-TR"/>
              <a:t/>
            </a:r>
            <a:br>
              <a:rPr lang="tr-TR" altLang="tr-TR"/>
            </a:br>
            <a:r>
              <a:rPr lang="tr-TR" altLang="tr-TR"/>
              <a:t>								</a:t>
            </a:r>
            <a:r>
              <a:rPr lang="tr-TR" altLang="tr-TR" sz="2000"/>
              <a:t>18.43</a:t>
            </a:r>
            <a:endParaRPr lang="tr-TR" altLang="tr-TR" smtClean="0"/>
          </a:p>
          <a:p>
            <a:pPr eaLnBrk="1" hangingPunct="1"/>
            <a:endParaRPr lang="tr-TR" altLang="tr-TR" smtClean="0"/>
          </a:p>
          <a:p>
            <a:pPr eaLnBrk="1" hangingPunct="1"/>
            <a:r>
              <a:rPr lang="tr-TR" altLang="tr-TR" i="1" smtClean="0">
                <a:solidFill>
                  <a:srgbClr val="7030A0"/>
                </a:solidFill>
              </a:rPr>
              <a:t>Kşatriya’nın görevleri, özellikleri:</a:t>
            </a:r>
          </a:p>
        </p:txBody>
      </p:sp>
    </p:spTree>
    <p:extLst>
      <p:ext uri="{BB962C8B-B14F-4D97-AF65-F5344CB8AC3E}">
        <p14:creationId xmlns:p14="http://schemas.microsoft.com/office/powerpoint/2010/main" val="3346428372"/>
      </p:ext>
    </p:extLst>
  </p:cSld>
  <p:clrMapOvr>
    <a:masterClrMapping/>
  </p:clrMapOvr>
  <p:transition spd="med">
    <p:push dir="d"/>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1 Başlık"/>
          <p:cNvSpPr>
            <a:spLocks noGrp="1"/>
          </p:cNvSpPr>
          <p:nvPr>
            <p:ph type="title"/>
          </p:nvPr>
        </p:nvSpPr>
        <p:spPr>
          <a:xfrm>
            <a:off x="1952625" y="214313"/>
            <a:ext cx="8229600" cy="1643062"/>
          </a:xfrm>
        </p:spPr>
        <p:txBody>
          <a:bodyPr>
            <a:normAutofit/>
          </a:bodyPr>
          <a:lstStyle/>
          <a:p>
            <a:pPr algn="ctr">
              <a:defRPr/>
            </a:pPr>
            <a:r>
              <a:rPr lang="tr-TR" sz="2400" dirty="0">
                <a:solidFill>
                  <a:srgbClr val="C00000"/>
                </a:solidFill>
              </a:rPr>
              <a:t/>
            </a:r>
            <a:br>
              <a:rPr lang="tr-TR" sz="2400" dirty="0">
                <a:solidFill>
                  <a:srgbClr val="C00000"/>
                </a:solidFill>
              </a:rPr>
            </a:br>
            <a:r>
              <a:rPr lang="tr-TR" sz="2700" dirty="0" err="1">
                <a:solidFill>
                  <a:srgbClr val="C00000"/>
                </a:solidFill>
              </a:rPr>
              <a:t>śaurya</a:t>
            </a:r>
            <a:r>
              <a:rPr lang="tr-TR" sz="2700" dirty="0">
                <a:solidFill>
                  <a:srgbClr val="C00000"/>
                </a:solidFill>
              </a:rPr>
              <a:t>ṃ </a:t>
            </a:r>
            <a:r>
              <a:rPr lang="tr-TR" sz="2700" dirty="0" err="1">
                <a:solidFill>
                  <a:srgbClr val="C00000"/>
                </a:solidFill>
              </a:rPr>
              <a:t>tejo</a:t>
            </a:r>
            <a:r>
              <a:rPr lang="tr-TR" sz="2700" dirty="0">
                <a:solidFill>
                  <a:srgbClr val="C00000"/>
                </a:solidFill>
              </a:rPr>
              <a:t> </a:t>
            </a:r>
            <a:r>
              <a:rPr lang="tr-TR" sz="2700" dirty="0" err="1">
                <a:solidFill>
                  <a:srgbClr val="C00000"/>
                </a:solidFill>
              </a:rPr>
              <a:t>dh</a:t>
            </a:r>
            <a:r>
              <a:rPr lang="tr-TR" sz="2700" dirty="0">
                <a:solidFill>
                  <a:srgbClr val="C00000"/>
                </a:solidFill>
              </a:rPr>
              <a:t>ṛtir </a:t>
            </a:r>
            <a:r>
              <a:rPr lang="tr-TR" sz="2700" dirty="0" err="1">
                <a:solidFill>
                  <a:srgbClr val="C00000"/>
                </a:solidFill>
              </a:rPr>
              <a:t>dāk</a:t>
            </a:r>
            <a:r>
              <a:rPr lang="tr-TR" sz="2700" dirty="0">
                <a:solidFill>
                  <a:srgbClr val="C00000"/>
                </a:solidFill>
              </a:rPr>
              <a:t>ṣyaṃ </a:t>
            </a:r>
            <a:r>
              <a:rPr lang="tr-TR" sz="2700" dirty="0" err="1">
                <a:solidFill>
                  <a:srgbClr val="C00000"/>
                </a:solidFill>
              </a:rPr>
              <a:t>yuddhe</a:t>
            </a:r>
            <a:r>
              <a:rPr lang="tr-TR" sz="2700" dirty="0">
                <a:solidFill>
                  <a:srgbClr val="C00000"/>
                </a:solidFill>
              </a:rPr>
              <a:t> </a:t>
            </a:r>
            <a:r>
              <a:rPr lang="tr-TR" sz="2700" dirty="0" err="1">
                <a:solidFill>
                  <a:srgbClr val="C00000"/>
                </a:solidFill>
              </a:rPr>
              <a:t>cā</a:t>
            </a:r>
            <a:r>
              <a:rPr lang="tr-TR" sz="2700" dirty="0">
                <a:solidFill>
                  <a:srgbClr val="C00000"/>
                </a:solidFill>
              </a:rPr>
              <a:t> ‘</a:t>
            </a:r>
            <a:r>
              <a:rPr lang="tr-TR" sz="2700" dirty="0" err="1">
                <a:solidFill>
                  <a:srgbClr val="C00000"/>
                </a:solidFill>
              </a:rPr>
              <a:t>pî</a:t>
            </a:r>
            <a:r>
              <a:rPr lang="tr-TR" sz="2700" dirty="0">
                <a:solidFill>
                  <a:srgbClr val="C00000"/>
                </a:solidFill>
              </a:rPr>
              <a:t> </a:t>
            </a:r>
            <a:r>
              <a:rPr lang="tr-TR" sz="2700" dirty="0" err="1">
                <a:solidFill>
                  <a:srgbClr val="C00000"/>
                </a:solidFill>
              </a:rPr>
              <a:t>apalāyanam</a:t>
            </a:r>
            <a:r>
              <a:rPr lang="tr-TR" sz="2700" dirty="0"/>
              <a:t/>
            </a:r>
            <a:br>
              <a:rPr lang="tr-TR" sz="2700" dirty="0"/>
            </a:br>
            <a:r>
              <a:rPr lang="tr-TR" sz="2700" dirty="0" err="1"/>
              <a:t>dānam</a:t>
            </a:r>
            <a:r>
              <a:rPr lang="tr-TR" sz="2700" dirty="0"/>
              <a:t> </a:t>
            </a:r>
            <a:r>
              <a:rPr lang="tr-TR" sz="2700" dirty="0" err="1"/>
              <a:t>īśvarabhāvaś</a:t>
            </a:r>
            <a:r>
              <a:rPr lang="tr-TR" sz="2700" dirty="0"/>
              <a:t> </a:t>
            </a:r>
            <a:r>
              <a:rPr lang="tr-TR" sz="2700" dirty="0" err="1"/>
              <a:t>ca</a:t>
            </a:r>
            <a:r>
              <a:rPr lang="tr-TR" sz="2700" dirty="0"/>
              <a:t> kṣ</a:t>
            </a:r>
            <a:r>
              <a:rPr lang="tr-TR" sz="2700" dirty="0" err="1"/>
              <a:t>ātra</a:t>
            </a:r>
            <a:r>
              <a:rPr lang="tr-TR" sz="2700" dirty="0"/>
              <a:t>ṃ karma </a:t>
            </a:r>
            <a:r>
              <a:rPr lang="tr-TR" sz="2700" dirty="0" err="1"/>
              <a:t>svabhāvajam</a:t>
            </a:r>
            <a:r>
              <a:rPr lang="tr-TR" sz="2700" dirty="0"/>
              <a:t/>
            </a:r>
            <a:br>
              <a:rPr lang="tr-TR" sz="2700" dirty="0"/>
            </a:br>
            <a:r>
              <a:rPr lang="tr-TR" sz="2700" dirty="0"/>
              <a:t>							</a:t>
            </a:r>
            <a:r>
              <a:rPr lang="tr-TR" sz="2000" dirty="0"/>
              <a:t>18.43</a:t>
            </a:r>
            <a:endParaRPr lang="tr-TR" sz="2400" dirty="0"/>
          </a:p>
        </p:txBody>
      </p:sp>
      <p:sp>
        <p:nvSpPr>
          <p:cNvPr id="69635" name="2 İçerik Yer Tutucusu"/>
          <p:cNvSpPr>
            <a:spLocks noGrp="1"/>
          </p:cNvSpPr>
          <p:nvPr>
            <p:ph idx="1"/>
          </p:nvPr>
        </p:nvSpPr>
        <p:spPr>
          <a:xfrm>
            <a:off x="1981200" y="2286000"/>
            <a:ext cx="8229600" cy="4038600"/>
          </a:xfrm>
        </p:spPr>
        <p:txBody>
          <a:bodyPr/>
          <a:lstStyle/>
          <a:p>
            <a:pPr eaLnBrk="1" hangingPunct="1"/>
            <a:r>
              <a:rPr lang="tr-TR" altLang="tr-TR" sz="2400">
                <a:solidFill>
                  <a:srgbClr val="C00000"/>
                </a:solidFill>
              </a:rPr>
              <a:t>śauryaṃ : </a:t>
            </a:r>
            <a:r>
              <a:rPr lang="tr-TR" altLang="tr-TR" sz="2400"/>
              <a:t>yiğitlik, cesaret</a:t>
            </a:r>
          </a:p>
          <a:p>
            <a:pPr eaLnBrk="1" hangingPunct="1"/>
            <a:r>
              <a:rPr lang="tr-TR" altLang="tr-TR" sz="2400">
                <a:solidFill>
                  <a:srgbClr val="C00000"/>
                </a:solidFill>
              </a:rPr>
              <a:t>tejoh</a:t>
            </a:r>
            <a:r>
              <a:rPr lang="tr-TR" altLang="tr-TR" sz="2400">
                <a:solidFill>
                  <a:schemeClr val="tx2"/>
                </a:solidFill>
              </a:rPr>
              <a:t> : </a:t>
            </a:r>
            <a:r>
              <a:rPr lang="tr-TR" altLang="tr-TR" sz="2400"/>
              <a:t>ihtişam</a:t>
            </a:r>
          </a:p>
          <a:p>
            <a:pPr eaLnBrk="1" hangingPunct="1"/>
            <a:r>
              <a:rPr lang="tr-TR" altLang="tr-TR" sz="2400">
                <a:solidFill>
                  <a:srgbClr val="C00000"/>
                </a:solidFill>
              </a:rPr>
              <a:t>dhṛtir</a:t>
            </a:r>
            <a:r>
              <a:rPr lang="tr-TR" altLang="tr-TR" sz="2400">
                <a:solidFill>
                  <a:schemeClr val="tx2"/>
                </a:solidFill>
              </a:rPr>
              <a:t>: </a:t>
            </a:r>
            <a:r>
              <a:rPr lang="tr-TR" altLang="tr-TR" sz="2400"/>
              <a:t>sağlamlık, dayanıklılık</a:t>
            </a:r>
          </a:p>
          <a:p>
            <a:pPr eaLnBrk="1" hangingPunct="1"/>
            <a:r>
              <a:rPr lang="tr-TR" altLang="tr-TR" sz="2400">
                <a:solidFill>
                  <a:srgbClr val="C00000"/>
                </a:solidFill>
              </a:rPr>
              <a:t>dākṣyaṃ</a:t>
            </a:r>
            <a:r>
              <a:rPr lang="tr-TR" altLang="tr-TR" sz="2400">
                <a:solidFill>
                  <a:schemeClr val="tx2"/>
                </a:solidFill>
              </a:rPr>
              <a:t>: </a:t>
            </a:r>
            <a:r>
              <a:rPr lang="tr-TR" altLang="tr-TR" sz="2400"/>
              <a:t>el çabukluğu (savaşta vb.), beceri</a:t>
            </a:r>
          </a:p>
          <a:p>
            <a:pPr eaLnBrk="1" hangingPunct="1"/>
            <a:r>
              <a:rPr lang="tr-TR" altLang="tr-TR" sz="2400">
                <a:solidFill>
                  <a:srgbClr val="C00000"/>
                </a:solidFill>
              </a:rPr>
              <a:t>Yuddhe</a:t>
            </a:r>
            <a:r>
              <a:rPr lang="tr-TR" altLang="tr-TR" sz="2400">
                <a:solidFill>
                  <a:schemeClr val="tx2"/>
                </a:solidFill>
              </a:rPr>
              <a:t>: </a:t>
            </a:r>
            <a:r>
              <a:rPr lang="tr-TR" altLang="tr-TR" sz="2400"/>
              <a:t>savaş, savaşta</a:t>
            </a:r>
          </a:p>
          <a:p>
            <a:pPr eaLnBrk="1" hangingPunct="1"/>
            <a:r>
              <a:rPr lang="tr-TR" altLang="tr-TR" sz="2400">
                <a:solidFill>
                  <a:srgbClr val="C00000"/>
                </a:solidFill>
              </a:rPr>
              <a:t>apî</a:t>
            </a:r>
            <a:r>
              <a:rPr lang="tr-TR" altLang="tr-TR" sz="2400">
                <a:solidFill>
                  <a:schemeClr val="tx2"/>
                </a:solidFill>
              </a:rPr>
              <a:t>: </a:t>
            </a:r>
            <a:r>
              <a:rPr lang="tr-TR" altLang="tr-TR" sz="2400"/>
              <a:t>hem de, yanı sıra (edat) </a:t>
            </a:r>
          </a:p>
          <a:p>
            <a:pPr eaLnBrk="1" hangingPunct="1"/>
            <a:r>
              <a:rPr lang="tr-TR" altLang="tr-TR" sz="2400">
                <a:solidFill>
                  <a:srgbClr val="C00000"/>
                </a:solidFill>
              </a:rPr>
              <a:t>a-palāyanam</a:t>
            </a:r>
            <a:r>
              <a:rPr lang="tr-TR" altLang="tr-TR" sz="2400">
                <a:solidFill>
                  <a:schemeClr val="tx2"/>
                </a:solidFill>
              </a:rPr>
              <a:t>: </a:t>
            </a:r>
            <a:r>
              <a:rPr lang="tr-TR" altLang="tr-TR" sz="2400"/>
              <a:t>kaçmayan, ayrılmayan (savaş vb.). “a” eki, kelimeye olumsuz anlam verir.</a:t>
            </a:r>
          </a:p>
        </p:txBody>
      </p:sp>
      <p:sp>
        <p:nvSpPr>
          <p:cNvPr id="69636" name="3 Dikdörtgen"/>
          <p:cNvSpPr>
            <a:spLocks noChangeArrowheads="1"/>
          </p:cNvSpPr>
          <p:nvPr/>
        </p:nvSpPr>
        <p:spPr bwMode="auto">
          <a:xfrm>
            <a:off x="4238625" y="2500314"/>
            <a:ext cx="4572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1" hangingPunct="1">
              <a:spcBef>
                <a:spcPct val="0"/>
              </a:spcBef>
              <a:buClrTx/>
              <a:buSzTx/>
              <a:buFontTx/>
              <a:buNone/>
            </a:pPr>
            <a:r>
              <a:rPr lang="tr-TR" altLang="tr-TR" sz="1800">
                <a:latin typeface="Arial" panose="020B0604020202020204" pitchFamily="34" charset="0"/>
              </a:rPr>
              <a:t/>
            </a:r>
            <a:br>
              <a:rPr lang="tr-TR" altLang="tr-TR" sz="1800">
                <a:latin typeface="Arial" panose="020B0604020202020204" pitchFamily="34" charset="0"/>
              </a:rPr>
            </a:br>
            <a:r>
              <a:rPr lang="tr-TR" altLang="tr-TR" sz="1800">
                <a:latin typeface="Arial" panose="020B0604020202020204" pitchFamily="34" charset="0"/>
              </a:rPr>
              <a:t/>
            </a:r>
            <a:br>
              <a:rPr lang="tr-TR" altLang="tr-TR" sz="1800">
                <a:latin typeface="Arial" panose="020B0604020202020204" pitchFamily="34" charset="0"/>
              </a:rPr>
            </a:br>
            <a:endParaRPr lang="tr-TR" altLang="tr-TR" sz="1800">
              <a:latin typeface="Arial" panose="020B0604020202020204" pitchFamily="34" charset="0"/>
            </a:endParaRPr>
          </a:p>
        </p:txBody>
      </p:sp>
    </p:spTree>
    <p:extLst>
      <p:ext uri="{BB962C8B-B14F-4D97-AF65-F5344CB8AC3E}">
        <p14:creationId xmlns:p14="http://schemas.microsoft.com/office/powerpoint/2010/main" val="30876326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Başlık"/>
          <p:cNvSpPr>
            <a:spLocks noGrp="1"/>
          </p:cNvSpPr>
          <p:nvPr>
            <p:ph type="title"/>
          </p:nvPr>
        </p:nvSpPr>
        <p:spPr/>
        <p:txBody>
          <a:bodyPr/>
          <a:lstStyle/>
          <a:p>
            <a:pPr algn="ctr" eaLnBrk="1" hangingPunct="1"/>
            <a:r>
              <a:rPr lang="tr-TR" altLang="tr-TR" sz="2400"/>
              <a:t>śauryaṃ tejo dhṛtir dākṣyaṃ yuddhe cā ‘pî apalāyanam</a:t>
            </a:r>
            <a:br>
              <a:rPr lang="tr-TR" altLang="tr-TR" sz="2400"/>
            </a:br>
            <a:r>
              <a:rPr lang="tr-TR" altLang="tr-TR" sz="2400">
                <a:solidFill>
                  <a:srgbClr val="C00000"/>
                </a:solidFill>
              </a:rPr>
              <a:t>dānam īśvarabhāvaś ca kṣātraṃ karma svabhāvajam</a:t>
            </a:r>
            <a:r>
              <a:rPr lang="tr-TR" altLang="tr-TR" sz="2400"/>
              <a:t/>
            </a:r>
            <a:br>
              <a:rPr lang="tr-TR" altLang="tr-TR" sz="2400"/>
            </a:br>
            <a:r>
              <a:rPr lang="tr-TR" altLang="tr-TR" sz="2400"/>
              <a:t>							</a:t>
            </a:r>
            <a:r>
              <a:rPr lang="tr-TR" altLang="tr-TR" sz="1800"/>
              <a:t>18.43</a:t>
            </a:r>
            <a:endParaRPr lang="tr-TR" altLang="tr-TR" sz="2400"/>
          </a:p>
        </p:txBody>
      </p:sp>
      <p:sp>
        <p:nvSpPr>
          <p:cNvPr id="67587" name="2 İçerik Yer Tutucusu"/>
          <p:cNvSpPr>
            <a:spLocks noGrp="1"/>
          </p:cNvSpPr>
          <p:nvPr>
            <p:ph idx="1"/>
          </p:nvPr>
        </p:nvSpPr>
        <p:spPr>
          <a:xfrm>
            <a:off x="1981200" y="2286001"/>
            <a:ext cx="8229600" cy="4143375"/>
          </a:xfrm>
        </p:spPr>
        <p:txBody>
          <a:bodyPr>
            <a:normAutofit lnSpcReduction="10000"/>
          </a:bodyPr>
          <a:lstStyle/>
          <a:p>
            <a:pPr marL="274320" indent="-274320">
              <a:buClr>
                <a:schemeClr val="accent3"/>
              </a:buClr>
              <a:buFont typeface="Wingdings 2"/>
              <a:buChar char=""/>
              <a:defRPr/>
            </a:pPr>
            <a:r>
              <a:rPr lang="tr-TR" sz="2400" dirty="0" err="1">
                <a:solidFill>
                  <a:srgbClr val="C00000"/>
                </a:solidFill>
              </a:rPr>
              <a:t>dānam</a:t>
            </a:r>
            <a:r>
              <a:rPr lang="tr-TR" sz="2400" dirty="0"/>
              <a:t> : cömertlik</a:t>
            </a:r>
          </a:p>
          <a:p>
            <a:pPr marL="274320" indent="-274320">
              <a:buClr>
                <a:schemeClr val="accent3"/>
              </a:buClr>
              <a:buFont typeface="Wingdings 2"/>
              <a:buChar char=""/>
              <a:defRPr/>
            </a:pPr>
            <a:r>
              <a:rPr lang="tr-TR" sz="2400" dirty="0" err="1">
                <a:solidFill>
                  <a:srgbClr val="C00000"/>
                </a:solidFill>
              </a:rPr>
              <a:t>iśvarabhāvaś</a:t>
            </a:r>
            <a:r>
              <a:rPr lang="tr-TR" sz="2400" dirty="0"/>
              <a:t> : liderlik eden, önder</a:t>
            </a:r>
          </a:p>
          <a:p>
            <a:pPr marL="274320" indent="-274320">
              <a:buClr>
                <a:schemeClr val="accent3"/>
              </a:buClr>
              <a:buFont typeface="Wingdings 2"/>
              <a:buChar char=""/>
              <a:defRPr/>
            </a:pPr>
            <a:r>
              <a:rPr lang="tr-TR" sz="2400" dirty="0" err="1">
                <a:solidFill>
                  <a:srgbClr val="C00000"/>
                </a:solidFill>
              </a:rPr>
              <a:t>ca</a:t>
            </a:r>
            <a:r>
              <a:rPr lang="tr-TR" sz="2400" dirty="0"/>
              <a:t> : ve</a:t>
            </a:r>
          </a:p>
          <a:p>
            <a:pPr marL="274320" indent="-274320">
              <a:buClr>
                <a:schemeClr val="accent3"/>
              </a:buClr>
              <a:buFont typeface="Wingdings 2"/>
              <a:buChar char=""/>
              <a:defRPr/>
            </a:pPr>
            <a:r>
              <a:rPr lang="tr-TR" sz="2400" dirty="0">
                <a:solidFill>
                  <a:srgbClr val="C00000"/>
                </a:solidFill>
              </a:rPr>
              <a:t>kṣ</a:t>
            </a:r>
            <a:r>
              <a:rPr lang="tr-TR" sz="2400" dirty="0" err="1">
                <a:solidFill>
                  <a:srgbClr val="C00000"/>
                </a:solidFill>
              </a:rPr>
              <a:t>ātra</a:t>
            </a:r>
            <a:r>
              <a:rPr lang="tr-TR" sz="2400" dirty="0">
                <a:solidFill>
                  <a:srgbClr val="C00000"/>
                </a:solidFill>
              </a:rPr>
              <a:t>ṃ</a:t>
            </a:r>
            <a:r>
              <a:rPr lang="tr-TR" sz="2400" dirty="0"/>
              <a:t>: </a:t>
            </a:r>
            <a:r>
              <a:rPr lang="tr-TR" sz="2400" dirty="0" err="1"/>
              <a:t>Kşatriya’nın</a:t>
            </a:r>
            <a:r>
              <a:rPr lang="tr-TR" sz="2400" dirty="0"/>
              <a:t> </a:t>
            </a:r>
          </a:p>
          <a:p>
            <a:pPr marL="274320" indent="-274320">
              <a:buClr>
                <a:schemeClr val="accent3"/>
              </a:buClr>
              <a:buFont typeface="Wingdings 2"/>
              <a:buChar char=""/>
              <a:defRPr/>
            </a:pPr>
            <a:r>
              <a:rPr lang="tr-TR" sz="2400" dirty="0">
                <a:solidFill>
                  <a:srgbClr val="C00000"/>
                </a:solidFill>
              </a:rPr>
              <a:t>karma</a:t>
            </a:r>
            <a:r>
              <a:rPr lang="tr-TR" sz="2400" dirty="0"/>
              <a:t> : eylem, fiil, görev</a:t>
            </a:r>
          </a:p>
          <a:p>
            <a:pPr marL="274320" indent="-274320">
              <a:buClr>
                <a:schemeClr val="accent3"/>
              </a:buClr>
              <a:buFont typeface="Wingdings 2"/>
              <a:buChar char=""/>
              <a:defRPr/>
            </a:pPr>
            <a:r>
              <a:rPr lang="tr-TR" sz="2400" dirty="0" err="1">
                <a:solidFill>
                  <a:srgbClr val="C00000"/>
                </a:solidFill>
              </a:rPr>
              <a:t>svabhāva</a:t>
            </a:r>
            <a:r>
              <a:rPr lang="tr-TR" sz="2400" dirty="0">
                <a:solidFill>
                  <a:srgbClr val="C00000"/>
                </a:solidFill>
              </a:rPr>
              <a:t> </a:t>
            </a:r>
            <a:r>
              <a:rPr lang="tr-TR" sz="2400" dirty="0" err="1">
                <a:solidFill>
                  <a:srgbClr val="C00000"/>
                </a:solidFill>
              </a:rPr>
              <a:t>jam</a:t>
            </a:r>
            <a:r>
              <a:rPr lang="tr-TR" sz="2400" dirty="0">
                <a:solidFill>
                  <a:srgbClr val="C00000"/>
                </a:solidFill>
              </a:rPr>
              <a:t> </a:t>
            </a:r>
            <a:r>
              <a:rPr lang="tr-TR" sz="2400" dirty="0"/>
              <a:t>: doğasında vardır (karakterinden gelir)</a:t>
            </a:r>
          </a:p>
          <a:p>
            <a:pPr marL="274320" indent="-274320">
              <a:buClr>
                <a:schemeClr val="accent3"/>
              </a:buClr>
              <a:buFont typeface="Wingdings 2"/>
              <a:buChar char=""/>
              <a:defRPr/>
            </a:pPr>
            <a:endParaRPr lang="tr-TR" sz="2400" dirty="0"/>
          </a:p>
          <a:p>
            <a:pPr marL="274320" indent="-274320">
              <a:buClr>
                <a:schemeClr val="accent3"/>
              </a:buClr>
              <a:buFont typeface="Wingdings 2"/>
              <a:buChar char=""/>
              <a:defRPr/>
            </a:pPr>
            <a:r>
              <a:rPr lang="tr-TR" sz="2400" dirty="0">
                <a:solidFill>
                  <a:schemeClr val="tx2"/>
                </a:solidFill>
              </a:rPr>
              <a:t>Kısaca anlamı: C</a:t>
            </a:r>
            <a:r>
              <a:rPr lang="tr-TR" sz="2400" dirty="0"/>
              <a:t>esaret, ihtişam, dayanıklılık, savaşta el çabukluğu ve ustalık;  cömertlik ve liderlik </a:t>
            </a:r>
            <a:r>
              <a:rPr lang="tr-TR" sz="2400" dirty="0" err="1"/>
              <a:t>Kşatriya’nın</a:t>
            </a:r>
            <a:r>
              <a:rPr lang="tr-TR" sz="2400" dirty="0"/>
              <a:t> görevleridir. Bu özellikler onun doğasında vardır.</a:t>
            </a:r>
          </a:p>
        </p:txBody>
      </p:sp>
    </p:spTree>
    <p:extLst>
      <p:ext uri="{BB962C8B-B14F-4D97-AF65-F5344CB8AC3E}">
        <p14:creationId xmlns:p14="http://schemas.microsoft.com/office/powerpoint/2010/main" val="1703305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Başlık"/>
          <p:cNvSpPr>
            <a:spLocks noGrp="1"/>
          </p:cNvSpPr>
          <p:nvPr>
            <p:ph type="title"/>
          </p:nvPr>
        </p:nvSpPr>
        <p:spPr/>
        <p:txBody>
          <a:bodyPr/>
          <a:lstStyle/>
          <a:p>
            <a:pPr eaLnBrk="1" hangingPunct="1"/>
            <a:r>
              <a:rPr lang="tr-TR" altLang="tr-TR" sz="4800">
                <a:solidFill>
                  <a:srgbClr val="FF0000"/>
                </a:solidFill>
              </a:rPr>
              <a:t>8. Örnek dize</a:t>
            </a:r>
          </a:p>
        </p:txBody>
      </p:sp>
      <p:sp>
        <p:nvSpPr>
          <p:cNvPr id="71683" name="2 İçerik Yer Tutucusu"/>
          <p:cNvSpPr>
            <a:spLocks noGrp="1"/>
          </p:cNvSpPr>
          <p:nvPr>
            <p:ph idx="1"/>
          </p:nvPr>
        </p:nvSpPr>
        <p:spPr/>
        <p:txBody>
          <a:bodyPr/>
          <a:lstStyle/>
          <a:p>
            <a:pPr eaLnBrk="1" hangingPunct="1"/>
            <a:endParaRPr lang="tr-TR" altLang="tr-TR" smtClean="0"/>
          </a:p>
          <a:p>
            <a:pPr eaLnBrk="1" hangingPunct="1"/>
            <a:r>
              <a:rPr lang="tr-TR" altLang="tr-TR"/>
              <a:t>kṛṣigaurakṣyavāṇijyaṃ vaiśyakarma svabhāvajam</a:t>
            </a:r>
            <a:br>
              <a:rPr lang="tr-TR" altLang="tr-TR"/>
            </a:br>
            <a:r>
              <a:rPr lang="tr-TR" altLang="tr-TR"/>
              <a:t>paricaryātmakaṃ karma śūdrasyāpi svabhāvajam</a:t>
            </a:r>
            <a:br>
              <a:rPr lang="tr-TR" altLang="tr-TR"/>
            </a:br>
            <a:r>
              <a:rPr lang="tr-TR" altLang="tr-TR"/>
              <a:t>							</a:t>
            </a:r>
            <a:r>
              <a:rPr lang="tr-TR" altLang="tr-TR" sz="2000"/>
              <a:t>18.44</a:t>
            </a:r>
            <a:endParaRPr lang="tr-TR" altLang="tr-TR"/>
          </a:p>
          <a:p>
            <a:pPr eaLnBrk="1" hangingPunct="1"/>
            <a:endParaRPr lang="tr-TR" altLang="tr-TR" smtClean="0"/>
          </a:p>
          <a:p>
            <a:pPr eaLnBrk="1" hangingPunct="1"/>
            <a:r>
              <a:rPr lang="tr-TR" altLang="tr-TR" i="1" smtClean="0">
                <a:solidFill>
                  <a:srgbClr val="7030A0"/>
                </a:solidFill>
              </a:rPr>
              <a:t>Vaisya ve Sudra’nın görevleri, özellikleri:</a:t>
            </a:r>
          </a:p>
        </p:txBody>
      </p:sp>
    </p:spTree>
    <p:extLst>
      <p:ext uri="{BB962C8B-B14F-4D97-AF65-F5344CB8AC3E}">
        <p14:creationId xmlns:p14="http://schemas.microsoft.com/office/powerpoint/2010/main" val="42065028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779</Words>
  <Application>Microsoft Office PowerPoint</Application>
  <PresentationFormat>Geniş ekran</PresentationFormat>
  <Paragraphs>88</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Wingdings 2</vt:lpstr>
      <vt:lpstr>Office Teması</vt:lpstr>
      <vt:lpstr>PowerPoint Sunusu</vt:lpstr>
      <vt:lpstr>  śamo damas tapaḥ śaucaṃ kṣāntir ārjavam eva ca jñānaṃ vijñānam āstikyaṃ brahmakarma svabhāvajam                                                                                           18.42</vt:lpstr>
      <vt:lpstr>                                                                                              </vt:lpstr>
      <vt:lpstr>PowerPoint Sunusu</vt:lpstr>
      <vt:lpstr>Brahmin’in görevleri kısaca;</vt:lpstr>
      <vt:lpstr>7. Örnek dize</vt:lpstr>
      <vt:lpstr> śauryaṃ tejo dhṛtir dākṣyaṃ yuddhe cā ‘pî apalāyanam dānam īśvarabhāvaś ca kṣātraṃ karma svabhāvajam        18.43</vt:lpstr>
      <vt:lpstr>śauryaṃ tejo dhṛtir dākṣyaṃ yuddhe cā ‘pî apalāyanam dānam īśvarabhāvaś ca kṣātraṃ karma svabhāvajam        18.43</vt:lpstr>
      <vt:lpstr>8. Örnek dize</vt:lpstr>
      <vt:lpstr>kṛṣigaurakṣyavāṇijyaṃ vaiśyakarma svabhāvajam paricaryātmakaṃ karma śūdrasyāpi svabhāvajam       18.44</vt:lpstr>
      <vt:lpstr>Kısa bir açıklama: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2</cp:revision>
  <dcterms:created xsi:type="dcterms:W3CDTF">2020-07-10T14:03:05Z</dcterms:created>
  <dcterms:modified xsi:type="dcterms:W3CDTF">2020-07-10T14:03:35Z</dcterms:modified>
</cp:coreProperties>
</file>