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809" autoAdjust="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881901F1-35E1-43B8-8EA7-3015421E3BA2}"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C9D8D4A-EBD9-4103-ABA8-70215EB2D8BE}"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81901F1-35E1-43B8-8EA7-3015421E3BA2}"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C9D8D4A-EBD9-4103-ABA8-70215EB2D8BE}"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81901F1-35E1-43B8-8EA7-3015421E3BA2}"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C9D8D4A-EBD9-4103-ABA8-70215EB2D8BE}"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81901F1-35E1-43B8-8EA7-3015421E3BA2}"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C9D8D4A-EBD9-4103-ABA8-70215EB2D8BE}"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81901F1-35E1-43B8-8EA7-3015421E3BA2}"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C9D8D4A-EBD9-4103-ABA8-70215EB2D8BE}"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881901F1-35E1-43B8-8EA7-3015421E3BA2}"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C9D8D4A-EBD9-4103-ABA8-70215EB2D8BE}"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881901F1-35E1-43B8-8EA7-3015421E3BA2}" type="datetimeFigureOut">
              <a:rPr lang="tr-TR" smtClean="0"/>
              <a:t>08.05.2020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C9D8D4A-EBD9-4103-ABA8-70215EB2D8BE}"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881901F1-35E1-43B8-8EA7-3015421E3BA2}" type="datetimeFigureOut">
              <a:rPr lang="tr-TR" smtClean="0"/>
              <a:t>08.05.2020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C9D8D4A-EBD9-4103-ABA8-70215EB2D8BE}"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901F1-35E1-43B8-8EA7-3015421E3BA2}" type="datetimeFigureOut">
              <a:rPr lang="tr-TR" smtClean="0"/>
              <a:t>08.05.2020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5C9D8D4A-EBD9-4103-ABA8-70215EB2D8BE}"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81901F1-35E1-43B8-8EA7-3015421E3BA2}"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C9D8D4A-EBD9-4103-ABA8-70215EB2D8BE}"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81901F1-35E1-43B8-8EA7-3015421E3BA2}"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C9D8D4A-EBD9-4103-ABA8-70215EB2D8BE}"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1901F1-35E1-43B8-8EA7-3015421E3BA2}" type="datetimeFigureOut">
              <a:rPr lang="tr-TR" smtClean="0"/>
              <a:t>08.05.2020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9D8D4A-EBD9-4103-ABA8-70215EB2D8BE}"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İŞLETMELERDE SOSYAL GÜVENLİK UYGULAMALARI</a:t>
            </a:r>
            <a:endParaRPr lang="tr-TR" dirty="0"/>
          </a:p>
        </p:txBody>
      </p:sp>
      <p:sp>
        <p:nvSpPr>
          <p:cNvPr id="3" name="Subtitle 2"/>
          <p:cNvSpPr>
            <a:spLocks noGrp="1"/>
          </p:cNvSpPr>
          <p:nvPr>
            <p:ph type="subTitle" idx="1"/>
          </p:nvPr>
        </p:nvSpPr>
        <p:spPr/>
        <p:txBody>
          <a:bodyPr/>
          <a:lstStyle/>
          <a:p>
            <a:r>
              <a:rPr lang="tr-TR" dirty="0" smtClean="0"/>
              <a:t>11. HAFTA</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r>
              <a:rPr lang="tr-TR" dirty="0" smtClean="0"/>
              <a:t>İsteğe bağlı sigorta primi, 82 nci maddeye göre belirlenen prime esas kazancın alt sınırı ile üst sınırı arasında, sigortalı tarafından belirlenen prime esas aylık kazancın % 32'sidir.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Bunun % 20'si malûllük, yaşlılık ve ölüm sigortaları primi, % 12'si genel sağlık sigortası primidir. 51 inci maddenin üçüncü fıkrasında belirtilenler için 82 nci maddeye göre belirlenen prime esas kazancın alt sınırı ile üst sınırı arasında olmak kaydıyla belirlenen günlük kazanç ve gün sayısı üzerinden malûllük, yaşlılık ve ölüm sigortaları ile genel sağlık sigortası primi alınır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r>
              <a:rPr lang="tr-TR" dirty="0" smtClean="0"/>
              <a:t>Bu Kanuna göre sigortalıya bağlanacak aylıklar ile ölen sigortalının hak sahiplerinin aylıklarının hesabına esas tutar, çalışma sürelerindeki her yıl için 82 nci maddeye göre tespit edilen prime esas günlük kazanç alt sınırları dikkate alınarak,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talep veya ölüm yılına ait Ocak ayı itibariyle 29 uncu maddenin ikinci fıkrasına göre belirlenen ortalama aylık kazancın % 35'inden, sigortalının bakmakla yükümlü olduğu eşi veya çocuğu varsa % 40'ından az olamaz. Hak sahibi kimselerin aylıkları; hak sahibi bir kişi ise bu fıkraya göre hesaplanan alt sınır aylığının % 80'inden, hak sahibi iki kişi ise % 90'ından az olamaz.</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92500" lnSpcReduction="20000"/>
          </a:bodyPr>
          <a:lstStyle/>
          <a:p>
            <a:r>
              <a:rPr lang="tr-TR" dirty="0" smtClean="0"/>
              <a:t>Ülkemizde öğrenim gören yabancı uyruklu öğrenciler birinci fıkranın (d) bendindeki ve 52 nci maddenin ikinci fıkrasının ikinci cümlesindeki şartlar aranmaksızın ilk kayıt tarihinden itibaren üç ay içinde talepte bulunmaları hâlinde genel sağlık sigortalısı olurlar. Bu sürede talepte bulunmayanlar hakkında öğrenimleri süresince genel sağlık sigortası hükümleri uygulanmaz. Kendilerince 82 nci maddeye göre belirlenen prime esas günlük kazanç alt sınırının üçte birinin 30 günlük tutarı üzerinden genel sağlık sigortası primi ödenir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85000" lnSpcReduction="10000"/>
          </a:bodyPr>
          <a:lstStyle/>
          <a:p>
            <a:r>
              <a:rPr lang="tr-TR" dirty="0" smtClean="0"/>
              <a:t>19/3/1969 tarihli ve 1136 sayılı Avukatlık Kanunu uyarınca avukatlık stajı yapmakta olanlardan bu Kanuna göre genel sağlık sigortalısı veya bakmakla yükümlü olunan kişi durumunda olmayanlar staj süresi ile sınırlı olmak üzere genel sağlık sigortalısı sayılır. </a:t>
            </a:r>
          </a:p>
          <a:p>
            <a:r>
              <a:rPr lang="tr-TR" dirty="0" smtClean="0"/>
              <a:t>Bu şekilde genel sağlık sigortalısı sayılanların genel sağlık sigortası primleri Kanunun 82 nci maddesine göre belirlenen prime esas günlük kazanç alt sınırının otuz günlük tutarının % 6'sıdır. Bu primler Türkiye Barolar Birliği tarafından ödenir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85000" lnSpcReduction="20000"/>
          </a:bodyPr>
          <a:lstStyle/>
          <a:p>
            <a:r>
              <a:rPr lang="tr-TR" dirty="0" smtClean="0"/>
              <a:t>29/7/2002 tarihli ve 4769 sayılı Ceza İnfaz Kurumları ve Tutukevleri Personeli Eğitim Merkezleri Kanunu kapsamına göre hizmet öncesi eğitime alınanlar, eğitim gördükleri süre içinde genel sağlık sigortalısı sayılırlar. </a:t>
            </a:r>
          </a:p>
          <a:p>
            <a:r>
              <a:rPr lang="tr-TR" dirty="0" smtClean="0"/>
              <a:t>Bu kişilerin genel sağlık sigortası primleri, 82 nci maddeye göre belirlenen prime esas günlük kazanç alt sınırının otuz günlük tutarı üzerinden Adalet Bakanlığı bütçesinden ödenir. Bu kişilerin, 3 üncü maddenin birinci fıkrasının (10) numaralı bendine göre tespit edilecek eş ve çocukları ile ana ve babaları da bakmakla yükümlü olunan kişi sıfatıyla genel sağlık sigortasından yararlandırılır</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431</Words>
  <Application>Microsoft Office PowerPoint</Application>
  <PresentationFormat>On-screen Show (4:3)</PresentationFormat>
  <Paragraphs>11</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İŞLETMELERDE SOSYAL GÜVENLİK UYGULAMALARI</vt:lpstr>
      <vt:lpstr>Slide 2</vt:lpstr>
      <vt:lpstr>Slide 3</vt:lpstr>
      <vt:lpstr>Slide 4</vt:lpstr>
      <vt:lpstr>Slide 5</vt:lpstr>
      <vt:lpstr>Slide 6</vt:lpstr>
      <vt:lpstr>Slide 7</vt:lpstr>
      <vt:lpstr>Slide 8</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İŞLETMELERDE SOSYAL GÜVENLİK UYGULAMALARI</dc:title>
  <dc:creator>Tuğba&amp;Cihan</dc:creator>
  <cp:lastModifiedBy>Tuğba&amp;Cihan</cp:lastModifiedBy>
  <cp:revision>1</cp:revision>
  <dcterms:created xsi:type="dcterms:W3CDTF">2020-05-08T09:42:37Z</dcterms:created>
  <dcterms:modified xsi:type="dcterms:W3CDTF">2020-05-08T09:45:51Z</dcterms:modified>
</cp:coreProperties>
</file>