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61" r:id="rId5"/>
    <p:sldId id="262" r:id="rId6"/>
    <p:sldId id="258" r:id="rId7"/>
    <p:sldId id="259"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354229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3961744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466021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871367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5497B8-545C-43B2-AACD-518E2E59AF07}"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270893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B5497B8-545C-43B2-AACD-518E2E59AF07}"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2322221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B5497B8-545C-43B2-AACD-518E2E59AF07}"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1745128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B5497B8-545C-43B2-AACD-518E2E59AF07}"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100620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5497B8-545C-43B2-AACD-518E2E59AF07}"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1792052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5497B8-545C-43B2-AACD-518E2E59AF07}"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3358654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5497B8-545C-43B2-AACD-518E2E59AF07}"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B742D67-528C-4DDD-BF91-B66FF5536843}" type="slidenum">
              <a:rPr lang="tr-TR" smtClean="0"/>
              <a:t>‹#›</a:t>
            </a:fld>
            <a:endParaRPr lang="tr-TR"/>
          </a:p>
        </p:txBody>
      </p:sp>
    </p:spTree>
    <p:extLst>
      <p:ext uri="{BB962C8B-B14F-4D97-AF65-F5344CB8AC3E}">
        <p14:creationId xmlns:p14="http://schemas.microsoft.com/office/powerpoint/2010/main" val="2551711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5497B8-545C-43B2-AACD-518E2E59AF07}"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42D67-528C-4DDD-BF91-B66FF5536843}" type="slidenum">
              <a:rPr lang="tr-TR" smtClean="0"/>
              <a:t>‹#›</a:t>
            </a:fld>
            <a:endParaRPr lang="tr-TR"/>
          </a:p>
        </p:txBody>
      </p:sp>
    </p:spTree>
    <p:extLst>
      <p:ext uri="{BB962C8B-B14F-4D97-AF65-F5344CB8AC3E}">
        <p14:creationId xmlns:p14="http://schemas.microsoft.com/office/powerpoint/2010/main" val="588898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www.chem.utoronto.ca/coursenotes/analsci/stats/MeasMeanVar.htm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30136" y="1974192"/>
            <a:ext cx="9008917" cy="1200329"/>
          </a:xfrm>
          <a:prstGeom prst="rect">
            <a:avLst/>
          </a:prstGeom>
        </p:spPr>
        <p:txBody>
          <a:bodyPr wrap="square">
            <a:spAutoFit/>
          </a:bodyPr>
          <a:lstStyle/>
          <a:p>
            <a:r>
              <a:rPr lang="en-US" b="0" i="0" dirty="0" smtClean="0">
                <a:solidFill>
                  <a:srgbClr val="000000"/>
                </a:solidFill>
                <a:effectLst/>
                <a:latin typeface="Georgia" panose="02040502050405020303" pitchFamily="18" charset="0"/>
              </a:rPr>
              <a:t>Modern </a:t>
            </a:r>
            <a:r>
              <a:rPr lang="en-US" b="0" i="0" dirty="0" smtClean="0">
                <a:solidFill>
                  <a:srgbClr val="000000"/>
                </a:solidFill>
                <a:effectLst/>
                <a:latin typeface="Georgia" panose="02040502050405020303" pitchFamily="18" charset="0"/>
              </a:rPr>
              <a:t>analytical chemistry is concerned with the detection, identification, and measurement of the chemical composition of unknown substances using existing instrumental techniques, and the development or application of new techniques and instruments. </a:t>
            </a:r>
          </a:p>
        </p:txBody>
      </p:sp>
    </p:spTree>
    <p:extLst>
      <p:ext uri="{BB962C8B-B14F-4D97-AF65-F5344CB8AC3E}">
        <p14:creationId xmlns:p14="http://schemas.microsoft.com/office/powerpoint/2010/main" val="3035655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828836"/>
            <a:ext cx="6096000" cy="1200329"/>
          </a:xfrm>
          <a:prstGeom prst="rect">
            <a:avLst/>
          </a:prstGeom>
        </p:spPr>
        <p:txBody>
          <a:bodyPr>
            <a:spAutoFit/>
          </a:bodyPr>
          <a:lstStyle/>
          <a:p>
            <a:r>
              <a:rPr lang="en-US" dirty="0">
                <a:solidFill>
                  <a:srgbClr val="000000"/>
                </a:solidFill>
                <a:latin typeface="Georgia" panose="02040502050405020303" pitchFamily="18" charset="0"/>
              </a:rPr>
              <a:t>It is a quantitative science, meaning that the desired result is almost always numeric. We need to know that there is 55 </a:t>
            </a:r>
            <a:r>
              <a:rPr lang="en-US" dirty="0" err="1">
                <a:solidFill>
                  <a:srgbClr val="000000"/>
                </a:solidFill>
                <a:latin typeface="Georgia" panose="02040502050405020303" pitchFamily="18" charset="0"/>
              </a:rPr>
              <a:t>μg</a:t>
            </a:r>
            <a:r>
              <a:rPr lang="en-US" dirty="0">
                <a:solidFill>
                  <a:srgbClr val="000000"/>
                </a:solidFill>
                <a:latin typeface="Georgia" panose="02040502050405020303" pitchFamily="18" charset="0"/>
              </a:rPr>
              <a:t> of mercury in a sample of water, or 20 </a:t>
            </a:r>
            <a:r>
              <a:rPr lang="en-US" dirty="0" err="1">
                <a:solidFill>
                  <a:srgbClr val="000000"/>
                </a:solidFill>
                <a:latin typeface="Georgia" panose="02040502050405020303" pitchFamily="18" charset="0"/>
              </a:rPr>
              <a:t>mM</a:t>
            </a:r>
            <a:r>
              <a:rPr lang="en-US" dirty="0">
                <a:solidFill>
                  <a:srgbClr val="000000"/>
                </a:solidFill>
                <a:latin typeface="Georgia" panose="02040502050405020303" pitchFamily="18" charset="0"/>
              </a:rPr>
              <a:t> glucose in a blood sample.</a:t>
            </a:r>
          </a:p>
        </p:txBody>
      </p:sp>
    </p:spTree>
    <p:extLst>
      <p:ext uri="{BB962C8B-B14F-4D97-AF65-F5344CB8AC3E}">
        <p14:creationId xmlns:p14="http://schemas.microsoft.com/office/powerpoint/2010/main" val="2496216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582341"/>
            <a:ext cx="8458200" cy="1200329"/>
          </a:xfrm>
          <a:prstGeom prst="rect">
            <a:avLst/>
          </a:prstGeom>
        </p:spPr>
        <p:txBody>
          <a:bodyPr wrap="square">
            <a:spAutoFit/>
          </a:bodyPr>
          <a:lstStyle/>
          <a:p>
            <a:r>
              <a:rPr lang="en-US" b="0" i="0" dirty="0" smtClean="0">
                <a:solidFill>
                  <a:srgbClr val="000000"/>
                </a:solidFill>
                <a:effectLst/>
                <a:latin typeface="Georgia" panose="02040502050405020303" pitchFamily="18" charset="0"/>
              </a:rPr>
              <a:t>Quantitative results are obtained using devices or instruments that allow us to determine the concentration of a chemical in a sample from an observable signal. There is </a:t>
            </a:r>
            <a:r>
              <a:rPr lang="en-US" b="0" i="1" dirty="0" smtClean="0">
                <a:solidFill>
                  <a:srgbClr val="000000"/>
                </a:solidFill>
                <a:effectLst/>
                <a:latin typeface="Georgia" panose="02040502050405020303" pitchFamily="18" charset="0"/>
              </a:rPr>
              <a:t>always</a:t>
            </a:r>
            <a:r>
              <a:rPr lang="en-US" b="0" i="0" dirty="0" smtClean="0">
                <a:solidFill>
                  <a:srgbClr val="000000"/>
                </a:solidFill>
                <a:effectLst/>
                <a:latin typeface="Georgia" panose="02040502050405020303" pitchFamily="18" charset="0"/>
              </a:rPr>
              <a:t> some variation in that signal over time due to noise and/or drift within the instrument. </a:t>
            </a:r>
            <a:endParaRPr lang="en-US" b="0" i="0" dirty="0">
              <a:solidFill>
                <a:srgbClr val="000000"/>
              </a:solidFill>
              <a:effectLst/>
              <a:latin typeface="Georgia" panose="02040502050405020303" pitchFamily="18" charset="0"/>
            </a:endParaRPr>
          </a:p>
        </p:txBody>
      </p:sp>
    </p:spTree>
    <p:extLst>
      <p:ext uri="{BB962C8B-B14F-4D97-AF65-F5344CB8AC3E}">
        <p14:creationId xmlns:p14="http://schemas.microsoft.com/office/powerpoint/2010/main" val="4267469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274838"/>
            <a:ext cx="6096000" cy="1477328"/>
          </a:xfrm>
          <a:prstGeom prst="rect">
            <a:avLst/>
          </a:prstGeom>
        </p:spPr>
        <p:txBody>
          <a:bodyPr>
            <a:spAutoFit/>
          </a:bodyPr>
          <a:lstStyle/>
          <a:p>
            <a:r>
              <a:rPr lang="en-US" dirty="0">
                <a:solidFill>
                  <a:srgbClr val="000000"/>
                </a:solidFill>
                <a:latin typeface="Georgia" panose="02040502050405020303" pitchFamily="18" charset="0"/>
              </a:rPr>
              <a:t>We also need to </a:t>
            </a:r>
            <a:r>
              <a:rPr lang="en-US" i="1" dirty="0">
                <a:solidFill>
                  <a:srgbClr val="000000"/>
                </a:solidFill>
                <a:latin typeface="Georgia" panose="02040502050405020303" pitchFamily="18" charset="0"/>
              </a:rPr>
              <a:t>calibrate</a:t>
            </a:r>
            <a:r>
              <a:rPr lang="en-US" dirty="0">
                <a:solidFill>
                  <a:srgbClr val="000000"/>
                </a:solidFill>
                <a:latin typeface="Georgia" panose="02040502050405020303" pitchFamily="18" charset="0"/>
              </a:rPr>
              <a:t> the response as a function of </a:t>
            </a:r>
            <a:r>
              <a:rPr lang="en-US" dirty="0" err="1">
                <a:solidFill>
                  <a:srgbClr val="000000"/>
                </a:solidFill>
                <a:latin typeface="Georgia" panose="02040502050405020303" pitchFamily="18" charset="0"/>
              </a:rPr>
              <a:t>analyte</a:t>
            </a:r>
            <a:r>
              <a:rPr lang="en-US" dirty="0">
                <a:solidFill>
                  <a:srgbClr val="000000"/>
                </a:solidFill>
                <a:latin typeface="Georgia" panose="02040502050405020303" pitchFamily="18" charset="0"/>
              </a:rPr>
              <a:t> concentration in order to obtain meaningful quantitative data. As a result, there is </a:t>
            </a:r>
            <a:r>
              <a:rPr lang="en-US" i="1" dirty="0">
                <a:solidFill>
                  <a:srgbClr val="000000"/>
                </a:solidFill>
                <a:latin typeface="Georgia" panose="02040502050405020303" pitchFamily="18" charset="0"/>
              </a:rPr>
              <a:t>always</a:t>
            </a:r>
            <a:r>
              <a:rPr lang="en-US" dirty="0">
                <a:solidFill>
                  <a:srgbClr val="000000"/>
                </a:solidFill>
                <a:latin typeface="Georgia" panose="02040502050405020303" pitchFamily="18" charset="0"/>
              </a:rPr>
              <a:t> an </a:t>
            </a:r>
            <a:r>
              <a:rPr lang="en-US" i="1" dirty="0">
                <a:solidFill>
                  <a:srgbClr val="000000"/>
                </a:solidFill>
                <a:latin typeface="Georgia" panose="02040502050405020303" pitchFamily="18" charset="0"/>
              </a:rPr>
              <a:t>error</a:t>
            </a:r>
            <a:r>
              <a:rPr lang="en-US" dirty="0">
                <a:solidFill>
                  <a:srgbClr val="000000"/>
                </a:solidFill>
                <a:latin typeface="Georgia" panose="02040502050405020303" pitchFamily="18" charset="0"/>
              </a:rPr>
              <a:t>, a deviation from the </a:t>
            </a:r>
            <a:r>
              <a:rPr lang="en-US" i="1" dirty="0">
                <a:solidFill>
                  <a:srgbClr val="000000"/>
                </a:solidFill>
                <a:latin typeface="Georgia" panose="02040502050405020303" pitchFamily="18" charset="0"/>
              </a:rPr>
              <a:t>true</a:t>
            </a:r>
            <a:r>
              <a:rPr lang="en-US" dirty="0">
                <a:solidFill>
                  <a:srgbClr val="000000"/>
                </a:solidFill>
                <a:latin typeface="Georgia" panose="02040502050405020303" pitchFamily="18" charset="0"/>
              </a:rPr>
              <a:t> value, inherent in that measurement. </a:t>
            </a:r>
            <a:endParaRPr lang="en-US"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03468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828836"/>
            <a:ext cx="6096000" cy="1200329"/>
          </a:xfrm>
          <a:prstGeom prst="rect">
            <a:avLst/>
          </a:prstGeom>
        </p:spPr>
        <p:txBody>
          <a:bodyPr>
            <a:spAutoFit/>
          </a:bodyPr>
          <a:lstStyle/>
          <a:p>
            <a:r>
              <a:rPr lang="en-US" dirty="0">
                <a:solidFill>
                  <a:srgbClr val="000000"/>
                </a:solidFill>
                <a:latin typeface="Georgia" panose="02040502050405020303" pitchFamily="18" charset="0"/>
              </a:rPr>
              <a:t>One of the uses of statistics in analytical chemistry is therefore to provide an </a:t>
            </a:r>
            <a:r>
              <a:rPr lang="en-US" i="1" dirty="0">
                <a:solidFill>
                  <a:srgbClr val="000000"/>
                </a:solidFill>
                <a:latin typeface="Georgia" panose="02040502050405020303" pitchFamily="18" charset="0"/>
              </a:rPr>
              <a:t>estimate</a:t>
            </a:r>
            <a:r>
              <a:rPr lang="en-US" dirty="0">
                <a:solidFill>
                  <a:srgbClr val="000000"/>
                </a:solidFill>
                <a:latin typeface="Georgia" panose="02040502050405020303" pitchFamily="18" charset="0"/>
              </a:rPr>
              <a:t> of the likely value of that error; in other words, to establish the </a:t>
            </a:r>
            <a:r>
              <a:rPr lang="en-US" i="1" dirty="0">
                <a:solidFill>
                  <a:srgbClr val="000000"/>
                </a:solidFill>
                <a:latin typeface="Georgia" panose="02040502050405020303" pitchFamily="18" charset="0"/>
              </a:rPr>
              <a:t>uncertainty</a:t>
            </a:r>
            <a:r>
              <a:rPr lang="en-US" dirty="0">
                <a:solidFill>
                  <a:srgbClr val="000000"/>
                </a:solidFill>
                <a:latin typeface="Georgia" panose="02040502050405020303" pitchFamily="18" charset="0"/>
              </a:rPr>
              <a:t> associated with the measurement.</a:t>
            </a:r>
            <a:endParaRPr lang="en-US" dirty="0">
              <a:solidFill>
                <a:srgbClr val="000000"/>
              </a:solidFill>
              <a:latin typeface="Georgia" panose="02040502050405020303" pitchFamily="18" charset="0"/>
            </a:endParaRPr>
          </a:p>
        </p:txBody>
      </p:sp>
    </p:spTree>
    <p:extLst>
      <p:ext uri="{BB962C8B-B14F-4D97-AF65-F5344CB8AC3E}">
        <p14:creationId xmlns:p14="http://schemas.microsoft.com/office/powerpoint/2010/main" val="2471230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81991" y="2551837"/>
            <a:ext cx="7762009" cy="1200329"/>
          </a:xfrm>
          <a:prstGeom prst="rect">
            <a:avLst/>
          </a:prstGeom>
        </p:spPr>
        <p:txBody>
          <a:bodyPr wrap="square">
            <a:spAutoFit/>
          </a:bodyPr>
          <a:lstStyle/>
          <a:p>
            <a:r>
              <a:rPr lang="en-US" b="1" i="1" dirty="0" smtClean="0">
                <a:solidFill>
                  <a:srgbClr val="000000"/>
                </a:solidFill>
                <a:effectLst/>
                <a:latin typeface="Arial" panose="020B0604020202020204" pitchFamily="34" charset="0"/>
              </a:rPr>
              <a:t>Accuracy &amp; Precision:</a:t>
            </a:r>
          </a:p>
          <a:p>
            <a:r>
              <a:rPr lang="en-US" b="0" i="0" dirty="0" smtClean="0">
                <a:solidFill>
                  <a:srgbClr val="000000"/>
                </a:solidFill>
                <a:effectLst/>
                <a:latin typeface="Georgia" panose="02040502050405020303" pitchFamily="18" charset="0"/>
              </a:rPr>
              <a:t>Two terms of importance in any measurement are </a:t>
            </a:r>
            <a:r>
              <a:rPr lang="en-US" b="0" i="1" dirty="0" smtClean="0">
                <a:solidFill>
                  <a:srgbClr val="000000"/>
                </a:solidFill>
                <a:effectLst/>
                <a:latin typeface="Georgia" panose="02040502050405020303" pitchFamily="18" charset="0"/>
              </a:rPr>
              <a:t>accuracy</a:t>
            </a:r>
            <a:r>
              <a:rPr lang="en-US" b="0" i="0" dirty="0" smtClean="0">
                <a:solidFill>
                  <a:srgbClr val="000000"/>
                </a:solidFill>
                <a:effectLst/>
                <a:latin typeface="Georgia" panose="02040502050405020303" pitchFamily="18" charset="0"/>
              </a:rPr>
              <a:t> and </a:t>
            </a:r>
            <a:r>
              <a:rPr lang="en-US" b="0" i="1" dirty="0" smtClean="0">
                <a:solidFill>
                  <a:srgbClr val="000000"/>
                </a:solidFill>
                <a:effectLst/>
                <a:latin typeface="Georgia" panose="02040502050405020303" pitchFamily="18" charset="0"/>
              </a:rPr>
              <a:t>precision</a:t>
            </a:r>
            <a:r>
              <a:rPr lang="en-US" b="0" i="0" dirty="0" smtClean="0">
                <a:solidFill>
                  <a:srgbClr val="000000"/>
                </a:solidFill>
                <a:effectLst/>
                <a:latin typeface="Georgia" panose="02040502050405020303" pitchFamily="18" charset="0"/>
              </a:rPr>
              <a:t>, and it is important to distinguish between them since these terms have highly specific meanings when applied to scientific measurement.</a:t>
            </a:r>
            <a:endParaRPr lang="en-US" b="0" i="0" dirty="0">
              <a:solidFill>
                <a:srgbClr val="000000"/>
              </a:solidFill>
              <a:effectLst/>
              <a:latin typeface="Georgia" panose="02040502050405020303" pitchFamily="18" charset="0"/>
            </a:endParaRPr>
          </a:p>
        </p:txBody>
      </p:sp>
    </p:spTree>
    <p:extLst>
      <p:ext uri="{BB962C8B-B14F-4D97-AF65-F5344CB8AC3E}">
        <p14:creationId xmlns:p14="http://schemas.microsoft.com/office/powerpoint/2010/main" val="1920248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2158410" y="1733107"/>
            <a:ext cx="7357620" cy="1569660"/>
          </a:xfrm>
          <a:prstGeom prst="rect">
            <a:avLst/>
          </a:prstGeom>
        </p:spPr>
        <p:txBody>
          <a:bodyPr wrap="square">
            <a:spAutoFit/>
          </a:bodyPr>
          <a:lstStyle/>
          <a:p>
            <a:pPr lvl="0" eaLnBrk="0" fontAlgn="base" hangingPunct="0">
              <a:spcBef>
                <a:spcPct val="0"/>
              </a:spcBef>
              <a:spcAft>
                <a:spcPct val="0"/>
              </a:spcAft>
            </a:pPr>
            <a:r>
              <a:rPr kumimoji="0" lang="tr-TR" sz="3200" b="1" i="0" u="none" strike="noStrike" cap="none" normalizeH="0" baseline="0" dirty="0" smtClean="0">
                <a:ln>
                  <a:noFill/>
                </a:ln>
                <a:solidFill>
                  <a:srgbClr val="000000"/>
                </a:solidFill>
                <a:effectLst/>
                <a:latin typeface="Georgia" panose="02040502050405020303" pitchFamily="18" charset="0"/>
              </a:rPr>
              <a:t>Accuracy:</a:t>
            </a:r>
          </a:p>
          <a:p>
            <a:pPr lvl="1" indent="-457200" eaLnBrk="0" fontAlgn="base" hangingPunct="0">
              <a:spcBef>
                <a:spcPct val="0"/>
              </a:spcBef>
              <a:spcAft>
                <a:spcPct val="0"/>
              </a:spcAft>
            </a:pPr>
            <a:r>
              <a:rPr kumimoji="0" lang="tr-TR" sz="3200" b="0" i="0" u="none" strike="noStrike" cap="none" normalizeH="0" baseline="0" dirty="0" smtClean="0">
                <a:ln>
                  <a:noFill/>
                </a:ln>
                <a:solidFill>
                  <a:srgbClr val="000000"/>
                </a:solidFill>
                <a:effectLst/>
                <a:latin typeface="Georgia" panose="02040502050405020303" pitchFamily="18" charset="0"/>
              </a:rPr>
              <a:t>Accuracy is defined as the closeness of a result to the </a:t>
            </a:r>
            <a:r>
              <a:rPr kumimoji="0" lang="tr-TR" sz="3200" b="0" i="1" u="none" strike="noStrike" cap="none" normalizeH="0" baseline="0" dirty="0" smtClean="0">
                <a:ln>
                  <a:noFill/>
                </a:ln>
                <a:solidFill>
                  <a:srgbClr val="000000"/>
                </a:solidFill>
                <a:effectLst/>
                <a:latin typeface="Georgia" panose="02040502050405020303" pitchFamily="18" charset="0"/>
              </a:rPr>
              <a:t>true value</a:t>
            </a:r>
            <a:r>
              <a:rPr kumimoji="0" lang="tr-TR" sz="3200" b="0" i="0" u="none" strike="noStrike" cap="none" normalizeH="0" baseline="0" dirty="0" smtClean="0">
                <a:ln>
                  <a:noFill/>
                </a:ln>
                <a:solidFill>
                  <a:srgbClr val="000000"/>
                </a:solidFill>
                <a:effectLst/>
                <a:latin typeface="Georgia" panose="02040502050405020303" pitchFamily="18" charset="0"/>
              </a:rPr>
              <a:t>. </a:t>
            </a:r>
            <a:endParaRPr lang="tr-TR" sz="3200" dirty="0">
              <a:latin typeface="Arial" panose="020B0604020202020204" pitchFamily="34" charset="0"/>
            </a:endParaRPr>
          </a:p>
        </p:txBody>
      </p:sp>
    </p:spTree>
    <p:extLst>
      <p:ext uri="{BB962C8B-B14F-4D97-AF65-F5344CB8AC3E}">
        <p14:creationId xmlns:p14="http://schemas.microsoft.com/office/powerpoint/2010/main" val="3743012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905506"/>
            <a:ext cx="6096000" cy="3046988"/>
          </a:xfrm>
          <a:prstGeom prst="rect">
            <a:avLst/>
          </a:prstGeom>
        </p:spPr>
        <p:txBody>
          <a:bodyPr>
            <a:spAutoFit/>
          </a:bodyPr>
          <a:lstStyle/>
          <a:p>
            <a:pPr lvl="1" indent="-457200" eaLnBrk="0" fontAlgn="base" hangingPunct="0">
              <a:spcBef>
                <a:spcPct val="0"/>
              </a:spcBef>
              <a:spcAft>
                <a:spcPct val="0"/>
              </a:spcAft>
            </a:pPr>
            <a:r>
              <a:rPr lang="tr-TR" sz="3200" dirty="0">
                <a:solidFill>
                  <a:srgbClr val="000000"/>
                </a:solidFill>
                <a:latin typeface="Georgia" panose="02040502050405020303" pitchFamily="18" charset="0"/>
              </a:rPr>
              <a:t>This can be applied to a single measurement, but is more commonly applied to the </a:t>
            </a:r>
            <a:r>
              <a:rPr lang="tr-TR" sz="3200" dirty="0">
                <a:solidFill>
                  <a:srgbClr val="000000"/>
                </a:solidFill>
                <a:latin typeface="Georgia" panose="02040502050405020303" pitchFamily="18" charset="0"/>
                <a:hlinkClick r:id="rId2"/>
              </a:rPr>
              <a:t>mean value</a:t>
            </a:r>
            <a:r>
              <a:rPr lang="tr-TR" sz="3200" dirty="0">
                <a:solidFill>
                  <a:srgbClr val="000000"/>
                </a:solidFill>
                <a:latin typeface="Georgia" panose="02040502050405020303" pitchFamily="18" charset="0"/>
              </a:rPr>
              <a:t> of several repeated measurements, or replicates.</a:t>
            </a:r>
          </a:p>
        </p:txBody>
      </p:sp>
    </p:spTree>
    <p:extLst>
      <p:ext uri="{BB962C8B-B14F-4D97-AF65-F5344CB8AC3E}">
        <p14:creationId xmlns:p14="http://schemas.microsoft.com/office/powerpoint/2010/main" val="1572320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165</Words>
  <Application>Microsoft Office PowerPoint</Application>
  <PresentationFormat>Widescreen</PresentationFormat>
  <Paragraphs>10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2</cp:revision>
  <dcterms:created xsi:type="dcterms:W3CDTF">2018-04-03T07:58:30Z</dcterms:created>
  <dcterms:modified xsi:type="dcterms:W3CDTF">2018-04-09T11:05:15Z</dcterms:modified>
</cp:coreProperties>
</file>