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99" r:id="rId3"/>
    <p:sldId id="309" r:id="rId4"/>
    <p:sldId id="308" r:id="rId5"/>
    <p:sldId id="307" r:id="rId6"/>
    <p:sldId id="306" r:id="rId7"/>
    <p:sldId id="305" r:id="rId8"/>
    <p:sldId id="304" r:id="rId9"/>
    <p:sldId id="303" r:id="rId10"/>
    <p:sldId id="302" r:id="rId11"/>
    <p:sldId id="301" r:id="rId12"/>
    <p:sldId id="30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extLst>
      <p:ext uri="{BB962C8B-B14F-4D97-AF65-F5344CB8AC3E}">
        <p14:creationId xmlns:p14="http://schemas.microsoft.com/office/powerpoint/2010/main" val="17753486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extLst>
      <p:ext uri="{BB962C8B-B14F-4D97-AF65-F5344CB8AC3E}">
        <p14:creationId xmlns:p14="http://schemas.microsoft.com/office/powerpoint/2010/main" val="156742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1161587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29451387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3847711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466557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730391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892165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4164852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3948890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1173155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71267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6172200" cy="4536504"/>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HİN 217 HİNT MİTLERİ</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100" dirty="0">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6. hafta</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vedik</a:t>
            </a: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tanrılar: </a:t>
            </a: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varuna</a:t>
            </a: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ve soma</a:t>
            </a:r>
            <a:br>
              <a:rPr lang="tr-TR" sz="3100" dirty="0">
                <a:effectLst>
                  <a:outerShdw blurRad="38100" dist="38100" dir="2700000" algn="tl">
                    <a:srgbClr val="000000">
                      <a:alpha val="43137"/>
                    </a:srgbClr>
                  </a:outerShdw>
                </a:effectLst>
              </a:rPr>
            </a:br>
            <a:br>
              <a:rPr lang="tr-TR" sz="3100"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221088"/>
            <a:ext cx="6172200" cy="2448272"/>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sz="14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İndra</a:t>
            </a:r>
            <a:r>
              <a:rPr lang="tr-TR" dirty="0"/>
              <a:t> ve </a:t>
            </a:r>
            <a:r>
              <a:rPr lang="tr-TR" dirty="0" err="1"/>
              <a:t>Agni’den</a:t>
            </a:r>
            <a:r>
              <a:rPr lang="tr-TR" dirty="0"/>
              <a:t> sonra en çok ilahisi olan tanrıdır. Ancak karakterinin </a:t>
            </a:r>
            <a:r>
              <a:rPr lang="tr-TR" dirty="0" err="1"/>
              <a:t>insanbiçimsel</a:t>
            </a:r>
            <a:r>
              <a:rPr lang="tr-TR" dirty="0"/>
              <a:t> niteliği </a:t>
            </a:r>
            <a:r>
              <a:rPr lang="tr-TR" dirty="0" err="1"/>
              <a:t>İndra</a:t>
            </a:r>
            <a:r>
              <a:rPr lang="tr-TR" dirty="0"/>
              <a:t>, </a:t>
            </a:r>
            <a:r>
              <a:rPr lang="tr-TR" dirty="0" err="1"/>
              <a:t>Agni</a:t>
            </a:r>
            <a:r>
              <a:rPr lang="tr-TR" dirty="0"/>
              <a:t> veya </a:t>
            </a:r>
            <a:r>
              <a:rPr lang="tr-TR" dirty="0" err="1"/>
              <a:t>Varuna</a:t>
            </a:r>
            <a:r>
              <a:rPr lang="tr-TR" dirty="0"/>
              <a:t> kadar gelişmemiştir. Soma bitkisi ve onun suyu, Vedik şairin hep aklındadır ve onun düşünce gücüne bağlıdır. Soma, elinde keskin ve korkunç silahlar tutar; bir yayı ve bin oku vardır. </a:t>
            </a:r>
            <a:r>
              <a:rPr lang="tr-TR" dirty="0" err="1"/>
              <a:t>Vayu’nunki</a:t>
            </a:r>
            <a:r>
              <a:rPr lang="tr-TR" dirty="0"/>
              <a:t> gibi, bir çift atla çekilen göksel bir arabası vardır. O, iyi bir araba sürücüsüdür. Yaklaşık yarım düzine ilahide sırasıyla </a:t>
            </a:r>
            <a:r>
              <a:rPr lang="tr-TR" dirty="0" err="1"/>
              <a:t>İndra</a:t>
            </a:r>
            <a:r>
              <a:rPr lang="tr-TR" dirty="0"/>
              <a:t>, </a:t>
            </a:r>
            <a:r>
              <a:rPr lang="tr-TR" dirty="0" err="1"/>
              <a:t>Agni</a:t>
            </a:r>
            <a:r>
              <a:rPr lang="tr-TR" dirty="0"/>
              <a:t>, </a:t>
            </a:r>
            <a:r>
              <a:rPr lang="tr-TR" dirty="0" err="1"/>
              <a:t>Pushan</a:t>
            </a:r>
            <a:r>
              <a:rPr lang="tr-TR" dirty="0"/>
              <a:t> ve </a:t>
            </a:r>
            <a:r>
              <a:rPr lang="tr-TR" dirty="0" err="1"/>
              <a:t>Rudra</a:t>
            </a:r>
            <a:r>
              <a:rPr lang="tr-TR" dirty="0"/>
              <a:t> ile tanrı ikilemesi oluşturur. </a:t>
            </a:r>
            <a:r>
              <a:rPr lang="tr-TR" dirty="0" err="1"/>
              <a:t>İndra’nın</a:t>
            </a:r>
            <a:r>
              <a:rPr lang="tr-TR" dirty="0"/>
              <a:t> yakın arkadaşıdır. Kurban sırasında, kurban yerine gelerek, kutsal otların üzerindeki sunakları alır.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574154851"/>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Soma aslında, süt gibi suyu olan, tırmanıcı bir bitkinin özsuyudur (</a:t>
            </a:r>
            <a:r>
              <a:rPr lang="tr-TR" dirty="0" err="1"/>
              <a:t>asclepias</a:t>
            </a:r>
            <a:r>
              <a:rPr lang="tr-TR" dirty="0"/>
              <a:t> </a:t>
            </a:r>
            <a:r>
              <a:rPr lang="tr-TR" dirty="0" err="1"/>
              <a:t>acida</a:t>
            </a:r>
            <a:r>
              <a:rPr lang="tr-TR" dirty="0"/>
              <a:t>). Hem tanrılar hem de brahmanlar tarafından içildiği söylenir. Tıpkı Yunan </a:t>
            </a:r>
            <a:r>
              <a:rPr lang="tr-TR" dirty="0" err="1"/>
              <a:t>Dionisos’u</a:t>
            </a:r>
            <a:r>
              <a:rPr lang="tr-TR" dirty="0"/>
              <a:t> gibi tanrılaştırılmıştır. İçeni sarhoş eden Soma içkisi, sık sık </a:t>
            </a:r>
            <a:r>
              <a:rPr lang="tr-TR" dirty="0" err="1"/>
              <a:t>madhu</a:t>
            </a:r>
            <a:r>
              <a:rPr lang="tr-TR" dirty="0"/>
              <a:t> (tatlı) diye adlandırılır; daha yaygın bilinen biçimiyse </a:t>
            </a:r>
            <a:r>
              <a:rPr lang="tr-TR" dirty="0" err="1"/>
              <a:t>indudur</a:t>
            </a:r>
            <a:r>
              <a:rPr lang="tr-TR" dirty="0"/>
              <a:t> (parlak damla) (VI, 44:21). Soma’nın rengi kahverengi kırmızı ve çoğunlukla da koyu </a:t>
            </a:r>
            <a:r>
              <a:rPr lang="tr-TR" dirty="0" err="1"/>
              <a:t>sarımsıdır.Tamamen</a:t>
            </a:r>
            <a:r>
              <a:rPr lang="tr-TR" dirty="0"/>
              <a:t> Soma’ya ayrılan IX. kitapta, Soma maddesi üzerine formüller yer alır.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4113325110"/>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Soma’yı sıkan din görevlileri </a:t>
            </a:r>
            <a:r>
              <a:rPr lang="tr-TR" dirty="0" err="1"/>
              <a:t>Adhvaryu’lardır</a:t>
            </a:r>
            <a:r>
              <a:rPr lang="tr-TR" dirty="0"/>
              <a:t> (VIII, 4:11) Bitkinin sapları taşla dövülür, soma sıvısı yün süzgeçlerden geçirilir, tahtadan fıçılara akıtılır ve bir sedye üzerinde tanrılara sunulmak üzere kutsal otların üzerine konulur. Bu yöntemler, karmaşık ve mistik bir düşünce ve sonsuz çeşitlemeyle kaplanmış durumdadır.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959226705"/>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pic>
        <p:nvPicPr>
          <p:cNvPr id="1032" name="Picture 8" descr="Ä°lgili resim"/>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1745432" y="2348880"/>
            <a:ext cx="5487888" cy="367240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2555776" y="1772816"/>
            <a:ext cx="4104456" cy="369332"/>
          </a:xfrm>
          <a:prstGeom prst="rect">
            <a:avLst/>
          </a:prstGeom>
          <a:noFill/>
        </p:spPr>
        <p:txBody>
          <a:bodyPr wrap="square" rtlCol="0">
            <a:spAutoFit/>
          </a:bodyPr>
          <a:lstStyle/>
          <a:p>
            <a:pPr algn="ctr"/>
            <a:r>
              <a:rPr lang="tr-TR" dirty="0"/>
              <a:t>VARUNA</a:t>
            </a:r>
          </a:p>
        </p:txBody>
      </p:sp>
    </p:spTree>
    <p:extLst>
      <p:ext uri="{BB962C8B-B14F-4D97-AF65-F5344CB8AC3E}">
        <p14:creationId xmlns:p14="http://schemas.microsoft.com/office/powerpoint/2010/main" val="1581572552"/>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Rigveda’da</a:t>
            </a:r>
            <a:r>
              <a:rPr lang="tr-TR" dirty="0"/>
              <a:t> adı geçen en büyük tanrılardan biri de </a:t>
            </a:r>
            <a:r>
              <a:rPr lang="tr-TR" dirty="0" err="1"/>
              <a:t>Varuna’dır</a:t>
            </a:r>
            <a:r>
              <a:rPr lang="tr-TR" dirty="0"/>
              <a:t>. Genellikle </a:t>
            </a:r>
            <a:r>
              <a:rPr lang="tr-TR" dirty="0" err="1"/>
              <a:t>Mitra</a:t>
            </a:r>
            <a:r>
              <a:rPr lang="tr-TR" dirty="0"/>
              <a:t> ile birlikte bir tanrı ikilisi oluştururlar. Ona tek başına yakarılan ilahi sayısı ise bir düzineden biraz fazladır. </a:t>
            </a:r>
            <a:r>
              <a:rPr lang="tr-TR" dirty="0" err="1"/>
              <a:t>Mitra-Varuna</a:t>
            </a:r>
            <a:r>
              <a:rPr lang="tr-TR" dirty="0"/>
              <a:t> ilahilerine örnek olarak V, 62-72 arasındaki on bir ilahiyi verebiliriz.</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847139240"/>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Varuna’nın</a:t>
            </a:r>
            <a:r>
              <a:rPr lang="tr-TR" dirty="0"/>
              <a:t> yüzü, gözü, kolları, elleri ve ayakları vardır. Yürür, araba sürer, oturur, yer, içer. İnsanları gözlediği gözü güneştir. </a:t>
            </a:r>
            <a:r>
              <a:rPr lang="tr-TR" dirty="0" err="1"/>
              <a:t>Aryaman</a:t>
            </a:r>
            <a:r>
              <a:rPr lang="tr-TR" dirty="0"/>
              <a:t>, </a:t>
            </a:r>
            <a:r>
              <a:rPr lang="tr-TR" dirty="0" err="1"/>
              <a:t>Mitra</a:t>
            </a:r>
            <a:r>
              <a:rPr lang="tr-TR" dirty="0"/>
              <a:t> ve </a:t>
            </a:r>
            <a:r>
              <a:rPr lang="tr-TR" dirty="0" err="1"/>
              <a:t>Varuna’ya</a:t>
            </a:r>
            <a:r>
              <a:rPr lang="tr-TR" dirty="0"/>
              <a:t> “güneş gözlü” denir. Çok uzakları görebilir. Bin gözlüdür. Her türlü hileyi parlayan ayağıyla ezer. Kurban sırasında çimlerin üzerine oturur. Diğer tanrılar gibi, </a:t>
            </a:r>
            <a:r>
              <a:rPr lang="tr-TR" dirty="0" err="1"/>
              <a:t>Mitra</a:t>
            </a:r>
            <a:r>
              <a:rPr lang="tr-TR" dirty="0"/>
              <a:t> ile birlikte Soma içer.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474438450"/>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Altından bir örtüyle örtünür, parlak bir cüppe giyer. Arabası güneş gibi parlar ve çok iyi koşulmuş atlar tarafından çekilir. Görkemli konaklarında oturarak işlerini yürütür. Azizler onu, en yüce gök katında görürler. Bazen </a:t>
            </a:r>
            <a:r>
              <a:rPr lang="tr-TR" dirty="0" err="1"/>
              <a:t>Varuna’nun</a:t>
            </a:r>
            <a:r>
              <a:rPr lang="tr-TR" dirty="0"/>
              <a:t> casuslarından (</a:t>
            </a:r>
            <a:r>
              <a:rPr lang="tr-TR" dirty="0" err="1"/>
              <a:t>spaşah</a:t>
            </a:r>
            <a:r>
              <a:rPr lang="tr-TR" dirty="0"/>
              <a:t>) söz edilir. Bunlar onun etrafında oturur iki dünyayı gözetlerler.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453071165"/>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pPr algn="ctr"/>
            <a:r>
              <a:rPr lang="tr-TR" dirty="0" err="1"/>
              <a:t>Varuna</a:t>
            </a:r>
            <a:r>
              <a:rPr lang="tr-TR" dirty="0"/>
              <a:t> fiziksel ve </a:t>
            </a:r>
            <a:r>
              <a:rPr lang="tr-TR" dirty="0" err="1"/>
              <a:t>ahlâksal</a:t>
            </a:r>
            <a:r>
              <a:rPr lang="tr-TR" dirty="0"/>
              <a:t> düzeni ayakta tutmasıyla övülür. O, doğa yasalarının efendisidir. Cenneti ve dünyayı kurmuş, onları kendi yasasıyla birbirinden ayrı tutmuştur. Havada dolaşan rüzgâr onun soluğudur. Onun emriyle gece ay parlar, yıldızlar ışıldar; gündüz ise hepsi kaybolurlar. Buradan onun, gece ve gündüz görülen bütün ışıkların efendisi olduğu anlaşılır. Bazen mevsimlerin düzenleyicisi olarak karşımıza çıkar. On iki ayı bilir (I, 25:8). O aynı zamanda suların düzenleyicisidir. Nehirleri akıtan odur. Okyanusu suyla doldurur. </a:t>
            </a:r>
            <a:r>
              <a:rPr lang="tr-TR" dirty="0" err="1"/>
              <a:t>Varuna</a:t>
            </a:r>
            <a:r>
              <a:rPr lang="tr-TR" dirty="0"/>
              <a:t> ve </a:t>
            </a:r>
            <a:r>
              <a:rPr lang="tr-TR" dirty="0" err="1"/>
              <a:t>Mitra</a:t>
            </a:r>
            <a:r>
              <a:rPr lang="tr-TR" dirty="0"/>
              <a:t> nehirlerin efendisidirler; gökten yağmur yağdırarak doğayı canlandırırlar (VII, 64:2).</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108739425"/>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Bir ahlâk yöneticisi olarak </a:t>
            </a:r>
            <a:r>
              <a:rPr lang="tr-TR" dirty="0" err="1"/>
              <a:t>Varuna</a:t>
            </a:r>
            <a:r>
              <a:rPr lang="tr-TR" dirty="0"/>
              <a:t>, diğer tanrılardan çok daha yukarılardadır. Günah işlendiğinde çok öfkelenir, emirlerine uyulmadığında şiddetle ceza verir (VII, 86:3-4). Günahkârların önüne çıkarttığı engeller (</a:t>
            </a:r>
            <a:r>
              <a:rPr lang="tr-TR" dirty="0" err="1"/>
              <a:t>paşas</a:t>
            </a:r>
            <a:r>
              <a:rPr lang="tr-TR" dirty="0"/>
              <a:t>) ünlüdür. Öte yandan tövbe edenlere karşı merhametlidir.</a:t>
            </a:r>
          </a:p>
          <a:p>
            <a:pPr algn="ctr"/>
            <a:r>
              <a:rPr lang="tr-TR" dirty="0" err="1"/>
              <a:t>Varuna’nın</a:t>
            </a:r>
            <a:r>
              <a:rPr lang="tr-TR" dirty="0"/>
              <a:t> aslında, her yanı saran gökyüzünün kişileştirilmesi olduğu anlaşılıyor. Gene de, çok eski zamanlara ait olduğunda, bunun çok belirgin olduğunu söyleyemeyiz.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887840093"/>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pic>
        <p:nvPicPr>
          <p:cNvPr id="3074" name="Picture 2" descr="soma VEDÄ°C GOD ile ilgili gÃ¶rsel sonucu"/>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2495550" y="2492896"/>
            <a:ext cx="3390900" cy="388843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Metin kutusu 1"/>
          <p:cNvSpPr txBox="1"/>
          <p:nvPr/>
        </p:nvSpPr>
        <p:spPr>
          <a:xfrm>
            <a:off x="3131840" y="1988840"/>
            <a:ext cx="2376264" cy="400110"/>
          </a:xfrm>
          <a:prstGeom prst="rect">
            <a:avLst/>
          </a:prstGeom>
          <a:noFill/>
        </p:spPr>
        <p:txBody>
          <a:bodyPr wrap="square" rtlCol="0">
            <a:spAutoFit/>
          </a:bodyPr>
          <a:lstStyle/>
          <a:p>
            <a:pPr algn="ctr"/>
            <a:r>
              <a:rPr lang="tr-TR" sz="2000" dirty="0"/>
              <a:t>SOMA</a:t>
            </a:r>
          </a:p>
        </p:txBody>
      </p:sp>
    </p:spTree>
    <p:extLst>
      <p:ext uri="{BB962C8B-B14F-4D97-AF65-F5344CB8AC3E}">
        <p14:creationId xmlns:p14="http://schemas.microsoft.com/office/powerpoint/2010/main" val="638957145"/>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Rigveda’daki</a:t>
            </a:r>
            <a:r>
              <a:rPr lang="tr-TR" dirty="0"/>
              <a:t> dinsel törenlerin odak noktasını Soma içkisi oluşturduğundan, onun tanrısı Soma da büyük bir önem kazanmıştır. Çoğu IX. </a:t>
            </a:r>
            <a:r>
              <a:rPr lang="tr-TR" dirty="0" err="1"/>
              <a:t>Mandala’da</a:t>
            </a:r>
            <a:r>
              <a:rPr lang="tr-TR" dirty="0"/>
              <a:t> (114 tanesi) olmak ve beş-altı tanesi de diğer kitaplarda olmak üzere, ona düzülen yaklaşık 120 ilahi vardır.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151559533"/>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1114</TotalTime>
  <Words>749</Words>
  <Application>Microsoft Office PowerPoint</Application>
  <PresentationFormat>Ekran Gösterisi (4:3)</PresentationFormat>
  <Paragraphs>42</Paragraphs>
  <Slides>12</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217 HİNT MİTLERİ  6. hafta   vedik tanrılar: varuna ve soma      </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114</cp:revision>
  <dcterms:created xsi:type="dcterms:W3CDTF">2014-11-21T09:52:05Z</dcterms:created>
  <dcterms:modified xsi:type="dcterms:W3CDTF">2020-03-02T19:24:27Z</dcterms:modified>
</cp:coreProperties>
</file>