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3"/>
  </p:notesMasterIdLst>
  <p:handoutMasterIdLst>
    <p:handoutMasterId r:id="rId14"/>
  </p:handoutMasterIdLst>
  <p:sldIdLst>
    <p:sldId id="668" r:id="rId4"/>
    <p:sldId id="609" r:id="rId5"/>
    <p:sldId id="669" r:id="rId6"/>
    <p:sldId id="670" r:id="rId7"/>
    <p:sldId id="671" r:id="rId8"/>
    <p:sldId id="672" r:id="rId9"/>
    <p:sldId id="673" r:id="rId10"/>
    <p:sldId id="674" r:id="rId11"/>
    <p:sldId id="67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19.02.2020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2/19/2020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2/19/2020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2/19/2020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2/19/2020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2/19/2020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2/19/2020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2/19/2020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2/19/2020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2/19/2020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2/19/2020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2/19/2020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2/19/2020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2/19/2020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2/19/2020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2/19/2020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2/19/2020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2/19/2020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2/19/2020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2/19/2020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766637"/>
          </a:xfrm>
          <a:prstGeom prst="rect">
            <a:avLst/>
          </a:prstGeom>
        </p:spPr>
        <p:txBody>
          <a:bodyPr wrap="square">
            <a:spAutoFit/>
          </a:bodyPr>
          <a:lstStyle/>
          <a:p>
            <a:pPr marL="0" lvl="1" algn="ctr">
              <a:spcBef>
                <a:spcPct val="20000"/>
              </a:spcBef>
              <a:buClr>
                <a:schemeClr val="accent1"/>
              </a:buClr>
            </a:pPr>
            <a:r>
              <a:rPr lang="tr-TR" sz="3200" b="1" dirty="0"/>
              <a:t>GGY469</a:t>
            </a:r>
          </a:p>
          <a:p>
            <a:pPr marL="0" lvl="1" algn="ctr">
              <a:spcBef>
                <a:spcPct val="20000"/>
              </a:spcBef>
              <a:buClr>
                <a:schemeClr val="accent1"/>
              </a:buClr>
            </a:pPr>
            <a:r>
              <a:rPr lang="tr-TR" sz="3200" b="1" dirty="0"/>
              <a:t>Arazi Ekonomisi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Doç. Dr</a:t>
            </a:r>
            <a:r>
              <a:rPr lang="tr-TR" sz="1600" b="1" dirty="0">
                <a:latin typeface="Arial" panose="020B0604020202020204" pitchFamily="34" charset="0"/>
                <a:ea typeface="Times New Roman" panose="02020603050405020304" pitchFamily="18" charset="0"/>
                <a:cs typeface="Arial" panose="020B0604020202020204" pitchFamily="34" charset="0"/>
              </a:rPr>
              <a:t>. </a:t>
            </a:r>
            <a:r>
              <a:rPr lang="tr-TR" sz="1600" b="1" dirty="0" smtClean="0">
                <a:latin typeface="Arial" panose="020B0604020202020204" pitchFamily="34" charset="0"/>
                <a:ea typeface="Times New Roman" panose="02020603050405020304" pitchFamily="18" charset="0"/>
                <a:cs typeface="Arial" panose="020B0604020202020204" pitchFamily="34" charset="0"/>
              </a:rPr>
              <a:t>Yeşim</a:t>
            </a:r>
            <a:r>
              <a:rPr lang="en-US" sz="1600" b="1" dirty="0" smtClean="0">
                <a:latin typeface="Arial" panose="020B0604020202020204" pitchFamily="34" charset="0"/>
                <a:ea typeface="Times New Roman" panose="02020603050405020304" pitchFamily="18" charset="0"/>
                <a:cs typeface="Arial" panose="020B0604020202020204" pitchFamily="34" charset="0"/>
              </a:rPr>
              <a:t>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dirty="0"/>
              <a:t>Sözlük anlamı olarak «nüfusun büyük bölümünün ekonomik faaliyet alanı olarak ticaret, sanayi, yönetim ve hizmetle ilgili işlerle geçimini sağladığı, toplumsal ve kültürel bir örgütlenmenin olduğu yerleşim alanı» şeklinde ifade edilen kent teriminin oldukça çeşitli tanımları vardır.</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solidFill>
                  <a:srgbClr val="FF0000"/>
                </a:solidFill>
                <a:latin typeface="Arial" pitchFamily="34" charset="0"/>
                <a:cs typeface="Arial" pitchFamily="34" charset="0"/>
              </a:rPr>
              <a:t>Kent  Terimi ve Tanımı</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488" y="2817560"/>
            <a:ext cx="3935960" cy="2211509"/>
          </a:xfrm>
          <a:prstGeom prst="rect">
            <a:avLst/>
          </a:prstGeom>
        </p:spPr>
      </p:pic>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dirty="0"/>
              <a:t>Örneğin Keleş (2015) kent terimini içinde yaşayanların çoğunluğunun tarım dışı iş-dallarında çalıştığı, nüfus yoğunluğuna sahip, insanların barınmadan, eğlenmeye tüm ihtiyaçlarının karşılandığı ve sürekli bir toplumsal gelişim gösteren, bütünleşme derecesinin yüksek-olduğu  yerleşim yeri olarak tanımlamaktadır.</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solidFill>
                  <a:srgbClr val="FF0000"/>
                </a:solidFill>
                <a:latin typeface="Arial" pitchFamily="34" charset="0"/>
                <a:cs typeface="Arial" pitchFamily="34" charset="0"/>
              </a:rPr>
              <a:t>Kent  Terimi ve Tanımı</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498" y="2996029"/>
            <a:ext cx="3683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1730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dirty="0"/>
              <a:t>Kentsel </a:t>
            </a:r>
            <a:r>
              <a:rPr lang="tr-TR" dirty="0" err="1"/>
              <a:t>alanbir</a:t>
            </a:r>
            <a:r>
              <a:rPr lang="tr-TR" dirty="0"/>
              <a:t> olgu olarak tanımlanırken kentsel alanı oluşturan ekonomik faaliyetlerin mekânsal olarak bölünmesi olarak anılmaktadır. Söz konusu ekonomik faaliyetlerin günlük olarak icra edilmesi gerekmektedir (</a:t>
            </a:r>
            <a:r>
              <a:rPr lang="tr-TR" dirty="0" err="1"/>
              <a:t>Fisher</a:t>
            </a:r>
            <a:r>
              <a:rPr lang="tr-TR" dirty="0"/>
              <a:t> H. M. 1958).</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dirty="0">
                <a:solidFill>
                  <a:srgbClr val="FF0000"/>
                </a:solidFill>
                <a:latin typeface="Arial" pitchFamily="34" charset="0"/>
                <a:cs typeface="Arial" pitchFamily="34" charset="0"/>
              </a:rPr>
              <a:t>Kent  Terimi ve Tanımı</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498" y="2996029"/>
            <a:ext cx="3683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4152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dirty="0"/>
              <a:t>Kentleşme hareketlerinin ekonomik, teknolojik, siyasal ve </a:t>
            </a:r>
            <a:r>
              <a:rPr lang="tr-TR" dirty="0" err="1"/>
              <a:t>sosyopsikolojik</a:t>
            </a:r>
            <a:r>
              <a:rPr lang="tr-TR" dirty="0"/>
              <a:t> faktörlerin etkisiyle oluştuğu bilinmektedir.</a:t>
            </a:r>
          </a:p>
          <a:p>
            <a:pPr algn="just">
              <a:lnSpc>
                <a:spcPct val="100000"/>
              </a:lnSpc>
              <a:spcBef>
                <a:spcPts val="300"/>
              </a:spcBef>
              <a:buClr>
                <a:srgbClr val="160093"/>
              </a:buClr>
              <a:buFont typeface="Courier New" panose="02070309020205020404" pitchFamily="49" charset="0"/>
              <a:buChar char="o"/>
              <a:defRPr/>
            </a:pPr>
            <a:endParaRPr lang="tr-TR" dirty="0"/>
          </a:p>
          <a:p>
            <a:pPr algn="just">
              <a:lnSpc>
                <a:spcPct val="100000"/>
              </a:lnSpc>
              <a:spcBef>
                <a:spcPts val="300"/>
              </a:spcBef>
              <a:buClr>
                <a:srgbClr val="160093"/>
              </a:buClr>
              <a:buFont typeface="Courier New" panose="02070309020205020404" pitchFamily="49" charset="0"/>
              <a:buChar char="o"/>
              <a:defRPr/>
            </a:pPr>
            <a:r>
              <a:rPr lang="tr-TR" dirty="0"/>
              <a:t> Bu faktörler birbirinden etkilenmekte ve </a:t>
            </a:r>
            <a:r>
              <a:rPr lang="tr-TR" dirty="0" err="1"/>
              <a:t>içiçe</a:t>
            </a:r>
            <a:r>
              <a:rPr lang="tr-TR" dirty="0"/>
              <a:t> geçmiş durumdadır.</a:t>
            </a:r>
          </a:p>
          <a:p>
            <a:pPr algn="just">
              <a:lnSpc>
                <a:spcPct val="100000"/>
              </a:lnSpc>
              <a:spcBef>
                <a:spcPts val="300"/>
              </a:spcBef>
              <a:buClr>
                <a:srgbClr val="160093"/>
              </a:buClr>
              <a:buFont typeface="Courier New" panose="02070309020205020404" pitchFamily="49" charset="0"/>
              <a:buChar char="o"/>
              <a:defRPr/>
            </a:pPr>
            <a:endParaRPr lang="tr-TR" dirty="0"/>
          </a:p>
          <a:p>
            <a:pPr algn="just">
              <a:lnSpc>
                <a:spcPct val="100000"/>
              </a:lnSpc>
              <a:spcBef>
                <a:spcPts val="300"/>
              </a:spcBef>
              <a:buClr>
                <a:srgbClr val="160093"/>
              </a:buClr>
              <a:buFont typeface="Courier New" panose="02070309020205020404" pitchFamily="49" charset="0"/>
              <a:buChar char="o"/>
              <a:defRPr/>
            </a:pPr>
            <a:r>
              <a:rPr lang="tr-TR" dirty="0"/>
              <a:t> Kentleşmenin ekonomik nedenlerinin başında itici etmenler olarak da ifade edilen tarımsal üretimden artık ürüne geçiş ve çekici etmenler olarak anılan kentteki iş olanaklarının </a:t>
            </a:r>
            <a:r>
              <a:rPr lang="tr-TR" dirty="0" err="1"/>
              <a:t>fazlalılığı</a:t>
            </a:r>
            <a:r>
              <a:rPr lang="tr-TR" dirty="0"/>
              <a:t> gibi köyden kente göç sonucunu doğuran sebeplerdir (Keleş 2015).</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fi-FI" sz="2400" dirty="0">
                <a:solidFill>
                  <a:srgbClr val="FF0000"/>
                </a:solidFill>
                <a:latin typeface="Arial" pitchFamily="34" charset="0"/>
                <a:cs typeface="Arial" pitchFamily="34" charset="0"/>
              </a:rPr>
              <a:t>Kentlerde Ekonomik Faaliyetler </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298127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dirty="0" smtClean="0"/>
              <a:t>Kentleşme hareketlerinin ekonomik, teknolojik, siyasal ve </a:t>
            </a:r>
            <a:r>
              <a:rPr lang="tr-TR" dirty="0" err="1" smtClean="0"/>
              <a:t>sosyopsikolojik</a:t>
            </a:r>
            <a:r>
              <a:rPr lang="tr-TR" dirty="0" smtClean="0"/>
              <a:t> faktörlerin etkisiyle oluştuğu bilinmektedir.</a:t>
            </a:r>
          </a:p>
          <a:p>
            <a:pPr algn="just">
              <a:lnSpc>
                <a:spcPct val="100000"/>
              </a:lnSpc>
              <a:spcBef>
                <a:spcPts val="300"/>
              </a:spcBef>
              <a:buClr>
                <a:srgbClr val="160093"/>
              </a:buClr>
              <a:buFont typeface="Courier New" panose="02070309020205020404" pitchFamily="49" charset="0"/>
              <a:buChar char="o"/>
              <a:defRPr/>
            </a:pPr>
            <a:endParaRPr lang="tr-TR" dirty="0" smtClean="0"/>
          </a:p>
          <a:p>
            <a:pPr algn="just">
              <a:lnSpc>
                <a:spcPct val="100000"/>
              </a:lnSpc>
              <a:spcBef>
                <a:spcPts val="300"/>
              </a:spcBef>
              <a:buClr>
                <a:srgbClr val="160093"/>
              </a:buClr>
              <a:buFont typeface="Courier New" panose="02070309020205020404" pitchFamily="49" charset="0"/>
              <a:buChar char="o"/>
              <a:defRPr/>
            </a:pPr>
            <a:r>
              <a:rPr lang="tr-TR" dirty="0" smtClean="0"/>
              <a:t> Bu faktörler birbirinden etkilenmekte ve </a:t>
            </a:r>
            <a:r>
              <a:rPr lang="tr-TR" dirty="0" err="1" smtClean="0"/>
              <a:t>içiçe</a:t>
            </a:r>
            <a:r>
              <a:rPr lang="tr-TR" dirty="0" smtClean="0"/>
              <a:t> geçmiş durumdadır.</a:t>
            </a:r>
          </a:p>
          <a:p>
            <a:pPr algn="just">
              <a:lnSpc>
                <a:spcPct val="100000"/>
              </a:lnSpc>
              <a:spcBef>
                <a:spcPts val="300"/>
              </a:spcBef>
              <a:buClr>
                <a:srgbClr val="160093"/>
              </a:buClr>
              <a:buFont typeface="Courier New" panose="02070309020205020404" pitchFamily="49" charset="0"/>
              <a:buChar char="o"/>
              <a:defRPr/>
            </a:pPr>
            <a:endParaRPr lang="tr-TR" dirty="0" smtClean="0"/>
          </a:p>
          <a:p>
            <a:pPr algn="just">
              <a:lnSpc>
                <a:spcPct val="100000"/>
              </a:lnSpc>
              <a:spcBef>
                <a:spcPts val="300"/>
              </a:spcBef>
              <a:buClr>
                <a:srgbClr val="160093"/>
              </a:buClr>
              <a:buFont typeface="Courier New" panose="02070309020205020404" pitchFamily="49" charset="0"/>
              <a:buChar char="o"/>
              <a:defRPr/>
            </a:pPr>
            <a:r>
              <a:rPr lang="tr-TR" dirty="0" smtClean="0"/>
              <a:t> Kentleşmenin ekonomik nedenlerinin başında itici etmenler olarak da ifade edilen tarımsal üretimden artık ürüne geçiş ve çekici etmenler olarak anılan kentteki iş olanaklarının </a:t>
            </a:r>
            <a:r>
              <a:rPr lang="tr-TR" dirty="0" err="1" smtClean="0"/>
              <a:t>fazlalılığı</a:t>
            </a:r>
            <a:r>
              <a:rPr lang="tr-TR" dirty="0" smtClean="0"/>
              <a:t> gibi köyden kente göç sonucunu doğuran sebeplerdir (Keleş 2015).</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fi-FI" sz="2400" dirty="0">
                <a:solidFill>
                  <a:srgbClr val="FF0000"/>
                </a:solidFill>
                <a:latin typeface="Arial" pitchFamily="34" charset="0"/>
                <a:cs typeface="Arial" pitchFamily="34" charset="0"/>
              </a:rPr>
              <a:t>Kentlerde Ekonomik Faaliyetler </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1361142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dirty="0"/>
              <a:t>Kentleşmenin ekonomik üstünlükleri beş noktada toplanabilmektedir:</a:t>
            </a:r>
          </a:p>
          <a:p>
            <a:pPr algn="just">
              <a:lnSpc>
                <a:spcPct val="100000"/>
              </a:lnSpc>
              <a:spcBef>
                <a:spcPts val="300"/>
              </a:spcBef>
              <a:buClr>
                <a:srgbClr val="160093"/>
              </a:buClr>
              <a:buFont typeface="Courier New" panose="02070309020205020404" pitchFamily="49" charset="0"/>
              <a:buChar char="o"/>
              <a:defRPr/>
            </a:pPr>
            <a:endParaRPr lang="tr-TR" dirty="0"/>
          </a:p>
          <a:p>
            <a:pPr algn="just">
              <a:lnSpc>
                <a:spcPct val="100000"/>
              </a:lnSpc>
              <a:spcBef>
                <a:spcPts val="300"/>
              </a:spcBef>
              <a:buClr>
                <a:srgbClr val="160093"/>
              </a:buClr>
              <a:buFont typeface="Courier New" panose="02070309020205020404" pitchFamily="49" charset="0"/>
              <a:buChar char="o"/>
              <a:defRPr/>
            </a:pPr>
            <a:r>
              <a:rPr lang="tr-TR" dirty="0"/>
              <a:t>Uzmanlaşma</a:t>
            </a:r>
          </a:p>
          <a:p>
            <a:pPr algn="just">
              <a:lnSpc>
                <a:spcPct val="100000"/>
              </a:lnSpc>
              <a:spcBef>
                <a:spcPts val="300"/>
              </a:spcBef>
              <a:buClr>
                <a:srgbClr val="160093"/>
              </a:buClr>
              <a:buFont typeface="Courier New" panose="02070309020205020404" pitchFamily="49" charset="0"/>
              <a:buChar char="o"/>
              <a:defRPr/>
            </a:pPr>
            <a:r>
              <a:rPr lang="tr-TR" dirty="0"/>
              <a:t>Tasarruflar</a:t>
            </a:r>
          </a:p>
          <a:p>
            <a:pPr algn="just">
              <a:lnSpc>
                <a:spcPct val="100000"/>
              </a:lnSpc>
              <a:spcBef>
                <a:spcPts val="300"/>
              </a:spcBef>
              <a:buClr>
                <a:srgbClr val="160093"/>
              </a:buClr>
              <a:buFont typeface="Courier New" panose="02070309020205020404" pitchFamily="49" charset="0"/>
              <a:buChar char="o"/>
              <a:defRPr/>
            </a:pPr>
            <a:r>
              <a:rPr lang="tr-TR" dirty="0"/>
              <a:t>Kentleşme ekonomisi</a:t>
            </a:r>
          </a:p>
          <a:p>
            <a:pPr algn="just">
              <a:lnSpc>
                <a:spcPct val="100000"/>
              </a:lnSpc>
              <a:spcBef>
                <a:spcPts val="300"/>
              </a:spcBef>
              <a:buClr>
                <a:srgbClr val="160093"/>
              </a:buClr>
              <a:buFont typeface="Courier New" panose="02070309020205020404" pitchFamily="49" charset="0"/>
              <a:buChar char="o"/>
              <a:defRPr/>
            </a:pPr>
            <a:r>
              <a:rPr lang="tr-TR" dirty="0"/>
              <a:t>Üretim faktörlerinin ucuzluğu</a:t>
            </a:r>
          </a:p>
          <a:p>
            <a:pPr algn="just">
              <a:lnSpc>
                <a:spcPct val="100000"/>
              </a:lnSpc>
              <a:spcBef>
                <a:spcPts val="300"/>
              </a:spcBef>
              <a:buClr>
                <a:srgbClr val="160093"/>
              </a:buClr>
              <a:buFont typeface="Courier New" panose="02070309020205020404" pitchFamily="49" charset="0"/>
              <a:buChar char="o"/>
              <a:defRPr/>
            </a:pPr>
            <a:r>
              <a:rPr lang="tr-TR" dirty="0"/>
              <a:t>Mal ve hizmet çeşitliliği</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fi-FI" sz="2400" dirty="0">
                <a:solidFill>
                  <a:srgbClr val="FF0000"/>
                </a:solidFill>
                <a:latin typeface="Arial" pitchFamily="34" charset="0"/>
                <a:cs typeface="Arial" pitchFamily="34" charset="0"/>
              </a:rPr>
              <a:t>Kentlerde Ekonomik Faaliyetler </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161" y="2445712"/>
            <a:ext cx="3426373" cy="2174896"/>
          </a:xfrm>
          <a:prstGeom prst="rect">
            <a:avLst/>
          </a:prstGeom>
        </p:spPr>
      </p:pic>
    </p:spTree>
    <p:extLst>
      <p:ext uri="{BB962C8B-B14F-4D97-AF65-F5344CB8AC3E}">
        <p14:creationId xmlns:p14="http://schemas.microsoft.com/office/powerpoint/2010/main" val="8293584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b="1" dirty="0"/>
              <a:t>Uzmanlaşma</a:t>
            </a:r>
          </a:p>
          <a:p>
            <a:pPr algn="just">
              <a:lnSpc>
                <a:spcPct val="100000"/>
              </a:lnSpc>
              <a:spcBef>
                <a:spcPts val="300"/>
              </a:spcBef>
              <a:buClr>
                <a:srgbClr val="160093"/>
              </a:buClr>
              <a:buFont typeface="Courier New" panose="02070309020205020404" pitchFamily="49" charset="0"/>
              <a:buChar char="o"/>
              <a:defRPr/>
            </a:pPr>
            <a:r>
              <a:rPr lang="tr-TR" dirty="0"/>
              <a:t> Üretimi kolaylaştırarak üretim sürecinin bölünmesini sağlamakta ayrıca çok sayıda uzmana ihtiyaç yaratmaktadır.</a:t>
            </a:r>
          </a:p>
          <a:p>
            <a:pPr algn="just">
              <a:lnSpc>
                <a:spcPct val="100000"/>
              </a:lnSpc>
              <a:spcBef>
                <a:spcPts val="300"/>
              </a:spcBef>
              <a:buClr>
                <a:srgbClr val="160093"/>
              </a:buClr>
              <a:buFont typeface="Courier New" panose="02070309020205020404" pitchFamily="49" charset="0"/>
              <a:buChar char="o"/>
              <a:defRPr/>
            </a:pPr>
            <a:endParaRPr lang="tr-TR" dirty="0"/>
          </a:p>
          <a:p>
            <a:pPr algn="just">
              <a:lnSpc>
                <a:spcPct val="100000"/>
              </a:lnSpc>
              <a:spcBef>
                <a:spcPts val="300"/>
              </a:spcBef>
              <a:buClr>
                <a:srgbClr val="160093"/>
              </a:buClr>
              <a:buFont typeface="Courier New" panose="02070309020205020404" pitchFamily="49" charset="0"/>
              <a:buChar char="o"/>
              <a:defRPr/>
            </a:pPr>
            <a:r>
              <a:rPr lang="tr-TR" dirty="0"/>
              <a:t> </a:t>
            </a:r>
            <a:r>
              <a:rPr lang="tr-TR" b="1" dirty="0"/>
              <a:t>Tasarruflar</a:t>
            </a:r>
          </a:p>
          <a:p>
            <a:pPr algn="just">
              <a:lnSpc>
                <a:spcPct val="100000"/>
              </a:lnSpc>
              <a:spcBef>
                <a:spcPts val="300"/>
              </a:spcBef>
              <a:buClr>
                <a:srgbClr val="160093"/>
              </a:buClr>
              <a:buFont typeface="Courier New" panose="02070309020205020404" pitchFamily="49" charset="0"/>
              <a:buChar char="o"/>
              <a:defRPr/>
            </a:pPr>
            <a:r>
              <a:rPr lang="tr-TR" dirty="0"/>
              <a:t> </a:t>
            </a:r>
            <a:r>
              <a:rPr lang="tr-TR" dirty="0" err="1"/>
              <a:t>Dışşal</a:t>
            </a:r>
            <a:r>
              <a:rPr lang="tr-TR" dirty="0"/>
              <a:t> biriktirimler olarak da anılan tasarruflar; birbirinin tamamlayıcısı olan, birbirinin ürettiği mal ve hizmetlere gereksinme duyan üretim birimlerinin aynı yerleşme yerini yeğ tutmaları durumunda sağladıkları ekonomik yararlardır ( Keleş 2015).</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fi-FI" sz="2400" dirty="0">
                <a:solidFill>
                  <a:srgbClr val="FF0000"/>
                </a:solidFill>
                <a:latin typeface="Arial" pitchFamily="34" charset="0"/>
                <a:cs typeface="Arial" pitchFamily="34" charset="0"/>
              </a:rPr>
              <a:t>Kentlerde Ekonomik Faaliyetler </a:t>
            </a:r>
            <a:r>
              <a:rPr lang="tr-TR" sz="2400" dirty="0">
                <a:solidFill>
                  <a:srgbClr val="FF0000"/>
                </a:solidFill>
                <a:latin typeface="Arial" pitchFamily="34" charset="0"/>
                <a:cs typeface="Arial" pitchFamily="34" charset="0"/>
              </a:rPr>
              <a:t>ve Uzmanlaşma</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2664349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lnSpc>
                <a:spcPct val="100000"/>
              </a:lnSpc>
              <a:spcBef>
                <a:spcPts val="300"/>
              </a:spcBef>
              <a:buClr>
                <a:srgbClr val="160093"/>
              </a:buClr>
              <a:buFont typeface="Courier New" panose="02070309020205020404" pitchFamily="49" charset="0"/>
              <a:buChar char="o"/>
              <a:defRPr/>
            </a:pPr>
            <a:r>
              <a:rPr lang="tr-TR" b="1" dirty="0"/>
              <a:t>Kentleşme Ekonomisi</a:t>
            </a:r>
          </a:p>
          <a:p>
            <a:pPr algn="just">
              <a:lnSpc>
                <a:spcPct val="100000"/>
              </a:lnSpc>
              <a:spcBef>
                <a:spcPts val="300"/>
              </a:spcBef>
              <a:buClr>
                <a:srgbClr val="160093"/>
              </a:buClr>
              <a:buFont typeface="Courier New" panose="02070309020205020404" pitchFamily="49" charset="0"/>
              <a:buChar char="o"/>
              <a:defRPr/>
            </a:pPr>
            <a:endParaRPr lang="tr-TR" dirty="0"/>
          </a:p>
          <a:p>
            <a:pPr algn="just">
              <a:lnSpc>
                <a:spcPct val="100000"/>
              </a:lnSpc>
              <a:spcBef>
                <a:spcPts val="300"/>
              </a:spcBef>
              <a:buClr>
                <a:srgbClr val="160093"/>
              </a:buClr>
              <a:buFont typeface="Courier New" panose="02070309020205020404" pitchFamily="49" charset="0"/>
              <a:buChar char="o"/>
              <a:defRPr/>
            </a:pPr>
            <a:r>
              <a:rPr lang="tr-TR" dirty="0"/>
              <a:t> Kentlerde çeşitli ekonomik etkinliklerin toplanması sonucunda kimi ekonomik üstünlükler ortaya çıkmaktadır. Bunlara örnek olarak ucuz ve kullanışlı bir ulaşım sistemi, işyeri yapmak için elverişli arsa ve arazi, çeşitli yardımcı hizmetler, araştırma ve eğitim kolaylıkları, yedek hammadde stokları yapma olanağı verilebilmektedir.</a:t>
            </a:r>
          </a:p>
          <a:p>
            <a:pPr algn="just">
              <a:lnSpc>
                <a:spcPct val="100000"/>
              </a:lnSpc>
              <a:spcBef>
                <a:spcPts val="300"/>
              </a:spcBef>
              <a:buClr>
                <a:srgbClr val="160093"/>
              </a:buClr>
              <a:buFont typeface="Courier New" panose="02070309020205020404" pitchFamily="49" charset="0"/>
              <a:buChar char="o"/>
              <a:defRPr/>
            </a:pPr>
            <a:endParaRPr lang="tr-TR" dirty="0"/>
          </a:p>
          <a:p>
            <a:pPr algn="just">
              <a:lnSpc>
                <a:spcPct val="100000"/>
              </a:lnSpc>
              <a:spcBef>
                <a:spcPts val="300"/>
              </a:spcBef>
              <a:buClr>
                <a:srgbClr val="160093"/>
              </a:buClr>
              <a:buFont typeface="Courier New" panose="02070309020205020404" pitchFamily="49" charset="0"/>
              <a:buChar char="o"/>
              <a:defRPr/>
            </a:pPr>
            <a:r>
              <a:rPr lang="tr-TR" dirty="0"/>
              <a:t> Kent büyüdükçe söz konusu birikimler de artmaktadır ( Keleş 2015).</a:t>
            </a: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smtClean="0">
              <a:latin typeface="Arial" panose="020B0604020202020204" pitchFamily="34" charset="0"/>
              <a:cs typeface="Arial" panose="020B0604020202020204" pitchFamily="34" charset="0"/>
            </a:endParaRPr>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fi-FI" sz="2400" dirty="0">
                <a:solidFill>
                  <a:srgbClr val="FF0000"/>
                </a:solidFill>
                <a:latin typeface="Arial" pitchFamily="34" charset="0"/>
                <a:cs typeface="Arial" pitchFamily="34" charset="0"/>
              </a:rPr>
              <a:t>Kentlerde Ekonomik Faaliyetler </a:t>
            </a:r>
            <a:endParaRPr lang="tr-TR" sz="2400" b="1" dirty="0"/>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1265075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25647</TotalTime>
  <Words>420</Words>
  <Application>Microsoft Office PowerPoint</Application>
  <PresentationFormat>Ekran Gösterisi (4:3)</PresentationFormat>
  <Paragraphs>58</Paragraphs>
  <Slides>9</Slides>
  <Notes>0</Notes>
  <HiddenSlides>0</HiddenSlides>
  <MMClips>0</MMClips>
  <ScaleCrop>false</ScaleCrop>
  <HeadingPairs>
    <vt:vector size="4" baseType="variant">
      <vt:variant>
        <vt:lpstr>Tema</vt:lpstr>
      </vt:variant>
      <vt:variant>
        <vt:i4>3</vt:i4>
      </vt:variant>
      <vt:variant>
        <vt:lpstr>Slayt Başlıkları</vt:lpstr>
      </vt:variant>
      <vt:variant>
        <vt:i4>9</vt:i4>
      </vt:variant>
    </vt:vector>
  </HeadingPairs>
  <TitlesOfParts>
    <vt:vector size="12" baseType="lpstr">
      <vt:lpstr>ekonomi</vt:lpstr>
      <vt:lpstr>1_Rics</vt:lpstr>
      <vt:lpstr>h.t.</vt:lpstr>
      <vt:lpstr>PowerPoint Sunusu</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951</cp:revision>
  <cp:lastPrinted>2016-10-24T07:53:35Z</cp:lastPrinted>
  <dcterms:created xsi:type="dcterms:W3CDTF">2016-09-18T09:35:24Z</dcterms:created>
  <dcterms:modified xsi:type="dcterms:W3CDTF">2020-02-19T11:57:07Z</dcterms:modified>
</cp:coreProperties>
</file>