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89" r:id="rId3"/>
  </p:sldMasterIdLst>
  <p:notesMasterIdLst>
    <p:notesMasterId r:id="rId13"/>
  </p:notesMasterIdLst>
  <p:handoutMasterIdLst>
    <p:handoutMasterId r:id="rId14"/>
  </p:handoutMasterIdLst>
  <p:sldIdLst>
    <p:sldId id="668" r:id="rId4"/>
    <p:sldId id="609" r:id="rId5"/>
    <p:sldId id="669" r:id="rId6"/>
    <p:sldId id="670" r:id="rId7"/>
    <p:sldId id="671" r:id="rId8"/>
    <p:sldId id="672" r:id="rId9"/>
    <p:sldId id="673" r:id="rId10"/>
    <p:sldId id="674" r:id="rId11"/>
    <p:sldId id="675" r:id="rId1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2857" userDrawn="1">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3FAE"/>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173" autoAdjust="0"/>
    <p:restoredTop sz="94660"/>
  </p:normalViewPr>
  <p:slideViewPr>
    <p:cSldViewPr snapToGrid="0">
      <p:cViewPr varScale="1">
        <p:scale>
          <a:sx n="83" d="100"/>
          <a:sy n="83" d="100"/>
        </p:scale>
        <p:origin x="-1668" y="-84"/>
      </p:cViewPr>
      <p:guideLst>
        <p:guide orient="horz" pos="2160"/>
        <p:guide pos="2857"/>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p:cViewPr varScale="1">
        <p:scale>
          <a:sx n="64" d="100"/>
          <a:sy n="64" d="100"/>
        </p:scale>
        <p:origin x="3390"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presProps" Target="pres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4DEB3403-51FA-4010-975A-92E4C2B0B2A1}" type="datetimeFigureOut">
              <a:rPr lang="tr-TR" smtClean="0"/>
              <a:t>19.02.2020</a:t>
            </a:fld>
            <a:endParaRPr lang="tr-TR"/>
          </a:p>
        </p:txBody>
      </p:sp>
      <p:sp>
        <p:nvSpPr>
          <p:cNvPr id="4" name="Altbilgi Yer Tutucusu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A025271F-2A3F-44CE-9661-3F380E12CB38}" type="slidenum">
              <a:rPr lang="tr-TR" smtClean="0"/>
              <a:t>‹#›</a:t>
            </a:fld>
            <a:endParaRPr lang="tr-TR"/>
          </a:p>
        </p:txBody>
      </p:sp>
    </p:spTree>
    <p:extLst>
      <p:ext uri="{BB962C8B-B14F-4D97-AF65-F5344CB8AC3E}">
        <p14:creationId xmlns:p14="http://schemas.microsoft.com/office/powerpoint/2010/main" val="1752078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2/19/2020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2/19/2020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2/19/2020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2/19/2020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2/19/2020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324808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2/19/2020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2/19/2020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6198684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2/19/2020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2/19/2020</a:t>
            </a:fld>
            <a:endParaRPr lang="tr-TR"/>
          </a:p>
        </p:txBody>
      </p:sp>
      <p:sp>
        <p:nvSpPr>
          <p:cNvPr id="8" name="Footer Placeholder 7"/>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2/19/2020</a:t>
            </a:fld>
            <a:endParaRPr lang="tr-TR"/>
          </a:p>
        </p:txBody>
      </p:sp>
      <p:sp>
        <p:nvSpPr>
          <p:cNvPr id="4" name="Footer Placeholder 3"/>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2/19/2020</a:t>
            </a:fld>
            <a:endParaRPr lang="tr-TR"/>
          </a:p>
        </p:txBody>
      </p:sp>
      <p:sp>
        <p:nvSpPr>
          <p:cNvPr id="3" name="Footer Placeholder 2"/>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2/19/2020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050348" y="213719"/>
            <a:ext cx="6781800" cy="1600200"/>
          </a:xfrm>
        </p:spPr>
        <p:txBody>
          <a:bodyPr>
            <a:normAutofit/>
          </a:bodyPr>
          <a:lstStyle>
            <a:lvl1pPr algn="ctr">
              <a:defRPr lang="tr-TR" sz="1800" b="1" kern="1200" dirty="0" smtClean="0">
                <a:solidFill>
                  <a:schemeClr val="tx1">
                    <a:lumMod val="95000"/>
                    <a:lumOff val="5000"/>
                  </a:schemeClr>
                </a:solidFill>
                <a:latin typeface="+mn-lt"/>
                <a:ea typeface="+mn-ea"/>
                <a:cs typeface="+mn-cs"/>
              </a:defRPr>
            </a:lvl1pPr>
          </a:lstStyle>
          <a:p>
            <a:r>
              <a:rPr lang="tr-TR" dirty="0" smtClean="0"/>
              <a:t>Asıl başlık stili için tıklatın</a:t>
            </a:r>
            <a:endParaRPr lang="en-US" dirty="0"/>
          </a:p>
        </p:txBody>
      </p:sp>
      <p:sp>
        <p:nvSpPr>
          <p:cNvPr id="3" name="Content Placeholder 2"/>
          <p:cNvSpPr>
            <a:spLocks noGrp="1"/>
          </p:cNvSpPr>
          <p:nvPr>
            <p:ph idx="1"/>
          </p:nvPr>
        </p:nvSpPr>
        <p:spPr>
          <a:xfrm>
            <a:off x="838200" y="2003703"/>
            <a:ext cx="7543800" cy="3886200"/>
          </a:xfrm>
        </p:spPr>
        <p:txBody>
          <a:bodyPr/>
          <a:lstStyle>
            <a:lvl1pPr marL="205740" indent="-205740">
              <a:buClrTx/>
              <a:buFont typeface="Wingdings" panose="05000000000000000000" pitchFamily="2" charset="2"/>
              <a:buChar char="Ø"/>
              <a:defRPr sz="1500">
                <a:solidFill>
                  <a:schemeClr val="tx1"/>
                </a:solidFill>
              </a:defRPr>
            </a:lvl1pPr>
            <a:lvl2pPr marL="445770" indent="-205740">
              <a:buClrTx/>
              <a:buFont typeface="Wingdings" panose="05000000000000000000" pitchFamily="2" charset="2"/>
              <a:buChar char="Ø"/>
              <a:defRPr>
                <a:solidFill>
                  <a:schemeClr val="tx1"/>
                </a:solidFill>
              </a:defRPr>
            </a:lvl2pPr>
            <a:lvl3pPr marL="651510" indent="-171450">
              <a:buClrTx/>
              <a:buFont typeface="Wingdings" panose="05000000000000000000" pitchFamily="2" charset="2"/>
              <a:buChar char="Ø"/>
              <a:defRPr>
                <a:solidFill>
                  <a:schemeClr val="tx1"/>
                </a:solidFill>
              </a:defRPr>
            </a:lvl3pPr>
            <a:lvl4pPr marL="857250" indent="-171450">
              <a:buClrTx/>
              <a:buFont typeface="Wingdings" panose="05000000000000000000" pitchFamily="2" charset="2"/>
              <a:buChar char="Ø"/>
              <a:defRPr>
                <a:solidFill>
                  <a:schemeClr val="tx1"/>
                </a:solidFill>
              </a:defRPr>
            </a:lvl4pPr>
            <a:lvl5pPr marL="1028700" indent="-171450">
              <a:buClrTx/>
              <a:buFont typeface="Wingdings" panose="05000000000000000000" pitchFamily="2" charset="2"/>
              <a:buChar char="Ø"/>
              <a:defRPr>
                <a:solidFill>
                  <a:schemeClr val="tx1"/>
                </a:solidFill>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2/19/2020</a:t>
            </a:fld>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2/19/2020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2/19/2020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2/19/2020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2/19/2020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457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2/19/2020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457200" y="1600202"/>
            <a:ext cx="8229600" cy="4530725"/>
          </a:xfrm>
        </p:spPr>
        <p:txBody>
          <a:bodyPr/>
          <a:lstStyle/>
          <a:p>
            <a:pPr lvl="0"/>
            <a:r>
              <a:rPr lang="tr-TR" noProof="0" smtClean="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2/19/2020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smtClean="0"/>
              <a:t>Asıl başlık stili için tıklatın</a:t>
            </a:r>
            <a:endParaRPr lang="tr-TR"/>
          </a:p>
        </p:txBody>
      </p:sp>
      <p:sp>
        <p:nvSpPr>
          <p:cNvPr id="3" name="İçerik Yer Tutucusu 2"/>
          <p:cNvSpPr>
            <a:spLocks noGrp="1"/>
          </p:cNvSpPr>
          <p:nvPr>
            <p:ph sz="quarter" idx="1"/>
          </p:nvPr>
        </p:nvSpPr>
        <p:spPr>
          <a:xfrm>
            <a:off x="457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4648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457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İçerik Yer Tutucusu 5"/>
          <p:cNvSpPr>
            <a:spLocks noGrp="1"/>
          </p:cNvSpPr>
          <p:nvPr>
            <p:ph sz="quarter" idx="4"/>
          </p:nvPr>
        </p:nvSpPr>
        <p:spPr>
          <a:xfrm>
            <a:off x="4648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2/19/2020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dirty="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dirty="0" smtClean="0"/>
              <a:t>Asıl başlık stili için tıklatın</a:t>
            </a:r>
            <a:endParaRPr lang="tr-TR" dirty="0"/>
          </a:p>
        </p:txBody>
      </p:sp>
    </p:spTree>
    <p:extLst>
      <p:ext uri="{BB962C8B-B14F-4D97-AF65-F5344CB8AC3E}">
        <p14:creationId xmlns:p14="http://schemas.microsoft.com/office/powerpoint/2010/main" val="3618198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3722005629"/>
      </p:ext>
    </p:extLst>
  </p:cSld>
  <p:clrMapOvr>
    <a:masterClrMapping/>
  </p:clrMapOvr>
  <p:hf sldNum="0" hd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1714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5143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8572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2001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15430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fld id="{419913B4-353A-43F0-919E-C9E766A5124A}" type="datetime1">
              <a:rPr lang="en-US" smtClean="0"/>
              <a:t>2/19/2020</a:t>
            </a:fld>
            <a:endParaRPr lang="en-US"/>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fld id="{450E119D-8EDB-4D0A-AB54-479909DD9FBC}" type="slidenum">
              <a:rPr lang="en-US" smtClean="0"/>
              <a:t>‹#›</a:t>
            </a:fld>
            <a:endParaRPr lang="en-US"/>
          </a:p>
        </p:txBody>
      </p:sp>
    </p:spTree>
    <p:extLst>
      <p:ext uri="{BB962C8B-B14F-4D97-AF65-F5344CB8AC3E}">
        <p14:creationId xmlns:p14="http://schemas.microsoft.com/office/powerpoint/2010/main" val="2505268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2/19/2020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2/19/2020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8186513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2/19/2020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2/19/2020</a:t>
            </a:fld>
            <a:endParaRPr lang="en-US"/>
          </a:p>
        </p:txBody>
      </p:sp>
      <p:sp>
        <p:nvSpPr>
          <p:cNvPr id="8" name="Footer Placeholder 7"/>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2/19/2020</a:t>
            </a:fld>
            <a:endParaRPr lang="en-US"/>
          </a:p>
        </p:txBody>
      </p:sp>
      <p:sp>
        <p:nvSpPr>
          <p:cNvPr id="4" name="Footer Placeholder 3"/>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2/19/2020</a:t>
            </a:fld>
            <a:endParaRPr lang="en-US"/>
          </a:p>
        </p:txBody>
      </p:sp>
      <p:sp>
        <p:nvSpPr>
          <p:cNvPr id="3" name="Footer Placeholder 2"/>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2/19/2020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2/19/2020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D5BA3AE7-9ECF-44E5-AA35-A658ADA8F751}" type="datetime1">
              <a:rPr lang="en-US" smtClean="0"/>
              <a:t>2/19/2020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39369955-C8A4-4023-9F6B-3A82C0FA9480}" type="datetime1">
              <a:rPr lang="en-US" smtClean="0"/>
              <a:t>2/19/2020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112642"/>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Lst>
  <p:hf sldNum="0" hdr="0" dt="0"/>
  <p:txStyles>
    <p:titleStyle>
      <a:lvl1pPr algn="l" rtl="0" eaLnBrk="1" fontAlgn="base" hangingPunct="1">
        <a:lnSpc>
          <a:spcPct val="90000"/>
        </a:lnSpc>
        <a:spcBef>
          <a:spcPct val="0"/>
        </a:spcBef>
        <a:spcAft>
          <a:spcPct val="0"/>
        </a:spcAft>
        <a:defRPr lang="tr-TR" sz="15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3429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6858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0287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3716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171450" indent="-171450" algn="l"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1" fontAlgn="base" hangingPunct="1">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1766637"/>
          </a:xfrm>
          <a:prstGeom prst="rect">
            <a:avLst/>
          </a:prstGeom>
        </p:spPr>
        <p:txBody>
          <a:bodyPr wrap="square">
            <a:spAutoFit/>
          </a:bodyPr>
          <a:lstStyle/>
          <a:p>
            <a:pPr marL="0" lvl="1" algn="ctr">
              <a:spcBef>
                <a:spcPct val="20000"/>
              </a:spcBef>
              <a:buClr>
                <a:schemeClr val="accent1"/>
              </a:buClr>
            </a:pPr>
            <a:r>
              <a:rPr lang="tr-TR" sz="3200" b="1" dirty="0"/>
              <a:t>GGY469</a:t>
            </a:r>
          </a:p>
          <a:p>
            <a:pPr marL="0" lvl="1" algn="ctr">
              <a:spcBef>
                <a:spcPct val="20000"/>
              </a:spcBef>
              <a:buClr>
                <a:schemeClr val="accent1"/>
              </a:buClr>
            </a:pPr>
            <a:r>
              <a:rPr lang="tr-TR" sz="3200" b="1" dirty="0"/>
              <a:t>Arazi Ekonomisi</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smtClean="0">
                <a:latin typeface="Arial" panose="020B0604020202020204" pitchFamily="34" charset="0"/>
                <a:ea typeface="Times New Roman" panose="02020603050405020304" pitchFamily="18" charset="0"/>
                <a:cs typeface="Arial" panose="020B0604020202020204" pitchFamily="34" charset="0"/>
              </a:rPr>
              <a:t>Doç. Dr</a:t>
            </a:r>
            <a:r>
              <a:rPr lang="tr-TR" sz="1600" b="1" dirty="0">
                <a:latin typeface="Arial" panose="020B0604020202020204" pitchFamily="34" charset="0"/>
                <a:ea typeface="Times New Roman" panose="02020603050405020304" pitchFamily="18" charset="0"/>
                <a:cs typeface="Arial" panose="020B0604020202020204" pitchFamily="34" charset="0"/>
              </a:rPr>
              <a:t>. </a:t>
            </a:r>
            <a:r>
              <a:rPr lang="tr-TR" sz="1600" b="1" dirty="0" smtClean="0">
                <a:latin typeface="Arial" panose="020B0604020202020204" pitchFamily="34" charset="0"/>
                <a:ea typeface="Times New Roman" panose="02020603050405020304" pitchFamily="18" charset="0"/>
                <a:cs typeface="Arial" panose="020B0604020202020204" pitchFamily="34" charset="0"/>
              </a:rPr>
              <a:t>Yeşim</a:t>
            </a:r>
            <a:r>
              <a:rPr lang="en-US" sz="1600" b="1" dirty="0" smtClean="0">
                <a:latin typeface="Arial" panose="020B0604020202020204" pitchFamily="34" charset="0"/>
                <a:ea typeface="Times New Roman" panose="02020603050405020304" pitchFamily="18" charset="0"/>
                <a:cs typeface="Arial" panose="020B0604020202020204" pitchFamily="34" charset="0"/>
              </a:rPr>
              <a:t> </a:t>
            </a:r>
            <a:r>
              <a:rPr lang="tr-TR" sz="1600" b="1" dirty="0">
                <a:latin typeface="Arial" panose="020B0604020202020204" pitchFamily="34" charset="0"/>
                <a:ea typeface="Times New Roman" panose="02020603050405020304" pitchFamily="18" charset="0"/>
                <a:cs typeface="Arial" panose="020B0604020202020204" pitchFamily="34" charset="0"/>
              </a:rPr>
              <a:t>TANRIVERMİŞ </a:t>
            </a:r>
          </a:p>
          <a:p>
            <a:pPr algn="ctr">
              <a:spcAft>
                <a:spcPts val="0"/>
              </a:spcAft>
            </a:pPr>
            <a:r>
              <a:rPr lang="tr-TR" sz="1600" dirty="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p>
        </p:txBody>
      </p:sp>
    </p:spTree>
    <p:extLst>
      <p:ext uri="{BB962C8B-B14F-4D97-AF65-F5344CB8AC3E}">
        <p14:creationId xmlns:p14="http://schemas.microsoft.com/office/powerpoint/2010/main" val="20445111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lnSpc>
                <a:spcPct val="100000"/>
              </a:lnSpc>
              <a:spcBef>
                <a:spcPts val="300"/>
              </a:spcBef>
              <a:buClr>
                <a:srgbClr val="160093"/>
              </a:buClr>
              <a:buFont typeface="Courier New" panose="02070309020205020404" pitchFamily="49" charset="0"/>
              <a:buChar char="o"/>
              <a:defRPr/>
            </a:pPr>
            <a:r>
              <a:rPr lang="tr-TR" dirty="0"/>
              <a:t>Sözlük anlamı olarak «nüfusun büyük bölümünün ekonomik faaliyet alanı olarak ticaret, sanayi, yönetim ve hizmetle ilgili işlerle geçimini sağladığı, toplumsal ve kültürel bir örgütlenmenin olduğu yerleşim alanı» şeklinde ifade edilen kent teriminin oldukça çeşitli tanımları vardır.</a:t>
            </a: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80" y="188248"/>
            <a:ext cx="8517837" cy="636625"/>
          </a:xfrm>
          <a:prstGeom prst="rect">
            <a:avLst/>
          </a:prstGeom>
        </p:spPr>
        <p:txBody>
          <a:bodyPr/>
          <a:lstStyle/>
          <a:p>
            <a:pPr marL="0" lvl="1" algn="ctr">
              <a:spcBef>
                <a:spcPct val="20000"/>
              </a:spcBef>
              <a:buClr>
                <a:schemeClr val="accent1"/>
              </a:buClr>
            </a:pPr>
            <a:r>
              <a:rPr lang="tr-TR" sz="2400" dirty="0">
                <a:solidFill>
                  <a:srgbClr val="FF0000"/>
                </a:solidFill>
                <a:latin typeface="Arial" pitchFamily="34" charset="0"/>
                <a:cs typeface="Arial" pitchFamily="34" charset="0"/>
              </a:rPr>
              <a:t>Kent  Terimi ve Tanımı</a:t>
            </a:r>
            <a:endParaRPr lang="tr-TR" sz="2400" b="1" dirty="0"/>
          </a:p>
        </p:txBody>
      </p:sp>
      <p:sp>
        <p:nvSpPr>
          <p:cNvPr id="4" name="Unvan 3"/>
          <p:cNvSpPr>
            <a:spLocks noGrp="1"/>
          </p:cNvSpPr>
          <p:nvPr>
            <p:ph type="title"/>
          </p:nvPr>
        </p:nvSpPr>
        <p:spPr/>
        <p:txBody>
          <a:bodyPr/>
          <a:lstStyle/>
          <a:p>
            <a:r>
              <a:rPr lang="tr-TR" dirty="0" smtClean="0"/>
              <a:t>  </a:t>
            </a:r>
            <a:endParaRPr lang="en-US" dirty="0"/>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68488" y="2817560"/>
            <a:ext cx="3935960" cy="2211509"/>
          </a:xfrm>
          <a:prstGeom prst="rect">
            <a:avLst/>
          </a:prstGeom>
        </p:spPr>
      </p:pic>
    </p:spTree>
    <p:extLst>
      <p:ext uri="{BB962C8B-B14F-4D97-AF65-F5344CB8AC3E}">
        <p14:creationId xmlns:p14="http://schemas.microsoft.com/office/powerpoint/2010/main" val="38562069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lnSpc>
                <a:spcPct val="100000"/>
              </a:lnSpc>
              <a:spcBef>
                <a:spcPts val="300"/>
              </a:spcBef>
              <a:buClr>
                <a:srgbClr val="160093"/>
              </a:buClr>
              <a:buFont typeface="Courier New" panose="02070309020205020404" pitchFamily="49" charset="0"/>
              <a:buChar char="o"/>
              <a:defRPr/>
            </a:pPr>
            <a:r>
              <a:rPr lang="tr-TR" dirty="0"/>
              <a:t>Örneğin Keleş (2015) kent terimini içinde yaşayanların çoğunluğunun tarım dışı iş-dallarında çalıştığı, nüfus yoğunluğuna sahip, insanların barınmadan, eğlenmeye tüm ihtiyaçlarının karşılandığı ve sürekli bir toplumsal gelişim gösteren, bütünleşme derecesinin yüksek-olduğu  yerleşim yeri olarak tanımlamaktadır.</a:t>
            </a: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80" y="188248"/>
            <a:ext cx="8517837" cy="636625"/>
          </a:xfrm>
          <a:prstGeom prst="rect">
            <a:avLst/>
          </a:prstGeom>
        </p:spPr>
        <p:txBody>
          <a:bodyPr/>
          <a:lstStyle/>
          <a:p>
            <a:pPr marL="0" lvl="1" algn="ctr">
              <a:spcBef>
                <a:spcPct val="20000"/>
              </a:spcBef>
              <a:buClr>
                <a:schemeClr val="accent1"/>
              </a:buClr>
            </a:pPr>
            <a:r>
              <a:rPr lang="tr-TR" sz="2400" dirty="0">
                <a:solidFill>
                  <a:srgbClr val="FF0000"/>
                </a:solidFill>
                <a:latin typeface="Arial" pitchFamily="34" charset="0"/>
                <a:cs typeface="Arial" pitchFamily="34" charset="0"/>
              </a:rPr>
              <a:t>Kent  Terimi ve Tanımı</a:t>
            </a:r>
            <a:endParaRPr lang="tr-TR" sz="2400" b="1" dirty="0"/>
          </a:p>
        </p:txBody>
      </p:sp>
      <p:sp>
        <p:nvSpPr>
          <p:cNvPr id="4" name="Unvan 3"/>
          <p:cNvSpPr>
            <a:spLocks noGrp="1"/>
          </p:cNvSpPr>
          <p:nvPr>
            <p:ph type="title"/>
          </p:nvPr>
        </p:nvSpPr>
        <p:spPr/>
        <p:txBody>
          <a:bodyPr/>
          <a:lstStyle/>
          <a:p>
            <a:r>
              <a:rPr lang="tr-TR" dirty="0" smtClean="0"/>
              <a:t>  </a:t>
            </a:r>
            <a:endParaRPr lang="en-US" dirty="0"/>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30498" y="2996029"/>
            <a:ext cx="3683000" cy="2292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1017301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lnSpc>
                <a:spcPct val="100000"/>
              </a:lnSpc>
              <a:spcBef>
                <a:spcPts val="300"/>
              </a:spcBef>
              <a:buClr>
                <a:srgbClr val="160093"/>
              </a:buClr>
              <a:buFont typeface="Courier New" panose="02070309020205020404" pitchFamily="49" charset="0"/>
              <a:buChar char="o"/>
              <a:defRPr/>
            </a:pPr>
            <a:r>
              <a:rPr lang="tr-TR" dirty="0"/>
              <a:t>Kentsel </a:t>
            </a:r>
            <a:r>
              <a:rPr lang="tr-TR" dirty="0" err="1"/>
              <a:t>alanbir</a:t>
            </a:r>
            <a:r>
              <a:rPr lang="tr-TR" dirty="0"/>
              <a:t> olgu olarak tanımlanırken kentsel alanı oluşturan ekonomik faaliyetlerin mekânsal olarak bölünmesi olarak anılmaktadır. Söz konusu ekonomik faaliyetlerin günlük olarak icra edilmesi gerekmektedir (</a:t>
            </a:r>
            <a:r>
              <a:rPr lang="tr-TR" dirty="0" err="1"/>
              <a:t>Fisher</a:t>
            </a:r>
            <a:r>
              <a:rPr lang="tr-TR" dirty="0"/>
              <a:t> H. M. 1958).</a:t>
            </a: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80" y="188248"/>
            <a:ext cx="8517837" cy="636625"/>
          </a:xfrm>
          <a:prstGeom prst="rect">
            <a:avLst/>
          </a:prstGeom>
        </p:spPr>
        <p:txBody>
          <a:bodyPr/>
          <a:lstStyle/>
          <a:p>
            <a:pPr marL="0" lvl="1" algn="ctr">
              <a:spcBef>
                <a:spcPct val="20000"/>
              </a:spcBef>
              <a:buClr>
                <a:schemeClr val="accent1"/>
              </a:buClr>
            </a:pPr>
            <a:r>
              <a:rPr lang="tr-TR" sz="2400" dirty="0">
                <a:solidFill>
                  <a:srgbClr val="FF0000"/>
                </a:solidFill>
                <a:latin typeface="Arial" pitchFamily="34" charset="0"/>
                <a:cs typeface="Arial" pitchFamily="34" charset="0"/>
              </a:rPr>
              <a:t>Kent  Terimi ve Tanımı</a:t>
            </a:r>
            <a:endParaRPr lang="tr-TR" sz="2400" b="1" dirty="0"/>
          </a:p>
        </p:txBody>
      </p:sp>
      <p:sp>
        <p:nvSpPr>
          <p:cNvPr id="4" name="Unvan 3"/>
          <p:cNvSpPr>
            <a:spLocks noGrp="1"/>
          </p:cNvSpPr>
          <p:nvPr>
            <p:ph type="title"/>
          </p:nvPr>
        </p:nvSpPr>
        <p:spPr/>
        <p:txBody>
          <a:bodyPr/>
          <a:lstStyle/>
          <a:p>
            <a:r>
              <a:rPr lang="tr-TR" dirty="0" smtClean="0"/>
              <a:t>  </a:t>
            </a:r>
            <a:endParaRPr lang="en-US" dirty="0"/>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30498" y="2996029"/>
            <a:ext cx="3683000" cy="2292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9415217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lnSpc>
                <a:spcPct val="100000"/>
              </a:lnSpc>
              <a:spcBef>
                <a:spcPts val="300"/>
              </a:spcBef>
              <a:buClr>
                <a:srgbClr val="160093"/>
              </a:buClr>
              <a:buFont typeface="Courier New" panose="02070309020205020404" pitchFamily="49" charset="0"/>
              <a:buChar char="o"/>
              <a:defRPr/>
            </a:pPr>
            <a:r>
              <a:rPr lang="tr-TR" dirty="0"/>
              <a:t>Kentleşme hareketlerinin ekonomik, teknolojik, siyasal ve </a:t>
            </a:r>
            <a:r>
              <a:rPr lang="tr-TR" dirty="0" err="1"/>
              <a:t>sosyopsikolojik</a:t>
            </a:r>
            <a:r>
              <a:rPr lang="tr-TR" dirty="0"/>
              <a:t> faktörlerin etkisiyle oluştuğu bilinmektedir.</a:t>
            </a:r>
          </a:p>
          <a:p>
            <a:pPr algn="just">
              <a:lnSpc>
                <a:spcPct val="100000"/>
              </a:lnSpc>
              <a:spcBef>
                <a:spcPts val="300"/>
              </a:spcBef>
              <a:buClr>
                <a:srgbClr val="160093"/>
              </a:buClr>
              <a:buFont typeface="Courier New" panose="02070309020205020404" pitchFamily="49" charset="0"/>
              <a:buChar char="o"/>
              <a:defRPr/>
            </a:pPr>
            <a:endParaRPr lang="tr-TR" dirty="0"/>
          </a:p>
          <a:p>
            <a:pPr algn="just">
              <a:lnSpc>
                <a:spcPct val="100000"/>
              </a:lnSpc>
              <a:spcBef>
                <a:spcPts val="300"/>
              </a:spcBef>
              <a:buClr>
                <a:srgbClr val="160093"/>
              </a:buClr>
              <a:buFont typeface="Courier New" panose="02070309020205020404" pitchFamily="49" charset="0"/>
              <a:buChar char="o"/>
              <a:defRPr/>
            </a:pPr>
            <a:r>
              <a:rPr lang="tr-TR" dirty="0"/>
              <a:t> Bu faktörler birbirinden etkilenmekte ve </a:t>
            </a:r>
            <a:r>
              <a:rPr lang="tr-TR" dirty="0" err="1"/>
              <a:t>içiçe</a:t>
            </a:r>
            <a:r>
              <a:rPr lang="tr-TR" dirty="0"/>
              <a:t> geçmiş durumdadır.</a:t>
            </a:r>
          </a:p>
          <a:p>
            <a:pPr algn="just">
              <a:lnSpc>
                <a:spcPct val="100000"/>
              </a:lnSpc>
              <a:spcBef>
                <a:spcPts val="300"/>
              </a:spcBef>
              <a:buClr>
                <a:srgbClr val="160093"/>
              </a:buClr>
              <a:buFont typeface="Courier New" panose="02070309020205020404" pitchFamily="49" charset="0"/>
              <a:buChar char="o"/>
              <a:defRPr/>
            </a:pPr>
            <a:endParaRPr lang="tr-TR" dirty="0"/>
          </a:p>
          <a:p>
            <a:pPr algn="just">
              <a:lnSpc>
                <a:spcPct val="100000"/>
              </a:lnSpc>
              <a:spcBef>
                <a:spcPts val="300"/>
              </a:spcBef>
              <a:buClr>
                <a:srgbClr val="160093"/>
              </a:buClr>
              <a:buFont typeface="Courier New" panose="02070309020205020404" pitchFamily="49" charset="0"/>
              <a:buChar char="o"/>
              <a:defRPr/>
            </a:pPr>
            <a:r>
              <a:rPr lang="tr-TR" dirty="0"/>
              <a:t> Kentleşmenin ekonomik nedenlerinin başında itici etmenler olarak da ifade edilen tarımsal üretimden artık ürüne geçiş ve çekici etmenler olarak anılan kentteki iş olanaklarının </a:t>
            </a:r>
            <a:r>
              <a:rPr lang="tr-TR" dirty="0" err="1"/>
              <a:t>fazlalılığı</a:t>
            </a:r>
            <a:r>
              <a:rPr lang="tr-TR" dirty="0"/>
              <a:t> gibi köyden kente göç sonucunu doğuran sebeplerdir (Keleş 2015).</a:t>
            </a: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80" y="188248"/>
            <a:ext cx="8517837" cy="636625"/>
          </a:xfrm>
          <a:prstGeom prst="rect">
            <a:avLst/>
          </a:prstGeom>
        </p:spPr>
        <p:txBody>
          <a:bodyPr/>
          <a:lstStyle/>
          <a:p>
            <a:pPr marL="0" lvl="1" algn="ctr">
              <a:spcBef>
                <a:spcPct val="20000"/>
              </a:spcBef>
              <a:buClr>
                <a:schemeClr val="accent1"/>
              </a:buClr>
            </a:pPr>
            <a:r>
              <a:rPr lang="fi-FI" sz="2400" dirty="0">
                <a:solidFill>
                  <a:srgbClr val="FF0000"/>
                </a:solidFill>
                <a:latin typeface="Arial" pitchFamily="34" charset="0"/>
                <a:cs typeface="Arial" pitchFamily="34" charset="0"/>
              </a:rPr>
              <a:t>Kentlerde Ekonomik Faaliyetler </a:t>
            </a:r>
            <a:endParaRPr lang="tr-TR" sz="2400" b="1" dirty="0"/>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298127386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lnSpc>
                <a:spcPct val="100000"/>
              </a:lnSpc>
              <a:spcBef>
                <a:spcPts val="300"/>
              </a:spcBef>
              <a:buClr>
                <a:srgbClr val="160093"/>
              </a:buClr>
              <a:buFont typeface="Courier New" panose="02070309020205020404" pitchFamily="49" charset="0"/>
              <a:buChar char="o"/>
              <a:defRPr/>
            </a:pPr>
            <a:r>
              <a:rPr lang="tr-TR" dirty="0" smtClean="0"/>
              <a:t>Kentleşme hareketlerinin ekonomik, teknolojik, siyasal ve </a:t>
            </a:r>
            <a:r>
              <a:rPr lang="tr-TR" dirty="0" err="1" smtClean="0"/>
              <a:t>sosyopsikolojik</a:t>
            </a:r>
            <a:r>
              <a:rPr lang="tr-TR" dirty="0" smtClean="0"/>
              <a:t> faktörlerin etkisiyle oluştuğu bilinmektedir.</a:t>
            </a:r>
          </a:p>
          <a:p>
            <a:pPr algn="just">
              <a:lnSpc>
                <a:spcPct val="100000"/>
              </a:lnSpc>
              <a:spcBef>
                <a:spcPts val="300"/>
              </a:spcBef>
              <a:buClr>
                <a:srgbClr val="160093"/>
              </a:buClr>
              <a:buFont typeface="Courier New" panose="02070309020205020404" pitchFamily="49" charset="0"/>
              <a:buChar char="o"/>
              <a:defRPr/>
            </a:pPr>
            <a:endParaRPr lang="tr-TR" dirty="0" smtClean="0"/>
          </a:p>
          <a:p>
            <a:pPr algn="just">
              <a:lnSpc>
                <a:spcPct val="100000"/>
              </a:lnSpc>
              <a:spcBef>
                <a:spcPts val="300"/>
              </a:spcBef>
              <a:buClr>
                <a:srgbClr val="160093"/>
              </a:buClr>
              <a:buFont typeface="Courier New" panose="02070309020205020404" pitchFamily="49" charset="0"/>
              <a:buChar char="o"/>
              <a:defRPr/>
            </a:pPr>
            <a:r>
              <a:rPr lang="tr-TR" dirty="0" smtClean="0"/>
              <a:t> Bu faktörler birbirinden etkilenmekte ve </a:t>
            </a:r>
            <a:r>
              <a:rPr lang="tr-TR" dirty="0" err="1" smtClean="0"/>
              <a:t>içiçe</a:t>
            </a:r>
            <a:r>
              <a:rPr lang="tr-TR" dirty="0" smtClean="0"/>
              <a:t> geçmiş durumdadır.</a:t>
            </a:r>
          </a:p>
          <a:p>
            <a:pPr algn="just">
              <a:lnSpc>
                <a:spcPct val="100000"/>
              </a:lnSpc>
              <a:spcBef>
                <a:spcPts val="300"/>
              </a:spcBef>
              <a:buClr>
                <a:srgbClr val="160093"/>
              </a:buClr>
              <a:buFont typeface="Courier New" panose="02070309020205020404" pitchFamily="49" charset="0"/>
              <a:buChar char="o"/>
              <a:defRPr/>
            </a:pPr>
            <a:endParaRPr lang="tr-TR" dirty="0" smtClean="0"/>
          </a:p>
          <a:p>
            <a:pPr algn="just">
              <a:lnSpc>
                <a:spcPct val="100000"/>
              </a:lnSpc>
              <a:spcBef>
                <a:spcPts val="300"/>
              </a:spcBef>
              <a:buClr>
                <a:srgbClr val="160093"/>
              </a:buClr>
              <a:buFont typeface="Courier New" panose="02070309020205020404" pitchFamily="49" charset="0"/>
              <a:buChar char="o"/>
              <a:defRPr/>
            </a:pPr>
            <a:r>
              <a:rPr lang="tr-TR" dirty="0" smtClean="0"/>
              <a:t> Kentleşmenin ekonomik nedenlerinin başında itici etmenler olarak da ifade edilen tarımsal üretimden artık ürüne geçiş ve çekici etmenler olarak anılan kentteki iş olanaklarının </a:t>
            </a:r>
            <a:r>
              <a:rPr lang="tr-TR" dirty="0" err="1" smtClean="0"/>
              <a:t>fazlalılığı</a:t>
            </a:r>
            <a:r>
              <a:rPr lang="tr-TR" dirty="0" smtClean="0"/>
              <a:t> gibi köyden kente göç sonucunu doğuran sebeplerdir (Keleş 2015).</a:t>
            </a: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80" y="188248"/>
            <a:ext cx="8517837" cy="636625"/>
          </a:xfrm>
          <a:prstGeom prst="rect">
            <a:avLst/>
          </a:prstGeom>
        </p:spPr>
        <p:txBody>
          <a:bodyPr/>
          <a:lstStyle/>
          <a:p>
            <a:pPr marL="0" lvl="1" algn="ctr">
              <a:spcBef>
                <a:spcPct val="20000"/>
              </a:spcBef>
              <a:buClr>
                <a:schemeClr val="accent1"/>
              </a:buClr>
            </a:pPr>
            <a:r>
              <a:rPr lang="fi-FI" sz="2400" dirty="0">
                <a:solidFill>
                  <a:srgbClr val="FF0000"/>
                </a:solidFill>
                <a:latin typeface="Arial" pitchFamily="34" charset="0"/>
                <a:cs typeface="Arial" pitchFamily="34" charset="0"/>
              </a:rPr>
              <a:t>Kentlerde Ekonomik Faaliyetler </a:t>
            </a:r>
            <a:endParaRPr lang="tr-TR" sz="2400" b="1" dirty="0"/>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13611422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lnSpc>
                <a:spcPct val="100000"/>
              </a:lnSpc>
              <a:spcBef>
                <a:spcPts val="300"/>
              </a:spcBef>
              <a:buClr>
                <a:srgbClr val="160093"/>
              </a:buClr>
              <a:buFont typeface="Courier New" panose="02070309020205020404" pitchFamily="49" charset="0"/>
              <a:buChar char="o"/>
              <a:defRPr/>
            </a:pPr>
            <a:r>
              <a:rPr lang="tr-TR" dirty="0"/>
              <a:t>Kentleşmenin ekonomik üstünlükleri beş noktada toplanabilmektedir:</a:t>
            </a:r>
          </a:p>
          <a:p>
            <a:pPr algn="just">
              <a:lnSpc>
                <a:spcPct val="100000"/>
              </a:lnSpc>
              <a:spcBef>
                <a:spcPts val="300"/>
              </a:spcBef>
              <a:buClr>
                <a:srgbClr val="160093"/>
              </a:buClr>
              <a:buFont typeface="Courier New" panose="02070309020205020404" pitchFamily="49" charset="0"/>
              <a:buChar char="o"/>
              <a:defRPr/>
            </a:pPr>
            <a:endParaRPr lang="tr-TR" dirty="0"/>
          </a:p>
          <a:p>
            <a:pPr algn="just">
              <a:lnSpc>
                <a:spcPct val="100000"/>
              </a:lnSpc>
              <a:spcBef>
                <a:spcPts val="300"/>
              </a:spcBef>
              <a:buClr>
                <a:srgbClr val="160093"/>
              </a:buClr>
              <a:buFont typeface="Courier New" panose="02070309020205020404" pitchFamily="49" charset="0"/>
              <a:buChar char="o"/>
              <a:defRPr/>
            </a:pPr>
            <a:r>
              <a:rPr lang="tr-TR" dirty="0"/>
              <a:t>Uzmanlaşma</a:t>
            </a:r>
          </a:p>
          <a:p>
            <a:pPr algn="just">
              <a:lnSpc>
                <a:spcPct val="100000"/>
              </a:lnSpc>
              <a:spcBef>
                <a:spcPts val="300"/>
              </a:spcBef>
              <a:buClr>
                <a:srgbClr val="160093"/>
              </a:buClr>
              <a:buFont typeface="Courier New" panose="02070309020205020404" pitchFamily="49" charset="0"/>
              <a:buChar char="o"/>
              <a:defRPr/>
            </a:pPr>
            <a:r>
              <a:rPr lang="tr-TR" dirty="0"/>
              <a:t>Tasarruflar</a:t>
            </a:r>
          </a:p>
          <a:p>
            <a:pPr algn="just">
              <a:lnSpc>
                <a:spcPct val="100000"/>
              </a:lnSpc>
              <a:spcBef>
                <a:spcPts val="300"/>
              </a:spcBef>
              <a:buClr>
                <a:srgbClr val="160093"/>
              </a:buClr>
              <a:buFont typeface="Courier New" panose="02070309020205020404" pitchFamily="49" charset="0"/>
              <a:buChar char="o"/>
              <a:defRPr/>
            </a:pPr>
            <a:r>
              <a:rPr lang="tr-TR" dirty="0"/>
              <a:t>Kentleşme ekonomisi</a:t>
            </a:r>
          </a:p>
          <a:p>
            <a:pPr algn="just">
              <a:lnSpc>
                <a:spcPct val="100000"/>
              </a:lnSpc>
              <a:spcBef>
                <a:spcPts val="300"/>
              </a:spcBef>
              <a:buClr>
                <a:srgbClr val="160093"/>
              </a:buClr>
              <a:buFont typeface="Courier New" panose="02070309020205020404" pitchFamily="49" charset="0"/>
              <a:buChar char="o"/>
              <a:defRPr/>
            </a:pPr>
            <a:r>
              <a:rPr lang="tr-TR" dirty="0"/>
              <a:t>Üretim faktörlerinin ucuzluğu</a:t>
            </a:r>
          </a:p>
          <a:p>
            <a:pPr algn="just">
              <a:lnSpc>
                <a:spcPct val="100000"/>
              </a:lnSpc>
              <a:spcBef>
                <a:spcPts val="300"/>
              </a:spcBef>
              <a:buClr>
                <a:srgbClr val="160093"/>
              </a:buClr>
              <a:buFont typeface="Courier New" panose="02070309020205020404" pitchFamily="49" charset="0"/>
              <a:buChar char="o"/>
              <a:defRPr/>
            </a:pPr>
            <a:r>
              <a:rPr lang="tr-TR" dirty="0"/>
              <a:t>Mal ve hizmet çeşitliliği</a:t>
            </a: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80" y="188248"/>
            <a:ext cx="8517837" cy="636625"/>
          </a:xfrm>
          <a:prstGeom prst="rect">
            <a:avLst/>
          </a:prstGeom>
        </p:spPr>
        <p:txBody>
          <a:bodyPr/>
          <a:lstStyle/>
          <a:p>
            <a:pPr marL="0" lvl="1" algn="ctr">
              <a:spcBef>
                <a:spcPct val="20000"/>
              </a:spcBef>
              <a:buClr>
                <a:schemeClr val="accent1"/>
              </a:buClr>
            </a:pPr>
            <a:r>
              <a:rPr lang="fi-FI" sz="2400" dirty="0">
                <a:solidFill>
                  <a:srgbClr val="FF0000"/>
                </a:solidFill>
                <a:latin typeface="Arial" pitchFamily="34" charset="0"/>
                <a:cs typeface="Arial" pitchFamily="34" charset="0"/>
              </a:rPr>
              <a:t>Kentlerde Ekonomik Faaliyetler </a:t>
            </a:r>
            <a:endParaRPr lang="tr-TR" sz="2400" b="1" dirty="0"/>
          </a:p>
        </p:txBody>
      </p:sp>
      <p:sp>
        <p:nvSpPr>
          <p:cNvPr id="4" name="Unvan 3"/>
          <p:cNvSpPr>
            <a:spLocks noGrp="1"/>
          </p:cNvSpPr>
          <p:nvPr>
            <p:ph type="title"/>
          </p:nvPr>
        </p:nvSpPr>
        <p:spPr/>
        <p:txBody>
          <a:bodyPr/>
          <a:lstStyle/>
          <a:p>
            <a:r>
              <a:rPr lang="tr-TR" dirty="0" smtClean="0"/>
              <a:t>  </a:t>
            </a:r>
            <a:endParaRPr lang="en-US" dirty="0"/>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5161" y="2445712"/>
            <a:ext cx="3426373" cy="2174896"/>
          </a:xfrm>
          <a:prstGeom prst="rect">
            <a:avLst/>
          </a:prstGeom>
        </p:spPr>
      </p:pic>
    </p:spTree>
    <p:extLst>
      <p:ext uri="{BB962C8B-B14F-4D97-AF65-F5344CB8AC3E}">
        <p14:creationId xmlns:p14="http://schemas.microsoft.com/office/powerpoint/2010/main" val="82935849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lnSpc>
                <a:spcPct val="100000"/>
              </a:lnSpc>
              <a:spcBef>
                <a:spcPts val="300"/>
              </a:spcBef>
              <a:buClr>
                <a:srgbClr val="160093"/>
              </a:buClr>
              <a:buFont typeface="Courier New" panose="02070309020205020404" pitchFamily="49" charset="0"/>
              <a:buChar char="o"/>
              <a:defRPr/>
            </a:pPr>
            <a:r>
              <a:rPr lang="tr-TR" b="1" dirty="0"/>
              <a:t>Uzmanlaşma</a:t>
            </a:r>
          </a:p>
          <a:p>
            <a:pPr algn="just">
              <a:lnSpc>
                <a:spcPct val="100000"/>
              </a:lnSpc>
              <a:spcBef>
                <a:spcPts val="300"/>
              </a:spcBef>
              <a:buClr>
                <a:srgbClr val="160093"/>
              </a:buClr>
              <a:buFont typeface="Courier New" panose="02070309020205020404" pitchFamily="49" charset="0"/>
              <a:buChar char="o"/>
              <a:defRPr/>
            </a:pPr>
            <a:r>
              <a:rPr lang="tr-TR" dirty="0"/>
              <a:t> Üretimi kolaylaştırarak üretim sürecinin bölünmesini sağlamakta ayrıca çok sayıda uzmana ihtiyaç yaratmaktadır.</a:t>
            </a:r>
          </a:p>
          <a:p>
            <a:pPr algn="just">
              <a:lnSpc>
                <a:spcPct val="100000"/>
              </a:lnSpc>
              <a:spcBef>
                <a:spcPts val="300"/>
              </a:spcBef>
              <a:buClr>
                <a:srgbClr val="160093"/>
              </a:buClr>
              <a:buFont typeface="Courier New" panose="02070309020205020404" pitchFamily="49" charset="0"/>
              <a:buChar char="o"/>
              <a:defRPr/>
            </a:pPr>
            <a:endParaRPr lang="tr-TR" dirty="0"/>
          </a:p>
          <a:p>
            <a:pPr algn="just">
              <a:lnSpc>
                <a:spcPct val="100000"/>
              </a:lnSpc>
              <a:spcBef>
                <a:spcPts val="300"/>
              </a:spcBef>
              <a:buClr>
                <a:srgbClr val="160093"/>
              </a:buClr>
              <a:buFont typeface="Courier New" panose="02070309020205020404" pitchFamily="49" charset="0"/>
              <a:buChar char="o"/>
              <a:defRPr/>
            </a:pPr>
            <a:r>
              <a:rPr lang="tr-TR" dirty="0"/>
              <a:t> </a:t>
            </a:r>
            <a:r>
              <a:rPr lang="tr-TR" b="1" dirty="0"/>
              <a:t>Tasarruflar</a:t>
            </a:r>
          </a:p>
          <a:p>
            <a:pPr algn="just">
              <a:lnSpc>
                <a:spcPct val="100000"/>
              </a:lnSpc>
              <a:spcBef>
                <a:spcPts val="300"/>
              </a:spcBef>
              <a:buClr>
                <a:srgbClr val="160093"/>
              </a:buClr>
              <a:buFont typeface="Courier New" panose="02070309020205020404" pitchFamily="49" charset="0"/>
              <a:buChar char="o"/>
              <a:defRPr/>
            </a:pPr>
            <a:r>
              <a:rPr lang="tr-TR" dirty="0"/>
              <a:t> </a:t>
            </a:r>
            <a:r>
              <a:rPr lang="tr-TR" dirty="0" err="1"/>
              <a:t>Dışşal</a:t>
            </a:r>
            <a:r>
              <a:rPr lang="tr-TR" dirty="0"/>
              <a:t> biriktirimler olarak da anılan tasarruflar; birbirinin tamamlayıcısı olan, birbirinin ürettiği mal ve hizmetlere gereksinme duyan üretim birimlerinin aynı yerleşme yerini yeğ tutmaları durumunda sağladıkları ekonomik yararlardır ( Keleş 2015).</a:t>
            </a: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80" y="188248"/>
            <a:ext cx="8517837" cy="636625"/>
          </a:xfrm>
          <a:prstGeom prst="rect">
            <a:avLst/>
          </a:prstGeom>
        </p:spPr>
        <p:txBody>
          <a:bodyPr/>
          <a:lstStyle/>
          <a:p>
            <a:pPr marL="0" lvl="1" algn="ctr">
              <a:spcBef>
                <a:spcPct val="20000"/>
              </a:spcBef>
              <a:buClr>
                <a:schemeClr val="accent1"/>
              </a:buClr>
            </a:pPr>
            <a:r>
              <a:rPr lang="fi-FI" sz="2400" dirty="0">
                <a:solidFill>
                  <a:srgbClr val="FF0000"/>
                </a:solidFill>
                <a:latin typeface="Arial" pitchFamily="34" charset="0"/>
                <a:cs typeface="Arial" pitchFamily="34" charset="0"/>
              </a:rPr>
              <a:t>Kentlerde Ekonomik Faaliyetler </a:t>
            </a:r>
            <a:r>
              <a:rPr lang="tr-TR" sz="2400" dirty="0">
                <a:solidFill>
                  <a:srgbClr val="FF0000"/>
                </a:solidFill>
                <a:latin typeface="Arial" pitchFamily="34" charset="0"/>
                <a:cs typeface="Arial" pitchFamily="34" charset="0"/>
              </a:rPr>
              <a:t>ve Uzmanlaşma</a:t>
            </a:r>
            <a:endParaRPr lang="tr-TR" sz="2400" b="1" dirty="0"/>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266434919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lnSpc>
                <a:spcPct val="100000"/>
              </a:lnSpc>
              <a:spcBef>
                <a:spcPts val="300"/>
              </a:spcBef>
              <a:buClr>
                <a:srgbClr val="160093"/>
              </a:buClr>
              <a:buFont typeface="Courier New" panose="02070309020205020404" pitchFamily="49" charset="0"/>
              <a:buChar char="o"/>
              <a:defRPr/>
            </a:pPr>
            <a:r>
              <a:rPr lang="tr-TR" b="1" dirty="0"/>
              <a:t>Kentleşme Ekonomisi</a:t>
            </a:r>
          </a:p>
          <a:p>
            <a:pPr algn="just">
              <a:lnSpc>
                <a:spcPct val="100000"/>
              </a:lnSpc>
              <a:spcBef>
                <a:spcPts val="300"/>
              </a:spcBef>
              <a:buClr>
                <a:srgbClr val="160093"/>
              </a:buClr>
              <a:buFont typeface="Courier New" panose="02070309020205020404" pitchFamily="49" charset="0"/>
              <a:buChar char="o"/>
              <a:defRPr/>
            </a:pPr>
            <a:endParaRPr lang="tr-TR" dirty="0"/>
          </a:p>
          <a:p>
            <a:pPr algn="just">
              <a:lnSpc>
                <a:spcPct val="100000"/>
              </a:lnSpc>
              <a:spcBef>
                <a:spcPts val="300"/>
              </a:spcBef>
              <a:buClr>
                <a:srgbClr val="160093"/>
              </a:buClr>
              <a:buFont typeface="Courier New" panose="02070309020205020404" pitchFamily="49" charset="0"/>
              <a:buChar char="o"/>
              <a:defRPr/>
            </a:pPr>
            <a:r>
              <a:rPr lang="tr-TR" dirty="0"/>
              <a:t> Kentlerde çeşitli ekonomik etkinliklerin toplanması sonucunda kimi ekonomik üstünlükler ortaya çıkmaktadır. Bunlara örnek olarak ucuz ve kullanışlı bir ulaşım sistemi, işyeri yapmak için elverişli arsa ve arazi, çeşitli yardımcı hizmetler, araştırma ve eğitim kolaylıkları, yedek hammadde stokları yapma olanağı verilebilmektedir.</a:t>
            </a:r>
          </a:p>
          <a:p>
            <a:pPr algn="just">
              <a:lnSpc>
                <a:spcPct val="100000"/>
              </a:lnSpc>
              <a:spcBef>
                <a:spcPts val="300"/>
              </a:spcBef>
              <a:buClr>
                <a:srgbClr val="160093"/>
              </a:buClr>
              <a:buFont typeface="Courier New" panose="02070309020205020404" pitchFamily="49" charset="0"/>
              <a:buChar char="o"/>
              <a:defRPr/>
            </a:pPr>
            <a:endParaRPr lang="tr-TR" dirty="0"/>
          </a:p>
          <a:p>
            <a:pPr algn="just">
              <a:lnSpc>
                <a:spcPct val="100000"/>
              </a:lnSpc>
              <a:spcBef>
                <a:spcPts val="300"/>
              </a:spcBef>
              <a:buClr>
                <a:srgbClr val="160093"/>
              </a:buClr>
              <a:buFont typeface="Courier New" panose="02070309020205020404" pitchFamily="49" charset="0"/>
              <a:buChar char="o"/>
              <a:defRPr/>
            </a:pPr>
            <a:r>
              <a:rPr lang="tr-TR" dirty="0"/>
              <a:t> Kent büyüdükçe söz konusu birikimler de artmaktadır ( Keleş 2015).</a:t>
            </a: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80" y="188248"/>
            <a:ext cx="8517837" cy="636625"/>
          </a:xfrm>
          <a:prstGeom prst="rect">
            <a:avLst/>
          </a:prstGeom>
        </p:spPr>
        <p:txBody>
          <a:bodyPr/>
          <a:lstStyle/>
          <a:p>
            <a:pPr marL="0" lvl="1" algn="ctr">
              <a:spcBef>
                <a:spcPct val="20000"/>
              </a:spcBef>
              <a:buClr>
                <a:schemeClr val="accent1"/>
              </a:buClr>
            </a:pPr>
            <a:r>
              <a:rPr lang="fi-FI" sz="2400" dirty="0">
                <a:solidFill>
                  <a:srgbClr val="FF0000"/>
                </a:solidFill>
                <a:latin typeface="Arial" pitchFamily="34" charset="0"/>
                <a:cs typeface="Arial" pitchFamily="34" charset="0"/>
              </a:rPr>
              <a:t>Kentlerde Ekonomik Faaliyetler </a:t>
            </a:r>
            <a:endParaRPr lang="tr-TR" sz="2400" b="1" dirty="0"/>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126507580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25647</TotalTime>
  <Words>420</Words>
  <Application>Microsoft Office PowerPoint</Application>
  <PresentationFormat>Ekran Gösterisi (4:3)</PresentationFormat>
  <Paragraphs>58</Paragraphs>
  <Slides>9</Slides>
  <Notes>0</Notes>
  <HiddenSlides>0</HiddenSlides>
  <MMClips>0</MMClips>
  <ScaleCrop>false</ScaleCrop>
  <HeadingPairs>
    <vt:vector size="4" baseType="variant">
      <vt:variant>
        <vt:lpstr>Tema</vt:lpstr>
      </vt:variant>
      <vt:variant>
        <vt:i4>3</vt:i4>
      </vt:variant>
      <vt:variant>
        <vt:lpstr>Slayt Başlıkları</vt:lpstr>
      </vt:variant>
      <vt:variant>
        <vt:i4>9</vt:i4>
      </vt:variant>
    </vt:vector>
  </HeadingPairs>
  <TitlesOfParts>
    <vt:vector size="12" baseType="lpstr">
      <vt:lpstr>ekonomi</vt:lpstr>
      <vt:lpstr>1_Rics</vt:lpstr>
      <vt:lpstr>h.t.</vt:lpstr>
      <vt:lpstr>PowerPoint Sunusu</vt:lpstr>
      <vt:lpstr>  </vt:lpstr>
      <vt:lpstr>  </vt:lpstr>
      <vt:lpstr>  </vt:lpstr>
      <vt:lpstr>  </vt:lpstr>
      <vt:lpstr>  </vt:lpstr>
      <vt:lpstr>  </vt:lpstr>
      <vt:lpstr>  </vt:lpstr>
      <vt:lpstr>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asus</cp:lastModifiedBy>
  <cp:revision>951</cp:revision>
  <cp:lastPrinted>2016-10-24T07:53:35Z</cp:lastPrinted>
  <dcterms:created xsi:type="dcterms:W3CDTF">2016-09-18T09:35:24Z</dcterms:created>
  <dcterms:modified xsi:type="dcterms:W3CDTF">2020-02-19T11:57:07Z</dcterms:modified>
</cp:coreProperties>
</file>