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23"/>
  </p:notesMasterIdLst>
  <p:sldIdLst>
    <p:sldId id="256" r:id="rId2"/>
    <p:sldId id="323" r:id="rId3"/>
    <p:sldId id="316" r:id="rId4"/>
    <p:sldId id="317" r:id="rId5"/>
    <p:sldId id="318" r:id="rId6"/>
    <p:sldId id="319" r:id="rId7"/>
    <p:sldId id="324" r:id="rId8"/>
    <p:sldId id="325" r:id="rId9"/>
    <p:sldId id="326" r:id="rId10"/>
    <p:sldId id="329" r:id="rId11"/>
    <p:sldId id="330" r:id="rId12"/>
    <p:sldId id="331" r:id="rId13"/>
    <p:sldId id="338" r:id="rId14"/>
    <p:sldId id="332" r:id="rId15"/>
    <p:sldId id="333" r:id="rId16"/>
    <p:sldId id="334" r:id="rId17"/>
    <p:sldId id="344" r:id="rId18"/>
    <p:sldId id="345" r:id="rId19"/>
    <p:sldId id="339" r:id="rId20"/>
    <p:sldId id="336" r:id="rId21"/>
    <p:sldId id="337" r:id="rId22"/>
  </p:sldIdLst>
  <p:sldSz cx="9144000" cy="6858000" type="screen4x3"/>
  <p:notesSz cx="7099300" cy="10234613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800080"/>
    <a:srgbClr val="339966"/>
    <a:srgbClr val="CC3300"/>
    <a:srgbClr val="4924A4"/>
    <a:srgbClr val="542ABC"/>
    <a:srgbClr val="676521"/>
    <a:srgbClr val="912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Click to edit Master text styles</a:t>
            </a:r>
          </a:p>
          <a:p>
            <a:pPr lvl="1"/>
            <a:r>
              <a:rPr lang="th-TH" noProof="0" smtClean="0"/>
              <a:t>Second level</a:t>
            </a:r>
          </a:p>
          <a:p>
            <a:pPr lvl="2"/>
            <a:r>
              <a:rPr lang="th-TH" noProof="0" smtClean="0"/>
              <a:t>Third level</a:t>
            </a:r>
          </a:p>
          <a:p>
            <a:pPr lvl="3"/>
            <a:r>
              <a:rPr lang="th-TH" noProof="0" smtClean="0"/>
              <a:t>Fourth level</a:t>
            </a:r>
          </a:p>
          <a:p>
            <a:pPr lvl="4"/>
            <a:r>
              <a:rPr lang="th-TH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9E7EB7C0-F019-4D6A-B923-70C70C41AA7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6824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ahom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ahom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ahom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ahom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ahoma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486D98AA-CF68-4675-AB50-7060465050D2}" type="slidenum">
              <a:rPr lang="en-US" altLang="en-US" smtClean="0"/>
              <a:pPr/>
              <a:t>1</a:t>
            </a:fld>
            <a:endParaRPr lang="th-TH" alt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1044CCDE-7800-4334-B0AF-C5428E57EEB2}" type="slidenum">
              <a:rPr lang="en-US" altLang="en-US" smtClean="0"/>
              <a:pPr/>
              <a:t>11</a:t>
            </a:fld>
            <a:endParaRPr lang="th-TH" alt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1DC57F34-F921-4202-B5E9-20502C9A4D9F}" type="slidenum">
              <a:rPr lang="en-US" altLang="en-US" smtClean="0"/>
              <a:pPr/>
              <a:t>12</a:t>
            </a:fld>
            <a:endParaRPr lang="th-TH" alt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418F9633-5D97-44A7-9229-4ECEAD82B0E1}" type="slidenum">
              <a:rPr lang="en-US" altLang="en-US" smtClean="0"/>
              <a:pPr/>
              <a:t>13</a:t>
            </a:fld>
            <a:endParaRPr lang="th-TH" alt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2C42C44A-CF05-49FF-B91C-F3033A3AC0B5}" type="slidenum">
              <a:rPr lang="en-US" altLang="en-US" smtClean="0"/>
              <a:pPr/>
              <a:t>14</a:t>
            </a:fld>
            <a:endParaRPr lang="th-TH" altLang="en-US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E4D2EB8E-55B1-404B-A312-8D0D0DD9FA29}" type="slidenum">
              <a:rPr lang="en-US" altLang="en-US" smtClean="0"/>
              <a:pPr/>
              <a:t>15</a:t>
            </a:fld>
            <a:endParaRPr lang="th-TH" alt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4DD6D30E-1FC0-4F15-808E-39D4C366A031}" type="slidenum">
              <a:rPr lang="en-US" altLang="en-US" smtClean="0"/>
              <a:pPr/>
              <a:t>16</a:t>
            </a:fld>
            <a:endParaRPr lang="th-TH" alt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89CB1791-FC2A-49C3-9C65-758B9DFACE02}" type="slidenum">
              <a:rPr lang="en-US" altLang="en-US" smtClean="0"/>
              <a:pPr/>
              <a:t>17</a:t>
            </a:fld>
            <a:endParaRPr lang="th-TH" altLang="en-US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12E35625-1778-40F7-B887-2689BA3D7FEC}" type="slidenum">
              <a:rPr lang="en-US" altLang="en-US" smtClean="0"/>
              <a:pPr/>
              <a:t>18</a:t>
            </a:fld>
            <a:endParaRPr lang="th-TH" alt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B3982D5F-E2E4-4F73-898F-11033DFCFE13}" type="slidenum">
              <a:rPr lang="en-US" altLang="en-US" smtClean="0"/>
              <a:pPr/>
              <a:t>19</a:t>
            </a:fld>
            <a:endParaRPr lang="th-TH" alt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5AE427DB-2148-483B-AE8A-FAA19BF360FA}" type="slidenum">
              <a:rPr lang="en-US" altLang="en-US" smtClean="0"/>
              <a:pPr/>
              <a:t>20</a:t>
            </a:fld>
            <a:endParaRPr lang="th-TH" altLang="en-US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6D68BFD7-2504-428E-A5AE-607DB99B342F}" type="slidenum">
              <a:rPr lang="en-US" altLang="en-US" smtClean="0"/>
              <a:pPr/>
              <a:t>3</a:t>
            </a:fld>
            <a:endParaRPr lang="th-TH" alt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F7427C57-A87B-4C8B-BB36-985B92613095}" type="slidenum">
              <a:rPr lang="en-US" altLang="en-US" smtClean="0"/>
              <a:pPr/>
              <a:t>21</a:t>
            </a:fld>
            <a:endParaRPr lang="th-TH" alt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BADB5D3B-4FF2-45C9-A104-1F6EC025DD15}" type="slidenum">
              <a:rPr lang="en-US" altLang="en-US" smtClean="0"/>
              <a:pPr/>
              <a:t>4</a:t>
            </a:fld>
            <a:endParaRPr lang="th-TH" alt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AFA22AAB-92CB-42E6-8403-46C2B815A78A}" type="slidenum">
              <a:rPr lang="en-US" altLang="en-US" smtClean="0"/>
              <a:pPr/>
              <a:t>5</a:t>
            </a:fld>
            <a:endParaRPr lang="th-TH" alt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30E7C791-1835-4693-84EA-C6EE1F2B8124}" type="slidenum">
              <a:rPr lang="en-US" altLang="en-US" smtClean="0"/>
              <a:pPr/>
              <a:t>6</a:t>
            </a:fld>
            <a:endParaRPr lang="th-TH" alt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B56AD71D-9A23-4AC9-ADF9-70A387F63505}" type="slidenum">
              <a:rPr lang="en-US" altLang="en-US" smtClean="0"/>
              <a:pPr/>
              <a:t>7</a:t>
            </a:fld>
            <a:endParaRPr lang="th-TH" alt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6721400D-A479-4AE5-8DED-B78A5FB05217}" type="slidenum">
              <a:rPr lang="en-US" altLang="en-US" smtClean="0"/>
              <a:pPr/>
              <a:t>8</a:t>
            </a:fld>
            <a:endParaRPr lang="th-TH" alt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ADA98280-16CD-40EC-9A2D-0278248CBD7E}" type="slidenum">
              <a:rPr lang="en-US" altLang="en-US" smtClean="0"/>
              <a:pPr/>
              <a:t>9</a:t>
            </a:fld>
            <a:endParaRPr lang="th-TH" alt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037441B0-6804-4286-80E6-16EA7D7AF91F}" type="slidenum">
              <a:rPr lang="en-US" altLang="en-US" smtClean="0"/>
              <a:pPr/>
              <a:t>10</a:t>
            </a:fld>
            <a:endParaRPr lang="th-TH" altLang="en-US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2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/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0 w 1000"/>
                <a:gd name="T1" fmla="*/ 695 h 1000"/>
                <a:gd name="T2" fmla="*/ 0 w 1000"/>
                <a:gd name="T3" fmla="*/ 695 h 1000"/>
                <a:gd name="T4" fmla="*/ 0 w 1000"/>
                <a:gd name="T5" fmla="*/ 0 h 1000"/>
                <a:gd name="T6" fmla="*/ 0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 w 1000"/>
                <a:gd name="T3" fmla="*/ 0 h 1000"/>
                <a:gd name="T4" fmla="*/ 1 w 1000"/>
                <a:gd name="T5" fmla="*/ 557 h 1000"/>
                <a:gd name="T6" fmla="*/ 0 w 1000"/>
                <a:gd name="T7" fmla="*/ 557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Click to edit Master subtitle style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th-TH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6536667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26D96-4093-43ED-B407-456665F8CD87}" type="datetime1">
              <a:rPr lang="tr-TR" smtClean="0"/>
              <a:t>11.05.2020</a:t>
            </a:fld>
            <a:endParaRPr lang="th-TH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Sayısal Mantık Tasarımı</a:t>
            </a:r>
            <a:endParaRPr lang="th-TH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6BCAE-A232-4FF1-9919-C58DF66EE2D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097045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62750" y="104775"/>
            <a:ext cx="2152650" cy="63722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04800" y="104775"/>
            <a:ext cx="6305550" cy="63722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D840A-55FA-443E-926E-920FE3530CCC}" type="datetime1">
              <a:rPr lang="tr-TR" smtClean="0"/>
              <a:t>11.05.2020</a:t>
            </a:fld>
            <a:endParaRPr lang="th-TH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Sayısal Mantık Tasarımı</a:t>
            </a:r>
            <a:endParaRPr lang="th-TH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79EAE-BF48-45C4-B829-AD3FB7E89A0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2816966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5625" y="104775"/>
            <a:ext cx="8126413" cy="685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304800" y="1108075"/>
            <a:ext cx="4229100" cy="53689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4686300" y="1108075"/>
            <a:ext cx="4229100" cy="5368925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E58AD-FD99-4A2B-9026-BD9BF4E7CC71}" type="datetime1">
              <a:rPr lang="tr-TR" smtClean="0"/>
              <a:t>11.05.2020</a:t>
            </a:fld>
            <a:endParaRPr lang="th-TH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Sayısal Mantık Tasarımı</a:t>
            </a:r>
            <a:endParaRPr lang="th-TH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79D06-8DC1-4E0A-B21E-2E4539A7B27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1055690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5625" y="104775"/>
            <a:ext cx="8126413" cy="685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304800" y="1108075"/>
            <a:ext cx="4229100" cy="53689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86300" y="1108075"/>
            <a:ext cx="4229100" cy="53689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40479-CA73-4A51-89E8-F30A53ED20F9}" type="datetime1">
              <a:rPr lang="tr-TR" smtClean="0"/>
              <a:t>11.05.2020</a:t>
            </a:fld>
            <a:endParaRPr lang="th-TH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Sayısal Mantık Tasarımı</a:t>
            </a:r>
            <a:endParaRPr lang="th-TH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8B0CB-0DAF-4E69-9277-B126F648FFF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9237798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Başlık ve İçerik Üzerind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5625" y="104775"/>
            <a:ext cx="8126413" cy="685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304800" y="1108075"/>
            <a:ext cx="8610600" cy="26082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304800" y="3868738"/>
            <a:ext cx="8610600" cy="26082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281C5-03D9-4888-885A-F463F55A8591}" type="datetime1">
              <a:rPr lang="tr-TR" smtClean="0"/>
              <a:t>11.05.2020</a:t>
            </a:fld>
            <a:endParaRPr lang="th-TH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Sayısal Mantık Tasarımı</a:t>
            </a:r>
            <a:endParaRPr lang="th-TH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B205E-587A-4DC9-803F-8E3004F36B2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573612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03E91-8464-4BC2-BB0E-4D49499E5D66}" type="datetime1">
              <a:rPr lang="tr-TR" smtClean="0"/>
              <a:t>11.05.2020</a:t>
            </a:fld>
            <a:endParaRPr lang="th-TH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Sayısal Mantık Tasarımı</a:t>
            </a:r>
            <a:endParaRPr lang="th-TH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8008A-D4F6-4FE8-AD70-34601459125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1388818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1419D-7295-413F-B745-D8CF4B038A7E}" type="datetime1">
              <a:rPr lang="tr-TR" smtClean="0"/>
              <a:t>11.05.2020</a:t>
            </a:fld>
            <a:endParaRPr lang="th-TH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Sayısal Mantık Tasarımı</a:t>
            </a:r>
            <a:endParaRPr lang="th-TH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6290D-4775-429A-917E-663F5523088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6206482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04800" y="1108075"/>
            <a:ext cx="4229100" cy="536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86300" y="1108075"/>
            <a:ext cx="4229100" cy="536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6F538-4B26-4B4D-89E3-B165111CE93C}" type="datetime1">
              <a:rPr lang="tr-TR" smtClean="0"/>
              <a:t>11.05.2020</a:t>
            </a:fld>
            <a:endParaRPr lang="th-TH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Sayısal Mantık Tasarımı</a:t>
            </a:r>
            <a:endParaRPr lang="th-TH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E7793-B32E-4584-B442-729FEFB2518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9435195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550D4-0E4E-47FA-924A-3DCE3028D8EE}" type="datetime1">
              <a:rPr lang="tr-TR" smtClean="0"/>
              <a:t>11.05.2020</a:t>
            </a:fld>
            <a:endParaRPr lang="th-TH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Sayısal Mantık Tasarımı</a:t>
            </a:r>
            <a:endParaRPr lang="th-TH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EB0B3-BA89-41C9-807B-145E6000973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7497140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FEB46-51A6-4314-8539-920A01AA45DF}" type="datetime1">
              <a:rPr lang="tr-TR" smtClean="0"/>
              <a:t>11.05.2020</a:t>
            </a:fld>
            <a:endParaRPr lang="th-TH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Sayısal Mantık Tasarımı</a:t>
            </a:r>
            <a:endParaRPr lang="th-T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92572-FA42-416E-BE10-46F49D728E4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482903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24CCF-FF80-4F1F-9670-D8B8BF47115C}" type="datetime1">
              <a:rPr lang="tr-TR" smtClean="0"/>
              <a:t>11.05.2020</a:t>
            </a:fld>
            <a:endParaRPr lang="th-TH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Sayısal Mantık Tasarımı</a:t>
            </a:r>
            <a:endParaRPr lang="th-TH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E8B56-065D-41C0-A88C-5FCF7DAC852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2972877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604FE-8E78-461D-B024-74A696231EE5}" type="datetime1">
              <a:rPr lang="tr-TR" smtClean="0"/>
              <a:t>11.05.2020</a:t>
            </a:fld>
            <a:endParaRPr lang="th-TH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Sayısal Mantık Tasarımı</a:t>
            </a:r>
            <a:endParaRPr lang="th-TH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CFA61-8016-4E95-AC46-66742853EB4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4898188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9AA2E-7470-4980-BA23-94E03A51F1FC}" type="datetime1">
              <a:rPr lang="tr-TR" smtClean="0"/>
              <a:t>11.05.2020</a:t>
            </a:fld>
            <a:endParaRPr lang="th-TH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Sayısal Mantık Tasarımı</a:t>
            </a:r>
            <a:endParaRPr lang="th-TH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761EC-1B63-457B-8087-63E1A533E28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9816940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941388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47800" y="942975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55625" y="104775"/>
            <a:ext cx="81264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08075"/>
            <a:ext cx="86106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 smtClean="0"/>
              <a:t>Click to edit Master text styles</a:t>
            </a:r>
          </a:p>
          <a:p>
            <a:pPr lvl="1"/>
            <a:r>
              <a:rPr lang="th-TH" altLang="en-US" smtClean="0"/>
              <a:t>Second level</a:t>
            </a:r>
          </a:p>
          <a:p>
            <a:pPr lvl="2"/>
            <a:r>
              <a:rPr lang="th-TH" altLang="en-US" smtClean="0"/>
              <a:t>Third level</a:t>
            </a:r>
          </a:p>
          <a:p>
            <a:pPr lvl="3"/>
            <a:r>
              <a:rPr lang="th-TH" altLang="en-US" smtClean="0"/>
              <a:t>Fourth level</a:t>
            </a:r>
          </a:p>
          <a:p>
            <a:pPr lvl="4"/>
            <a:r>
              <a:rPr lang="th-TH" altLang="en-US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33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fld id="{09871389-C8C7-4D08-BAAD-485974A8B2C1}" type="datetime1">
              <a:rPr lang="tr-TR" smtClean="0"/>
              <a:t>11.05.2020</a:t>
            </a:fld>
            <a:endParaRPr lang="th-TH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32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en-US" smtClean="0"/>
              <a:t>Sayısal Mantık Tasarımı</a:t>
            </a:r>
            <a:endParaRPr lang="th-TH"/>
          </a:p>
        </p:txBody>
      </p:sp>
      <p:sp>
        <p:nvSpPr>
          <p:cNvPr id="870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EF80243-80A2-4071-9859-FD0F8C5BE94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1033" name="Freeform 9"/>
          <p:cNvSpPr>
            <a:spLocks noChangeArrowheads="1"/>
          </p:cNvSpPr>
          <p:nvPr/>
        </p:nvSpPr>
        <p:spPr bwMode="auto">
          <a:xfrm>
            <a:off x="315913" y="79375"/>
            <a:ext cx="236537" cy="771525"/>
          </a:xfrm>
          <a:custGeom>
            <a:avLst/>
            <a:gdLst>
              <a:gd name="T0" fmla="*/ 2147483647 w 1000"/>
              <a:gd name="T1" fmla="*/ 2147483647 h 1000"/>
              <a:gd name="T2" fmla="*/ 0 w 1000"/>
              <a:gd name="T3" fmla="*/ 2147483647 h 1000"/>
              <a:gd name="T4" fmla="*/ 0 w 1000"/>
              <a:gd name="T5" fmla="*/ 0 h 1000"/>
              <a:gd name="T6" fmla="*/ 2147483647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rgbClr val="929565">
                <a:alpha val="63136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Freeform 10"/>
          <p:cNvSpPr>
            <a:spLocks noChangeArrowheads="1"/>
          </p:cNvSpPr>
          <p:nvPr/>
        </p:nvSpPr>
        <p:spPr bwMode="auto">
          <a:xfrm>
            <a:off x="8674100" y="87313"/>
            <a:ext cx="177800" cy="752475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</p:sldLayoutIdLst>
  <p:transition>
    <p:random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12F3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12F31"/>
          </a:solidFill>
          <a:latin typeface="Arial" charset="0"/>
          <a:cs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12F31"/>
          </a:solidFill>
          <a:latin typeface="Arial" charset="0"/>
          <a:cs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12F31"/>
          </a:solidFill>
          <a:latin typeface="Arial" charset="0"/>
          <a:cs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12F31"/>
          </a:solidFill>
          <a:latin typeface="Arial" charset="0"/>
          <a:cs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912F31"/>
          </a:solidFill>
          <a:latin typeface="Arial" charset="0"/>
          <a:cs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912F31"/>
          </a:solidFill>
          <a:latin typeface="Arial" charset="0"/>
          <a:cs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912F31"/>
          </a:solidFill>
          <a:latin typeface="Arial" charset="0"/>
          <a:cs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912F31"/>
          </a:solidFill>
          <a:latin typeface="Arial" charset="0"/>
          <a:cs typeface="Tahoma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rgbClr val="963232"/>
        </a:buClr>
        <a:buSzPct val="70000"/>
        <a:buFont typeface="Wingdings" pitchFamily="2" charset="2"/>
        <a:buChar char="n"/>
        <a:defRPr sz="2400">
          <a:solidFill>
            <a:srgbClr val="4924A4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rgbClr val="963232"/>
        </a:buClr>
        <a:buSzPct val="70000"/>
        <a:buFont typeface="Wingdings" pitchFamily="2" charset="2"/>
        <a:buChar char="¡"/>
        <a:defRPr sz="2000">
          <a:solidFill>
            <a:schemeClr val="tx1"/>
          </a:solidFill>
          <a:latin typeface="+mn-lt"/>
          <a:cs typeface="+mn-cs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rgbClr val="963232"/>
        </a:buClr>
        <a:buSzPct val="7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rgbClr val="963232"/>
        </a:buClr>
        <a:buSzPct val="70000"/>
        <a:buFont typeface="Wingdings" pitchFamily="2" charset="2"/>
        <a:buChar char="¡"/>
        <a:defRPr sz="1600">
          <a:solidFill>
            <a:srgbClr val="6F6C2F"/>
          </a:solidFill>
          <a:latin typeface="+mn-lt"/>
          <a:cs typeface="+mn-cs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rgbClr val="963232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rgbClr val="963232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rgbClr val="963232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rgbClr val="963232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rgbClr val="963232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71600"/>
            <a:ext cx="7467600" cy="2819400"/>
          </a:xfrm>
        </p:spPr>
        <p:txBody>
          <a:bodyPr/>
          <a:lstStyle/>
          <a:p>
            <a:pPr algn="ctr" eaLnBrk="1" hangingPunct="1"/>
            <a:r>
              <a:rPr lang="en-US" altLang="en-US" sz="4800" dirty="0" smtClean="0"/>
              <a:t>Bile</a:t>
            </a:r>
            <a:r>
              <a:rPr lang="tr-TR" altLang="en-US" sz="4800" dirty="0" smtClean="0"/>
              <a:t>şimli Mantık</a:t>
            </a:r>
            <a:r>
              <a:rPr lang="en-US" altLang="en-US" sz="4800" dirty="0" smtClean="0"/>
              <a:t/>
            </a:r>
            <a:br>
              <a:rPr lang="en-US" altLang="en-US" sz="4800" dirty="0" smtClean="0"/>
            </a:br>
            <a:r>
              <a:rPr lang="tr-TR" altLang="en-US" sz="4800" dirty="0" smtClean="0"/>
              <a:t>(</a:t>
            </a:r>
            <a:r>
              <a:rPr lang="en-US" altLang="en-US" dirty="0" smtClean="0"/>
              <a:t>Combinational Logic</a:t>
            </a:r>
            <a:r>
              <a:rPr lang="tr-TR" altLang="en-US" dirty="0" smtClean="0"/>
              <a:t>)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3/3</a:t>
            </a:r>
            <a:endParaRPr lang="th-TH" altLang="en-US" dirty="0" smtClean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86400"/>
            <a:ext cx="65627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3 Veri Yer Tutucusu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DF5091B3-A55B-4084-BF26-A49C1AD1893D}" type="datetime1">
              <a:rPr lang="tr-TR" altLang="en-US" smtClean="0"/>
              <a:t>11.05.2020</a:t>
            </a:fld>
            <a:endParaRPr lang="th-TH" altLang="en-US" smtClean="0"/>
          </a:p>
        </p:txBody>
      </p:sp>
      <p:sp>
        <p:nvSpPr>
          <p:cNvPr id="66563" name="4 Altbilgi Yer Tutucusu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smtClean="0"/>
              <a:t>Sayısal Mantık Tasarımı</a:t>
            </a:r>
            <a:endParaRPr lang="th-TH" altLang="en-US" smtClean="0"/>
          </a:p>
        </p:txBody>
      </p:sp>
      <p:sp>
        <p:nvSpPr>
          <p:cNvPr id="6656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A1FB4A56-925E-4135-BB72-0AC8C08E2843}" type="slidenum">
              <a:rPr lang="en-US" altLang="en-US" smtClean="0"/>
              <a:pPr/>
              <a:t>10</a:t>
            </a:fld>
            <a:endParaRPr lang="th-TH" altLang="en-US" smtClean="0"/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 err="1" smtClean="0"/>
              <a:t>Çoklayıcılar</a:t>
            </a:r>
            <a:r>
              <a:rPr lang="en-GB" altLang="en-US" sz="3600" dirty="0" smtClean="0"/>
              <a:t> (</a:t>
            </a:r>
            <a:r>
              <a:rPr lang="th-TH" altLang="en-US" sz="3600" dirty="0" smtClean="0"/>
              <a:t>Multiplexers</a:t>
            </a:r>
            <a:r>
              <a:rPr lang="en-GB" altLang="en-US" sz="3600" dirty="0" smtClean="0"/>
              <a:t>)</a:t>
            </a:r>
            <a:endParaRPr lang="th-TH" altLang="en-US" sz="3600" dirty="0" smtClean="0"/>
          </a:p>
        </p:txBody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err="1" smtClean="0"/>
              <a:t>Birçok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girdi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hattının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birinden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ikili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bilgiyi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seçerek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tek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çıktı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hattına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yönlendirirler</a:t>
            </a:r>
            <a:endParaRPr lang="th-TH" altLang="en-US" dirty="0" smtClean="0"/>
          </a:p>
          <a:p>
            <a:pPr eaLnBrk="1" hangingPunct="1"/>
            <a:r>
              <a:rPr lang="th-TH" altLang="en-US" dirty="0" smtClean="0"/>
              <a:t>2</a:t>
            </a:r>
            <a:r>
              <a:rPr lang="th-TH" altLang="en-US" baseline="30000" dirty="0" smtClean="0"/>
              <a:t>n</a:t>
            </a:r>
            <a:r>
              <a:rPr lang="th-TH" altLang="en-US" dirty="0" smtClean="0"/>
              <a:t> </a:t>
            </a:r>
            <a:r>
              <a:rPr lang="en-GB" altLang="en-US" dirty="0" err="1" smtClean="0"/>
              <a:t>girdi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hattı</a:t>
            </a:r>
            <a:r>
              <a:rPr lang="th-TH" altLang="en-US" dirty="0" smtClean="0"/>
              <a:t>, n </a:t>
            </a:r>
            <a:r>
              <a:rPr lang="en-GB" altLang="en-US" dirty="0" err="1" smtClean="0"/>
              <a:t>seçim</a:t>
            </a:r>
            <a:r>
              <a:rPr lang="en-GB" altLang="en-US" dirty="0" smtClean="0"/>
              <a:t> (</a:t>
            </a:r>
            <a:r>
              <a:rPr lang="th-TH" altLang="en-US" dirty="0" smtClean="0"/>
              <a:t>selection</a:t>
            </a:r>
            <a:r>
              <a:rPr lang="en-GB" altLang="en-US" dirty="0" smtClean="0"/>
              <a:t>)</a:t>
            </a:r>
            <a:r>
              <a:rPr lang="th-TH" altLang="en-US" dirty="0" smtClean="0"/>
              <a:t> </a:t>
            </a:r>
            <a:r>
              <a:rPr lang="en-GB" altLang="en-US" dirty="0" err="1" smtClean="0"/>
              <a:t>hattı</a:t>
            </a:r>
            <a:r>
              <a:rPr lang="th-TH" altLang="en-US" dirty="0" smtClean="0"/>
              <a:t> </a:t>
            </a:r>
            <a:r>
              <a:rPr lang="en-GB" altLang="en-US" dirty="0" err="1" smtClean="0"/>
              <a:t>ve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tek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çıktı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hattı</a:t>
            </a:r>
            <a:endParaRPr lang="th-TH" altLang="en-US" dirty="0" smtClean="0"/>
          </a:p>
          <a:p>
            <a:pPr eaLnBrk="1" hangingPunct="1"/>
            <a:r>
              <a:rPr lang="en-GB" altLang="en-US" dirty="0" err="1" smtClean="0"/>
              <a:t>Örn</a:t>
            </a:r>
            <a:r>
              <a:rPr lang="en-GB" altLang="en-US" dirty="0" smtClean="0"/>
              <a:t>.</a:t>
            </a:r>
            <a:r>
              <a:rPr lang="th-TH" altLang="en-US" dirty="0" smtClean="0"/>
              <a:t>: 2</a:t>
            </a:r>
            <a:r>
              <a:rPr lang="en-GB" altLang="en-US" dirty="0" smtClean="0"/>
              <a:t>’ye </a:t>
            </a:r>
            <a:r>
              <a:rPr lang="th-TH" altLang="en-US" dirty="0" smtClean="0"/>
              <a:t>1</a:t>
            </a:r>
            <a:r>
              <a:rPr lang="en-GB" altLang="en-US" dirty="0" smtClean="0"/>
              <a:t>’</a:t>
            </a:r>
            <a:r>
              <a:rPr lang="en-GB" altLang="en-US" dirty="0" err="1" smtClean="0"/>
              <a:t>lik</a:t>
            </a:r>
            <a:r>
              <a:rPr lang="en-GB" altLang="en-US" dirty="0" smtClean="0"/>
              <a:t> hat </a:t>
            </a:r>
            <a:r>
              <a:rPr lang="en-GB" altLang="en-US" dirty="0" err="1" smtClean="0"/>
              <a:t>çoklayıcı</a:t>
            </a:r>
            <a:endParaRPr lang="th-TH" altLang="en-US" dirty="0" smtClean="0"/>
          </a:p>
        </p:txBody>
      </p:sp>
      <p:pic>
        <p:nvPicPr>
          <p:cNvPr id="66567" name="Picture 4" descr="AACFLPH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76200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3 Veri Yer Tutucusu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7530288C-4F90-460A-A143-432B28665BD9}" type="datetime1">
              <a:rPr lang="tr-TR" altLang="en-US" smtClean="0"/>
              <a:t>11.05.2020</a:t>
            </a:fld>
            <a:endParaRPr lang="th-TH" altLang="en-US" smtClean="0"/>
          </a:p>
        </p:txBody>
      </p:sp>
      <p:sp>
        <p:nvSpPr>
          <p:cNvPr id="67587" name="4 Altbilgi Yer Tutucusu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smtClean="0"/>
              <a:t>Sayısal Mantık Tasarımı</a:t>
            </a:r>
            <a:endParaRPr lang="th-TH" altLang="en-US" smtClean="0"/>
          </a:p>
        </p:txBody>
      </p:sp>
      <p:sp>
        <p:nvSpPr>
          <p:cNvPr id="67588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7C2DED07-1EC9-4E36-B849-07DB308DEA12}" type="slidenum">
              <a:rPr lang="en-US" altLang="en-US" smtClean="0"/>
              <a:pPr/>
              <a:t>11</a:t>
            </a:fld>
            <a:endParaRPr lang="th-TH" altLang="en-US" smtClean="0"/>
          </a:p>
        </p:txBody>
      </p: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en-US" sz="3600" dirty="0" smtClean="0"/>
              <a:t>4</a:t>
            </a:r>
            <a:r>
              <a:rPr lang="en-GB" altLang="en-US" sz="3600" dirty="0" smtClean="0"/>
              <a:t>’e </a:t>
            </a:r>
            <a:r>
              <a:rPr lang="th-TH" altLang="en-US" sz="3600" dirty="0" smtClean="0"/>
              <a:t>1</a:t>
            </a:r>
            <a:r>
              <a:rPr lang="en-GB" altLang="en-US" sz="3600" dirty="0" smtClean="0"/>
              <a:t>’</a:t>
            </a:r>
            <a:r>
              <a:rPr lang="en-GB" altLang="en-US" sz="3600" dirty="0" err="1" smtClean="0"/>
              <a:t>lik</a:t>
            </a:r>
            <a:r>
              <a:rPr lang="en-GB" altLang="en-US" sz="3600" dirty="0" smtClean="0"/>
              <a:t> hat </a:t>
            </a:r>
            <a:r>
              <a:rPr lang="en-GB" altLang="en-US" sz="3600" dirty="0" err="1" smtClean="0"/>
              <a:t>çoklayıcı</a:t>
            </a:r>
            <a:endParaRPr lang="th-TH" altLang="en-US" sz="3600" dirty="0" smtClean="0"/>
          </a:p>
        </p:txBody>
      </p:sp>
      <p:pic>
        <p:nvPicPr>
          <p:cNvPr id="745477" name="Picture 5" descr="AACFLPI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143000"/>
            <a:ext cx="6342063" cy="5368925"/>
          </a:xfrm>
          <a:noFill/>
        </p:spPr>
      </p:pic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3048000" y="3810000"/>
            <a:ext cx="3198813" cy="2190750"/>
            <a:chOff x="1392" y="2256"/>
            <a:chExt cx="2064" cy="1531"/>
          </a:xfrm>
        </p:grpSpPr>
        <p:sp>
          <p:nvSpPr>
            <p:cNvPr id="67610" name="Text Box 7"/>
            <p:cNvSpPr txBox="1">
              <a:spLocks noChangeAspect="1" noChangeArrowheads="1"/>
            </p:cNvSpPr>
            <p:nvPr/>
          </p:nvSpPr>
          <p:spPr bwMode="auto">
            <a:xfrm>
              <a:off x="2064" y="2592"/>
              <a:ext cx="480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1600"/>
                <a:t>4:1</a:t>
              </a:r>
            </a:p>
            <a:p>
              <a:pPr algn="ctr"/>
              <a:r>
                <a:rPr lang="en-GB" altLang="en-US" sz="1600"/>
                <a:t>MUX</a:t>
              </a:r>
              <a:endParaRPr lang="en-GB" altLang="en-US" sz="2000"/>
            </a:p>
          </p:txBody>
        </p:sp>
        <p:sp>
          <p:nvSpPr>
            <p:cNvPr id="67611" name="Line 8"/>
            <p:cNvSpPr>
              <a:spLocks noChangeAspect="1" noChangeShapeType="1"/>
            </p:cNvSpPr>
            <p:nvPr/>
          </p:nvSpPr>
          <p:spPr bwMode="auto">
            <a:xfrm>
              <a:off x="2640" y="297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2" name="Line 9"/>
            <p:cNvSpPr>
              <a:spLocks noChangeAspect="1" noChangeShapeType="1"/>
            </p:cNvSpPr>
            <p:nvPr/>
          </p:nvSpPr>
          <p:spPr bwMode="auto">
            <a:xfrm>
              <a:off x="1680" y="297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3" name="Line 10"/>
            <p:cNvSpPr>
              <a:spLocks noChangeAspect="1" noChangeShapeType="1"/>
            </p:cNvSpPr>
            <p:nvPr/>
          </p:nvSpPr>
          <p:spPr bwMode="auto">
            <a:xfrm>
              <a:off x="1680" y="259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4" name="Line 11"/>
            <p:cNvSpPr>
              <a:spLocks noChangeAspect="1" noChangeShapeType="1"/>
            </p:cNvSpPr>
            <p:nvPr/>
          </p:nvSpPr>
          <p:spPr bwMode="auto">
            <a:xfrm flipV="1">
              <a:off x="2208" y="3408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5" name="Line 12"/>
            <p:cNvSpPr>
              <a:spLocks noChangeAspect="1" noChangeShapeType="1"/>
            </p:cNvSpPr>
            <p:nvPr/>
          </p:nvSpPr>
          <p:spPr bwMode="auto">
            <a:xfrm>
              <a:off x="1680" y="278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6" name="Line 13"/>
            <p:cNvSpPr>
              <a:spLocks noChangeAspect="1" noChangeShapeType="1"/>
            </p:cNvSpPr>
            <p:nvPr/>
          </p:nvSpPr>
          <p:spPr bwMode="auto">
            <a:xfrm>
              <a:off x="1680" y="316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7" name="Text Box 14"/>
            <p:cNvSpPr txBox="1">
              <a:spLocks noChangeAspect="1" noChangeArrowheads="1"/>
            </p:cNvSpPr>
            <p:nvPr/>
          </p:nvSpPr>
          <p:spPr bwMode="auto">
            <a:xfrm>
              <a:off x="2463" y="2845"/>
              <a:ext cx="19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/>
                <a:t>Y</a:t>
              </a:r>
              <a:endParaRPr lang="en-GB" altLang="en-US" sz="2000"/>
            </a:p>
          </p:txBody>
        </p:sp>
        <p:sp>
          <p:nvSpPr>
            <p:cNvPr id="67618" name="Text Box 15"/>
            <p:cNvSpPr txBox="1">
              <a:spLocks noChangeAspect="1" noChangeArrowheads="1"/>
            </p:cNvSpPr>
            <p:nvPr/>
          </p:nvSpPr>
          <p:spPr bwMode="auto">
            <a:xfrm>
              <a:off x="1392" y="2256"/>
              <a:ext cx="52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/>
                <a:t>Inputs</a:t>
              </a:r>
              <a:endParaRPr lang="en-GB" altLang="en-US" sz="2000"/>
            </a:p>
          </p:txBody>
        </p:sp>
        <p:sp>
          <p:nvSpPr>
            <p:cNvPr id="67619" name="Line 16"/>
            <p:cNvSpPr>
              <a:spLocks noChangeAspect="1" noChangeShapeType="1"/>
            </p:cNvSpPr>
            <p:nvPr/>
          </p:nvSpPr>
          <p:spPr bwMode="auto">
            <a:xfrm flipV="1">
              <a:off x="2400" y="3408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0" name="Text Box 17"/>
            <p:cNvSpPr txBox="1">
              <a:spLocks noChangeAspect="1" noChangeArrowheads="1"/>
            </p:cNvSpPr>
            <p:nvPr/>
          </p:nvSpPr>
          <p:spPr bwMode="auto">
            <a:xfrm>
              <a:off x="2064" y="3552"/>
              <a:ext cx="480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 dirty="0"/>
                <a:t>select</a:t>
              </a:r>
              <a:endParaRPr lang="en-GB" altLang="en-US" sz="2000" dirty="0"/>
            </a:p>
          </p:txBody>
        </p:sp>
        <p:sp>
          <p:nvSpPr>
            <p:cNvPr id="67621" name="Text Box 18"/>
            <p:cNvSpPr txBox="1">
              <a:spLocks noChangeAspect="1" noChangeArrowheads="1"/>
            </p:cNvSpPr>
            <p:nvPr/>
          </p:nvSpPr>
          <p:spPr bwMode="auto">
            <a:xfrm>
              <a:off x="2064" y="3168"/>
              <a:ext cx="480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/>
                <a:t>S</a:t>
              </a:r>
              <a:r>
                <a:rPr lang="en-GB" altLang="en-US" sz="1600" baseline="-25000"/>
                <a:t>1</a:t>
              </a:r>
              <a:r>
                <a:rPr lang="en-GB" altLang="en-US" sz="1600"/>
                <a:t>  S</a:t>
              </a:r>
              <a:r>
                <a:rPr lang="en-GB" altLang="en-US" sz="1600" baseline="-25000"/>
                <a:t>0</a:t>
              </a:r>
              <a:endParaRPr lang="en-GB" altLang="en-US" sz="2000"/>
            </a:p>
          </p:txBody>
        </p:sp>
        <p:sp>
          <p:nvSpPr>
            <p:cNvPr id="67622" name="Text Box 19"/>
            <p:cNvSpPr txBox="1">
              <a:spLocks noChangeAspect="1" noChangeArrowheads="1"/>
            </p:cNvSpPr>
            <p:nvPr/>
          </p:nvSpPr>
          <p:spPr bwMode="auto">
            <a:xfrm>
              <a:off x="1488" y="2448"/>
              <a:ext cx="28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/>
                <a:t>I</a:t>
              </a:r>
              <a:r>
                <a:rPr lang="en-GB" altLang="en-US" sz="1600" baseline="-25000"/>
                <a:t>0</a:t>
              </a:r>
              <a:endParaRPr lang="en-GB" altLang="en-US" sz="1600"/>
            </a:p>
          </p:txBody>
        </p:sp>
        <p:sp>
          <p:nvSpPr>
            <p:cNvPr id="67623" name="Text Box 20"/>
            <p:cNvSpPr txBox="1">
              <a:spLocks noChangeAspect="1" noChangeArrowheads="1"/>
            </p:cNvSpPr>
            <p:nvPr/>
          </p:nvSpPr>
          <p:spPr bwMode="auto">
            <a:xfrm>
              <a:off x="1488" y="2640"/>
              <a:ext cx="28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/>
                <a:t>I</a:t>
              </a:r>
              <a:r>
                <a:rPr lang="en-GB" altLang="en-US" sz="1600" baseline="-25000"/>
                <a:t>1</a:t>
              </a:r>
              <a:endParaRPr lang="en-GB" altLang="en-US" sz="1600"/>
            </a:p>
          </p:txBody>
        </p:sp>
        <p:sp>
          <p:nvSpPr>
            <p:cNvPr id="67624" name="Text Box 21"/>
            <p:cNvSpPr txBox="1">
              <a:spLocks noChangeAspect="1" noChangeArrowheads="1"/>
            </p:cNvSpPr>
            <p:nvPr/>
          </p:nvSpPr>
          <p:spPr bwMode="auto">
            <a:xfrm>
              <a:off x="1488" y="2832"/>
              <a:ext cx="28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/>
                <a:t>I</a:t>
              </a:r>
              <a:r>
                <a:rPr lang="en-GB" altLang="en-US" sz="1600" baseline="-25000"/>
                <a:t>2</a:t>
              </a:r>
              <a:endParaRPr lang="en-GB" altLang="en-US" sz="1600"/>
            </a:p>
          </p:txBody>
        </p:sp>
        <p:sp>
          <p:nvSpPr>
            <p:cNvPr id="67625" name="Text Box 22"/>
            <p:cNvSpPr txBox="1">
              <a:spLocks noChangeAspect="1" noChangeArrowheads="1"/>
            </p:cNvSpPr>
            <p:nvPr/>
          </p:nvSpPr>
          <p:spPr bwMode="auto">
            <a:xfrm>
              <a:off x="1488" y="3024"/>
              <a:ext cx="28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/>
                <a:t>I</a:t>
              </a:r>
              <a:r>
                <a:rPr lang="en-GB" altLang="en-US" sz="1600" baseline="-25000"/>
                <a:t>3</a:t>
              </a:r>
              <a:endParaRPr lang="en-GB" altLang="en-US" sz="1600"/>
            </a:p>
          </p:txBody>
        </p:sp>
        <p:sp>
          <p:nvSpPr>
            <p:cNvPr id="67626" name="Rectangle 23"/>
            <p:cNvSpPr>
              <a:spLocks noChangeAspect="1" noChangeArrowheads="1"/>
            </p:cNvSpPr>
            <p:nvPr/>
          </p:nvSpPr>
          <p:spPr bwMode="auto">
            <a:xfrm>
              <a:off x="1968" y="2448"/>
              <a:ext cx="672" cy="96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7627" name="Text Box 24"/>
            <p:cNvSpPr txBox="1">
              <a:spLocks noChangeAspect="1" noChangeArrowheads="1"/>
            </p:cNvSpPr>
            <p:nvPr/>
          </p:nvSpPr>
          <p:spPr bwMode="auto">
            <a:xfrm>
              <a:off x="1940" y="2496"/>
              <a:ext cx="192" cy="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GB" altLang="en-US" sz="1600"/>
                <a:t>0</a:t>
              </a:r>
            </a:p>
            <a:p>
              <a:pPr>
                <a:spcBef>
                  <a:spcPct val="20000"/>
                </a:spcBef>
              </a:pPr>
              <a:r>
                <a:rPr lang="en-GB" altLang="en-US" sz="1600"/>
                <a:t>1</a:t>
              </a:r>
            </a:p>
            <a:p>
              <a:pPr>
                <a:spcBef>
                  <a:spcPct val="20000"/>
                </a:spcBef>
              </a:pPr>
              <a:r>
                <a:rPr lang="en-GB" altLang="en-US" sz="1600"/>
                <a:t>2</a:t>
              </a:r>
            </a:p>
            <a:p>
              <a:pPr>
                <a:spcBef>
                  <a:spcPct val="20000"/>
                </a:spcBef>
              </a:pPr>
              <a:r>
                <a:rPr lang="en-GB" altLang="en-US" sz="1600"/>
                <a:t>3</a:t>
              </a:r>
              <a:endParaRPr lang="en-GB" altLang="en-US" sz="2000"/>
            </a:p>
          </p:txBody>
        </p:sp>
        <p:sp>
          <p:nvSpPr>
            <p:cNvPr id="67628" name="Text Box 25"/>
            <p:cNvSpPr txBox="1">
              <a:spLocks noChangeAspect="1" noChangeArrowheads="1"/>
            </p:cNvSpPr>
            <p:nvPr/>
          </p:nvSpPr>
          <p:spPr bwMode="auto">
            <a:xfrm>
              <a:off x="2928" y="2880"/>
              <a:ext cx="52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/>
                <a:t>Output</a:t>
              </a:r>
              <a:endParaRPr lang="en-GB" altLang="en-US" sz="2000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172200" y="3810000"/>
            <a:ext cx="2971800" cy="2393950"/>
            <a:chOff x="3456" y="2304"/>
            <a:chExt cx="1728" cy="1508"/>
          </a:xfrm>
        </p:grpSpPr>
        <p:sp>
          <p:nvSpPr>
            <p:cNvPr id="67593" name="Text Box 27"/>
            <p:cNvSpPr txBox="1">
              <a:spLocks noChangeArrowheads="1"/>
            </p:cNvSpPr>
            <p:nvPr/>
          </p:nvSpPr>
          <p:spPr bwMode="auto">
            <a:xfrm>
              <a:off x="4128" y="2832"/>
              <a:ext cx="38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/>
                <a:t>mux</a:t>
              </a:r>
              <a:endParaRPr lang="en-GB" altLang="en-US" sz="2000"/>
            </a:p>
          </p:txBody>
        </p:sp>
        <p:sp>
          <p:nvSpPr>
            <p:cNvPr id="67594" name="Line 28"/>
            <p:cNvSpPr>
              <a:spLocks noChangeShapeType="1"/>
            </p:cNvSpPr>
            <p:nvPr/>
          </p:nvSpPr>
          <p:spPr bwMode="auto">
            <a:xfrm>
              <a:off x="4752" y="292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5" name="Line 29"/>
            <p:cNvSpPr>
              <a:spLocks noChangeShapeType="1"/>
            </p:cNvSpPr>
            <p:nvPr/>
          </p:nvSpPr>
          <p:spPr bwMode="auto">
            <a:xfrm>
              <a:off x="3792" y="302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6" name="Line 30"/>
            <p:cNvSpPr>
              <a:spLocks noChangeShapeType="1"/>
            </p:cNvSpPr>
            <p:nvPr/>
          </p:nvSpPr>
          <p:spPr bwMode="auto">
            <a:xfrm>
              <a:off x="3792" y="26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7" name="Line 31"/>
            <p:cNvSpPr>
              <a:spLocks noChangeShapeType="1"/>
            </p:cNvSpPr>
            <p:nvPr/>
          </p:nvSpPr>
          <p:spPr bwMode="auto">
            <a:xfrm flipV="1">
              <a:off x="4320" y="3216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Line 32"/>
            <p:cNvSpPr>
              <a:spLocks noChangeShapeType="1"/>
            </p:cNvSpPr>
            <p:nvPr/>
          </p:nvSpPr>
          <p:spPr bwMode="auto">
            <a:xfrm>
              <a:off x="3792" y="283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9" name="Line 33"/>
            <p:cNvSpPr>
              <a:spLocks noChangeShapeType="1"/>
            </p:cNvSpPr>
            <p:nvPr/>
          </p:nvSpPr>
          <p:spPr bwMode="auto">
            <a:xfrm>
              <a:off x="3792" y="321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0" name="Text Box 34"/>
            <p:cNvSpPr txBox="1">
              <a:spLocks noChangeArrowheads="1"/>
            </p:cNvSpPr>
            <p:nvPr/>
          </p:nvSpPr>
          <p:spPr bwMode="auto">
            <a:xfrm>
              <a:off x="4992" y="2832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/>
                <a:t>Y</a:t>
              </a:r>
              <a:endParaRPr lang="en-GB" altLang="en-US" sz="2000"/>
            </a:p>
          </p:txBody>
        </p:sp>
        <p:sp>
          <p:nvSpPr>
            <p:cNvPr id="67601" name="Text Box 35"/>
            <p:cNvSpPr txBox="1">
              <a:spLocks noChangeArrowheads="1"/>
            </p:cNvSpPr>
            <p:nvPr/>
          </p:nvSpPr>
          <p:spPr bwMode="auto">
            <a:xfrm>
              <a:off x="3456" y="2304"/>
              <a:ext cx="6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/>
                <a:t>Inputs</a:t>
              </a:r>
              <a:endParaRPr lang="en-GB" altLang="en-US" sz="2000"/>
            </a:p>
          </p:txBody>
        </p:sp>
        <p:sp>
          <p:nvSpPr>
            <p:cNvPr id="67602" name="AutoShape 36"/>
            <p:cNvSpPr>
              <a:spLocks noChangeArrowheads="1"/>
            </p:cNvSpPr>
            <p:nvPr/>
          </p:nvSpPr>
          <p:spPr bwMode="auto">
            <a:xfrm rot="5400000">
              <a:off x="3984" y="2592"/>
              <a:ext cx="864" cy="672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endParaRPr lang="tr-TR" altLang="en-US"/>
            </a:p>
          </p:txBody>
        </p:sp>
        <p:sp>
          <p:nvSpPr>
            <p:cNvPr id="67603" name="Line 37"/>
            <p:cNvSpPr>
              <a:spLocks noChangeShapeType="1"/>
            </p:cNvSpPr>
            <p:nvPr/>
          </p:nvSpPr>
          <p:spPr bwMode="auto">
            <a:xfrm flipV="1">
              <a:off x="4512" y="3120"/>
              <a:ext cx="0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4" name="Text Box 38"/>
            <p:cNvSpPr txBox="1">
              <a:spLocks noChangeArrowheads="1"/>
            </p:cNvSpPr>
            <p:nvPr/>
          </p:nvSpPr>
          <p:spPr bwMode="auto">
            <a:xfrm>
              <a:off x="4176" y="3600"/>
              <a:ext cx="4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/>
                <a:t>select</a:t>
              </a:r>
              <a:endParaRPr lang="en-GB" altLang="en-US" sz="2000"/>
            </a:p>
          </p:txBody>
        </p:sp>
        <p:sp>
          <p:nvSpPr>
            <p:cNvPr id="67605" name="Text Box 39"/>
            <p:cNvSpPr txBox="1">
              <a:spLocks noChangeArrowheads="1"/>
            </p:cNvSpPr>
            <p:nvPr/>
          </p:nvSpPr>
          <p:spPr bwMode="auto">
            <a:xfrm>
              <a:off x="4176" y="3408"/>
              <a:ext cx="4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/>
                <a:t>S</a:t>
              </a:r>
              <a:r>
                <a:rPr lang="en-GB" altLang="en-US" sz="1600" baseline="-25000"/>
                <a:t>1</a:t>
              </a:r>
              <a:r>
                <a:rPr lang="en-GB" altLang="en-US" sz="1600"/>
                <a:t>  S</a:t>
              </a:r>
              <a:r>
                <a:rPr lang="en-GB" altLang="en-US" sz="1600" baseline="-25000"/>
                <a:t>0</a:t>
              </a:r>
              <a:endParaRPr lang="en-GB" altLang="en-US" sz="2000"/>
            </a:p>
          </p:txBody>
        </p:sp>
        <p:sp>
          <p:nvSpPr>
            <p:cNvPr id="67606" name="Text Box 40"/>
            <p:cNvSpPr txBox="1">
              <a:spLocks noChangeArrowheads="1"/>
            </p:cNvSpPr>
            <p:nvPr/>
          </p:nvSpPr>
          <p:spPr bwMode="auto">
            <a:xfrm>
              <a:off x="3600" y="2496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/>
                <a:t>I</a:t>
              </a:r>
              <a:r>
                <a:rPr lang="en-GB" altLang="en-US" sz="1600" baseline="-25000"/>
                <a:t>0</a:t>
              </a:r>
              <a:endParaRPr lang="en-GB" altLang="en-US" sz="1600"/>
            </a:p>
          </p:txBody>
        </p:sp>
        <p:sp>
          <p:nvSpPr>
            <p:cNvPr id="67607" name="Text Box 41"/>
            <p:cNvSpPr txBox="1">
              <a:spLocks noChangeArrowheads="1"/>
            </p:cNvSpPr>
            <p:nvPr/>
          </p:nvSpPr>
          <p:spPr bwMode="auto">
            <a:xfrm>
              <a:off x="3600" y="2688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/>
                <a:t>I</a:t>
              </a:r>
              <a:r>
                <a:rPr lang="en-GB" altLang="en-US" sz="1600" baseline="-25000"/>
                <a:t>1</a:t>
              </a:r>
              <a:endParaRPr lang="en-GB" altLang="en-US" sz="1600"/>
            </a:p>
          </p:txBody>
        </p:sp>
        <p:sp>
          <p:nvSpPr>
            <p:cNvPr id="67608" name="Text Box 42"/>
            <p:cNvSpPr txBox="1">
              <a:spLocks noChangeArrowheads="1"/>
            </p:cNvSpPr>
            <p:nvPr/>
          </p:nvSpPr>
          <p:spPr bwMode="auto">
            <a:xfrm>
              <a:off x="3600" y="2880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/>
                <a:t>I</a:t>
              </a:r>
              <a:r>
                <a:rPr lang="en-GB" altLang="en-US" sz="1600" baseline="-25000"/>
                <a:t>2</a:t>
              </a:r>
              <a:endParaRPr lang="en-GB" altLang="en-US" sz="1600"/>
            </a:p>
          </p:txBody>
        </p:sp>
        <p:sp>
          <p:nvSpPr>
            <p:cNvPr id="67609" name="Text Box 43"/>
            <p:cNvSpPr txBox="1">
              <a:spLocks noChangeArrowheads="1"/>
            </p:cNvSpPr>
            <p:nvPr/>
          </p:nvSpPr>
          <p:spPr bwMode="auto">
            <a:xfrm>
              <a:off x="3600" y="3072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/>
                <a:t>I</a:t>
              </a:r>
              <a:r>
                <a:rPr lang="en-GB" altLang="en-US" sz="1600" baseline="-25000"/>
                <a:t>3</a:t>
              </a:r>
              <a:endParaRPr lang="en-GB" altLang="en-US" sz="1600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4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4 Veri Yer Tutucusu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AEF41903-17B6-4A68-B025-5DAF666FEFF9}" type="datetime1">
              <a:rPr lang="tr-TR" altLang="en-US" smtClean="0"/>
              <a:t>11.05.2020</a:t>
            </a:fld>
            <a:endParaRPr lang="th-TH" altLang="en-US" smtClean="0"/>
          </a:p>
        </p:txBody>
      </p:sp>
      <p:sp>
        <p:nvSpPr>
          <p:cNvPr id="68611" name="5 Altbilgi Yer Tutucusu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smtClean="0"/>
              <a:t>Sayısal Mantık Tasarımı</a:t>
            </a:r>
            <a:endParaRPr lang="th-TH" altLang="en-US" smtClean="0"/>
          </a:p>
        </p:txBody>
      </p:sp>
      <p:sp>
        <p:nvSpPr>
          <p:cNvPr id="68612" name="6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C75CA556-69C9-47F5-B282-503179BD2928}" type="slidenum">
              <a:rPr lang="en-US" altLang="en-US" smtClean="0"/>
              <a:pPr/>
              <a:t>12</a:t>
            </a:fld>
            <a:endParaRPr lang="th-TH" altLang="en-US" smtClean="0"/>
          </a:p>
        </p:txBody>
      </p:sp>
      <p:sp>
        <p:nvSpPr>
          <p:cNvPr id="686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 err="1" smtClean="0"/>
              <a:t>Çoklayıcı</a:t>
            </a:r>
            <a:endParaRPr lang="th-TH" altLang="en-US" sz="3600" dirty="0" smtClean="0"/>
          </a:p>
        </p:txBody>
      </p:sp>
      <p:sp>
        <p:nvSpPr>
          <p:cNvPr id="686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4229100" cy="5368925"/>
          </a:xfrm>
        </p:spPr>
        <p:txBody>
          <a:bodyPr/>
          <a:lstStyle/>
          <a:p>
            <a:pPr eaLnBrk="1" hangingPunct="1"/>
            <a:r>
              <a:rPr lang="en-GB" altLang="en-US" dirty="0" err="1" smtClean="0"/>
              <a:t>Peki</a:t>
            </a:r>
            <a:r>
              <a:rPr lang="en-GB" altLang="en-US" dirty="0" smtClean="0"/>
              <a:t> 1 bitten </a:t>
            </a:r>
            <a:r>
              <a:rPr lang="en-GB" altLang="en-US" dirty="0" err="1" smtClean="0"/>
              <a:t>fazlasını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seçmek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istersek</a:t>
            </a:r>
            <a:r>
              <a:rPr lang="th-TH" altLang="en-US" dirty="0" smtClean="0"/>
              <a:t>?</a:t>
            </a:r>
          </a:p>
          <a:p>
            <a:pPr eaLnBrk="1" hangingPunct="1"/>
            <a:r>
              <a:rPr lang="en-GB" altLang="en-US" dirty="0" err="1" smtClean="0"/>
              <a:t>Örnek</a:t>
            </a:r>
            <a:r>
              <a:rPr lang="th-TH" altLang="en-US" dirty="0" smtClean="0"/>
              <a:t>: </a:t>
            </a:r>
            <a:r>
              <a:rPr lang="en-GB" altLang="en-US" dirty="0" err="1" smtClean="0"/>
              <a:t>iki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tane</a:t>
            </a:r>
            <a:r>
              <a:rPr lang="en-GB" altLang="en-US" dirty="0" smtClean="0"/>
              <a:t> 4 </a:t>
            </a:r>
            <a:r>
              <a:rPr lang="en-GB" altLang="en-US" dirty="0" err="1" smtClean="0"/>
              <a:t>bitlik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sayıdan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birini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seçme</a:t>
            </a:r>
            <a:endParaRPr lang="th-TH" altLang="en-US" dirty="0" smtClean="0"/>
          </a:p>
          <a:p>
            <a:pPr eaLnBrk="1" hangingPunct="1"/>
            <a:r>
              <a:rPr lang="th-TH" altLang="en-US" dirty="0" smtClean="0"/>
              <a:t>“</a:t>
            </a:r>
            <a:r>
              <a:rPr lang="en-GB" altLang="en-US" dirty="0" err="1" smtClean="0"/>
              <a:t>Dörtlü</a:t>
            </a:r>
            <a:r>
              <a:rPr lang="en-GB" altLang="en-US" dirty="0" smtClean="0"/>
              <a:t> </a:t>
            </a:r>
            <a:r>
              <a:rPr lang="th-TH" altLang="en-US" dirty="0" smtClean="0"/>
              <a:t>2</a:t>
            </a:r>
            <a:r>
              <a:rPr lang="en-GB" altLang="en-US" dirty="0" smtClean="0"/>
              <a:t>’ye </a:t>
            </a:r>
            <a:r>
              <a:rPr lang="th-TH" altLang="en-US" dirty="0" smtClean="0"/>
              <a:t>1</a:t>
            </a:r>
            <a:r>
              <a:rPr lang="en-GB" altLang="en-US" dirty="0" smtClean="0"/>
              <a:t>’</a:t>
            </a:r>
            <a:r>
              <a:rPr lang="en-GB" altLang="en-US" dirty="0" err="1" smtClean="0"/>
              <a:t>lik</a:t>
            </a:r>
            <a:r>
              <a:rPr lang="th-TH" altLang="en-US" dirty="0" smtClean="0"/>
              <a:t> </a:t>
            </a:r>
            <a:r>
              <a:rPr lang="en-GB" altLang="en-US" dirty="0" smtClean="0"/>
              <a:t>hat </a:t>
            </a:r>
            <a:r>
              <a:rPr lang="en-GB" altLang="en-US" dirty="0" err="1" smtClean="0"/>
              <a:t>çoklayıcı</a:t>
            </a:r>
            <a:r>
              <a:rPr lang="th-TH" altLang="en-US" dirty="0" smtClean="0"/>
              <a:t>”</a:t>
            </a:r>
          </a:p>
          <a:p>
            <a:pPr eaLnBrk="1" hangingPunct="1"/>
            <a:r>
              <a:rPr lang="th-TH" altLang="en-US" dirty="0" smtClean="0"/>
              <a:t>Select</a:t>
            </a:r>
            <a:r>
              <a:rPr lang="en-GB" altLang="en-US" dirty="0" smtClean="0"/>
              <a:t>, </a:t>
            </a:r>
            <a:r>
              <a:rPr lang="en-GB" altLang="en-US" dirty="0" err="1" smtClean="0"/>
              <a:t>girdilerden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seçim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yapar</a:t>
            </a:r>
            <a:endParaRPr lang="th-TH" altLang="en-US" dirty="0" smtClean="0"/>
          </a:p>
          <a:p>
            <a:pPr eaLnBrk="1" hangingPunct="1"/>
            <a:r>
              <a:rPr lang="th-TH" altLang="en-US" dirty="0" smtClean="0"/>
              <a:t>Enable bit</a:t>
            </a:r>
            <a:r>
              <a:rPr lang="en-GB" altLang="en-US" dirty="0" err="1" smtClean="0"/>
              <a:t>i</a:t>
            </a:r>
            <a:r>
              <a:rPr lang="th-TH" altLang="en-US" dirty="0" smtClean="0"/>
              <a:t> </a:t>
            </a:r>
            <a:r>
              <a:rPr lang="en-GB" altLang="en-US" dirty="0" smtClean="0"/>
              <a:t>1 </a:t>
            </a:r>
            <a:r>
              <a:rPr lang="en-GB" altLang="en-US" dirty="0" err="1" smtClean="0"/>
              <a:t>olursa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çıktıyı</a:t>
            </a:r>
            <a:r>
              <a:rPr lang="th-TH" altLang="en-US" dirty="0" smtClean="0"/>
              <a:t> 0 </a:t>
            </a:r>
            <a:r>
              <a:rPr lang="en-GB" altLang="en-US" dirty="0" err="1" smtClean="0"/>
              <a:t>yapar</a:t>
            </a:r>
            <a:endParaRPr lang="th-TH" altLang="en-US" dirty="0" smtClean="0"/>
          </a:p>
        </p:txBody>
      </p:sp>
      <p:pic>
        <p:nvPicPr>
          <p:cNvPr id="68615" name="Picture 6" descr="AACFLPJ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3850" y="1066800"/>
            <a:ext cx="4781550" cy="5562600"/>
          </a:xfrm>
          <a:noFill/>
        </p:spPr>
      </p:pic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2 Veri Yer Tutucusu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0256D0C5-5C30-4705-8357-9037B44B556E}" type="datetime1">
              <a:rPr lang="tr-TR" altLang="en-US" smtClean="0"/>
              <a:t>11.05.2020</a:t>
            </a:fld>
            <a:endParaRPr lang="th-TH" altLang="en-US" smtClean="0"/>
          </a:p>
        </p:txBody>
      </p:sp>
      <p:sp>
        <p:nvSpPr>
          <p:cNvPr id="69635" name="3 Altbilgi Yer Tutucusu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smtClean="0"/>
              <a:t>Sayısal Mantık Tasarımı</a:t>
            </a:r>
            <a:endParaRPr lang="th-TH" altLang="en-US" smtClean="0"/>
          </a:p>
        </p:txBody>
      </p:sp>
      <p:sp>
        <p:nvSpPr>
          <p:cNvPr id="69636" name="4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C1CDF575-4DAC-4EB0-B06A-F74C5FC6E8E1}" type="slidenum">
              <a:rPr lang="en-US" altLang="en-US" smtClean="0"/>
              <a:pPr/>
              <a:t>13</a:t>
            </a:fld>
            <a:endParaRPr lang="th-TH" altLang="en-US" smtClean="0"/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4’e 1’lik </a:t>
            </a:r>
            <a:r>
              <a:rPr lang="en-US" altLang="en-US" sz="3200" dirty="0" err="1" smtClean="0"/>
              <a:t>Çoklayıcı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için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Alternatif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Devre</a:t>
            </a:r>
            <a:endParaRPr lang="th-TH" altLang="en-US" sz="3200" dirty="0" smtClean="0"/>
          </a:p>
        </p:txBody>
      </p:sp>
      <p:grpSp>
        <p:nvGrpSpPr>
          <p:cNvPr id="69638" name="Group 5"/>
          <p:cNvGrpSpPr>
            <a:grpSpLocks/>
          </p:cNvGrpSpPr>
          <p:nvPr/>
        </p:nvGrpSpPr>
        <p:grpSpPr bwMode="auto">
          <a:xfrm>
            <a:off x="3048000" y="1600200"/>
            <a:ext cx="3797300" cy="3689350"/>
            <a:chOff x="912" y="864"/>
            <a:chExt cx="2208" cy="2324"/>
          </a:xfrm>
        </p:grpSpPr>
        <p:sp>
          <p:nvSpPr>
            <p:cNvPr id="69639" name="AutoShape 6"/>
            <p:cNvSpPr>
              <a:spLocks noChangeArrowheads="1"/>
            </p:cNvSpPr>
            <p:nvPr/>
          </p:nvSpPr>
          <p:spPr bwMode="auto">
            <a:xfrm>
              <a:off x="1872" y="1920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endParaRPr lang="tr-TR" altLang="en-US"/>
            </a:p>
          </p:txBody>
        </p:sp>
        <p:sp>
          <p:nvSpPr>
            <p:cNvPr id="69640" name="Line 7"/>
            <p:cNvSpPr>
              <a:spLocks noChangeShapeType="1"/>
            </p:cNvSpPr>
            <p:nvPr/>
          </p:nvSpPr>
          <p:spPr bwMode="auto">
            <a:xfrm>
              <a:off x="1104" y="960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1" name="Line 8"/>
            <p:cNvSpPr>
              <a:spLocks noChangeShapeType="1"/>
            </p:cNvSpPr>
            <p:nvPr/>
          </p:nvSpPr>
          <p:spPr bwMode="auto">
            <a:xfrm>
              <a:off x="2352" y="1028"/>
              <a:ext cx="0" cy="4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2" name="Line 9"/>
            <p:cNvSpPr>
              <a:spLocks noChangeShapeType="1"/>
            </p:cNvSpPr>
            <p:nvPr/>
          </p:nvSpPr>
          <p:spPr bwMode="auto">
            <a:xfrm>
              <a:off x="2304" y="1364"/>
              <a:ext cx="0" cy="1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3" name="Line 10"/>
            <p:cNvSpPr>
              <a:spLocks noChangeShapeType="1"/>
            </p:cNvSpPr>
            <p:nvPr/>
          </p:nvSpPr>
          <p:spPr bwMode="auto">
            <a:xfrm>
              <a:off x="1440" y="1440"/>
              <a:ext cx="0" cy="9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4" name="AutoShape 11"/>
            <p:cNvSpPr>
              <a:spLocks noChangeArrowheads="1"/>
            </p:cNvSpPr>
            <p:nvPr/>
          </p:nvSpPr>
          <p:spPr bwMode="auto">
            <a:xfrm>
              <a:off x="1872" y="912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endParaRPr lang="tr-TR" altLang="en-US"/>
            </a:p>
          </p:txBody>
        </p:sp>
        <p:sp>
          <p:nvSpPr>
            <p:cNvPr id="69645" name="AutoShape 12"/>
            <p:cNvSpPr>
              <a:spLocks noChangeArrowheads="1"/>
            </p:cNvSpPr>
            <p:nvPr/>
          </p:nvSpPr>
          <p:spPr bwMode="auto">
            <a:xfrm>
              <a:off x="1872" y="1248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endParaRPr lang="tr-TR" altLang="en-US"/>
            </a:p>
          </p:txBody>
        </p:sp>
        <p:sp>
          <p:nvSpPr>
            <p:cNvPr id="69646" name="AutoShape 13"/>
            <p:cNvSpPr>
              <a:spLocks noChangeArrowheads="1"/>
            </p:cNvSpPr>
            <p:nvPr/>
          </p:nvSpPr>
          <p:spPr bwMode="auto">
            <a:xfrm>
              <a:off x="1872" y="158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endParaRPr lang="tr-TR" altLang="en-US"/>
            </a:p>
          </p:txBody>
        </p:sp>
        <p:sp>
          <p:nvSpPr>
            <p:cNvPr id="69647" name="Line 14"/>
            <p:cNvSpPr>
              <a:spLocks noChangeShapeType="1"/>
            </p:cNvSpPr>
            <p:nvPr/>
          </p:nvSpPr>
          <p:spPr bwMode="auto">
            <a:xfrm>
              <a:off x="1584" y="1776"/>
              <a:ext cx="0" cy="6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8" name="Line 15"/>
            <p:cNvSpPr>
              <a:spLocks noChangeShapeType="1"/>
            </p:cNvSpPr>
            <p:nvPr/>
          </p:nvSpPr>
          <p:spPr bwMode="auto">
            <a:xfrm>
              <a:off x="1296" y="1104"/>
              <a:ext cx="0" cy="12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9" name="Line 16"/>
            <p:cNvSpPr>
              <a:spLocks noChangeShapeType="1"/>
            </p:cNvSpPr>
            <p:nvPr/>
          </p:nvSpPr>
          <p:spPr bwMode="auto">
            <a:xfrm>
              <a:off x="1728" y="211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0" name="Line 17"/>
            <p:cNvSpPr>
              <a:spLocks noChangeShapeType="1"/>
            </p:cNvSpPr>
            <p:nvPr/>
          </p:nvSpPr>
          <p:spPr bwMode="auto">
            <a:xfrm flipV="1">
              <a:off x="1584" y="1776"/>
              <a:ext cx="2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1" name="Line 18"/>
            <p:cNvSpPr>
              <a:spLocks noChangeShapeType="1"/>
            </p:cNvSpPr>
            <p:nvPr/>
          </p:nvSpPr>
          <p:spPr bwMode="auto">
            <a:xfrm>
              <a:off x="2304" y="150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2" name="Line 19"/>
            <p:cNvSpPr>
              <a:spLocks noChangeShapeType="1"/>
            </p:cNvSpPr>
            <p:nvPr/>
          </p:nvSpPr>
          <p:spPr bwMode="auto">
            <a:xfrm flipV="1">
              <a:off x="2734" y="1521"/>
              <a:ext cx="17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3" name="Line 20"/>
            <p:cNvSpPr>
              <a:spLocks noChangeShapeType="1"/>
            </p:cNvSpPr>
            <p:nvPr/>
          </p:nvSpPr>
          <p:spPr bwMode="auto">
            <a:xfrm>
              <a:off x="1104" y="1296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4" name="Line 21"/>
            <p:cNvSpPr>
              <a:spLocks noChangeShapeType="1"/>
            </p:cNvSpPr>
            <p:nvPr/>
          </p:nvSpPr>
          <p:spPr bwMode="auto">
            <a:xfrm>
              <a:off x="1296" y="1104"/>
              <a:ext cx="5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5" name="Line 22"/>
            <p:cNvSpPr>
              <a:spLocks noChangeShapeType="1"/>
            </p:cNvSpPr>
            <p:nvPr/>
          </p:nvSpPr>
          <p:spPr bwMode="auto">
            <a:xfrm>
              <a:off x="2160" y="102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6" name="Line 23"/>
            <p:cNvSpPr>
              <a:spLocks noChangeShapeType="1"/>
            </p:cNvSpPr>
            <p:nvPr/>
          </p:nvSpPr>
          <p:spPr bwMode="auto">
            <a:xfrm>
              <a:off x="2160" y="1364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7" name="Line 24"/>
            <p:cNvSpPr>
              <a:spLocks noChangeShapeType="1"/>
            </p:cNvSpPr>
            <p:nvPr/>
          </p:nvSpPr>
          <p:spPr bwMode="auto">
            <a:xfrm>
              <a:off x="2160" y="1700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8" name="Line 25"/>
            <p:cNvSpPr>
              <a:spLocks noChangeShapeType="1"/>
            </p:cNvSpPr>
            <p:nvPr/>
          </p:nvSpPr>
          <p:spPr bwMode="auto">
            <a:xfrm>
              <a:off x="2160" y="203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9" name="Text Box 26"/>
            <p:cNvSpPr txBox="1">
              <a:spLocks noChangeArrowheads="1"/>
            </p:cNvSpPr>
            <p:nvPr/>
          </p:nvSpPr>
          <p:spPr bwMode="auto">
            <a:xfrm>
              <a:off x="1248" y="2976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/>
                <a:t>S</a:t>
              </a:r>
              <a:r>
                <a:rPr lang="en-GB" altLang="en-US" sz="1600" baseline="-25000"/>
                <a:t>1</a:t>
              </a:r>
              <a:endParaRPr lang="en-GB" altLang="en-US" sz="1600"/>
            </a:p>
          </p:txBody>
        </p:sp>
        <p:sp>
          <p:nvSpPr>
            <p:cNvPr id="69660" name="Text Box 27"/>
            <p:cNvSpPr txBox="1">
              <a:spLocks noChangeArrowheads="1"/>
            </p:cNvSpPr>
            <p:nvPr/>
          </p:nvSpPr>
          <p:spPr bwMode="auto">
            <a:xfrm>
              <a:off x="1488" y="2976"/>
              <a:ext cx="3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/>
                <a:t>S</a:t>
              </a:r>
              <a:r>
                <a:rPr lang="en-GB" altLang="en-US" sz="1600" baseline="-25000"/>
                <a:t>0</a:t>
              </a:r>
              <a:endParaRPr lang="en-GB" altLang="en-US"/>
            </a:p>
          </p:txBody>
        </p:sp>
        <p:sp>
          <p:nvSpPr>
            <p:cNvPr id="69661" name="Rectangle 28"/>
            <p:cNvSpPr>
              <a:spLocks noChangeArrowheads="1"/>
            </p:cNvSpPr>
            <p:nvPr/>
          </p:nvSpPr>
          <p:spPr bwMode="auto">
            <a:xfrm>
              <a:off x="1152" y="2400"/>
              <a:ext cx="720" cy="38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endParaRPr lang="tr-TR" altLang="en-US"/>
            </a:p>
          </p:txBody>
        </p:sp>
        <p:sp>
          <p:nvSpPr>
            <p:cNvPr id="69662" name="Line 29"/>
            <p:cNvSpPr>
              <a:spLocks noChangeShapeType="1"/>
            </p:cNvSpPr>
            <p:nvPr/>
          </p:nvSpPr>
          <p:spPr bwMode="auto">
            <a:xfrm>
              <a:off x="1104" y="1632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63" name="Line 30"/>
            <p:cNvSpPr>
              <a:spLocks noChangeShapeType="1"/>
            </p:cNvSpPr>
            <p:nvPr/>
          </p:nvSpPr>
          <p:spPr bwMode="auto">
            <a:xfrm>
              <a:off x="1104" y="1968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64" name="Line 31"/>
            <p:cNvSpPr>
              <a:spLocks noChangeShapeType="1"/>
            </p:cNvSpPr>
            <p:nvPr/>
          </p:nvSpPr>
          <p:spPr bwMode="auto">
            <a:xfrm>
              <a:off x="1440" y="1440"/>
              <a:ext cx="4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65" name="Line 32"/>
            <p:cNvSpPr>
              <a:spLocks noChangeShapeType="1"/>
            </p:cNvSpPr>
            <p:nvPr/>
          </p:nvSpPr>
          <p:spPr bwMode="auto">
            <a:xfrm>
              <a:off x="1728" y="2112"/>
              <a:ext cx="0" cy="2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66" name="Text Box 33"/>
            <p:cNvSpPr txBox="1">
              <a:spLocks noChangeArrowheads="1"/>
            </p:cNvSpPr>
            <p:nvPr/>
          </p:nvSpPr>
          <p:spPr bwMode="auto">
            <a:xfrm>
              <a:off x="1132" y="2208"/>
              <a:ext cx="6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400" b="1"/>
                <a:t>0   1   2   3</a:t>
              </a:r>
            </a:p>
          </p:txBody>
        </p:sp>
        <p:sp>
          <p:nvSpPr>
            <p:cNvPr id="69667" name="Text Box 34"/>
            <p:cNvSpPr txBox="1">
              <a:spLocks noChangeArrowheads="1"/>
            </p:cNvSpPr>
            <p:nvPr/>
          </p:nvSpPr>
          <p:spPr bwMode="auto">
            <a:xfrm>
              <a:off x="1200" y="2400"/>
              <a:ext cx="62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1400" b="1"/>
                <a:t>2-to-4 Decoder</a:t>
              </a:r>
            </a:p>
          </p:txBody>
        </p:sp>
        <p:sp>
          <p:nvSpPr>
            <p:cNvPr id="69668" name="Line 35"/>
            <p:cNvSpPr>
              <a:spLocks noChangeShapeType="1"/>
            </p:cNvSpPr>
            <p:nvPr/>
          </p:nvSpPr>
          <p:spPr bwMode="auto">
            <a:xfrm flipV="1">
              <a:off x="1392" y="2784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9" name="Line 36"/>
            <p:cNvSpPr>
              <a:spLocks noChangeShapeType="1"/>
            </p:cNvSpPr>
            <p:nvPr/>
          </p:nvSpPr>
          <p:spPr bwMode="auto">
            <a:xfrm flipV="1">
              <a:off x="1632" y="2784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70" name="Line 37"/>
            <p:cNvSpPr>
              <a:spLocks noChangeShapeType="1"/>
            </p:cNvSpPr>
            <p:nvPr/>
          </p:nvSpPr>
          <p:spPr bwMode="auto">
            <a:xfrm>
              <a:off x="2304" y="1556"/>
              <a:ext cx="0" cy="1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71" name="Line 38"/>
            <p:cNvSpPr>
              <a:spLocks noChangeShapeType="1"/>
            </p:cNvSpPr>
            <p:nvPr/>
          </p:nvSpPr>
          <p:spPr bwMode="auto">
            <a:xfrm>
              <a:off x="2304" y="155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72" name="Line 39"/>
            <p:cNvSpPr>
              <a:spLocks noChangeShapeType="1"/>
            </p:cNvSpPr>
            <p:nvPr/>
          </p:nvSpPr>
          <p:spPr bwMode="auto">
            <a:xfrm>
              <a:off x="2352" y="1604"/>
              <a:ext cx="9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73" name="Line 40"/>
            <p:cNvSpPr>
              <a:spLocks noChangeShapeType="1"/>
            </p:cNvSpPr>
            <p:nvPr/>
          </p:nvSpPr>
          <p:spPr bwMode="auto">
            <a:xfrm>
              <a:off x="2352" y="1460"/>
              <a:ext cx="9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74" name="Line 41"/>
            <p:cNvSpPr>
              <a:spLocks noChangeShapeType="1"/>
            </p:cNvSpPr>
            <p:nvPr/>
          </p:nvSpPr>
          <p:spPr bwMode="auto">
            <a:xfrm>
              <a:off x="2352" y="1604"/>
              <a:ext cx="0" cy="4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675" name="Group 42"/>
            <p:cNvGrpSpPr>
              <a:grpSpLocks/>
            </p:cNvGrpSpPr>
            <p:nvPr/>
          </p:nvGrpSpPr>
          <p:grpSpPr bwMode="auto">
            <a:xfrm>
              <a:off x="2425" y="1409"/>
              <a:ext cx="311" cy="240"/>
              <a:chOff x="6768" y="11808"/>
              <a:chExt cx="1008" cy="792"/>
            </a:xfrm>
          </p:grpSpPr>
          <p:sp>
            <p:nvSpPr>
              <p:cNvPr id="69681" name="Freeform 43"/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2" name="Line 44"/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3" name="Line 45"/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4" name="Freeform 46"/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9 w 576"/>
                  <a:gd name="T3" fmla="*/ 144 h 432"/>
                  <a:gd name="T4" fmla="*/ 1038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5" name="Freeform 47"/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9 w 576"/>
                  <a:gd name="T3" fmla="*/ 144 h 432"/>
                  <a:gd name="T4" fmla="*/ 1038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676" name="Text Box 48"/>
            <p:cNvSpPr txBox="1">
              <a:spLocks noChangeArrowheads="1"/>
            </p:cNvSpPr>
            <p:nvPr/>
          </p:nvSpPr>
          <p:spPr bwMode="auto">
            <a:xfrm>
              <a:off x="912" y="864"/>
              <a:ext cx="2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/>
                <a:t>I</a:t>
              </a:r>
              <a:r>
                <a:rPr lang="en-GB" altLang="en-US" sz="1600" baseline="-25000"/>
                <a:t>0</a:t>
              </a:r>
              <a:endParaRPr lang="en-GB" altLang="en-US"/>
            </a:p>
          </p:txBody>
        </p:sp>
        <p:sp>
          <p:nvSpPr>
            <p:cNvPr id="69677" name="Text Box 49"/>
            <p:cNvSpPr txBox="1">
              <a:spLocks noChangeArrowheads="1"/>
            </p:cNvSpPr>
            <p:nvPr/>
          </p:nvSpPr>
          <p:spPr bwMode="auto">
            <a:xfrm>
              <a:off x="912" y="1200"/>
              <a:ext cx="2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/>
                <a:t>I</a:t>
              </a:r>
              <a:r>
                <a:rPr lang="en-GB" altLang="en-US" sz="1600" baseline="-25000"/>
                <a:t>1</a:t>
              </a:r>
              <a:endParaRPr lang="en-GB" altLang="en-US"/>
            </a:p>
          </p:txBody>
        </p:sp>
        <p:sp>
          <p:nvSpPr>
            <p:cNvPr id="69678" name="Text Box 50"/>
            <p:cNvSpPr txBox="1">
              <a:spLocks noChangeArrowheads="1"/>
            </p:cNvSpPr>
            <p:nvPr/>
          </p:nvSpPr>
          <p:spPr bwMode="auto">
            <a:xfrm>
              <a:off x="912" y="1488"/>
              <a:ext cx="2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/>
                <a:t>I</a:t>
              </a:r>
              <a:r>
                <a:rPr lang="en-GB" altLang="en-US" sz="1600" baseline="-25000"/>
                <a:t>2</a:t>
              </a:r>
              <a:endParaRPr lang="en-GB" altLang="en-US"/>
            </a:p>
          </p:txBody>
        </p:sp>
        <p:sp>
          <p:nvSpPr>
            <p:cNvPr id="69679" name="Text Box 51"/>
            <p:cNvSpPr txBox="1">
              <a:spLocks noChangeArrowheads="1"/>
            </p:cNvSpPr>
            <p:nvPr/>
          </p:nvSpPr>
          <p:spPr bwMode="auto">
            <a:xfrm>
              <a:off x="912" y="1824"/>
              <a:ext cx="2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/>
                <a:t>I</a:t>
              </a:r>
              <a:r>
                <a:rPr lang="en-GB" altLang="en-US" sz="1600" baseline="-25000"/>
                <a:t>3</a:t>
              </a:r>
              <a:endParaRPr lang="en-GB" altLang="en-US"/>
            </a:p>
          </p:txBody>
        </p:sp>
        <p:sp>
          <p:nvSpPr>
            <p:cNvPr id="69680" name="Text Box 52"/>
            <p:cNvSpPr txBox="1">
              <a:spLocks noChangeArrowheads="1"/>
            </p:cNvSpPr>
            <p:nvPr/>
          </p:nvSpPr>
          <p:spPr bwMode="auto">
            <a:xfrm>
              <a:off x="2880" y="1392"/>
              <a:ext cx="2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/>
                <a:t>Y</a:t>
              </a:r>
              <a:endParaRPr lang="en-GB" altLang="en-US"/>
            </a:p>
          </p:txBody>
        </p:sp>
      </p:grp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3 Veri Yer Tutucusu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9217D0BF-57D9-43D8-9E30-5F3CCAE35FF8}" type="datetime1">
              <a:rPr lang="tr-TR" altLang="en-US" smtClean="0"/>
              <a:t>11.05.2020</a:t>
            </a:fld>
            <a:endParaRPr lang="th-TH" altLang="en-US" smtClean="0"/>
          </a:p>
        </p:txBody>
      </p:sp>
      <p:sp>
        <p:nvSpPr>
          <p:cNvPr id="70659" name="4 Altbilgi Yer Tutucusu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smtClean="0"/>
              <a:t>Sayısal Mantık Tasarımı</a:t>
            </a:r>
            <a:endParaRPr lang="th-TH" altLang="en-US" smtClean="0"/>
          </a:p>
        </p:txBody>
      </p:sp>
      <p:sp>
        <p:nvSpPr>
          <p:cNvPr id="7066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AD021BC7-B4F0-4B32-9A74-363BBC2298F4}" type="slidenum">
              <a:rPr lang="en-US" altLang="en-US" smtClean="0"/>
              <a:pPr/>
              <a:t>14</a:t>
            </a:fld>
            <a:endParaRPr lang="th-TH" altLang="en-US" smtClean="0"/>
          </a:p>
        </p:txBody>
      </p:sp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en-US" sz="3600" dirty="0" smtClean="0"/>
              <a:t>Boole </a:t>
            </a:r>
            <a:r>
              <a:rPr lang="en-GB" altLang="en-US" sz="3600" dirty="0" err="1" smtClean="0"/>
              <a:t>Fo</a:t>
            </a:r>
            <a:r>
              <a:rPr lang="th-TH" altLang="en-US" sz="3600" dirty="0" smtClean="0"/>
              <a:t>n</a:t>
            </a:r>
            <a:r>
              <a:rPr lang="en-GB" altLang="en-US" sz="3600" dirty="0" err="1" smtClean="0"/>
              <a:t>ks</a:t>
            </a:r>
            <a:r>
              <a:rPr lang="th-TH" altLang="en-US" sz="3600" dirty="0" smtClean="0"/>
              <a:t>i</a:t>
            </a:r>
            <a:r>
              <a:rPr lang="en-GB" altLang="en-US" sz="3600" dirty="0" smtClean="0"/>
              <a:t>y</a:t>
            </a:r>
            <a:r>
              <a:rPr lang="th-TH" altLang="en-US" sz="3600" dirty="0" smtClean="0"/>
              <a:t>on</a:t>
            </a:r>
            <a:r>
              <a:rPr lang="en-GB" altLang="en-US" sz="3600" dirty="0" smtClean="0"/>
              <a:t>u</a:t>
            </a:r>
            <a:r>
              <a:rPr lang="th-TH" altLang="en-US" sz="3600" dirty="0" smtClean="0"/>
              <a:t> </a:t>
            </a:r>
            <a:r>
              <a:rPr lang="en-GB" altLang="en-US" sz="3600" dirty="0" err="1" smtClean="0"/>
              <a:t>Gerçekleştirmek</a:t>
            </a:r>
            <a:endParaRPr lang="th-TH" altLang="en-US" sz="3600" dirty="0" smtClean="0"/>
          </a:p>
        </p:txBody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altLang="en-US" sz="2800" dirty="0" smtClean="0"/>
              <a:t>MUX: </a:t>
            </a:r>
            <a:r>
              <a:rPr lang="en-GB" altLang="en-US" sz="2800" dirty="0" err="1" smtClean="0"/>
              <a:t>bir</a:t>
            </a:r>
            <a:r>
              <a:rPr lang="th-TH" altLang="en-US" sz="2800" dirty="0" smtClean="0"/>
              <a:t> </a:t>
            </a:r>
            <a:r>
              <a:rPr lang="en-GB" altLang="en-US" sz="2800" dirty="0" err="1" smtClean="0"/>
              <a:t>kod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çözücü</a:t>
            </a:r>
            <a:r>
              <a:rPr lang="th-TH" altLang="en-US" sz="2800" dirty="0" smtClean="0"/>
              <a:t> + </a:t>
            </a:r>
            <a:r>
              <a:rPr lang="en-GB" altLang="en-US" sz="2800" dirty="0" err="1" smtClean="0"/>
              <a:t>bir</a:t>
            </a:r>
            <a:r>
              <a:rPr lang="th-TH" altLang="en-US" sz="2800" dirty="0" smtClean="0"/>
              <a:t> OR </a:t>
            </a:r>
            <a:r>
              <a:rPr lang="en-GB" altLang="en-US" sz="2800" dirty="0" err="1" smtClean="0"/>
              <a:t>kapısı</a:t>
            </a:r>
            <a:endParaRPr lang="th-TH" altLang="en-US" sz="2800" dirty="0" smtClean="0"/>
          </a:p>
          <a:p>
            <a:pPr eaLnBrk="1" hangingPunct="1"/>
            <a:r>
              <a:rPr lang="th-TH" altLang="en-US" sz="2800" dirty="0" smtClean="0"/>
              <a:t>2</a:t>
            </a:r>
            <a:r>
              <a:rPr lang="th-TH" altLang="en-US" sz="2800" baseline="30000" dirty="0" smtClean="0"/>
              <a:t>n</a:t>
            </a:r>
            <a:r>
              <a:rPr lang="en-GB" altLang="en-US" sz="2800" dirty="0" smtClean="0"/>
              <a:t>’e </a:t>
            </a:r>
            <a:r>
              <a:rPr lang="th-TH" altLang="en-US" sz="2800" dirty="0" smtClean="0"/>
              <a:t>1</a:t>
            </a:r>
            <a:r>
              <a:rPr lang="en-GB" altLang="en-US" sz="2800" dirty="0" smtClean="0"/>
              <a:t>’</a:t>
            </a:r>
            <a:r>
              <a:rPr lang="en-GB" altLang="en-US" sz="2800" dirty="0" err="1" smtClean="0"/>
              <a:t>lik</a:t>
            </a:r>
            <a:r>
              <a:rPr lang="th-TH" altLang="en-US" sz="2800" dirty="0" smtClean="0"/>
              <a:t> MUX</a:t>
            </a:r>
            <a:r>
              <a:rPr lang="en-GB" altLang="en-US" sz="2800" dirty="0" smtClean="0"/>
              <a:t>,</a:t>
            </a:r>
            <a:r>
              <a:rPr lang="th-TH" altLang="en-US" sz="2800" dirty="0" smtClean="0"/>
              <a:t> n </a:t>
            </a:r>
            <a:r>
              <a:rPr lang="en-GB" altLang="en-US" sz="2800" dirty="0" err="1" smtClean="0"/>
              <a:t>girdili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herhangi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bir</a:t>
            </a:r>
            <a:r>
              <a:rPr lang="en-GB" altLang="en-US" sz="2800" dirty="0" smtClean="0"/>
              <a:t> Boole </a:t>
            </a:r>
            <a:r>
              <a:rPr lang="en-GB" altLang="en-US" sz="2800" dirty="0" err="1" smtClean="0"/>
              <a:t>fonksiyonunu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gerçekleştirebilir</a:t>
            </a:r>
            <a:endParaRPr lang="th-TH" altLang="en-US" sz="2800" dirty="0" smtClean="0"/>
          </a:p>
          <a:p>
            <a:pPr eaLnBrk="1" hangingPunct="1"/>
            <a:r>
              <a:rPr lang="en-GB" altLang="en-US" sz="2800" dirty="0" err="1" smtClean="0"/>
              <a:t>Daha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iyi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çözüm</a:t>
            </a:r>
            <a:r>
              <a:rPr lang="th-TH" altLang="en-US" sz="2800" dirty="0" smtClean="0"/>
              <a:t>: </a:t>
            </a:r>
            <a:r>
              <a:rPr lang="en-GB" altLang="en-US" sz="2800" dirty="0" smtClean="0"/>
              <a:t>n+1 </a:t>
            </a:r>
            <a:r>
              <a:rPr lang="en-GB" altLang="en-US" sz="2800" dirty="0" err="1" smtClean="0"/>
              <a:t>girdi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değişkeni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olan</a:t>
            </a:r>
            <a:r>
              <a:rPr lang="en-GB" altLang="en-US" sz="2800" dirty="0" smtClean="0"/>
              <a:t> Boole </a:t>
            </a:r>
            <a:r>
              <a:rPr lang="en-GB" altLang="en-US" sz="2800" dirty="0" err="1" smtClean="0"/>
              <a:t>fonksiyonunu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gerçekleştirmek</a:t>
            </a:r>
            <a:endParaRPr lang="th-TH" altLang="en-US" sz="2800" dirty="0" smtClean="0"/>
          </a:p>
          <a:p>
            <a:pPr lvl="1" eaLnBrk="1" hangingPunct="1"/>
            <a:r>
              <a:rPr lang="en-GB" altLang="en-US" sz="2400" dirty="0" err="1" smtClean="0"/>
              <a:t>Değişkenlerden</a:t>
            </a:r>
            <a:r>
              <a:rPr lang="en-GB" altLang="en-US" sz="2400" dirty="0" smtClean="0"/>
              <a:t> </a:t>
            </a:r>
            <a:r>
              <a:rPr lang="th-TH" altLang="en-US" sz="2400" dirty="0" smtClean="0"/>
              <a:t>n </a:t>
            </a:r>
            <a:r>
              <a:rPr lang="en-GB" altLang="en-US" sz="2400" dirty="0" err="1" smtClean="0"/>
              <a:t>tanesi</a:t>
            </a:r>
            <a:r>
              <a:rPr lang="th-TH" altLang="en-US" sz="2400" dirty="0" smtClean="0"/>
              <a:t>: </a:t>
            </a:r>
            <a:r>
              <a:rPr lang="en-GB" altLang="en-US" sz="2400" dirty="0" err="1" smtClean="0"/>
              <a:t>seçim</a:t>
            </a:r>
            <a:r>
              <a:rPr lang="en-GB" altLang="en-US" sz="2400" dirty="0" smtClean="0"/>
              <a:t> (</a:t>
            </a:r>
            <a:r>
              <a:rPr lang="th-TH" altLang="en-US" sz="2400" dirty="0" smtClean="0"/>
              <a:t>selection</a:t>
            </a:r>
            <a:r>
              <a:rPr lang="en-GB" altLang="en-US" sz="2400" dirty="0" smtClean="0"/>
              <a:t>)</a:t>
            </a:r>
            <a:r>
              <a:rPr lang="th-TH" altLang="en-US" sz="2400" dirty="0" smtClean="0"/>
              <a:t> </a:t>
            </a:r>
            <a:r>
              <a:rPr lang="en-GB" altLang="en-US" sz="2400" dirty="0" err="1" smtClean="0"/>
              <a:t>hatlarına</a:t>
            </a:r>
            <a:endParaRPr lang="th-TH" altLang="en-US" sz="2400" dirty="0" smtClean="0"/>
          </a:p>
          <a:p>
            <a:pPr lvl="1" eaLnBrk="1" hangingPunct="1"/>
            <a:r>
              <a:rPr lang="en-GB" altLang="en-US" sz="2400" dirty="0" smtClean="0"/>
              <a:t>Kalan </a:t>
            </a:r>
            <a:r>
              <a:rPr lang="en-GB" altLang="en-US" sz="2400" dirty="0" err="1" smtClean="0"/>
              <a:t>değişkenler</a:t>
            </a:r>
            <a:r>
              <a:rPr lang="th-TH" altLang="en-US" sz="2400" dirty="0" smtClean="0"/>
              <a:t>: </a:t>
            </a:r>
            <a:r>
              <a:rPr lang="en-GB" altLang="en-US" sz="2400" dirty="0" err="1" smtClean="0"/>
              <a:t>girdilere</a:t>
            </a:r>
            <a:endParaRPr lang="th-TH" altLang="en-US" sz="2400" dirty="0" smtClean="0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4 Veri Yer Tutucusu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FCB9DC17-72D4-4F64-9C88-2EEDF6CF0D05}" type="datetime1">
              <a:rPr lang="tr-TR" altLang="en-US" smtClean="0"/>
              <a:t>11.05.2020</a:t>
            </a:fld>
            <a:endParaRPr lang="th-TH" altLang="en-US" smtClean="0"/>
          </a:p>
        </p:txBody>
      </p:sp>
      <p:sp>
        <p:nvSpPr>
          <p:cNvPr id="71683" name="5 Altbilgi Yer Tutucusu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smtClean="0"/>
              <a:t>Sayısal Mantık Tasarımı</a:t>
            </a:r>
            <a:endParaRPr lang="th-TH" altLang="en-US" smtClean="0"/>
          </a:p>
        </p:txBody>
      </p:sp>
      <p:sp>
        <p:nvSpPr>
          <p:cNvPr id="71684" name="6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DB846BE7-6EB2-4CD3-8E43-3623CF0F8DD8}" type="slidenum">
              <a:rPr lang="en-US" altLang="en-US" smtClean="0"/>
              <a:pPr/>
              <a:t>15</a:t>
            </a:fld>
            <a:endParaRPr lang="th-TH" altLang="en-US" smtClean="0"/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err="1" smtClean="0"/>
              <a:t>Örnek</a:t>
            </a:r>
            <a:r>
              <a:rPr lang="en-US" altLang="en-US" sz="3600" dirty="0" smtClean="0"/>
              <a:t> I</a:t>
            </a:r>
            <a:endParaRPr lang="th-TH" altLang="en-US" sz="3600" dirty="0" smtClean="0"/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th-TH" altLang="en-US" sz="2000" dirty="0" smtClean="0"/>
              <a:t>F(</a:t>
            </a:r>
            <a:r>
              <a:rPr lang="en-US" altLang="en-US" sz="2000" dirty="0" smtClean="0"/>
              <a:t>x</a:t>
            </a:r>
            <a:r>
              <a:rPr lang="th-TH" altLang="en-US" sz="2000" dirty="0" smtClean="0"/>
              <a:t>,</a:t>
            </a:r>
            <a:r>
              <a:rPr lang="en-US" altLang="en-US" sz="2000" dirty="0" smtClean="0"/>
              <a:t>y</a:t>
            </a:r>
            <a:r>
              <a:rPr lang="th-TH" altLang="en-US" sz="2000" dirty="0" smtClean="0"/>
              <a:t>,</a:t>
            </a:r>
            <a:r>
              <a:rPr lang="en-US" altLang="en-US" sz="2000" dirty="0" smtClean="0"/>
              <a:t>z</a:t>
            </a:r>
            <a:r>
              <a:rPr lang="th-TH" altLang="en-US" sz="2000" dirty="0" smtClean="0"/>
              <a:t>)=Σ(1,2,6,7)</a:t>
            </a:r>
          </a:p>
        </p:txBody>
      </p:sp>
      <p:pic>
        <p:nvPicPr>
          <p:cNvPr id="71687" name="Picture 5" descr="AACFLPK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905000"/>
            <a:ext cx="6705600" cy="4525963"/>
          </a:xfrm>
          <a:noFill/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3 Veri Yer Tutucusu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592F3CC9-4989-40B3-B28E-073C5E354AA8}" type="datetime1">
              <a:rPr lang="tr-TR" altLang="en-US" smtClean="0"/>
              <a:t>11.05.2020</a:t>
            </a:fld>
            <a:endParaRPr lang="th-TH" altLang="en-US" smtClean="0"/>
          </a:p>
        </p:txBody>
      </p:sp>
      <p:sp>
        <p:nvSpPr>
          <p:cNvPr id="72707" name="4 Altbilgi Yer Tutucusu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smtClean="0"/>
              <a:t>Sayısal Mantık Tasarımı</a:t>
            </a:r>
            <a:endParaRPr lang="th-TH" altLang="en-US" smtClean="0"/>
          </a:p>
        </p:txBody>
      </p:sp>
      <p:sp>
        <p:nvSpPr>
          <p:cNvPr id="72708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8C41E547-9911-4E46-A916-C229A3204603}" type="slidenum">
              <a:rPr lang="en-US" altLang="en-US" smtClean="0"/>
              <a:pPr/>
              <a:t>16</a:t>
            </a:fld>
            <a:endParaRPr lang="th-TH" altLang="en-US" smtClean="0"/>
          </a:p>
        </p:txBody>
      </p: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err="1" smtClean="0"/>
              <a:t>Prosedür</a:t>
            </a:r>
            <a:endParaRPr lang="th-TH" altLang="en-US" sz="3600" dirty="0" smtClean="0"/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800" dirty="0" err="1" smtClean="0"/>
              <a:t>Girdi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değişkenlerine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bir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sıra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belirleyin</a:t>
            </a:r>
            <a:endParaRPr lang="en-GB" altLang="en-US" sz="2800" dirty="0" smtClean="0"/>
          </a:p>
          <a:p>
            <a:pPr eaLnBrk="1" hangingPunct="1"/>
            <a:r>
              <a:rPr lang="en-GB" altLang="en-US" sz="2800" dirty="0" err="1" smtClean="0"/>
              <a:t>En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sağdaki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değişken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girdilerde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kullanılacak</a:t>
            </a:r>
            <a:endParaRPr lang="th-TH" altLang="en-US" sz="2800" dirty="0" smtClean="0"/>
          </a:p>
          <a:p>
            <a:pPr eaLnBrk="1" hangingPunct="1"/>
            <a:r>
              <a:rPr lang="en-GB" altLang="en-US" sz="2800" dirty="0" err="1" smtClean="0"/>
              <a:t>Diğer</a:t>
            </a:r>
            <a:r>
              <a:rPr lang="th-TH" altLang="en-US" sz="2800" dirty="0" smtClean="0"/>
              <a:t> n-1 </a:t>
            </a:r>
            <a:r>
              <a:rPr lang="en-GB" altLang="en-US" sz="2800" dirty="0" err="1" smtClean="0"/>
              <a:t>değişkeni</a:t>
            </a:r>
            <a:r>
              <a:rPr lang="th-TH" altLang="en-US" sz="2800" dirty="0" smtClean="0"/>
              <a:t> </a:t>
            </a:r>
            <a:r>
              <a:rPr lang="en-GB" altLang="en-US" sz="2800" dirty="0" err="1" smtClean="0"/>
              <a:t>sıraya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göre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seçim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hatlarında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kullanın</a:t>
            </a:r>
            <a:endParaRPr lang="th-TH" altLang="en-US" sz="2800" dirty="0" smtClean="0"/>
          </a:p>
          <a:p>
            <a:pPr eaLnBrk="1" hangingPunct="1"/>
            <a:r>
              <a:rPr lang="en-GB" altLang="en-US" sz="2800" dirty="0" err="1" smtClean="0"/>
              <a:t>Doğruluk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tablosunu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oluşturun</a:t>
            </a:r>
            <a:endParaRPr lang="th-TH" altLang="en-US" sz="2800" dirty="0" smtClean="0"/>
          </a:p>
          <a:p>
            <a:pPr eaLnBrk="1" hangingPunct="1"/>
            <a:r>
              <a:rPr lang="th-TH" altLang="en-US" sz="2800" dirty="0" smtClean="0"/>
              <a:t>m</a:t>
            </a:r>
            <a:r>
              <a:rPr lang="th-TH" altLang="en-US" sz="2800" baseline="-25000" dirty="0" smtClean="0"/>
              <a:t>0</a:t>
            </a:r>
            <a:r>
              <a:rPr lang="en-GB" altLang="en-US" sz="2800" dirty="0" smtClean="0"/>
              <a:t>’</a:t>
            </a:r>
            <a:r>
              <a:rPr lang="en-GB" altLang="en-US" sz="2800" dirty="0" err="1" smtClean="0"/>
              <a:t>dan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başlayarak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ardışık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minterm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çiftlerini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beraber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değerlendirin</a:t>
            </a:r>
            <a:endParaRPr lang="th-TH" altLang="en-US" sz="2800" dirty="0" smtClean="0"/>
          </a:p>
          <a:p>
            <a:pPr eaLnBrk="1" hangingPunct="1"/>
            <a:r>
              <a:rPr lang="en-GB" altLang="en-US" sz="2800" dirty="0" err="1" smtClean="0"/>
              <a:t>Girdilerde</a:t>
            </a:r>
            <a:r>
              <a:rPr lang="en-GB" altLang="en-US" sz="2800" dirty="0" smtClean="0"/>
              <a:t> ne </a:t>
            </a:r>
            <a:r>
              <a:rPr lang="en-GB" altLang="en-US" sz="2800" dirty="0" err="1" smtClean="0"/>
              <a:t>olması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gerektiğini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belirleyin</a:t>
            </a:r>
            <a:endParaRPr lang="th-TH" altLang="en-US" sz="2800" dirty="0" smtClean="0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3 Veri Yer Tutucusu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FD99AE74-EF09-4916-B2EA-F74F0F0D411F}" type="datetime1">
              <a:rPr lang="tr-TR" altLang="en-US" smtClean="0"/>
              <a:t>11.05.2020</a:t>
            </a:fld>
            <a:endParaRPr lang="th-TH" altLang="en-US" smtClean="0"/>
          </a:p>
        </p:txBody>
      </p:sp>
      <p:sp>
        <p:nvSpPr>
          <p:cNvPr id="74755" name="4 Altbilgi Yer Tutucusu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smtClean="0"/>
              <a:t>Sayısal Mantık Tasarımı</a:t>
            </a:r>
            <a:endParaRPr lang="th-TH" altLang="en-US" smtClean="0"/>
          </a:p>
        </p:txBody>
      </p:sp>
      <p:sp>
        <p:nvSpPr>
          <p:cNvPr id="74756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F99A4940-DD6D-424B-ABF5-F7B236C0CA28}" type="slidenum">
              <a:rPr lang="en-US" altLang="en-US" smtClean="0"/>
              <a:pPr/>
              <a:t>17</a:t>
            </a:fld>
            <a:endParaRPr lang="th-TH" altLang="en-US" smtClean="0"/>
          </a:p>
        </p:txBody>
      </p:sp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304800"/>
            <a:ext cx="8126413" cy="6858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 b="1" dirty="0" err="1" smtClean="0"/>
              <a:t>Ters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Çoklayıcılar</a:t>
            </a:r>
            <a:r>
              <a:rPr lang="en-US" altLang="en-US" sz="3200" b="1" dirty="0" smtClean="0"/>
              <a:t>/</a:t>
            </a:r>
            <a:r>
              <a:rPr lang="en-US" altLang="en-US" sz="3200" b="1" dirty="0" err="1" smtClean="0"/>
              <a:t>Çoklama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Çözücüler</a:t>
            </a:r>
            <a:r>
              <a:rPr lang="en-US" altLang="en-US" sz="3200" b="1" dirty="0" smtClean="0"/>
              <a:t> (</a:t>
            </a:r>
            <a:r>
              <a:rPr lang="en-US" altLang="en-US" sz="3200" b="1" dirty="0" err="1" smtClean="0"/>
              <a:t>Demultiplexers</a:t>
            </a:r>
            <a:r>
              <a:rPr lang="en-US" altLang="en-US" sz="3200" b="1" dirty="0" smtClean="0"/>
              <a:t>)</a:t>
            </a:r>
            <a:endParaRPr lang="en-US" altLang="en-US" sz="3200" dirty="0" smtClean="0"/>
          </a:p>
        </p:txBody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err="1" smtClean="0"/>
              <a:t>Bir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girdi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kaynağından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gelen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veriyi</a:t>
            </a:r>
            <a:r>
              <a:rPr lang="en-US" altLang="en-US" dirty="0" smtClean="0"/>
              <a:t> n </a:t>
            </a:r>
            <a:r>
              <a:rPr lang="en-US" altLang="en-US" dirty="0" err="1" smtClean="0"/>
              <a:t>çıktıdan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bir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tanesine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bağlayan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sayısal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anahtarlar</a:t>
            </a:r>
            <a:r>
              <a:rPr lang="en-US" altLang="en-US" dirty="0" smtClean="0"/>
              <a:t>.</a:t>
            </a:r>
          </a:p>
          <a:p>
            <a:pPr eaLnBrk="1" hangingPunct="1"/>
            <a:r>
              <a:rPr lang="en-US" altLang="en-US" dirty="0" err="1" smtClean="0"/>
              <a:t>Genellikle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n’ye</a:t>
            </a:r>
            <a:r>
              <a:rPr lang="en-US" altLang="en-US" dirty="0" smtClean="0"/>
              <a:t> 2n’lik </a:t>
            </a:r>
            <a:r>
              <a:rPr lang="en-US" altLang="en-US" dirty="0" err="1" smtClean="0"/>
              <a:t>ikili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çözücüler</a:t>
            </a:r>
            <a:r>
              <a:rPr lang="en-US" altLang="en-US" dirty="0" smtClean="0"/>
              <a:t> (decoders) - </a:t>
            </a:r>
            <a:r>
              <a:rPr lang="en-US" altLang="en-US" dirty="0" err="1" smtClean="0"/>
              <a:t>bu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çözücülerin</a:t>
            </a:r>
            <a:r>
              <a:rPr lang="en-US" altLang="en-US" dirty="0" smtClean="0"/>
              <a:t> enable </a:t>
            </a:r>
            <a:r>
              <a:rPr lang="en-US" altLang="en-US" dirty="0" err="1" smtClean="0"/>
              <a:t>hattı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DEMUX’ın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veri</a:t>
            </a:r>
            <a:r>
              <a:rPr lang="en-US" altLang="en-US" dirty="0" smtClean="0"/>
              <a:t> (data) </a:t>
            </a:r>
            <a:r>
              <a:rPr lang="en-US" altLang="en-US" dirty="0" err="1" smtClean="0"/>
              <a:t>girdisi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olacak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şekilde</a:t>
            </a:r>
            <a:r>
              <a:rPr lang="en-US" altLang="en-US" dirty="0" smtClean="0"/>
              <a:t> - </a:t>
            </a:r>
            <a:r>
              <a:rPr lang="en-US" altLang="en-US" dirty="0" err="1" smtClean="0"/>
              <a:t>kullanılarak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yapılır</a:t>
            </a:r>
            <a:r>
              <a:rPr lang="en-US" altLang="en-US" dirty="0" smtClean="0"/>
              <a:t>.</a:t>
            </a:r>
          </a:p>
        </p:txBody>
      </p:sp>
      <p:grpSp>
        <p:nvGrpSpPr>
          <p:cNvPr id="74759" name="Group 4"/>
          <p:cNvGrpSpPr>
            <a:grpSpLocks/>
          </p:cNvGrpSpPr>
          <p:nvPr/>
        </p:nvGrpSpPr>
        <p:grpSpPr bwMode="auto">
          <a:xfrm>
            <a:off x="4619625" y="3352800"/>
            <a:ext cx="4192588" cy="2205038"/>
            <a:chOff x="2918" y="1876"/>
            <a:chExt cx="2642" cy="1389"/>
          </a:xfrm>
        </p:grpSpPr>
        <p:grpSp>
          <p:nvGrpSpPr>
            <p:cNvPr id="74784" name="Group 5"/>
            <p:cNvGrpSpPr>
              <a:grpSpLocks/>
            </p:cNvGrpSpPr>
            <p:nvPr/>
          </p:nvGrpSpPr>
          <p:grpSpPr bwMode="auto">
            <a:xfrm>
              <a:off x="2918" y="1876"/>
              <a:ext cx="1930" cy="1389"/>
              <a:chOff x="2918" y="1876"/>
              <a:chExt cx="1930" cy="1389"/>
            </a:xfrm>
          </p:grpSpPr>
          <p:sp>
            <p:nvSpPr>
              <p:cNvPr id="74786" name="Line 6"/>
              <p:cNvSpPr>
                <a:spLocks noChangeShapeType="1"/>
              </p:cNvSpPr>
              <p:nvPr/>
            </p:nvSpPr>
            <p:spPr bwMode="auto">
              <a:xfrm>
                <a:off x="3456" y="2160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7" name="Line 7"/>
              <p:cNvSpPr>
                <a:spLocks noChangeShapeType="1"/>
              </p:cNvSpPr>
              <p:nvPr/>
            </p:nvSpPr>
            <p:spPr bwMode="auto">
              <a:xfrm>
                <a:off x="3456" y="3024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8" name="Line 8"/>
              <p:cNvSpPr>
                <a:spLocks noChangeShapeType="1"/>
              </p:cNvSpPr>
              <p:nvPr/>
            </p:nvSpPr>
            <p:spPr bwMode="auto">
              <a:xfrm>
                <a:off x="4464" y="2256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9" name="Line 9"/>
              <p:cNvSpPr>
                <a:spLocks noChangeShapeType="1"/>
              </p:cNvSpPr>
              <p:nvPr/>
            </p:nvSpPr>
            <p:spPr bwMode="auto">
              <a:xfrm>
                <a:off x="4464" y="2640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0" name="Rectangle 10"/>
              <p:cNvSpPr>
                <a:spLocks noChangeArrowheads="1"/>
              </p:cNvSpPr>
              <p:nvPr/>
            </p:nvSpPr>
            <p:spPr bwMode="auto">
              <a:xfrm>
                <a:off x="3844" y="1876"/>
                <a:ext cx="616" cy="1240"/>
              </a:xfrm>
              <a:prstGeom prst="rect">
                <a:avLst/>
              </a:prstGeom>
              <a:solidFill>
                <a:srgbClr val="65FBF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9pPr>
              </a:lstStyle>
              <a:p>
                <a:endParaRPr lang="tr-TR" altLang="en-US"/>
              </a:p>
            </p:txBody>
          </p:sp>
          <p:sp>
            <p:nvSpPr>
              <p:cNvPr id="74791" name="Rectangle 11"/>
              <p:cNvSpPr>
                <a:spLocks noChangeArrowheads="1"/>
              </p:cNvSpPr>
              <p:nvPr/>
            </p:nvSpPr>
            <p:spPr bwMode="auto">
              <a:xfrm>
                <a:off x="3830" y="1905"/>
                <a:ext cx="599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9pPr>
              </a:lstStyle>
              <a:p>
                <a:r>
                  <a:rPr lang="en-US" altLang="en-US" sz="1600" b="1">
                    <a:latin typeface="Tahoma" charset="0"/>
                    <a:cs typeface="Tahoma" charset="0"/>
                  </a:rPr>
                  <a:t>  2X4</a:t>
                </a:r>
              </a:p>
              <a:p>
                <a:r>
                  <a:rPr lang="en-US" altLang="en-US" sz="1600" b="1">
                    <a:latin typeface="Tahoma" charset="0"/>
                    <a:cs typeface="Tahoma" charset="0"/>
                  </a:rPr>
                  <a:t>Decoder</a:t>
                </a:r>
              </a:p>
            </p:txBody>
          </p:sp>
          <p:sp>
            <p:nvSpPr>
              <p:cNvPr id="74792" name="Rectangle 12"/>
              <p:cNvSpPr>
                <a:spLocks noChangeArrowheads="1"/>
              </p:cNvSpPr>
              <p:nvPr/>
            </p:nvSpPr>
            <p:spPr bwMode="auto">
              <a:xfrm>
                <a:off x="2918" y="2035"/>
                <a:ext cx="470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9pPr>
              </a:lstStyle>
              <a:p>
                <a:r>
                  <a:rPr lang="en-US" altLang="en-US" sz="1600" b="1">
                    <a:latin typeface="Tahoma" charset="0"/>
                    <a:cs typeface="Tahoma" charset="0"/>
                  </a:rPr>
                  <a:t>Select</a:t>
                </a:r>
              </a:p>
              <a:p>
                <a:r>
                  <a:rPr lang="en-US" altLang="en-US" sz="1600" b="1">
                    <a:latin typeface="Tahoma" charset="0"/>
                    <a:cs typeface="Tahoma" charset="0"/>
                  </a:rPr>
                  <a:t>lines</a:t>
                </a:r>
              </a:p>
            </p:txBody>
          </p:sp>
          <p:sp>
            <p:nvSpPr>
              <p:cNvPr id="74793" name="Rectangle 13"/>
              <p:cNvSpPr>
                <a:spLocks noChangeArrowheads="1"/>
              </p:cNvSpPr>
              <p:nvPr/>
            </p:nvSpPr>
            <p:spPr bwMode="auto">
              <a:xfrm>
                <a:off x="2918" y="2899"/>
                <a:ext cx="750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9pPr>
              </a:lstStyle>
              <a:p>
                <a:r>
                  <a:rPr lang="en-US" altLang="en-US" sz="1600" b="1" dirty="0">
                    <a:latin typeface="Tahoma" charset="0"/>
                    <a:cs typeface="Tahoma" charset="0"/>
                  </a:rPr>
                  <a:t>Input</a:t>
                </a:r>
              </a:p>
              <a:p>
                <a:r>
                  <a:rPr lang="en-US" altLang="en-US" sz="1600" b="1" dirty="0">
                    <a:latin typeface="Tahoma" charset="0"/>
                    <a:cs typeface="Tahoma" charset="0"/>
                  </a:rPr>
                  <a:t>data (1bit)</a:t>
                </a:r>
              </a:p>
            </p:txBody>
          </p:sp>
          <p:sp>
            <p:nvSpPr>
              <p:cNvPr id="74794" name="Rectangle 14"/>
              <p:cNvSpPr>
                <a:spLocks noChangeArrowheads="1"/>
              </p:cNvSpPr>
              <p:nvPr/>
            </p:nvSpPr>
            <p:spPr bwMode="auto">
              <a:xfrm>
                <a:off x="3830" y="2927"/>
                <a:ext cx="50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9pPr>
              </a:lstStyle>
              <a:p>
                <a:r>
                  <a:rPr lang="en-US" altLang="en-US" sz="1600" b="1">
                    <a:latin typeface="Tahoma" charset="0"/>
                    <a:cs typeface="Tahoma" charset="0"/>
                  </a:rPr>
                  <a:t>Enable</a:t>
                </a:r>
              </a:p>
            </p:txBody>
          </p:sp>
          <p:sp>
            <p:nvSpPr>
              <p:cNvPr id="74795" name="Line 15"/>
              <p:cNvSpPr>
                <a:spLocks noChangeShapeType="1"/>
              </p:cNvSpPr>
              <p:nvPr/>
            </p:nvSpPr>
            <p:spPr bwMode="auto">
              <a:xfrm>
                <a:off x="4464" y="2400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6" name="Line 16"/>
              <p:cNvSpPr>
                <a:spLocks noChangeShapeType="1"/>
              </p:cNvSpPr>
              <p:nvPr/>
            </p:nvSpPr>
            <p:spPr bwMode="auto">
              <a:xfrm>
                <a:off x="4464" y="2496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7" name="Line 17"/>
              <p:cNvSpPr>
                <a:spLocks noChangeShapeType="1"/>
              </p:cNvSpPr>
              <p:nvPr/>
            </p:nvSpPr>
            <p:spPr bwMode="auto">
              <a:xfrm>
                <a:off x="3456" y="2352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785" name="Rectangle 18"/>
            <p:cNvSpPr>
              <a:spLocks noChangeArrowheads="1"/>
            </p:cNvSpPr>
            <p:nvPr/>
          </p:nvSpPr>
          <p:spPr bwMode="auto">
            <a:xfrm>
              <a:off x="4886" y="2207"/>
              <a:ext cx="674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r>
                <a:rPr lang="en-US" altLang="en-US" sz="1600" b="1">
                  <a:latin typeface="Tahoma" charset="0"/>
                  <a:cs typeface="Tahoma" charset="0"/>
                </a:rPr>
                <a:t>One of</a:t>
              </a:r>
            </a:p>
            <a:p>
              <a:r>
                <a:rPr lang="en-US" altLang="en-US" sz="1600" b="1">
                  <a:latin typeface="Tahoma" charset="0"/>
                  <a:cs typeface="Tahoma" charset="0"/>
                </a:rPr>
                <a:t>four 1-bit</a:t>
              </a:r>
            </a:p>
            <a:p>
              <a:r>
                <a:rPr lang="en-US" altLang="en-US" sz="1600" b="1">
                  <a:latin typeface="Tahoma" charset="0"/>
                  <a:cs typeface="Tahoma" charset="0"/>
                </a:rPr>
                <a:t>outputs</a:t>
              </a:r>
            </a:p>
          </p:txBody>
        </p:sp>
      </p:grpSp>
      <p:grpSp>
        <p:nvGrpSpPr>
          <p:cNvPr id="74760" name="Group 19"/>
          <p:cNvGrpSpPr>
            <a:grpSpLocks/>
          </p:cNvGrpSpPr>
          <p:nvPr/>
        </p:nvGrpSpPr>
        <p:grpSpPr bwMode="auto">
          <a:xfrm>
            <a:off x="352425" y="3505200"/>
            <a:ext cx="3854450" cy="2882900"/>
            <a:chOff x="230" y="1972"/>
            <a:chExt cx="2428" cy="1816"/>
          </a:xfrm>
        </p:grpSpPr>
        <p:grpSp>
          <p:nvGrpSpPr>
            <p:cNvPr id="74762" name="Group 20"/>
            <p:cNvGrpSpPr>
              <a:grpSpLocks/>
            </p:cNvGrpSpPr>
            <p:nvPr/>
          </p:nvGrpSpPr>
          <p:grpSpPr bwMode="auto">
            <a:xfrm>
              <a:off x="230" y="1972"/>
              <a:ext cx="2218" cy="1816"/>
              <a:chOff x="230" y="1972"/>
              <a:chExt cx="2218" cy="1816"/>
            </a:xfrm>
          </p:grpSpPr>
          <p:sp>
            <p:nvSpPr>
              <p:cNvPr id="74764" name="Rectangle 21"/>
              <p:cNvSpPr>
                <a:spLocks noChangeArrowheads="1"/>
              </p:cNvSpPr>
              <p:nvPr/>
            </p:nvSpPr>
            <p:spPr bwMode="auto">
              <a:xfrm>
                <a:off x="1334" y="2543"/>
                <a:ext cx="570" cy="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9pPr>
              </a:lstStyle>
              <a:p>
                <a:r>
                  <a:rPr lang="en-US" altLang="en-US" sz="1600" b="1">
                    <a:solidFill>
                      <a:srgbClr val="6600CC"/>
                    </a:solidFill>
                    <a:latin typeface="Times New Roman" pitchFamily="18" charset="0"/>
                  </a:rPr>
                  <a:t>One of n </a:t>
                </a:r>
              </a:p>
              <a:p>
                <a:r>
                  <a:rPr lang="en-US" altLang="en-US" sz="1600" b="1">
                    <a:solidFill>
                      <a:srgbClr val="6600CC"/>
                    </a:solidFill>
                    <a:latin typeface="Times New Roman" pitchFamily="18" charset="0"/>
                  </a:rPr>
                  <a:t>Data</a:t>
                </a:r>
              </a:p>
              <a:p>
                <a:r>
                  <a:rPr lang="en-US" altLang="en-US" sz="1600" b="1">
                    <a:solidFill>
                      <a:srgbClr val="6600CC"/>
                    </a:solidFill>
                    <a:latin typeface="Times New Roman" pitchFamily="18" charset="0"/>
                  </a:rPr>
                  <a:t>Sources</a:t>
                </a:r>
              </a:p>
              <a:p>
                <a:r>
                  <a:rPr lang="en-US" altLang="en-US" sz="1600" b="1">
                    <a:solidFill>
                      <a:srgbClr val="6600CC"/>
                    </a:solidFill>
                    <a:latin typeface="Times New Roman" pitchFamily="18" charset="0"/>
                  </a:rPr>
                  <a:t>selected</a:t>
                </a:r>
              </a:p>
            </p:txBody>
          </p:sp>
          <p:sp>
            <p:nvSpPr>
              <p:cNvPr id="74765" name="Rectangle 22"/>
              <p:cNvSpPr>
                <a:spLocks noChangeArrowheads="1"/>
              </p:cNvSpPr>
              <p:nvPr/>
            </p:nvSpPr>
            <p:spPr bwMode="auto">
              <a:xfrm>
                <a:off x="1012" y="1972"/>
                <a:ext cx="904" cy="1816"/>
              </a:xfrm>
              <a:prstGeom prst="rect">
                <a:avLst/>
              </a:prstGeom>
              <a:solidFill>
                <a:srgbClr val="65FBF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9pPr>
              </a:lstStyle>
              <a:p>
                <a:endParaRPr lang="tr-TR" altLang="en-US"/>
              </a:p>
            </p:txBody>
          </p:sp>
          <p:sp>
            <p:nvSpPr>
              <p:cNvPr id="74766" name="Line 23"/>
              <p:cNvSpPr>
                <a:spLocks noChangeShapeType="1"/>
              </p:cNvSpPr>
              <p:nvPr/>
            </p:nvSpPr>
            <p:spPr bwMode="auto">
              <a:xfrm>
                <a:off x="480" y="2448"/>
                <a:ext cx="528" cy="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67" name="Line 24"/>
              <p:cNvSpPr>
                <a:spLocks noChangeShapeType="1"/>
              </p:cNvSpPr>
              <p:nvPr/>
            </p:nvSpPr>
            <p:spPr bwMode="auto">
              <a:xfrm flipH="1">
                <a:off x="624" y="2352"/>
                <a:ext cx="144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68" name="Rectangle 25"/>
              <p:cNvSpPr>
                <a:spLocks noChangeArrowheads="1"/>
              </p:cNvSpPr>
              <p:nvPr/>
            </p:nvSpPr>
            <p:spPr bwMode="auto">
              <a:xfrm>
                <a:off x="518" y="2207"/>
                <a:ext cx="42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9pPr>
              </a:lstStyle>
              <a:p>
                <a:r>
                  <a:rPr lang="en-US" altLang="en-US" sz="1600" b="1" dirty="0">
                    <a:latin typeface="Tahoma" charset="0"/>
                    <a:cs typeface="Tahoma" charset="0"/>
                  </a:rPr>
                  <a:t>s </a:t>
                </a:r>
                <a:r>
                  <a:rPr lang="en-US" altLang="en-US" sz="1600" b="1" dirty="0" smtClean="0">
                    <a:latin typeface="Tahoma" charset="0"/>
                    <a:cs typeface="Tahoma" charset="0"/>
                  </a:rPr>
                  <a:t>bits</a:t>
                </a:r>
                <a:endParaRPr lang="en-US" altLang="en-US" sz="1600" b="1" dirty="0">
                  <a:latin typeface="Tahoma" charset="0"/>
                  <a:cs typeface="Tahoma" charset="0"/>
                </a:endParaRPr>
              </a:p>
            </p:txBody>
          </p:sp>
          <p:sp>
            <p:nvSpPr>
              <p:cNvPr id="74769" name="Rectangle 26"/>
              <p:cNvSpPr>
                <a:spLocks noChangeArrowheads="1"/>
              </p:cNvSpPr>
              <p:nvPr/>
            </p:nvSpPr>
            <p:spPr bwMode="auto">
              <a:xfrm>
                <a:off x="230" y="2399"/>
                <a:ext cx="47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9pPr>
              </a:lstStyle>
              <a:p>
                <a:r>
                  <a:rPr lang="en-US" altLang="en-US" sz="1600" b="1" dirty="0">
                    <a:solidFill>
                      <a:srgbClr val="FF3300"/>
                    </a:solidFill>
                    <a:latin typeface="Tahoma" charset="0"/>
                    <a:cs typeface="Tahoma" charset="0"/>
                  </a:rPr>
                  <a:t>Select</a:t>
                </a:r>
              </a:p>
            </p:txBody>
          </p:sp>
          <p:sp>
            <p:nvSpPr>
              <p:cNvPr id="74770" name="Line 27"/>
              <p:cNvSpPr>
                <a:spLocks noChangeShapeType="1"/>
              </p:cNvSpPr>
              <p:nvPr/>
            </p:nvSpPr>
            <p:spPr bwMode="auto">
              <a:xfrm>
                <a:off x="1920" y="2496"/>
                <a:ext cx="528" cy="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1" name="Line 28"/>
              <p:cNvSpPr>
                <a:spLocks noChangeShapeType="1"/>
              </p:cNvSpPr>
              <p:nvPr/>
            </p:nvSpPr>
            <p:spPr bwMode="auto">
              <a:xfrm flipH="1">
                <a:off x="2064" y="2400"/>
                <a:ext cx="144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2" name="Rectangle 29"/>
              <p:cNvSpPr>
                <a:spLocks noChangeArrowheads="1"/>
              </p:cNvSpPr>
              <p:nvPr/>
            </p:nvSpPr>
            <p:spPr bwMode="auto">
              <a:xfrm>
                <a:off x="1958" y="2207"/>
                <a:ext cx="43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9pPr>
              </a:lstStyle>
              <a:p>
                <a:r>
                  <a:rPr lang="en-US" altLang="en-US" sz="1600" b="1" dirty="0">
                    <a:solidFill>
                      <a:srgbClr val="6600CC"/>
                    </a:solidFill>
                    <a:latin typeface="Tahoma" charset="0"/>
                    <a:cs typeface="Tahoma" charset="0"/>
                  </a:rPr>
                  <a:t>b </a:t>
                </a:r>
                <a:r>
                  <a:rPr lang="en-US" altLang="en-US" sz="1600" b="1" dirty="0" smtClean="0">
                    <a:solidFill>
                      <a:srgbClr val="9900FF"/>
                    </a:solidFill>
                    <a:latin typeface="Tahoma" charset="0"/>
                    <a:cs typeface="Tahoma" charset="0"/>
                  </a:rPr>
                  <a:t>bits</a:t>
                </a:r>
                <a:endParaRPr lang="en-US" altLang="en-US" sz="1600" b="1" dirty="0">
                  <a:solidFill>
                    <a:srgbClr val="9900FF"/>
                  </a:solidFill>
                  <a:latin typeface="Tahoma" charset="0"/>
                  <a:cs typeface="Tahoma" charset="0"/>
                </a:endParaRPr>
              </a:p>
            </p:txBody>
          </p:sp>
          <p:sp>
            <p:nvSpPr>
              <p:cNvPr id="74773" name="Line 30"/>
              <p:cNvSpPr>
                <a:spLocks noChangeShapeType="1"/>
              </p:cNvSpPr>
              <p:nvPr/>
            </p:nvSpPr>
            <p:spPr bwMode="auto">
              <a:xfrm>
                <a:off x="1920" y="2832"/>
                <a:ext cx="528" cy="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4" name="Line 31"/>
              <p:cNvSpPr>
                <a:spLocks noChangeShapeType="1"/>
              </p:cNvSpPr>
              <p:nvPr/>
            </p:nvSpPr>
            <p:spPr bwMode="auto">
              <a:xfrm flipH="1">
                <a:off x="2064" y="2736"/>
                <a:ext cx="144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5" name="Rectangle 32"/>
              <p:cNvSpPr>
                <a:spLocks noChangeArrowheads="1"/>
              </p:cNvSpPr>
              <p:nvPr/>
            </p:nvSpPr>
            <p:spPr bwMode="auto">
              <a:xfrm>
                <a:off x="1958" y="2543"/>
                <a:ext cx="43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9pPr>
              </a:lstStyle>
              <a:p>
                <a:r>
                  <a:rPr lang="en-US" altLang="en-US" sz="1600" b="1">
                    <a:solidFill>
                      <a:srgbClr val="6600CC"/>
                    </a:solidFill>
                    <a:latin typeface="Tahoma" charset="0"/>
                    <a:cs typeface="Tahoma" charset="0"/>
                  </a:rPr>
                  <a:t>b bits</a:t>
                </a:r>
              </a:p>
            </p:txBody>
          </p:sp>
          <p:sp>
            <p:nvSpPr>
              <p:cNvPr id="74776" name="Line 33"/>
              <p:cNvSpPr>
                <a:spLocks noChangeShapeType="1"/>
              </p:cNvSpPr>
              <p:nvPr/>
            </p:nvSpPr>
            <p:spPr bwMode="auto">
              <a:xfrm>
                <a:off x="1920" y="3552"/>
                <a:ext cx="528" cy="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7" name="Line 34"/>
              <p:cNvSpPr>
                <a:spLocks noChangeShapeType="1"/>
              </p:cNvSpPr>
              <p:nvPr/>
            </p:nvSpPr>
            <p:spPr bwMode="auto">
              <a:xfrm flipH="1">
                <a:off x="2064" y="3456"/>
                <a:ext cx="144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8" name="Rectangle 35"/>
              <p:cNvSpPr>
                <a:spLocks noChangeArrowheads="1"/>
              </p:cNvSpPr>
              <p:nvPr/>
            </p:nvSpPr>
            <p:spPr bwMode="auto">
              <a:xfrm>
                <a:off x="1958" y="3263"/>
                <a:ext cx="43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9pPr>
              </a:lstStyle>
              <a:p>
                <a:r>
                  <a:rPr lang="en-US" altLang="en-US" sz="1600" b="1">
                    <a:solidFill>
                      <a:srgbClr val="6600CC"/>
                    </a:solidFill>
                    <a:latin typeface="Tahoma" charset="0"/>
                    <a:cs typeface="Tahoma" charset="0"/>
                  </a:rPr>
                  <a:t>b bits</a:t>
                </a:r>
              </a:p>
            </p:txBody>
          </p:sp>
          <p:sp>
            <p:nvSpPr>
              <p:cNvPr id="74779" name="Rectangle 36"/>
              <p:cNvSpPr>
                <a:spLocks noChangeArrowheads="1"/>
              </p:cNvSpPr>
              <p:nvPr/>
            </p:nvSpPr>
            <p:spPr bwMode="auto">
              <a:xfrm>
                <a:off x="2054" y="2927"/>
                <a:ext cx="136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9pPr>
              </a:lstStyle>
              <a:p>
                <a:r>
                  <a:rPr lang="en-US" altLang="en-US" sz="1600" b="1">
                    <a:latin typeface="Times New Roman" pitchFamily="18" charset="0"/>
                  </a:rPr>
                  <a:t>.</a:t>
                </a:r>
              </a:p>
              <a:p>
                <a:r>
                  <a:rPr lang="en-US" altLang="en-US" sz="1600" b="1">
                    <a:latin typeface="Times New Roman" pitchFamily="18" charset="0"/>
                  </a:rPr>
                  <a:t>.</a:t>
                </a:r>
              </a:p>
            </p:txBody>
          </p:sp>
          <p:sp>
            <p:nvSpPr>
              <p:cNvPr id="74780" name="Line 37"/>
              <p:cNvSpPr>
                <a:spLocks noChangeShapeType="1"/>
              </p:cNvSpPr>
              <p:nvPr/>
            </p:nvSpPr>
            <p:spPr bwMode="auto">
              <a:xfrm>
                <a:off x="480" y="3264"/>
                <a:ext cx="528" cy="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1" name="Line 38"/>
              <p:cNvSpPr>
                <a:spLocks noChangeShapeType="1"/>
              </p:cNvSpPr>
              <p:nvPr/>
            </p:nvSpPr>
            <p:spPr bwMode="auto">
              <a:xfrm flipH="1">
                <a:off x="624" y="3168"/>
                <a:ext cx="144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2" name="Rectangle 39"/>
              <p:cNvSpPr>
                <a:spLocks noChangeArrowheads="1"/>
              </p:cNvSpPr>
              <p:nvPr/>
            </p:nvSpPr>
            <p:spPr bwMode="auto">
              <a:xfrm>
                <a:off x="614" y="2783"/>
                <a:ext cx="439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9pPr>
              </a:lstStyle>
              <a:p>
                <a:r>
                  <a:rPr lang="en-US" altLang="en-US" sz="1600" b="1" dirty="0" smtClean="0">
                    <a:solidFill>
                      <a:schemeClr val="hlink"/>
                    </a:solidFill>
                    <a:latin typeface="Tahoma" charset="0"/>
                    <a:cs typeface="Tahoma" charset="0"/>
                  </a:rPr>
                  <a:t>Data</a:t>
                </a:r>
                <a:endParaRPr lang="en-US" altLang="en-US" sz="1600" b="1" dirty="0">
                  <a:solidFill>
                    <a:schemeClr val="hlink"/>
                  </a:solidFill>
                  <a:latin typeface="Tahoma" charset="0"/>
                  <a:cs typeface="Tahoma" charset="0"/>
                </a:endParaRPr>
              </a:p>
              <a:p>
                <a:r>
                  <a:rPr lang="en-US" altLang="en-US" sz="1600" b="1" dirty="0">
                    <a:solidFill>
                      <a:schemeClr val="hlink"/>
                    </a:solidFill>
                    <a:latin typeface="Tahoma" charset="0"/>
                    <a:cs typeface="Tahoma" charset="0"/>
                  </a:rPr>
                  <a:t>Input</a:t>
                </a:r>
              </a:p>
            </p:txBody>
          </p:sp>
          <p:sp>
            <p:nvSpPr>
              <p:cNvPr id="74783" name="Rectangle 40"/>
              <p:cNvSpPr>
                <a:spLocks noChangeArrowheads="1"/>
              </p:cNvSpPr>
              <p:nvPr/>
            </p:nvSpPr>
            <p:spPr bwMode="auto">
              <a:xfrm>
                <a:off x="1142" y="2255"/>
                <a:ext cx="5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9pPr>
              </a:lstStyle>
              <a:p>
                <a:r>
                  <a:rPr lang="en-US" altLang="en-US" sz="1600" b="1">
                    <a:latin typeface="Tahoma" charset="0"/>
                    <a:cs typeface="Tahoma" charset="0"/>
                  </a:rPr>
                  <a:t>Demux</a:t>
                </a:r>
              </a:p>
            </p:txBody>
          </p:sp>
        </p:grpSp>
        <p:sp>
          <p:nvSpPr>
            <p:cNvPr id="74763" name="Rectangle 41"/>
            <p:cNvSpPr>
              <a:spLocks noChangeArrowheads="1"/>
            </p:cNvSpPr>
            <p:nvPr/>
          </p:nvSpPr>
          <p:spPr bwMode="auto">
            <a:xfrm rot="-5400000">
              <a:off x="1963" y="2805"/>
              <a:ext cx="1193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r>
                <a:rPr lang="en-US" altLang="en-US" sz="1600" b="1">
                  <a:latin typeface="Tahoma" charset="0"/>
                  <a:cs typeface="Tahoma" charset="0"/>
                </a:rPr>
                <a:t>One of n outputs</a:t>
              </a:r>
            </a:p>
          </p:txBody>
        </p:sp>
      </p:grpSp>
      <p:sp>
        <p:nvSpPr>
          <p:cNvPr id="74761" name="Rectangle 42"/>
          <p:cNvSpPr>
            <a:spLocks noChangeArrowheads="1"/>
          </p:cNvSpPr>
          <p:nvPr/>
        </p:nvSpPr>
        <p:spPr bwMode="auto">
          <a:xfrm>
            <a:off x="5205413" y="5938838"/>
            <a:ext cx="3250890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sz="1600" b="1" dirty="0">
                <a:latin typeface="Tahoma" charset="0"/>
                <a:ea typeface="Arial Unicode MS" pitchFamily="34" charset="-128"/>
                <a:cs typeface="Tahoma" charset="0"/>
              </a:rPr>
              <a:t>2x4 binary decoder </a:t>
            </a:r>
            <a:r>
              <a:rPr lang="en-US" altLang="en-US" sz="1600" b="1" dirty="0" smtClean="0">
                <a:latin typeface="Tahoma" charset="0"/>
                <a:ea typeface="Arial Unicode MS" pitchFamily="34" charset="-128"/>
                <a:cs typeface="Tahoma" charset="0"/>
              </a:rPr>
              <a:t> </a:t>
            </a:r>
            <a:r>
              <a:rPr lang="en-US" altLang="en-US" sz="1600" b="1" dirty="0" err="1" smtClean="0">
                <a:latin typeface="Tahoma" charset="0"/>
                <a:ea typeface="Arial Unicode MS" pitchFamily="34" charset="-128"/>
                <a:cs typeface="Tahoma" charset="0"/>
              </a:rPr>
              <a:t>kullanan</a:t>
            </a:r>
            <a:r>
              <a:rPr lang="en-US" altLang="en-US" sz="1600" b="1" dirty="0" smtClean="0">
                <a:latin typeface="Tahoma" charset="0"/>
                <a:ea typeface="Arial Unicode MS" pitchFamily="34" charset="-128"/>
                <a:cs typeface="Tahoma" charset="0"/>
              </a:rPr>
              <a:t> </a:t>
            </a:r>
          </a:p>
          <a:p>
            <a:r>
              <a:rPr lang="en-US" altLang="en-US" sz="1600" b="1" dirty="0" smtClean="0">
                <a:latin typeface="Tahoma" charset="0"/>
                <a:ea typeface="Arial Unicode MS" pitchFamily="34" charset="-128"/>
                <a:cs typeface="Tahoma" charset="0"/>
              </a:rPr>
              <a:t>1x4 </a:t>
            </a:r>
            <a:r>
              <a:rPr lang="en-US" altLang="en-US" sz="1600" b="1" dirty="0" err="1" smtClean="0">
                <a:latin typeface="Tahoma" charset="0"/>
                <a:ea typeface="Arial Unicode MS" pitchFamily="34" charset="-128"/>
                <a:cs typeface="Tahoma" charset="0"/>
              </a:rPr>
              <a:t>demultiplexer</a:t>
            </a:r>
            <a:endParaRPr lang="en-US" altLang="en-US" sz="1600" b="1" dirty="0">
              <a:latin typeface="Tahoma" charset="0"/>
              <a:ea typeface="Arial Unicode MS" pitchFamily="34" charset="-128"/>
              <a:cs typeface="Tahoma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2 Veri Yer Tutucusu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05CCE464-D7B5-45C4-BD64-ABB93B446416}" type="datetime1">
              <a:rPr lang="tr-TR" altLang="en-US" smtClean="0"/>
              <a:t>11.05.2020</a:t>
            </a:fld>
            <a:endParaRPr lang="th-TH" altLang="en-US" smtClean="0"/>
          </a:p>
        </p:txBody>
      </p:sp>
      <p:sp>
        <p:nvSpPr>
          <p:cNvPr id="75779" name="3 Altbilgi Yer Tutucusu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smtClean="0"/>
              <a:t>Sayısal Mantık Tasarımı</a:t>
            </a:r>
            <a:endParaRPr lang="th-TH" altLang="en-US" smtClean="0"/>
          </a:p>
        </p:txBody>
      </p:sp>
      <p:sp>
        <p:nvSpPr>
          <p:cNvPr id="75780" name="4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ED1FCA9F-EEA0-4B28-80AE-B87BF7E85485}" type="slidenum">
              <a:rPr lang="en-US" altLang="en-US" smtClean="0"/>
              <a:pPr/>
              <a:t>18</a:t>
            </a:fld>
            <a:endParaRPr lang="th-TH" altLang="en-US" smtClean="0"/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1’e 4’lük </a:t>
            </a:r>
            <a:r>
              <a:rPr lang="en-US" altLang="en-US" dirty="0" err="1" smtClean="0"/>
              <a:t>Ters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Çoklayıcı</a:t>
            </a:r>
            <a:endParaRPr lang="en-US" altLang="en-US" dirty="0" smtClean="0"/>
          </a:p>
        </p:txBody>
      </p:sp>
      <p:graphicFrame>
        <p:nvGraphicFramePr>
          <p:cNvPr id="75782" name="Object 3"/>
          <p:cNvGraphicFramePr>
            <a:graphicFrameLocks noChangeAspect="1"/>
          </p:cNvGraphicFramePr>
          <p:nvPr/>
        </p:nvGraphicFramePr>
        <p:xfrm>
          <a:off x="5295900" y="1349375"/>
          <a:ext cx="2867025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6" name="Document" r:id="rId4" imgW="2881884" imgH="1610868" progId="Word.Document.8">
                  <p:embed/>
                </p:oleObj>
              </mc:Choice>
              <mc:Fallback>
                <p:oleObj name="Document" r:id="rId4" imgW="2881884" imgH="161086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1349375"/>
                        <a:ext cx="2867025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5783" name="Group 4"/>
          <p:cNvGrpSpPr>
            <a:grpSpLocks/>
          </p:cNvGrpSpPr>
          <p:nvPr/>
        </p:nvGrpSpPr>
        <p:grpSpPr bwMode="auto">
          <a:xfrm>
            <a:off x="952500" y="968375"/>
            <a:ext cx="4495800" cy="2774950"/>
            <a:chOff x="912" y="2016"/>
            <a:chExt cx="2832" cy="1748"/>
          </a:xfrm>
        </p:grpSpPr>
        <p:sp>
          <p:nvSpPr>
            <p:cNvPr id="75801" name="Text Box 5"/>
            <p:cNvSpPr txBox="1">
              <a:spLocks noChangeArrowheads="1"/>
            </p:cNvSpPr>
            <p:nvPr/>
          </p:nvSpPr>
          <p:spPr bwMode="auto">
            <a:xfrm>
              <a:off x="1872" y="2688"/>
              <a:ext cx="5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/>
                <a:t>demux</a:t>
              </a:r>
              <a:endParaRPr lang="en-GB" altLang="en-US" sz="2000"/>
            </a:p>
          </p:txBody>
        </p:sp>
        <p:sp>
          <p:nvSpPr>
            <p:cNvPr id="75802" name="Line 6"/>
            <p:cNvSpPr>
              <a:spLocks noChangeShapeType="1"/>
            </p:cNvSpPr>
            <p:nvPr/>
          </p:nvSpPr>
          <p:spPr bwMode="auto">
            <a:xfrm>
              <a:off x="1392" y="2784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3" name="Line 7"/>
            <p:cNvSpPr>
              <a:spLocks noChangeShapeType="1"/>
            </p:cNvSpPr>
            <p:nvPr/>
          </p:nvSpPr>
          <p:spPr bwMode="auto">
            <a:xfrm>
              <a:off x="2400" y="28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4" name="Line 8"/>
            <p:cNvSpPr>
              <a:spLocks noChangeShapeType="1"/>
            </p:cNvSpPr>
            <p:nvPr/>
          </p:nvSpPr>
          <p:spPr bwMode="auto">
            <a:xfrm>
              <a:off x="2400" y="24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5" name="Line 9"/>
            <p:cNvSpPr>
              <a:spLocks noChangeShapeType="1"/>
            </p:cNvSpPr>
            <p:nvPr/>
          </p:nvSpPr>
          <p:spPr bwMode="auto">
            <a:xfrm flipV="1">
              <a:off x="2064" y="3072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6" name="Line 10"/>
            <p:cNvSpPr>
              <a:spLocks noChangeShapeType="1"/>
            </p:cNvSpPr>
            <p:nvPr/>
          </p:nvSpPr>
          <p:spPr bwMode="auto">
            <a:xfrm>
              <a:off x="2400" y="26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7" name="Line 11"/>
            <p:cNvSpPr>
              <a:spLocks noChangeShapeType="1"/>
            </p:cNvSpPr>
            <p:nvPr/>
          </p:nvSpPr>
          <p:spPr bwMode="auto">
            <a:xfrm>
              <a:off x="2400" y="31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8" name="Text Box 12"/>
            <p:cNvSpPr txBox="1">
              <a:spLocks noChangeArrowheads="1"/>
            </p:cNvSpPr>
            <p:nvPr/>
          </p:nvSpPr>
          <p:spPr bwMode="auto">
            <a:xfrm>
              <a:off x="912" y="2688"/>
              <a:ext cx="5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 dirty="0" smtClean="0"/>
                <a:t>Data D</a:t>
              </a:r>
              <a:endParaRPr lang="en-GB" altLang="en-US" sz="2000" dirty="0"/>
            </a:p>
          </p:txBody>
        </p:sp>
        <p:sp>
          <p:nvSpPr>
            <p:cNvPr id="75809" name="Text Box 13"/>
            <p:cNvSpPr txBox="1">
              <a:spLocks noChangeArrowheads="1"/>
            </p:cNvSpPr>
            <p:nvPr/>
          </p:nvSpPr>
          <p:spPr bwMode="auto">
            <a:xfrm>
              <a:off x="2832" y="2016"/>
              <a:ext cx="6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 dirty="0" err="1" smtClean="0"/>
                <a:t>Çıktılar</a:t>
              </a:r>
              <a:endParaRPr lang="en-GB" altLang="en-US" sz="2000" dirty="0"/>
            </a:p>
          </p:txBody>
        </p:sp>
        <p:sp>
          <p:nvSpPr>
            <p:cNvPr id="75810" name="AutoShape 14"/>
            <p:cNvSpPr>
              <a:spLocks noChangeArrowheads="1"/>
            </p:cNvSpPr>
            <p:nvPr/>
          </p:nvSpPr>
          <p:spPr bwMode="auto">
            <a:xfrm rot="16200000" flipH="1">
              <a:off x="1536" y="2400"/>
              <a:ext cx="960" cy="76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endParaRPr lang="tr-TR" altLang="en-US"/>
            </a:p>
          </p:txBody>
        </p:sp>
        <p:sp>
          <p:nvSpPr>
            <p:cNvPr id="75811" name="Line 15"/>
            <p:cNvSpPr>
              <a:spLocks noChangeShapeType="1"/>
            </p:cNvSpPr>
            <p:nvPr/>
          </p:nvSpPr>
          <p:spPr bwMode="auto">
            <a:xfrm flipV="1">
              <a:off x="1824" y="2928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2" name="Text Box 16"/>
            <p:cNvSpPr txBox="1">
              <a:spLocks noChangeArrowheads="1"/>
            </p:cNvSpPr>
            <p:nvPr/>
          </p:nvSpPr>
          <p:spPr bwMode="auto">
            <a:xfrm>
              <a:off x="1728" y="3552"/>
              <a:ext cx="4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/>
                <a:t>select</a:t>
              </a:r>
              <a:endParaRPr lang="en-GB" altLang="en-US" sz="2000"/>
            </a:p>
          </p:txBody>
        </p:sp>
        <p:sp>
          <p:nvSpPr>
            <p:cNvPr id="75813" name="Text Box 17"/>
            <p:cNvSpPr txBox="1">
              <a:spLocks noChangeArrowheads="1"/>
            </p:cNvSpPr>
            <p:nvPr/>
          </p:nvSpPr>
          <p:spPr bwMode="auto">
            <a:xfrm>
              <a:off x="1728" y="3312"/>
              <a:ext cx="4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/>
                <a:t>S</a:t>
              </a:r>
              <a:r>
                <a:rPr lang="en-GB" altLang="en-US" sz="1600" baseline="-25000"/>
                <a:t>1</a:t>
              </a:r>
              <a:r>
                <a:rPr lang="en-GB" altLang="en-US" sz="1600"/>
                <a:t>  S</a:t>
              </a:r>
              <a:r>
                <a:rPr lang="en-GB" altLang="en-US" sz="1600" baseline="-25000"/>
                <a:t>0</a:t>
              </a:r>
              <a:endParaRPr lang="en-GB" altLang="en-US" sz="2000"/>
            </a:p>
          </p:txBody>
        </p:sp>
        <p:sp>
          <p:nvSpPr>
            <p:cNvPr id="75814" name="Text Box 18"/>
            <p:cNvSpPr txBox="1">
              <a:spLocks noChangeArrowheads="1"/>
            </p:cNvSpPr>
            <p:nvPr/>
          </p:nvSpPr>
          <p:spPr bwMode="auto">
            <a:xfrm>
              <a:off x="2688" y="2304"/>
              <a:ext cx="10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/>
                <a:t>Y</a:t>
              </a:r>
              <a:r>
                <a:rPr lang="en-GB" altLang="en-US" sz="1600" baseline="-25000"/>
                <a:t>0</a:t>
              </a:r>
              <a:r>
                <a:rPr lang="en-GB" altLang="en-US" sz="1600"/>
                <a:t> = D.S</a:t>
              </a:r>
              <a:r>
                <a:rPr lang="en-GB" altLang="en-US" sz="1600" baseline="-25000"/>
                <a:t>1</a:t>
              </a:r>
              <a:r>
                <a:rPr lang="en-GB" altLang="en-US" sz="1600"/>
                <a:t>'.S</a:t>
              </a:r>
              <a:r>
                <a:rPr lang="en-GB" altLang="en-US" sz="1600" baseline="-25000"/>
                <a:t>0</a:t>
              </a:r>
              <a:r>
                <a:rPr lang="en-GB" altLang="en-US" sz="1600"/>
                <a:t>'</a:t>
              </a:r>
            </a:p>
          </p:txBody>
        </p:sp>
        <p:sp>
          <p:nvSpPr>
            <p:cNvPr id="75815" name="Text Box 19"/>
            <p:cNvSpPr txBox="1">
              <a:spLocks noChangeArrowheads="1"/>
            </p:cNvSpPr>
            <p:nvPr/>
          </p:nvSpPr>
          <p:spPr bwMode="auto">
            <a:xfrm>
              <a:off x="2688" y="2544"/>
              <a:ext cx="10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/>
                <a:t>Y</a:t>
              </a:r>
              <a:r>
                <a:rPr lang="en-GB" altLang="en-US" sz="1600" baseline="-25000"/>
                <a:t>1</a:t>
              </a:r>
              <a:r>
                <a:rPr lang="en-GB" altLang="en-US" sz="1600"/>
                <a:t> = D.S</a:t>
              </a:r>
              <a:r>
                <a:rPr lang="en-GB" altLang="en-US" sz="1600" baseline="-25000"/>
                <a:t>1</a:t>
              </a:r>
              <a:r>
                <a:rPr lang="en-GB" altLang="en-US" sz="1600"/>
                <a:t>'.S</a:t>
              </a:r>
              <a:r>
                <a:rPr lang="en-GB" altLang="en-US" sz="1600" baseline="-25000"/>
                <a:t>0</a:t>
              </a:r>
              <a:endParaRPr lang="en-GB" altLang="en-US" sz="1600"/>
            </a:p>
          </p:txBody>
        </p:sp>
        <p:sp>
          <p:nvSpPr>
            <p:cNvPr id="75816" name="Text Box 20"/>
            <p:cNvSpPr txBox="1">
              <a:spLocks noChangeArrowheads="1"/>
            </p:cNvSpPr>
            <p:nvPr/>
          </p:nvSpPr>
          <p:spPr bwMode="auto">
            <a:xfrm>
              <a:off x="2688" y="2784"/>
              <a:ext cx="10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/>
                <a:t>Y</a:t>
              </a:r>
              <a:r>
                <a:rPr lang="en-GB" altLang="en-US" sz="1600" baseline="-25000"/>
                <a:t>2</a:t>
              </a:r>
              <a:r>
                <a:rPr lang="en-GB" altLang="en-US" sz="1600"/>
                <a:t> = D.S</a:t>
              </a:r>
              <a:r>
                <a:rPr lang="en-GB" altLang="en-US" sz="1600" baseline="-25000"/>
                <a:t>1</a:t>
              </a:r>
              <a:r>
                <a:rPr lang="en-GB" altLang="en-US" sz="1600"/>
                <a:t>.S</a:t>
              </a:r>
              <a:r>
                <a:rPr lang="en-GB" altLang="en-US" sz="1600" baseline="-25000"/>
                <a:t>0</a:t>
              </a:r>
              <a:r>
                <a:rPr lang="en-GB" altLang="en-US" sz="1600"/>
                <a:t>'</a:t>
              </a:r>
            </a:p>
          </p:txBody>
        </p:sp>
        <p:sp>
          <p:nvSpPr>
            <p:cNvPr id="75817" name="Text Box 21"/>
            <p:cNvSpPr txBox="1">
              <a:spLocks noChangeArrowheads="1"/>
            </p:cNvSpPr>
            <p:nvPr/>
          </p:nvSpPr>
          <p:spPr bwMode="auto">
            <a:xfrm>
              <a:off x="2688" y="3024"/>
              <a:ext cx="10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/>
                <a:t>Y</a:t>
              </a:r>
              <a:r>
                <a:rPr lang="en-GB" altLang="en-US" sz="1600" baseline="-25000"/>
                <a:t>3</a:t>
              </a:r>
              <a:r>
                <a:rPr lang="en-GB" altLang="en-US" sz="1600"/>
                <a:t> = D.S</a:t>
              </a:r>
              <a:r>
                <a:rPr lang="en-GB" altLang="en-US" sz="1600" baseline="-25000"/>
                <a:t>1</a:t>
              </a:r>
              <a:r>
                <a:rPr lang="en-GB" altLang="en-US" sz="1600"/>
                <a:t>.S</a:t>
              </a:r>
              <a:r>
                <a:rPr lang="en-GB" altLang="en-US" sz="1600" baseline="-25000"/>
                <a:t>0</a:t>
              </a:r>
              <a:endParaRPr lang="en-GB" altLang="en-US" sz="1600"/>
            </a:p>
          </p:txBody>
        </p:sp>
      </p:grpSp>
      <p:grpSp>
        <p:nvGrpSpPr>
          <p:cNvPr id="75784" name="Group 22"/>
          <p:cNvGrpSpPr>
            <a:grpSpLocks/>
          </p:cNvGrpSpPr>
          <p:nvPr/>
        </p:nvGrpSpPr>
        <p:grpSpPr bwMode="auto">
          <a:xfrm>
            <a:off x="2667000" y="4102100"/>
            <a:ext cx="4114800" cy="2165350"/>
            <a:chOff x="1824" y="1872"/>
            <a:chExt cx="2592" cy="1364"/>
          </a:xfrm>
        </p:grpSpPr>
        <p:sp>
          <p:nvSpPr>
            <p:cNvPr id="75785" name="Text Box 23"/>
            <p:cNvSpPr txBox="1">
              <a:spLocks noChangeArrowheads="1"/>
            </p:cNvSpPr>
            <p:nvPr/>
          </p:nvSpPr>
          <p:spPr bwMode="auto">
            <a:xfrm>
              <a:off x="2400" y="2016"/>
              <a:ext cx="62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1600"/>
                <a:t>2x4 Decoder</a:t>
              </a:r>
              <a:endParaRPr lang="en-GB" altLang="en-US" sz="2000"/>
            </a:p>
          </p:txBody>
        </p:sp>
        <p:sp>
          <p:nvSpPr>
            <p:cNvPr id="75786" name="Line 24"/>
            <p:cNvSpPr>
              <a:spLocks noChangeShapeType="1"/>
            </p:cNvSpPr>
            <p:nvPr/>
          </p:nvSpPr>
          <p:spPr bwMode="auto">
            <a:xfrm>
              <a:off x="2064" y="225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7" name="Line 25"/>
            <p:cNvSpPr>
              <a:spLocks noChangeShapeType="1"/>
            </p:cNvSpPr>
            <p:nvPr/>
          </p:nvSpPr>
          <p:spPr bwMode="auto">
            <a:xfrm>
              <a:off x="3072" y="244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8" name="Line 26"/>
            <p:cNvSpPr>
              <a:spLocks noChangeShapeType="1"/>
            </p:cNvSpPr>
            <p:nvPr/>
          </p:nvSpPr>
          <p:spPr bwMode="auto">
            <a:xfrm>
              <a:off x="3072" y="196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9" name="Line 27"/>
            <p:cNvSpPr>
              <a:spLocks noChangeShapeType="1"/>
            </p:cNvSpPr>
            <p:nvPr/>
          </p:nvSpPr>
          <p:spPr bwMode="auto">
            <a:xfrm flipV="1">
              <a:off x="2688" y="2784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0" name="Line 28"/>
            <p:cNvSpPr>
              <a:spLocks noChangeShapeType="1"/>
            </p:cNvSpPr>
            <p:nvPr/>
          </p:nvSpPr>
          <p:spPr bwMode="auto">
            <a:xfrm>
              <a:off x="3072" y="22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1" name="Line 29"/>
            <p:cNvSpPr>
              <a:spLocks noChangeShapeType="1"/>
            </p:cNvSpPr>
            <p:nvPr/>
          </p:nvSpPr>
          <p:spPr bwMode="auto">
            <a:xfrm>
              <a:off x="3072" y="268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2" name="Text Box 30"/>
            <p:cNvSpPr txBox="1">
              <a:spLocks noChangeArrowheads="1"/>
            </p:cNvSpPr>
            <p:nvPr/>
          </p:nvSpPr>
          <p:spPr bwMode="auto">
            <a:xfrm>
              <a:off x="2577" y="3024"/>
              <a:ext cx="2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/>
                <a:t>D</a:t>
              </a:r>
              <a:endParaRPr lang="en-GB" altLang="en-US" sz="2000"/>
            </a:p>
          </p:txBody>
        </p:sp>
        <p:sp>
          <p:nvSpPr>
            <p:cNvPr id="75793" name="Text Box 31"/>
            <p:cNvSpPr txBox="1">
              <a:spLocks noChangeArrowheads="1"/>
            </p:cNvSpPr>
            <p:nvPr/>
          </p:nvSpPr>
          <p:spPr bwMode="auto">
            <a:xfrm>
              <a:off x="1824" y="2112"/>
              <a:ext cx="288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/>
                <a:t>S</a:t>
              </a:r>
              <a:r>
                <a:rPr lang="en-GB" altLang="en-US" sz="1600" baseline="-25000"/>
                <a:t>1</a:t>
              </a:r>
              <a:endParaRPr lang="en-GB" altLang="en-US" sz="1600"/>
            </a:p>
            <a:p>
              <a:pPr>
                <a:spcBef>
                  <a:spcPct val="50000"/>
                </a:spcBef>
              </a:pPr>
              <a:r>
                <a:rPr lang="en-GB" altLang="en-US" sz="1600"/>
                <a:t>S</a:t>
              </a:r>
              <a:r>
                <a:rPr lang="en-GB" altLang="en-US" sz="1600" baseline="-25000"/>
                <a:t>0</a:t>
              </a:r>
              <a:endParaRPr lang="en-GB" altLang="en-US" sz="2000"/>
            </a:p>
          </p:txBody>
        </p:sp>
        <p:sp>
          <p:nvSpPr>
            <p:cNvPr id="75794" name="Text Box 32"/>
            <p:cNvSpPr txBox="1">
              <a:spLocks noChangeArrowheads="1"/>
            </p:cNvSpPr>
            <p:nvPr/>
          </p:nvSpPr>
          <p:spPr bwMode="auto">
            <a:xfrm>
              <a:off x="3360" y="1872"/>
              <a:ext cx="10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/>
                <a:t>Y</a:t>
              </a:r>
              <a:r>
                <a:rPr lang="en-GB" altLang="en-US" sz="1600" baseline="-25000"/>
                <a:t>0</a:t>
              </a:r>
              <a:r>
                <a:rPr lang="en-GB" altLang="en-US" sz="1600"/>
                <a:t> = D.S</a:t>
              </a:r>
              <a:r>
                <a:rPr lang="en-GB" altLang="en-US" sz="1600" baseline="-25000"/>
                <a:t>1</a:t>
              </a:r>
              <a:r>
                <a:rPr lang="en-GB" altLang="en-US" sz="1600"/>
                <a:t>'.S</a:t>
              </a:r>
              <a:r>
                <a:rPr lang="en-GB" altLang="en-US" sz="1600" baseline="-25000"/>
                <a:t>0</a:t>
              </a:r>
              <a:r>
                <a:rPr lang="en-GB" altLang="en-US" sz="1600"/>
                <a:t>'</a:t>
              </a:r>
            </a:p>
          </p:txBody>
        </p:sp>
        <p:sp>
          <p:nvSpPr>
            <p:cNvPr id="75795" name="Text Box 33"/>
            <p:cNvSpPr txBox="1">
              <a:spLocks noChangeArrowheads="1"/>
            </p:cNvSpPr>
            <p:nvPr/>
          </p:nvSpPr>
          <p:spPr bwMode="auto">
            <a:xfrm>
              <a:off x="3360" y="2112"/>
              <a:ext cx="10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/>
                <a:t>Y</a:t>
              </a:r>
              <a:r>
                <a:rPr lang="en-GB" altLang="en-US" sz="1600" baseline="-25000"/>
                <a:t>1</a:t>
              </a:r>
              <a:r>
                <a:rPr lang="en-GB" altLang="en-US" sz="1600"/>
                <a:t> = D.S</a:t>
              </a:r>
              <a:r>
                <a:rPr lang="en-GB" altLang="en-US" sz="1600" baseline="-25000"/>
                <a:t>1</a:t>
              </a:r>
              <a:r>
                <a:rPr lang="en-GB" altLang="en-US" sz="1600"/>
                <a:t>'.S</a:t>
              </a:r>
              <a:r>
                <a:rPr lang="en-GB" altLang="en-US" sz="1600" baseline="-25000"/>
                <a:t>0</a:t>
              </a:r>
              <a:endParaRPr lang="en-GB" altLang="en-US" sz="1600"/>
            </a:p>
          </p:txBody>
        </p:sp>
        <p:sp>
          <p:nvSpPr>
            <p:cNvPr id="75796" name="Text Box 34"/>
            <p:cNvSpPr txBox="1">
              <a:spLocks noChangeArrowheads="1"/>
            </p:cNvSpPr>
            <p:nvPr/>
          </p:nvSpPr>
          <p:spPr bwMode="auto">
            <a:xfrm>
              <a:off x="3360" y="2352"/>
              <a:ext cx="10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/>
                <a:t>Y</a:t>
              </a:r>
              <a:r>
                <a:rPr lang="en-GB" altLang="en-US" sz="1600" baseline="-25000"/>
                <a:t>2</a:t>
              </a:r>
              <a:r>
                <a:rPr lang="en-GB" altLang="en-US" sz="1600"/>
                <a:t> = D.S</a:t>
              </a:r>
              <a:r>
                <a:rPr lang="en-GB" altLang="en-US" sz="1600" baseline="-25000"/>
                <a:t>1</a:t>
              </a:r>
              <a:r>
                <a:rPr lang="en-GB" altLang="en-US" sz="1600"/>
                <a:t>.S</a:t>
              </a:r>
              <a:r>
                <a:rPr lang="en-GB" altLang="en-US" sz="1600" baseline="-25000"/>
                <a:t>0</a:t>
              </a:r>
              <a:r>
                <a:rPr lang="en-GB" altLang="en-US" sz="1600"/>
                <a:t>'</a:t>
              </a:r>
            </a:p>
          </p:txBody>
        </p:sp>
        <p:sp>
          <p:nvSpPr>
            <p:cNvPr id="75797" name="Text Box 35"/>
            <p:cNvSpPr txBox="1">
              <a:spLocks noChangeArrowheads="1"/>
            </p:cNvSpPr>
            <p:nvPr/>
          </p:nvSpPr>
          <p:spPr bwMode="auto">
            <a:xfrm>
              <a:off x="3360" y="2592"/>
              <a:ext cx="10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/>
                <a:t>Y</a:t>
              </a:r>
              <a:r>
                <a:rPr lang="en-GB" altLang="en-US" sz="1600" baseline="-25000"/>
                <a:t>3</a:t>
              </a:r>
              <a:r>
                <a:rPr lang="en-GB" altLang="en-US" sz="1600"/>
                <a:t> = D.S</a:t>
              </a:r>
              <a:r>
                <a:rPr lang="en-GB" altLang="en-US" sz="1600" baseline="-25000"/>
                <a:t>1</a:t>
              </a:r>
              <a:r>
                <a:rPr lang="en-GB" altLang="en-US" sz="1600"/>
                <a:t>.S</a:t>
              </a:r>
              <a:r>
                <a:rPr lang="en-GB" altLang="en-US" sz="1600" baseline="-25000"/>
                <a:t>0</a:t>
              </a:r>
              <a:endParaRPr lang="en-GB" altLang="en-US" sz="1600"/>
            </a:p>
          </p:txBody>
        </p:sp>
        <p:sp>
          <p:nvSpPr>
            <p:cNvPr id="75798" name="Rectangle 36"/>
            <p:cNvSpPr>
              <a:spLocks noChangeArrowheads="1"/>
            </p:cNvSpPr>
            <p:nvPr/>
          </p:nvSpPr>
          <p:spPr bwMode="auto">
            <a:xfrm>
              <a:off x="2304" y="1872"/>
              <a:ext cx="768" cy="91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endParaRPr lang="tr-TR" altLang="en-US"/>
            </a:p>
          </p:txBody>
        </p:sp>
        <p:sp>
          <p:nvSpPr>
            <p:cNvPr id="75799" name="Line 37"/>
            <p:cNvSpPr>
              <a:spLocks noChangeShapeType="1"/>
            </p:cNvSpPr>
            <p:nvPr/>
          </p:nvSpPr>
          <p:spPr bwMode="auto">
            <a:xfrm>
              <a:off x="2064" y="2448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0" name="Text Box 38"/>
            <p:cNvSpPr txBox="1">
              <a:spLocks noChangeArrowheads="1"/>
            </p:cNvSpPr>
            <p:nvPr/>
          </p:nvSpPr>
          <p:spPr bwMode="auto">
            <a:xfrm>
              <a:off x="2563" y="2592"/>
              <a:ext cx="2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1600"/>
                <a:t>E</a:t>
              </a:r>
              <a:endParaRPr lang="en-GB" altLang="en-US" sz="2000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3 Veri Yer Tutucusu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3761A854-C8E7-4FAB-8121-60F677DFD283}" type="datetime1">
              <a:rPr lang="tr-TR" altLang="en-US" smtClean="0"/>
              <a:t>11.05.2020</a:t>
            </a:fld>
            <a:endParaRPr lang="th-TH" altLang="en-US" smtClean="0"/>
          </a:p>
        </p:txBody>
      </p:sp>
      <p:sp>
        <p:nvSpPr>
          <p:cNvPr id="77827" name="4 Altbilgi Yer Tutucusu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smtClean="0"/>
              <a:t>Sayısal Mantık Tasarımı</a:t>
            </a:r>
            <a:endParaRPr lang="th-TH" altLang="en-US" smtClean="0"/>
          </a:p>
        </p:txBody>
      </p:sp>
      <p:sp>
        <p:nvSpPr>
          <p:cNvPr id="77828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0E3A91D2-1BFE-48E3-ADF7-8DD059EB133A}" type="slidenum">
              <a:rPr lang="en-US" altLang="en-US" smtClean="0"/>
              <a:pPr/>
              <a:t>19</a:t>
            </a:fld>
            <a:endParaRPr lang="th-TH" altLang="en-US" smtClean="0"/>
          </a:p>
        </p:txBody>
      </p:sp>
      <p:sp>
        <p:nvSpPr>
          <p:cNvPr id="778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err="1" smtClean="0"/>
              <a:t>Daha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Büyük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Çoklayıcılar</a:t>
            </a:r>
            <a:endParaRPr lang="en-US" altLang="en-US" dirty="0" smtClean="0"/>
          </a:p>
        </p:txBody>
      </p:sp>
      <p:sp>
        <p:nvSpPr>
          <p:cNvPr id="778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z="2600" dirty="0" err="1" smtClean="0"/>
              <a:t>Küçük</a:t>
            </a:r>
            <a:r>
              <a:rPr lang="en-GB" altLang="en-US" sz="2600" dirty="0" smtClean="0"/>
              <a:t> </a:t>
            </a:r>
            <a:r>
              <a:rPr lang="en-GB" altLang="en-US" sz="2600" dirty="0" err="1" smtClean="0"/>
              <a:t>çoklayıcılar</a:t>
            </a:r>
            <a:r>
              <a:rPr lang="en-GB" altLang="en-US" sz="2600" dirty="0" smtClean="0"/>
              <a:t> </a:t>
            </a:r>
            <a:r>
              <a:rPr lang="en-GB" altLang="en-US" sz="2600" dirty="0" err="1" smtClean="0"/>
              <a:t>birleştirilerek</a:t>
            </a:r>
            <a:r>
              <a:rPr lang="en-GB" altLang="en-US" sz="2600" dirty="0" smtClean="0"/>
              <a:t> </a:t>
            </a:r>
            <a:r>
              <a:rPr lang="en-GB" altLang="en-US" sz="2600" dirty="0" err="1" smtClean="0"/>
              <a:t>daha</a:t>
            </a:r>
            <a:r>
              <a:rPr lang="en-GB" altLang="en-US" sz="2600" dirty="0" smtClean="0"/>
              <a:t> </a:t>
            </a:r>
            <a:r>
              <a:rPr lang="en-GB" altLang="en-US" sz="2600" dirty="0" err="1" smtClean="0"/>
              <a:t>büyük</a:t>
            </a:r>
            <a:r>
              <a:rPr lang="en-GB" altLang="en-US" sz="2600" dirty="0" smtClean="0"/>
              <a:t> </a:t>
            </a:r>
            <a:r>
              <a:rPr lang="en-GB" altLang="en-US" sz="2600" dirty="0" err="1" smtClean="0"/>
              <a:t>çoklayıcılar</a:t>
            </a:r>
            <a:r>
              <a:rPr lang="en-GB" altLang="en-US" sz="2600" dirty="0" smtClean="0"/>
              <a:t> </a:t>
            </a:r>
            <a:r>
              <a:rPr lang="en-GB" altLang="en-US" sz="2600" dirty="0" err="1" smtClean="0"/>
              <a:t>inşa</a:t>
            </a:r>
            <a:r>
              <a:rPr lang="en-GB" altLang="en-US" sz="2600" dirty="0" smtClean="0"/>
              <a:t> </a:t>
            </a:r>
            <a:r>
              <a:rPr lang="en-GB" altLang="en-US" sz="2600" dirty="0" err="1" smtClean="0"/>
              <a:t>edilebilir</a:t>
            </a:r>
            <a:r>
              <a:rPr lang="en-GB" altLang="en-US" sz="2600" dirty="0" smtClean="0"/>
              <a:t>.</a:t>
            </a:r>
          </a:p>
          <a:p>
            <a:pPr eaLnBrk="1" hangingPunct="1">
              <a:spcBef>
                <a:spcPct val="40000"/>
              </a:spcBef>
            </a:pPr>
            <a:r>
              <a:rPr lang="en-GB" altLang="en-US" sz="2600" dirty="0" smtClean="0"/>
              <a:t>8’e 1’lik MUX </a:t>
            </a:r>
            <a:r>
              <a:rPr lang="en-GB" altLang="en-US" sz="2600" dirty="0" err="1" smtClean="0"/>
              <a:t>daha</a:t>
            </a:r>
            <a:r>
              <a:rPr lang="en-GB" altLang="en-US" sz="2600" dirty="0" smtClean="0"/>
              <a:t> </a:t>
            </a:r>
            <a:r>
              <a:rPr lang="en-GB" altLang="en-US" sz="2600" dirty="0" err="1" smtClean="0"/>
              <a:t>küçük</a:t>
            </a:r>
            <a:r>
              <a:rPr lang="en-GB" altLang="en-US" sz="2600" dirty="0" smtClean="0"/>
              <a:t> </a:t>
            </a:r>
            <a:r>
              <a:rPr lang="en-GB" altLang="en-US" sz="2600" dirty="0" err="1" smtClean="0"/>
              <a:t>çoklayıcılar</a:t>
            </a:r>
            <a:r>
              <a:rPr lang="en-GB" altLang="en-US" sz="2600" dirty="0" smtClean="0"/>
              <a:t> </a:t>
            </a:r>
            <a:r>
              <a:rPr lang="en-GB" altLang="en-US" sz="2600" dirty="0" err="1" smtClean="0"/>
              <a:t>ile</a:t>
            </a:r>
            <a:r>
              <a:rPr lang="en-GB" altLang="en-US" sz="2600" dirty="0" smtClean="0"/>
              <a:t> </a:t>
            </a:r>
            <a:r>
              <a:rPr lang="en-GB" altLang="en-US" sz="2600" dirty="0" err="1" smtClean="0"/>
              <a:t>aşağıdaki</a:t>
            </a:r>
            <a:r>
              <a:rPr lang="en-GB" altLang="en-US" sz="2600" dirty="0" smtClean="0"/>
              <a:t> </a:t>
            </a:r>
            <a:r>
              <a:rPr lang="en-GB" altLang="en-US" sz="2600" dirty="0" err="1" smtClean="0"/>
              <a:t>gibi</a:t>
            </a:r>
            <a:r>
              <a:rPr lang="en-GB" altLang="en-US" sz="2600" dirty="0" smtClean="0"/>
              <a:t> </a:t>
            </a:r>
            <a:r>
              <a:rPr lang="en-GB" altLang="en-US" sz="2600" dirty="0" err="1" smtClean="0"/>
              <a:t>yapılabilir</a:t>
            </a:r>
            <a:r>
              <a:rPr lang="en-GB" altLang="en-US" sz="2600" dirty="0" smtClean="0"/>
              <a:t>:</a:t>
            </a:r>
          </a:p>
        </p:txBody>
      </p:sp>
      <p:grpSp>
        <p:nvGrpSpPr>
          <p:cNvPr id="77831" name="Group 4"/>
          <p:cNvGrpSpPr>
            <a:grpSpLocks/>
          </p:cNvGrpSpPr>
          <p:nvPr/>
        </p:nvGrpSpPr>
        <p:grpSpPr bwMode="auto">
          <a:xfrm>
            <a:off x="1758950" y="3276600"/>
            <a:ext cx="3657600" cy="3076575"/>
            <a:chOff x="1056" y="2064"/>
            <a:chExt cx="2304" cy="1938"/>
          </a:xfrm>
        </p:grpSpPr>
        <p:grpSp>
          <p:nvGrpSpPr>
            <p:cNvPr id="77836" name="Group 5"/>
            <p:cNvGrpSpPr>
              <a:grpSpLocks/>
            </p:cNvGrpSpPr>
            <p:nvPr/>
          </p:nvGrpSpPr>
          <p:grpSpPr bwMode="auto">
            <a:xfrm>
              <a:off x="1056" y="2064"/>
              <a:ext cx="1002" cy="978"/>
              <a:chOff x="1056" y="2064"/>
              <a:chExt cx="1002" cy="978"/>
            </a:xfrm>
          </p:grpSpPr>
          <p:sp>
            <p:nvSpPr>
              <p:cNvPr id="77860" name="Rectangle 6"/>
              <p:cNvSpPr>
                <a:spLocks noChangeArrowheads="1"/>
              </p:cNvSpPr>
              <p:nvPr/>
            </p:nvSpPr>
            <p:spPr bwMode="auto">
              <a:xfrm>
                <a:off x="1482" y="2110"/>
                <a:ext cx="528" cy="6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9pPr>
              </a:lstStyle>
              <a:p>
                <a:endParaRPr lang="tr-TR" altLang="en-US"/>
              </a:p>
            </p:txBody>
          </p:sp>
          <p:sp>
            <p:nvSpPr>
              <p:cNvPr id="77861" name="Text Box 7"/>
              <p:cNvSpPr txBox="1">
                <a:spLocks noChangeArrowheads="1"/>
              </p:cNvSpPr>
              <p:nvPr/>
            </p:nvSpPr>
            <p:spPr bwMode="auto">
              <a:xfrm>
                <a:off x="1530" y="2254"/>
                <a:ext cx="480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en-US" sz="1600"/>
                  <a:t>4:1 MUX</a:t>
                </a:r>
              </a:p>
            </p:txBody>
          </p:sp>
          <p:sp>
            <p:nvSpPr>
              <p:cNvPr id="77862" name="Line 8"/>
              <p:cNvSpPr>
                <a:spLocks noChangeShapeType="1"/>
              </p:cNvSpPr>
              <p:nvPr/>
            </p:nvSpPr>
            <p:spPr bwMode="auto">
              <a:xfrm flipV="1">
                <a:off x="1626" y="2734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63" name="Line 9"/>
              <p:cNvSpPr>
                <a:spLocks noChangeShapeType="1"/>
              </p:cNvSpPr>
              <p:nvPr/>
            </p:nvSpPr>
            <p:spPr bwMode="auto">
              <a:xfrm flipV="1">
                <a:off x="1818" y="2734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64" name="Line 10"/>
              <p:cNvSpPr>
                <a:spLocks noChangeShapeType="1"/>
              </p:cNvSpPr>
              <p:nvPr/>
            </p:nvSpPr>
            <p:spPr bwMode="auto">
              <a:xfrm flipV="1">
                <a:off x="1242" y="2206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65" name="Line 11"/>
              <p:cNvSpPr>
                <a:spLocks noChangeShapeType="1"/>
              </p:cNvSpPr>
              <p:nvPr/>
            </p:nvSpPr>
            <p:spPr bwMode="auto">
              <a:xfrm flipV="1">
                <a:off x="1242" y="2350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66" name="Line 12"/>
              <p:cNvSpPr>
                <a:spLocks noChangeShapeType="1"/>
              </p:cNvSpPr>
              <p:nvPr/>
            </p:nvSpPr>
            <p:spPr bwMode="auto">
              <a:xfrm flipV="1">
                <a:off x="1242" y="2494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67" name="Line 13"/>
              <p:cNvSpPr>
                <a:spLocks noChangeShapeType="1"/>
              </p:cNvSpPr>
              <p:nvPr/>
            </p:nvSpPr>
            <p:spPr bwMode="auto">
              <a:xfrm flipV="1">
                <a:off x="1242" y="2638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68" name="Text Box 14"/>
              <p:cNvSpPr txBox="1">
                <a:spLocks noChangeArrowheads="1"/>
              </p:cNvSpPr>
              <p:nvPr/>
            </p:nvSpPr>
            <p:spPr bwMode="auto">
              <a:xfrm>
                <a:off x="1056" y="2064"/>
                <a:ext cx="240" cy="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9pPr>
              </a:lstStyle>
              <a:p>
                <a:r>
                  <a:rPr lang="en-GB" altLang="en-US" sz="1600"/>
                  <a:t>I</a:t>
                </a:r>
                <a:r>
                  <a:rPr lang="en-GB" altLang="en-US" sz="1600" baseline="-25000"/>
                  <a:t>0</a:t>
                </a:r>
                <a:endParaRPr lang="en-GB" altLang="en-US" sz="1600"/>
              </a:p>
              <a:p>
                <a:r>
                  <a:rPr lang="en-GB" altLang="en-US" sz="1600"/>
                  <a:t>I</a:t>
                </a:r>
                <a:r>
                  <a:rPr lang="en-GB" altLang="en-US" sz="1600" baseline="-25000"/>
                  <a:t>1</a:t>
                </a:r>
                <a:endParaRPr lang="en-GB" altLang="en-US" sz="1600"/>
              </a:p>
              <a:p>
                <a:r>
                  <a:rPr lang="en-GB" altLang="en-US" sz="1600"/>
                  <a:t>I</a:t>
                </a:r>
                <a:r>
                  <a:rPr lang="en-GB" altLang="en-US" sz="1600" baseline="-25000"/>
                  <a:t>2</a:t>
                </a:r>
                <a:endParaRPr lang="en-GB" altLang="en-US" sz="1600"/>
              </a:p>
              <a:p>
                <a:r>
                  <a:rPr lang="en-GB" altLang="en-US" sz="1600"/>
                  <a:t>I</a:t>
                </a:r>
                <a:r>
                  <a:rPr lang="en-GB" altLang="en-US" sz="1600" baseline="-25000"/>
                  <a:t>3</a:t>
                </a:r>
                <a:endParaRPr lang="en-GB" altLang="en-US" sz="1600"/>
              </a:p>
            </p:txBody>
          </p:sp>
          <p:sp>
            <p:nvSpPr>
              <p:cNvPr id="77869" name="Text Box 15"/>
              <p:cNvSpPr txBox="1">
                <a:spLocks noChangeArrowheads="1"/>
              </p:cNvSpPr>
              <p:nvPr/>
            </p:nvSpPr>
            <p:spPr bwMode="auto">
              <a:xfrm>
                <a:off x="1530" y="2830"/>
                <a:ext cx="52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9pPr>
              </a:lstStyle>
              <a:p>
                <a:r>
                  <a:rPr lang="en-GB" altLang="en-US" sz="1600"/>
                  <a:t>S</a:t>
                </a:r>
                <a:r>
                  <a:rPr lang="en-GB" altLang="en-US" sz="1600" baseline="-25000"/>
                  <a:t>1</a:t>
                </a:r>
                <a:r>
                  <a:rPr lang="en-GB" altLang="en-US" sz="1600"/>
                  <a:t>  S</a:t>
                </a:r>
                <a:r>
                  <a:rPr lang="en-GB" altLang="en-US" sz="1600" baseline="-25000"/>
                  <a:t>0</a:t>
                </a:r>
                <a:endParaRPr lang="en-GB" altLang="en-US" sz="1600"/>
              </a:p>
            </p:txBody>
          </p:sp>
        </p:grpSp>
        <p:grpSp>
          <p:nvGrpSpPr>
            <p:cNvPr id="77837" name="Group 16"/>
            <p:cNvGrpSpPr>
              <a:grpSpLocks/>
            </p:cNvGrpSpPr>
            <p:nvPr/>
          </p:nvGrpSpPr>
          <p:grpSpPr bwMode="auto">
            <a:xfrm>
              <a:off x="1056" y="3024"/>
              <a:ext cx="1002" cy="978"/>
              <a:chOff x="1056" y="3024"/>
              <a:chExt cx="1002" cy="978"/>
            </a:xfrm>
          </p:grpSpPr>
          <p:sp>
            <p:nvSpPr>
              <p:cNvPr id="77850" name="Rectangle 17"/>
              <p:cNvSpPr>
                <a:spLocks noChangeArrowheads="1"/>
              </p:cNvSpPr>
              <p:nvPr/>
            </p:nvSpPr>
            <p:spPr bwMode="auto">
              <a:xfrm>
                <a:off x="1482" y="3070"/>
                <a:ext cx="528" cy="6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9pPr>
              </a:lstStyle>
              <a:p>
                <a:endParaRPr lang="tr-TR" altLang="en-US"/>
              </a:p>
            </p:txBody>
          </p:sp>
          <p:sp>
            <p:nvSpPr>
              <p:cNvPr id="77851" name="Text Box 18"/>
              <p:cNvSpPr txBox="1">
                <a:spLocks noChangeArrowheads="1"/>
              </p:cNvSpPr>
              <p:nvPr/>
            </p:nvSpPr>
            <p:spPr bwMode="auto">
              <a:xfrm>
                <a:off x="1530" y="3214"/>
                <a:ext cx="480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en-US" sz="1600"/>
                  <a:t>4:1 MUX</a:t>
                </a:r>
              </a:p>
            </p:txBody>
          </p:sp>
          <p:sp>
            <p:nvSpPr>
              <p:cNvPr id="77852" name="Line 19"/>
              <p:cNvSpPr>
                <a:spLocks noChangeShapeType="1"/>
              </p:cNvSpPr>
              <p:nvPr/>
            </p:nvSpPr>
            <p:spPr bwMode="auto">
              <a:xfrm flipV="1">
                <a:off x="1626" y="3694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53" name="Line 20"/>
              <p:cNvSpPr>
                <a:spLocks noChangeShapeType="1"/>
              </p:cNvSpPr>
              <p:nvPr/>
            </p:nvSpPr>
            <p:spPr bwMode="auto">
              <a:xfrm flipV="1">
                <a:off x="1818" y="3694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54" name="Line 21"/>
              <p:cNvSpPr>
                <a:spLocks noChangeShapeType="1"/>
              </p:cNvSpPr>
              <p:nvPr/>
            </p:nvSpPr>
            <p:spPr bwMode="auto">
              <a:xfrm flipV="1">
                <a:off x="1242" y="3166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55" name="Line 22"/>
              <p:cNvSpPr>
                <a:spLocks noChangeShapeType="1"/>
              </p:cNvSpPr>
              <p:nvPr/>
            </p:nvSpPr>
            <p:spPr bwMode="auto">
              <a:xfrm flipV="1">
                <a:off x="1242" y="3310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56" name="Line 23"/>
              <p:cNvSpPr>
                <a:spLocks noChangeShapeType="1"/>
              </p:cNvSpPr>
              <p:nvPr/>
            </p:nvSpPr>
            <p:spPr bwMode="auto">
              <a:xfrm flipV="1">
                <a:off x="1242" y="3454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57" name="Line 24"/>
              <p:cNvSpPr>
                <a:spLocks noChangeShapeType="1"/>
              </p:cNvSpPr>
              <p:nvPr/>
            </p:nvSpPr>
            <p:spPr bwMode="auto">
              <a:xfrm flipV="1">
                <a:off x="1242" y="3598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58" name="Text Box 25"/>
              <p:cNvSpPr txBox="1">
                <a:spLocks noChangeArrowheads="1"/>
              </p:cNvSpPr>
              <p:nvPr/>
            </p:nvSpPr>
            <p:spPr bwMode="auto">
              <a:xfrm>
                <a:off x="1056" y="3024"/>
                <a:ext cx="240" cy="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9pPr>
              </a:lstStyle>
              <a:p>
                <a:r>
                  <a:rPr lang="en-GB" altLang="en-US" sz="1600"/>
                  <a:t>I</a:t>
                </a:r>
                <a:r>
                  <a:rPr lang="en-GB" altLang="en-US" sz="1600" baseline="-25000"/>
                  <a:t>4</a:t>
                </a:r>
                <a:endParaRPr lang="en-GB" altLang="en-US" sz="1600"/>
              </a:p>
              <a:p>
                <a:r>
                  <a:rPr lang="en-GB" altLang="en-US" sz="1600"/>
                  <a:t>I</a:t>
                </a:r>
                <a:r>
                  <a:rPr lang="en-GB" altLang="en-US" sz="1600" baseline="-25000"/>
                  <a:t>5</a:t>
                </a:r>
                <a:endParaRPr lang="en-GB" altLang="en-US" sz="1600"/>
              </a:p>
              <a:p>
                <a:r>
                  <a:rPr lang="en-GB" altLang="en-US" sz="1600"/>
                  <a:t>I</a:t>
                </a:r>
                <a:r>
                  <a:rPr lang="en-GB" altLang="en-US" sz="1600" baseline="-25000"/>
                  <a:t>6</a:t>
                </a:r>
                <a:endParaRPr lang="en-GB" altLang="en-US" sz="1600"/>
              </a:p>
              <a:p>
                <a:r>
                  <a:rPr lang="en-GB" altLang="en-US" sz="1600"/>
                  <a:t>I</a:t>
                </a:r>
                <a:r>
                  <a:rPr lang="en-GB" altLang="en-US" sz="1600" baseline="-25000"/>
                  <a:t>7</a:t>
                </a:r>
                <a:endParaRPr lang="en-GB" altLang="en-US" sz="1600"/>
              </a:p>
            </p:txBody>
          </p:sp>
          <p:sp>
            <p:nvSpPr>
              <p:cNvPr id="77859" name="Text Box 26"/>
              <p:cNvSpPr txBox="1">
                <a:spLocks noChangeArrowheads="1"/>
              </p:cNvSpPr>
              <p:nvPr/>
            </p:nvSpPr>
            <p:spPr bwMode="auto">
              <a:xfrm>
                <a:off x="1530" y="3790"/>
                <a:ext cx="52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ngsana New" pitchFamily="18" charset="-34"/>
                  </a:defRPr>
                </a:lvl9pPr>
              </a:lstStyle>
              <a:p>
                <a:r>
                  <a:rPr lang="en-GB" altLang="en-US" sz="1600"/>
                  <a:t>S</a:t>
                </a:r>
                <a:r>
                  <a:rPr lang="en-GB" altLang="en-US" sz="1600" baseline="-25000"/>
                  <a:t>1</a:t>
                </a:r>
                <a:r>
                  <a:rPr lang="en-GB" altLang="en-US" sz="1600"/>
                  <a:t>  S</a:t>
                </a:r>
                <a:r>
                  <a:rPr lang="en-GB" altLang="en-US" sz="1600" baseline="-25000"/>
                  <a:t>0</a:t>
                </a:r>
                <a:endParaRPr lang="en-GB" altLang="en-US" sz="1600"/>
              </a:p>
            </p:txBody>
          </p:sp>
        </p:grpSp>
        <p:sp>
          <p:nvSpPr>
            <p:cNvPr id="77838" name="Line 27"/>
            <p:cNvSpPr>
              <a:spLocks noChangeShapeType="1"/>
            </p:cNvSpPr>
            <p:nvPr/>
          </p:nvSpPr>
          <p:spPr bwMode="auto">
            <a:xfrm>
              <a:off x="2016" y="2400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9" name="Line 28"/>
            <p:cNvSpPr>
              <a:spLocks noChangeShapeType="1"/>
            </p:cNvSpPr>
            <p:nvPr/>
          </p:nvSpPr>
          <p:spPr bwMode="auto">
            <a:xfrm>
              <a:off x="2016" y="3408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0" name="Line 29"/>
            <p:cNvSpPr>
              <a:spLocks noChangeShapeType="1"/>
            </p:cNvSpPr>
            <p:nvPr/>
          </p:nvSpPr>
          <p:spPr bwMode="auto">
            <a:xfrm>
              <a:off x="2208" y="2400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1" name="Line 30"/>
            <p:cNvSpPr>
              <a:spLocks noChangeShapeType="1"/>
            </p:cNvSpPr>
            <p:nvPr/>
          </p:nvSpPr>
          <p:spPr bwMode="auto">
            <a:xfrm flipV="1">
              <a:off x="2208" y="2784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2" name="Line 31"/>
            <p:cNvSpPr>
              <a:spLocks noChangeShapeType="1"/>
            </p:cNvSpPr>
            <p:nvPr/>
          </p:nvSpPr>
          <p:spPr bwMode="auto">
            <a:xfrm>
              <a:off x="2208" y="3024"/>
              <a:ext cx="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3" name="Line 32"/>
            <p:cNvSpPr>
              <a:spLocks noChangeShapeType="1"/>
            </p:cNvSpPr>
            <p:nvPr/>
          </p:nvSpPr>
          <p:spPr bwMode="auto">
            <a:xfrm flipV="1">
              <a:off x="2208" y="3024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4" name="Rectangle 33"/>
            <p:cNvSpPr>
              <a:spLocks noChangeArrowheads="1"/>
            </p:cNvSpPr>
            <p:nvPr/>
          </p:nvSpPr>
          <p:spPr bwMode="auto">
            <a:xfrm>
              <a:off x="2448" y="2640"/>
              <a:ext cx="432" cy="57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endParaRPr lang="tr-TR" altLang="en-US"/>
            </a:p>
          </p:txBody>
        </p:sp>
        <p:sp>
          <p:nvSpPr>
            <p:cNvPr id="77845" name="Text Box 34"/>
            <p:cNvSpPr txBox="1">
              <a:spLocks noChangeArrowheads="1"/>
            </p:cNvSpPr>
            <p:nvPr/>
          </p:nvSpPr>
          <p:spPr bwMode="auto">
            <a:xfrm>
              <a:off x="2448" y="2736"/>
              <a:ext cx="48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1600"/>
                <a:t>2:1 MUX</a:t>
              </a:r>
            </a:p>
          </p:txBody>
        </p:sp>
        <p:sp>
          <p:nvSpPr>
            <p:cNvPr id="77846" name="Line 35"/>
            <p:cNvSpPr>
              <a:spLocks noChangeShapeType="1"/>
            </p:cNvSpPr>
            <p:nvPr/>
          </p:nvSpPr>
          <p:spPr bwMode="auto">
            <a:xfrm flipV="1">
              <a:off x="2640" y="3216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7" name="Text Box 36"/>
            <p:cNvSpPr txBox="1">
              <a:spLocks noChangeArrowheads="1"/>
            </p:cNvSpPr>
            <p:nvPr/>
          </p:nvSpPr>
          <p:spPr bwMode="auto">
            <a:xfrm>
              <a:off x="2496" y="3408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r>
                <a:rPr lang="en-GB" altLang="en-US" sz="1600"/>
                <a:t>S</a:t>
              </a:r>
              <a:r>
                <a:rPr lang="en-GB" altLang="en-US" sz="1600" baseline="-25000"/>
                <a:t>2</a:t>
              </a:r>
              <a:endParaRPr lang="en-GB" altLang="en-US" sz="1600"/>
            </a:p>
          </p:txBody>
        </p:sp>
        <p:sp>
          <p:nvSpPr>
            <p:cNvPr id="77848" name="Line 37"/>
            <p:cNvSpPr>
              <a:spLocks noChangeShapeType="1"/>
            </p:cNvSpPr>
            <p:nvPr/>
          </p:nvSpPr>
          <p:spPr bwMode="auto">
            <a:xfrm flipV="1">
              <a:off x="2880" y="2928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9" name="Text Box 38"/>
            <p:cNvSpPr txBox="1">
              <a:spLocks noChangeArrowheads="1"/>
            </p:cNvSpPr>
            <p:nvPr/>
          </p:nvSpPr>
          <p:spPr bwMode="auto">
            <a:xfrm>
              <a:off x="3120" y="2832"/>
              <a:ext cx="2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r>
                <a:rPr lang="en-GB" altLang="en-US" sz="1600"/>
                <a:t>Y</a:t>
              </a:r>
            </a:p>
          </p:txBody>
        </p:sp>
      </p:grpSp>
      <p:grpSp>
        <p:nvGrpSpPr>
          <p:cNvPr id="77832" name="Group 39"/>
          <p:cNvGrpSpPr>
            <a:grpSpLocks/>
          </p:cNvGrpSpPr>
          <p:nvPr/>
        </p:nvGrpSpPr>
        <p:grpSpPr bwMode="auto">
          <a:xfrm>
            <a:off x="5797550" y="3429000"/>
            <a:ext cx="1695450" cy="2595563"/>
            <a:chOff x="4080" y="2064"/>
            <a:chExt cx="1068" cy="1635"/>
          </a:xfrm>
        </p:grpSpPr>
        <p:graphicFrame>
          <p:nvGraphicFramePr>
            <p:cNvPr id="77833" name="Object 40"/>
            <p:cNvGraphicFramePr>
              <a:graphicFrameLocks noChangeAspect="1"/>
            </p:cNvGraphicFramePr>
            <p:nvPr/>
          </p:nvGraphicFramePr>
          <p:xfrm>
            <a:off x="4080" y="2064"/>
            <a:ext cx="1068" cy="1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908" name="Document" r:id="rId4" imgW="1720596" imgH="2625852" progId="Word.Document.8">
                    <p:embed/>
                  </p:oleObj>
                </mc:Choice>
                <mc:Fallback>
                  <p:oleObj name="Document" r:id="rId4" imgW="1720596" imgH="2625852" progId="Word.Document.8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2064"/>
                          <a:ext cx="1068" cy="16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7834" name="Line 41"/>
            <p:cNvSpPr>
              <a:spLocks noChangeShapeType="1"/>
            </p:cNvSpPr>
            <p:nvPr/>
          </p:nvSpPr>
          <p:spPr bwMode="auto">
            <a:xfrm>
              <a:off x="4128" y="2271"/>
              <a:ext cx="100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5" name="Line 42"/>
            <p:cNvSpPr>
              <a:spLocks noChangeShapeType="1"/>
            </p:cNvSpPr>
            <p:nvPr/>
          </p:nvSpPr>
          <p:spPr bwMode="auto">
            <a:xfrm>
              <a:off x="4128" y="2951"/>
              <a:ext cx="100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3 Veri Yer Tutucusu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1EF76346-86CA-49B8-9682-53467745563F}" type="datetime1">
              <a:rPr lang="tr-TR" altLang="en-US" smtClean="0"/>
              <a:t>11.05.2020</a:t>
            </a:fld>
            <a:endParaRPr lang="th-TH" altLang="en-US" smtClean="0"/>
          </a:p>
        </p:txBody>
      </p:sp>
      <p:sp>
        <p:nvSpPr>
          <p:cNvPr id="56323" name="4 Altbilgi Yer Tutucusu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smtClean="0"/>
              <a:t>Sayısal Mantık Tasarımı</a:t>
            </a:r>
            <a:endParaRPr lang="th-TH" altLang="en-US" smtClean="0"/>
          </a:p>
        </p:txBody>
      </p:sp>
      <p:sp>
        <p:nvSpPr>
          <p:cNvPr id="5632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3D1FD98C-4952-4C98-BF27-56048BEA94A5}" type="slidenum">
              <a:rPr lang="en-US" altLang="en-US" smtClean="0"/>
              <a:pPr/>
              <a:t>2</a:t>
            </a:fld>
            <a:endParaRPr lang="th-TH" altLang="en-US" smtClean="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Etkinleştirme</a:t>
            </a:r>
            <a:r>
              <a:rPr lang="en-US" altLang="en-US" dirty="0" smtClean="0"/>
              <a:t> (Enabling)</a:t>
            </a:r>
          </a:p>
        </p:txBody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err="1" smtClean="0"/>
              <a:t>Etkinleştirme</a:t>
            </a:r>
            <a:r>
              <a:rPr lang="en-US" altLang="en-US" sz="3200" dirty="0" smtClean="0"/>
              <a:t> (Enable) </a:t>
            </a:r>
            <a:r>
              <a:rPr lang="en-US" altLang="en-US" sz="3200" dirty="0" err="1" smtClean="0"/>
              <a:t>sinyalleri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bir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şeyin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olmasına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izin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verir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veya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engeller</a:t>
            </a:r>
            <a:r>
              <a:rPr lang="en-US" altLang="en-US" sz="3200" dirty="0" smtClean="0"/>
              <a:t> (</a:t>
            </a:r>
            <a:r>
              <a:rPr lang="en-US" altLang="en-US" sz="3200" dirty="0" err="1" smtClean="0"/>
              <a:t>bir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kontrol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sinyali</a:t>
            </a:r>
            <a:r>
              <a:rPr lang="en-US" altLang="en-US" sz="3200" dirty="0" smtClean="0"/>
              <a:t>)</a:t>
            </a:r>
          </a:p>
          <a:p>
            <a:pPr lvl="1" eaLnBrk="1" hangingPunct="1"/>
            <a:r>
              <a:rPr lang="en-US" altLang="en-US" sz="2800" dirty="0" smtClean="0"/>
              <a:t>Durum (state) </a:t>
            </a:r>
            <a:r>
              <a:rPr lang="en-US" altLang="en-US" sz="2800" dirty="0" err="1" smtClean="0"/>
              <a:t>söyle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tanımlanabilir</a:t>
            </a:r>
            <a:r>
              <a:rPr lang="en-US" altLang="en-US" sz="2800" dirty="0" smtClean="0"/>
              <a:t>:</a:t>
            </a:r>
          </a:p>
          <a:p>
            <a:pPr lvl="2" eaLnBrk="1" hangingPunct="1"/>
            <a:r>
              <a:rPr lang="en-US" altLang="en-US" sz="2400" dirty="0" err="1" smtClean="0"/>
              <a:t>Aktif</a:t>
            </a:r>
            <a:r>
              <a:rPr lang="en-US" altLang="en-US" sz="2400" dirty="0" smtClean="0"/>
              <a:t> – Active, ON </a:t>
            </a:r>
            <a:r>
              <a:rPr lang="en-US" altLang="en-US" sz="2400" dirty="0" err="1" smtClean="0"/>
              <a:t>veya</a:t>
            </a:r>
            <a:r>
              <a:rPr lang="en-US" altLang="en-US" sz="2400" dirty="0" smtClean="0"/>
              <a:t> Enabled</a:t>
            </a:r>
          </a:p>
          <a:p>
            <a:pPr lvl="2" eaLnBrk="1" hangingPunct="1"/>
            <a:r>
              <a:rPr lang="en-US" altLang="en-US" sz="2400" dirty="0" err="1" smtClean="0"/>
              <a:t>Pasif</a:t>
            </a:r>
            <a:r>
              <a:rPr lang="en-US" altLang="en-US" sz="2400" dirty="0" smtClean="0"/>
              <a:t> – Passive, OFF </a:t>
            </a:r>
            <a:r>
              <a:rPr lang="en-US" altLang="en-US" sz="2400" dirty="0" err="1" smtClean="0"/>
              <a:t>veya</a:t>
            </a:r>
            <a:r>
              <a:rPr lang="en-US" altLang="en-US" sz="2400" dirty="0" smtClean="0"/>
              <a:t> Disabled</a:t>
            </a:r>
          </a:p>
          <a:p>
            <a:pPr lvl="1" eaLnBrk="1" hangingPunct="1"/>
            <a:r>
              <a:rPr lang="en-US" altLang="en-US" sz="2800" dirty="0" err="1" smtClean="0"/>
              <a:t>Kontrol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durumunun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polaritesi</a:t>
            </a:r>
            <a:r>
              <a:rPr lang="en-US" altLang="en-US" sz="2800" dirty="0" smtClean="0"/>
              <a:t> (polarity) </a:t>
            </a:r>
            <a:r>
              <a:rPr lang="en-US" altLang="en-US" sz="2800" dirty="0" err="1" smtClean="0"/>
              <a:t>ise</a:t>
            </a:r>
            <a:r>
              <a:rPr lang="en-US" altLang="en-US" sz="2800" dirty="0" smtClean="0"/>
              <a:t>:</a:t>
            </a:r>
          </a:p>
          <a:p>
            <a:pPr lvl="2" eaLnBrk="1" hangingPunct="1"/>
            <a:r>
              <a:rPr lang="en-US" altLang="en-US" sz="2400" dirty="0" err="1" smtClean="0"/>
              <a:t>Aktif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yüksek</a:t>
            </a:r>
            <a:r>
              <a:rPr lang="en-US" altLang="en-US" sz="2400" dirty="0" smtClean="0"/>
              <a:t> (Active high) – </a:t>
            </a:r>
            <a:r>
              <a:rPr lang="en-US" altLang="en-US" sz="2400" dirty="0" err="1" smtClean="0"/>
              <a:t>şematik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sembolde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balon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yoktur</a:t>
            </a:r>
            <a:endParaRPr lang="en-US" altLang="en-US" sz="2400" dirty="0" smtClean="0"/>
          </a:p>
          <a:p>
            <a:pPr lvl="2" eaLnBrk="1" hangingPunct="1"/>
            <a:r>
              <a:rPr lang="en-US" altLang="en-US" sz="2400" dirty="0" err="1" smtClean="0"/>
              <a:t>Aktif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düşük</a:t>
            </a:r>
            <a:r>
              <a:rPr lang="en-US" altLang="en-US" sz="2400" dirty="0" smtClean="0"/>
              <a:t> (Active low) - </a:t>
            </a:r>
            <a:r>
              <a:rPr lang="en-US" altLang="en-US" sz="2400" dirty="0" err="1"/>
              <a:t>şematik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sembolde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balon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vardır</a:t>
            </a:r>
            <a:endParaRPr lang="en-US" altLang="en-US" sz="2400" dirty="0" smtClean="0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3 Veri Yer Tutucusu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557292AC-2D93-4A3F-8822-8C97CBA55BF1}" type="datetime1">
              <a:rPr lang="tr-TR" altLang="en-US" smtClean="0"/>
              <a:t>11.05.2020</a:t>
            </a:fld>
            <a:endParaRPr lang="th-TH" altLang="en-US" smtClean="0"/>
          </a:p>
        </p:txBody>
      </p:sp>
      <p:sp>
        <p:nvSpPr>
          <p:cNvPr id="79875" name="4 Altbilgi Yer Tutucusu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smtClean="0"/>
              <a:t>Sayısal Mantık Tasarımı</a:t>
            </a:r>
            <a:endParaRPr lang="th-TH" altLang="en-US" smtClean="0"/>
          </a:p>
        </p:txBody>
      </p:sp>
      <p:sp>
        <p:nvSpPr>
          <p:cNvPr id="79876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BF7BAA03-BD36-4750-A206-756D462C9CC9}" type="slidenum">
              <a:rPr lang="en-US" altLang="en-US" smtClean="0"/>
              <a:pPr/>
              <a:t>20</a:t>
            </a:fld>
            <a:endParaRPr lang="th-TH" altLang="en-US" smtClean="0"/>
          </a:p>
        </p:txBody>
      </p:sp>
      <p:sp>
        <p:nvSpPr>
          <p:cNvPr id="798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 err="1" smtClean="0"/>
              <a:t>Üç</a:t>
            </a:r>
            <a:r>
              <a:rPr lang="en-GB" altLang="en-US" sz="3200" dirty="0" smtClean="0"/>
              <a:t> </a:t>
            </a:r>
            <a:r>
              <a:rPr lang="en-GB" altLang="en-US" sz="3200" dirty="0" err="1" smtClean="0"/>
              <a:t>Durumlu</a:t>
            </a:r>
            <a:r>
              <a:rPr lang="en-GB" altLang="en-US" sz="3200" dirty="0" smtClean="0"/>
              <a:t> (</a:t>
            </a:r>
            <a:r>
              <a:rPr lang="th-TH" altLang="en-US" sz="3200" dirty="0" smtClean="0"/>
              <a:t>Three-state</a:t>
            </a:r>
            <a:r>
              <a:rPr lang="en-GB" altLang="en-US" sz="3200" dirty="0" smtClean="0"/>
              <a:t>/</a:t>
            </a:r>
            <a:r>
              <a:rPr lang="en-US" altLang="en-US" sz="3200" dirty="0" smtClean="0"/>
              <a:t>Tri-State)</a:t>
            </a:r>
            <a:r>
              <a:rPr lang="th-TH" altLang="en-US" sz="3200" dirty="0" smtClean="0"/>
              <a:t> </a:t>
            </a:r>
            <a:r>
              <a:rPr lang="en-GB" altLang="en-US" sz="3200" dirty="0" err="1" smtClean="0"/>
              <a:t>Kapılar</a:t>
            </a:r>
            <a:endParaRPr lang="th-TH" altLang="en-US" sz="3200" dirty="0" smtClean="0"/>
          </a:p>
        </p:txBody>
      </p:sp>
      <p:sp>
        <p:nvSpPr>
          <p:cNvPr id="798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th-TH" altLang="en-US" i="1" dirty="0" smtClean="0"/>
              <a:t>F </a:t>
            </a:r>
            <a:r>
              <a:rPr lang="en-GB" altLang="en-US" dirty="0" err="1" smtClean="0"/>
              <a:t>için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doğruluk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tablosu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nasıl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olur</a:t>
            </a:r>
            <a:r>
              <a:rPr lang="th-TH" altLang="en-US" dirty="0" smtClean="0"/>
              <a:t>?</a:t>
            </a:r>
          </a:p>
          <a:p>
            <a:pPr eaLnBrk="1" hangingPunct="1"/>
            <a:endParaRPr lang="th-TH" altLang="en-US" dirty="0" smtClean="0"/>
          </a:p>
          <a:p>
            <a:pPr eaLnBrk="1" hangingPunct="1"/>
            <a:endParaRPr lang="th-TH" altLang="en-US" dirty="0" smtClean="0"/>
          </a:p>
          <a:p>
            <a:pPr eaLnBrk="1" hangingPunct="1"/>
            <a:endParaRPr lang="th-TH" altLang="en-US" dirty="0" smtClean="0"/>
          </a:p>
          <a:p>
            <a:pPr eaLnBrk="1" hangingPunct="1"/>
            <a:r>
              <a:rPr lang="en-GB" altLang="en-US" dirty="0" err="1" smtClean="0"/>
              <a:t>İki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kapı</a:t>
            </a:r>
            <a:r>
              <a:rPr lang="en-GB" altLang="en-US" dirty="0" smtClean="0"/>
              <a:t>, </a:t>
            </a:r>
            <a:r>
              <a:rPr lang="en-GB" altLang="en-US" dirty="0" err="1" smtClean="0"/>
              <a:t>F’i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aynı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anda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sürmeye</a:t>
            </a:r>
            <a:r>
              <a:rPr lang="en-GB" altLang="en-US" dirty="0" smtClean="0"/>
              <a:t>/</a:t>
            </a:r>
            <a:r>
              <a:rPr lang="en-GB" altLang="en-US" dirty="0" err="1" smtClean="0"/>
              <a:t>belirlemeye</a:t>
            </a:r>
            <a:r>
              <a:rPr lang="en-GB" altLang="en-US" dirty="0" smtClean="0"/>
              <a:t> (drive) </a:t>
            </a:r>
            <a:r>
              <a:rPr lang="en-GB" altLang="en-US" dirty="0" err="1" smtClean="0"/>
              <a:t>çalışacak</a:t>
            </a:r>
            <a:endParaRPr lang="th-TH" altLang="en-US" dirty="0" smtClean="0"/>
          </a:p>
          <a:p>
            <a:pPr lvl="1" eaLnBrk="1" hangingPunct="1"/>
            <a:r>
              <a:rPr lang="en-GB" altLang="en-US" dirty="0" err="1" smtClean="0"/>
              <a:t>Çıktıları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bağlamak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iyi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bir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fikir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değil</a:t>
            </a:r>
            <a:endParaRPr lang="th-TH" altLang="en-US" dirty="0" smtClean="0"/>
          </a:p>
          <a:p>
            <a:pPr eaLnBrk="1" hangingPunct="1"/>
            <a:r>
              <a:rPr lang="en-GB" altLang="en-US" dirty="0" err="1" smtClean="0"/>
              <a:t>Bazen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bir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kapının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bağlantısını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kesmek</a:t>
            </a:r>
            <a:r>
              <a:rPr lang="en-GB" altLang="en-US" dirty="0" smtClean="0"/>
              <a:t> (</a:t>
            </a:r>
            <a:r>
              <a:rPr lang="th-TH" altLang="en-US" dirty="0" smtClean="0"/>
              <a:t>disconnect</a:t>
            </a:r>
            <a:r>
              <a:rPr lang="en-GB" altLang="en-US" dirty="0" smtClean="0"/>
              <a:t>)</a:t>
            </a:r>
            <a:r>
              <a:rPr lang="th-TH" altLang="en-US" dirty="0" smtClean="0"/>
              <a:t> </a:t>
            </a:r>
            <a:r>
              <a:rPr lang="en-GB" altLang="en-US" dirty="0" err="1" smtClean="0"/>
              <a:t>istenebilir</a:t>
            </a:r>
            <a:endParaRPr lang="th-TH" altLang="en-US" dirty="0" smtClean="0"/>
          </a:p>
          <a:p>
            <a:pPr eaLnBrk="1" hangingPunct="1"/>
            <a:endParaRPr lang="th-TH" altLang="en-US" dirty="0" smtClean="0"/>
          </a:p>
          <a:p>
            <a:pPr eaLnBrk="1" hangingPunct="1"/>
            <a:r>
              <a:rPr lang="en-GB" altLang="en-US" dirty="0" err="1" smtClean="0"/>
              <a:t>Üç</a:t>
            </a:r>
            <a:r>
              <a:rPr lang="en-GB" altLang="en-US" dirty="0" smtClean="0"/>
              <a:t> durum</a:t>
            </a:r>
            <a:r>
              <a:rPr lang="th-TH" altLang="en-US" dirty="0" smtClean="0"/>
              <a:t>:</a:t>
            </a:r>
          </a:p>
          <a:p>
            <a:pPr lvl="1" eaLnBrk="1" hangingPunct="1"/>
            <a:r>
              <a:rPr lang="th-TH" altLang="en-US" dirty="0" smtClean="0"/>
              <a:t>0 </a:t>
            </a:r>
            <a:r>
              <a:rPr lang="en-GB" altLang="en-US" dirty="0" err="1" smtClean="0"/>
              <a:t>veya</a:t>
            </a:r>
            <a:r>
              <a:rPr lang="th-TH" altLang="en-US" dirty="0" smtClean="0"/>
              <a:t> 1 </a:t>
            </a:r>
            <a:r>
              <a:rPr lang="en-GB" altLang="en-US" dirty="0" smtClean="0"/>
              <a:t>normal </a:t>
            </a:r>
            <a:r>
              <a:rPr lang="th-TH" altLang="en-US" dirty="0" smtClean="0"/>
              <a:t>Boole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değer</a:t>
            </a:r>
            <a:endParaRPr lang="th-TH" altLang="en-US" dirty="0" smtClean="0"/>
          </a:p>
          <a:p>
            <a:pPr lvl="1" eaLnBrk="1" hangingPunct="1"/>
            <a:r>
              <a:rPr lang="en-GB" altLang="en-US" dirty="0" err="1" smtClean="0"/>
              <a:t>Yüksek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empedans</a:t>
            </a:r>
            <a:r>
              <a:rPr lang="en-GB" altLang="en-US" dirty="0" smtClean="0"/>
              <a:t>/</a:t>
            </a:r>
            <a:r>
              <a:rPr lang="en-GB" altLang="en-US" dirty="0" err="1" smtClean="0"/>
              <a:t>çeli</a:t>
            </a:r>
            <a:r>
              <a:rPr lang="en-GB" altLang="en-US" dirty="0" smtClean="0"/>
              <a:t> (</a:t>
            </a:r>
            <a:r>
              <a:rPr lang="th-TH" altLang="en-US" dirty="0" smtClean="0"/>
              <a:t>High impedance</a:t>
            </a:r>
            <a:r>
              <a:rPr lang="en-GB" altLang="en-US" dirty="0" smtClean="0"/>
              <a:t>)</a:t>
            </a:r>
            <a:r>
              <a:rPr lang="th-TH" altLang="en-US" dirty="0" smtClean="0"/>
              <a:t>, </a:t>
            </a:r>
            <a:r>
              <a:rPr lang="th-TH" altLang="en-US" i="1" dirty="0" smtClean="0"/>
              <a:t>Z </a:t>
            </a:r>
            <a:r>
              <a:rPr lang="en-GB" altLang="en-US" dirty="0" err="1" smtClean="0"/>
              <a:t>durumu</a:t>
            </a:r>
            <a:r>
              <a:rPr lang="en-GB" altLang="en-US" dirty="0" smtClean="0"/>
              <a:t> (</a:t>
            </a:r>
            <a:r>
              <a:rPr lang="th-TH" altLang="en-US" dirty="0" smtClean="0"/>
              <a:t>state</a:t>
            </a:r>
            <a:r>
              <a:rPr lang="en-GB" altLang="en-US" dirty="0" smtClean="0"/>
              <a:t>)</a:t>
            </a:r>
            <a:endParaRPr lang="th-TH" altLang="en-US" dirty="0" smtClean="0"/>
          </a:p>
          <a:p>
            <a:pPr eaLnBrk="1" hangingPunct="1"/>
            <a:r>
              <a:rPr lang="en-GB" altLang="en-US" dirty="0" err="1" smtClean="0"/>
              <a:t>Yüksek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empedans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kapının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bağlantısı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kesilmiş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etkisi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yapar</a:t>
            </a:r>
            <a:endParaRPr lang="th-TH" altLang="en-US" dirty="0" smtClean="0"/>
          </a:p>
        </p:txBody>
      </p:sp>
      <p:pic>
        <p:nvPicPr>
          <p:cNvPr id="798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32575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5" descr="AACFLPM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14800"/>
            <a:ext cx="4570413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3 Veri Yer Tutucusu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810BA777-FA73-4312-A9F2-FEFEA7262B85}" type="datetime1">
              <a:rPr lang="tr-TR" altLang="en-US" smtClean="0"/>
              <a:t>11.05.2020</a:t>
            </a:fld>
            <a:endParaRPr lang="th-TH" altLang="en-US" smtClean="0"/>
          </a:p>
        </p:txBody>
      </p:sp>
      <p:sp>
        <p:nvSpPr>
          <p:cNvPr id="80899" name="4 Altbilgi Yer Tutucusu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smtClean="0"/>
              <a:t>Sayısal Mantık Tasarımı</a:t>
            </a:r>
            <a:endParaRPr lang="th-TH" altLang="en-US" smtClean="0"/>
          </a:p>
        </p:txBody>
      </p:sp>
      <p:sp>
        <p:nvSpPr>
          <p:cNvPr id="8090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E98B40EA-C963-4027-A03E-D896BA17FFEE}" type="slidenum">
              <a:rPr lang="en-US" altLang="en-US" smtClean="0"/>
              <a:pPr/>
              <a:t>21</a:t>
            </a:fld>
            <a:endParaRPr lang="th-TH" altLang="en-US" smtClean="0"/>
          </a:p>
        </p:txBody>
      </p:sp>
      <p:sp>
        <p:nvSpPr>
          <p:cNvPr id="809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 err="1" smtClean="0"/>
              <a:t>Üç</a:t>
            </a:r>
            <a:r>
              <a:rPr lang="en-GB" altLang="en-US" sz="3600" dirty="0" smtClean="0"/>
              <a:t> </a:t>
            </a:r>
            <a:r>
              <a:rPr lang="en-GB" altLang="en-US" sz="3600" dirty="0" err="1" smtClean="0"/>
              <a:t>Durumlu</a:t>
            </a:r>
            <a:r>
              <a:rPr lang="en-GB" altLang="en-US" sz="3600" dirty="0" smtClean="0"/>
              <a:t> </a:t>
            </a:r>
            <a:r>
              <a:rPr lang="en-GB" altLang="en-US" sz="3600" dirty="0" err="1" smtClean="0"/>
              <a:t>Kapılarla</a:t>
            </a:r>
            <a:r>
              <a:rPr lang="en-GB" altLang="en-US" sz="3600" dirty="0" smtClean="0"/>
              <a:t> </a:t>
            </a:r>
            <a:r>
              <a:rPr lang="th-TH" altLang="en-US" sz="3600" dirty="0" smtClean="0"/>
              <a:t>M</a:t>
            </a:r>
            <a:r>
              <a:rPr lang="en-GB" altLang="en-US" sz="3600" dirty="0" smtClean="0"/>
              <a:t>UX</a:t>
            </a:r>
            <a:endParaRPr lang="th-TH" altLang="en-US" sz="3600" dirty="0" smtClean="0"/>
          </a:p>
        </p:txBody>
      </p:sp>
      <p:pic>
        <p:nvPicPr>
          <p:cNvPr id="80902" name="Picture 5" descr="AACFLPN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49363"/>
            <a:ext cx="8610600" cy="5086350"/>
          </a:xfrm>
          <a:noFill/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3 Veri Yer Tutucusu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675A175A-CE02-4CB4-B0E5-7876DAD24849}" type="datetime1">
              <a:rPr lang="tr-TR" altLang="en-US" smtClean="0"/>
              <a:t>11.05.2020</a:t>
            </a:fld>
            <a:endParaRPr lang="th-TH" altLang="en-US" smtClean="0"/>
          </a:p>
        </p:txBody>
      </p:sp>
      <p:sp>
        <p:nvSpPr>
          <p:cNvPr id="57347" name="4 Altbilgi Yer Tutucusu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smtClean="0"/>
              <a:t>Sayısal Mantık Tasarımı</a:t>
            </a:r>
            <a:endParaRPr lang="th-TH" altLang="en-US" smtClean="0"/>
          </a:p>
        </p:txBody>
      </p:sp>
      <p:sp>
        <p:nvSpPr>
          <p:cNvPr id="57348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0E79B2EA-E49D-47E6-9AFE-54CF695D53C0}" type="slidenum">
              <a:rPr lang="en-US" altLang="en-US" smtClean="0"/>
              <a:pPr/>
              <a:t>3</a:t>
            </a:fld>
            <a:endParaRPr lang="th-TH" altLang="en-US" smtClean="0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 err="1" smtClean="0"/>
              <a:t>Gelişmiş</a:t>
            </a:r>
            <a:r>
              <a:rPr lang="en-GB" altLang="en-US" sz="3200" dirty="0" smtClean="0"/>
              <a:t> </a:t>
            </a:r>
            <a:r>
              <a:rPr lang="en-GB" altLang="en-US" sz="3200" dirty="0" err="1" smtClean="0"/>
              <a:t>Kod</a:t>
            </a:r>
            <a:r>
              <a:rPr lang="en-GB" altLang="en-US" sz="3200" dirty="0" smtClean="0"/>
              <a:t> </a:t>
            </a:r>
            <a:r>
              <a:rPr lang="en-GB" altLang="en-US" sz="3200" dirty="0" err="1" smtClean="0"/>
              <a:t>Çözücü</a:t>
            </a:r>
            <a:r>
              <a:rPr lang="en-GB" altLang="en-US" sz="3200" dirty="0" smtClean="0"/>
              <a:t> (</a:t>
            </a:r>
            <a:r>
              <a:rPr lang="th-TH" altLang="en-US" sz="3200" dirty="0" smtClean="0"/>
              <a:t>Advanced Decoder</a:t>
            </a:r>
            <a:r>
              <a:rPr lang="en-GB" altLang="en-US" sz="3200" dirty="0" smtClean="0"/>
              <a:t>)</a:t>
            </a:r>
            <a:endParaRPr lang="th-TH" altLang="en-US" sz="3200" dirty="0" smtClean="0"/>
          </a:p>
        </p:txBody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800" dirty="0" err="1" smtClean="0"/>
              <a:t>Ek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özellik</a:t>
            </a:r>
            <a:r>
              <a:rPr lang="th-TH" altLang="en-US" sz="2800" dirty="0" smtClean="0"/>
              <a:t>: </a:t>
            </a:r>
            <a:r>
              <a:rPr lang="th-TH" altLang="en-US" sz="2800" i="1" dirty="0" smtClean="0"/>
              <a:t>Enable </a:t>
            </a:r>
            <a:r>
              <a:rPr lang="en-GB" altLang="en-US" sz="2800" dirty="0" err="1" smtClean="0"/>
              <a:t>girdisi</a:t>
            </a:r>
            <a:endParaRPr lang="th-TH" altLang="en-US" sz="2800" dirty="0" smtClean="0"/>
          </a:p>
          <a:p>
            <a:pPr lvl="1" eaLnBrk="1" hangingPunct="1"/>
            <a:r>
              <a:rPr lang="en-GB" altLang="en-US" sz="2400" dirty="0" err="1" smtClean="0"/>
              <a:t>Devre</a:t>
            </a:r>
            <a:r>
              <a:rPr lang="en-GB" altLang="en-US" sz="2400" dirty="0" smtClean="0"/>
              <a:t>, </a:t>
            </a:r>
            <a:r>
              <a:rPr lang="en-GB" altLang="en-US" sz="2400" dirty="0" err="1" smtClean="0"/>
              <a:t>yalnızca</a:t>
            </a:r>
            <a:r>
              <a:rPr lang="th-TH" altLang="en-US" sz="2400" dirty="0" smtClean="0"/>
              <a:t> </a:t>
            </a:r>
            <a:r>
              <a:rPr lang="th-TH" altLang="en-US" sz="2400" i="1" dirty="0" smtClean="0"/>
              <a:t>Enable </a:t>
            </a:r>
            <a:r>
              <a:rPr lang="en-GB" altLang="en-US" sz="2400" dirty="0" err="1" smtClean="0"/>
              <a:t>seçili</a:t>
            </a:r>
            <a:r>
              <a:rPr lang="th-TH" altLang="en-US" sz="2400" dirty="0" smtClean="0"/>
              <a:t> (</a:t>
            </a:r>
            <a:r>
              <a:rPr lang="th-TH" altLang="en-US" sz="2400" i="1" dirty="0" smtClean="0"/>
              <a:t>E=0</a:t>
            </a:r>
            <a:r>
              <a:rPr lang="th-TH" altLang="en-US" sz="2400" dirty="0" smtClean="0"/>
              <a:t>)</a:t>
            </a:r>
            <a:r>
              <a:rPr lang="en-GB" altLang="en-US" sz="2400" dirty="0"/>
              <a:t> </a:t>
            </a:r>
            <a:r>
              <a:rPr lang="en-GB" altLang="en-US" sz="2400" dirty="0" err="1" smtClean="0"/>
              <a:t>ise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çıktı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üretir</a:t>
            </a:r>
            <a:endParaRPr lang="th-TH" altLang="en-US" sz="2400" dirty="0" smtClean="0"/>
          </a:p>
          <a:p>
            <a:pPr lvl="1" eaLnBrk="1" hangingPunct="1"/>
            <a:r>
              <a:rPr lang="en-GB" altLang="en-US" sz="2400" dirty="0" err="1" smtClean="0"/>
              <a:t>Etkinleştirilmemiş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ise</a:t>
            </a:r>
            <a:r>
              <a:rPr lang="th-TH" altLang="en-US" sz="2400" dirty="0" smtClean="0"/>
              <a:t> (</a:t>
            </a:r>
            <a:r>
              <a:rPr lang="th-TH" altLang="en-US" sz="2400" i="1" dirty="0" smtClean="0"/>
              <a:t>E=1</a:t>
            </a:r>
            <a:r>
              <a:rPr lang="th-TH" altLang="en-US" sz="2400" dirty="0" smtClean="0"/>
              <a:t>), </a:t>
            </a:r>
            <a:r>
              <a:rPr lang="en-GB" altLang="en-US" sz="2400" dirty="0" err="1" smtClean="0"/>
              <a:t>hiçbir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çıktı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seçilmez</a:t>
            </a:r>
            <a:endParaRPr lang="th-TH" altLang="en-US" sz="2400" dirty="0" smtClean="0"/>
          </a:p>
          <a:p>
            <a:pPr eaLnBrk="1" hangingPunct="1"/>
            <a:r>
              <a:rPr lang="en-GB" altLang="en-US" sz="2800" dirty="0" err="1" smtClean="0"/>
              <a:t>Örnek</a:t>
            </a:r>
            <a:r>
              <a:rPr lang="th-TH" altLang="en-US" sz="2800" dirty="0" smtClean="0"/>
              <a:t>:</a:t>
            </a:r>
          </a:p>
          <a:p>
            <a:pPr lvl="1" eaLnBrk="1" hangingPunct="1"/>
            <a:r>
              <a:rPr lang="th-TH" altLang="en-US" sz="2400" dirty="0" smtClean="0"/>
              <a:t>2</a:t>
            </a:r>
            <a:r>
              <a:rPr lang="en-GB" altLang="en-US" sz="2400" dirty="0" smtClean="0"/>
              <a:t>’ye </a:t>
            </a:r>
            <a:r>
              <a:rPr lang="th-TH" altLang="en-US" sz="2400" dirty="0" smtClean="0"/>
              <a:t>4</a:t>
            </a:r>
            <a:r>
              <a:rPr lang="en-GB" altLang="en-US" sz="2400" dirty="0" smtClean="0"/>
              <a:t>’</a:t>
            </a:r>
            <a:r>
              <a:rPr lang="en-GB" altLang="en-US" sz="2400" dirty="0" err="1" smtClean="0"/>
              <a:t>lük</a:t>
            </a:r>
            <a:r>
              <a:rPr lang="th-TH" altLang="en-US" sz="2400" dirty="0" smtClean="0"/>
              <a:t> </a:t>
            </a:r>
            <a:r>
              <a:rPr lang="th-TH" altLang="en-US" sz="2400" i="1" dirty="0" smtClean="0"/>
              <a:t>Enable</a:t>
            </a:r>
            <a:r>
              <a:rPr lang="en-GB" altLang="en-US" sz="2400" i="1" dirty="0" smtClean="0"/>
              <a:t> </a:t>
            </a:r>
            <a:r>
              <a:rPr lang="en-GB" altLang="en-US" sz="2400" dirty="0" err="1" smtClean="0"/>
              <a:t>sinyalli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kod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çözücü</a:t>
            </a:r>
            <a:endParaRPr lang="th-TH" altLang="en-US" sz="2400" i="1" dirty="0" smtClean="0"/>
          </a:p>
          <a:p>
            <a:pPr lvl="1" eaLnBrk="1" hangingPunct="1"/>
            <a:r>
              <a:rPr lang="th-TH" altLang="en-US" sz="2400" dirty="0" smtClean="0"/>
              <a:t>NAND </a:t>
            </a:r>
            <a:r>
              <a:rPr lang="en-GB" altLang="en-US" sz="2400" dirty="0" err="1" smtClean="0"/>
              <a:t>ile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gerçekleştirme</a:t>
            </a:r>
            <a:endParaRPr lang="th-TH" altLang="en-US" sz="24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3 Veri Yer Tutucusu"/>
          <p:cNvSpPr>
            <a:spLocks noGrp="1"/>
          </p:cNvSpPr>
          <p:nvPr>
            <p:ph type="dt" sz="quarter" idx="10"/>
          </p:nvPr>
        </p:nvSpPr>
        <p:spPr>
          <a:xfrm>
            <a:off x="3733800" y="6477000"/>
            <a:ext cx="1905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03D2CCEA-62E7-4E79-81D2-9A7365207949}" type="datetime1">
              <a:rPr lang="tr-TR" altLang="en-US" smtClean="0"/>
              <a:t>11.05.2020</a:t>
            </a:fld>
            <a:endParaRPr lang="th-TH" altLang="en-US" dirty="0" smtClean="0"/>
          </a:p>
        </p:txBody>
      </p:sp>
      <p:sp>
        <p:nvSpPr>
          <p:cNvPr id="58371" name="4 Altbilgi Yer Tutucusu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smtClean="0"/>
              <a:t>Sayısal Mantık Tasarımı</a:t>
            </a:r>
            <a:endParaRPr lang="th-TH" altLang="en-US" smtClean="0"/>
          </a:p>
        </p:txBody>
      </p:sp>
      <p:sp>
        <p:nvSpPr>
          <p:cNvPr id="58372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25837479-22E2-4AF1-98DB-7B65EEC65F75}" type="slidenum">
              <a:rPr lang="en-US" altLang="en-US" smtClean="0"/>
              <a:pPr/>
              <a:t>4</a:t>
            </a:fld>
            <a:endParaRPr lang="th-TH" altLang="en-US" dirty="0" smtClean="0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555625" y="304800"/>
            <a:ext cx="8126413" cy="685800"/>
          </a:xfrm>
        </p:spPr>
        <p:txBody>
          <a:bodyPr/>
          <a:lstStyle/>
          <a:p>
            <a:pPr eaLnBrk="1" hangingPunct="1"/>
            <a:r>
              <a:rPr lang="en-US" altLang="en-US" sz="2800" dirty="0" err="1" smtClean="0"/>
              <a:t>Etkinleştirme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Girdili</a:t>
            </a:r>
            <a:r>
              <a:rPr lang="en-US" altLang="en-US" sz="2800" dirty="0" smtClean="0"/>
              <a:t> 2’ye 4’lük </a:t>
            </a:r>
            <a:r>
              <a:rPr lang="en-US" altLang="en-US" sz="2800" dirty="0" err="1" smtClean="0"/>
              <a:t>Kod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Çözücü</a:t>
            </a:r>
            <a:r>
              <a:rPr lang="en-US" altLang="en-US" sz="2800" dirty="0" smtClean="0"/>
              <a:t> </a:t>
            </a:r>
            <a:br>
              <a:rPr lang="en-US" altLang="en-US" sz="2800" dirty="0" smtClean="0"/>
            </a:br>
            <a:r>
              <a:rPr lang="en-US" altLang="en-US" sz="2800" dirty="0" smtClean="0"/>
              <a:t>(2-to-4 Decoder with Enable Input)</a:t>
            </a:r>
            <a:endParaRPr lang="th-TH" altLang="en-US" sz="2800" dirty="0" smtClean="0"/>
          </a:p>
        </p:txBody>
      </p:sp>
      <p:pic>
        <p:nvPicPr>
          <p:cNvPr id="58374" name="Picture 7" descr="AACFLPC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888" y="1660525"/>
            <a:ext cx="8610600" cy="4233863"/>
          </a:xfrm>
          <a:noFill/>
        </p:spPr>
      </p:pic>
      <p:sp>
        <p:nvSpPr>
          <p:cNvPr id="58375" name="Text Box 8"/>
          <p:cNvSpPr txBox="1">
            <a:spLocks noChangeArrowheads="1"/>
          </p:cNvSpPr>
          <p:nvPr/>
        </p:nvSpPr>
        <p:spPr bwMode="auto">
          <a:xfrm>
            <a:off x="5181601" y="1600200"/>
            <a:ext cx="3886199" cy="55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th-TH" altLang="en-US" sz="1600" dirty="0" smtClean="0">
                <a:solidFill>
                  <a:srgbClr val="4924A4"/>
                </a:solidFill>
              </a:rPr>
              <a:t>NAND </a:t>
            </a:r>
            <a:r>
              <a:rPr lang="en-GB" altLang="en-US" sz="1600" dirty="0" err="1" smtClean="0">
                <a:solidFill>
                  <a:srgbClr val="4924A4"/>
                </a:solidFill>
              </a:rPr>
              <a:t>kod</a:t>
            </a:r>
            <a:r>
              <a:rPr lang="en-GB" altLang="en-US" sz="1600" dirty="0" smtClean="0">
                <a:solidFill>
                  <a:srgbClr val="4924A4"/>
                </a:solidFill>
              </a:rPr>
              <a:t> </a:t>
            </a:r>
            <a:r>
              <a:rPr lang="en-GB" altLang="en-US" sz="1600" dirty="0" err="1" smtClean="0">
                <a:solidFill>
                  <a:srgbClr val="4924A4"/>
                </a:solidFill>
              </a:rPr>
              <a:t>çözücü</a:t>
            </a:r>
            <a:r>
              <a:rPr lang="en-GB" altLang="en-US" sz="1600" dirty="0" smtClean="0">
                <a:solidFill>
                  <a:srgbClr val="4924A4"/>
                </a:solidFill>
              </a:rPr>
              <a:t> </a:t>
            </a:r>
            <a:r>
              <a:rPr lang="en-GB" altLang="en-US" sz="1600" dirty="0" err="1" smtClean="0">
                <a:solidFill>
                  <a:srgbClr val="4924A4"/>
                </a:solidFill>
              </a:rPr>
              <a:t>için</a:t>
            </a:r>
            <a:r>
              <a:rPr lang="en-GB" altLang="en-US" sz="1600" dirty="0" smtClean="0">
                <a:solidFill>
                  <a:srgbClr val="4924A4"/>
                </a:solidFill>
              </a:rPr>
              <a:t> </a:t>
            </a:r>
            <a:r>
              <a:rPr lang="en-GB" altLang="en-US" sz="1600" dirty="0" err="1" smtClean="0">
                <a:solidFill>
                  <a:srgbClr val="4924A4"/>
                </a:solidFill>
              </a:rPr>
              <a:t>doğruluk</a:t>
            </a:r>
            <a:r>
              <a:rPr lang="en-GB" altLang="en-US" sz="1600" dirty="0" smtClean="0">
                <a:solidFill>
                  <a:srgbClr val="4924A4"/>
                </a:solidFill>
              </a:rPr>
              <a:t> </a:t>
            </a:r>
            <a:r>
              <a:rPr lang="en-GB" altLang="en-US" sz="1600" dirty="0" err="1" smtClean="0">
                <a:solidFill>
                  <a:srgbClr val="4924A4"/>
                </a:solidFill>
              </a:rPr>
              <a:t>tablosu</a:t>
            </a:r>
            <a:endParaRPr lang="th-TH" altLang="en-US" sz="1600" dirty="0">
              <a:solidFill>
                <a:srgbClr val="4924A4"/>
              </a:solidFill>
            </a:endParaRPr>
          </a:p>
          <a:p>
            <a:pPr lvl="1"/>
            <a:r>
              <a:rPr lang="en-GB" altLang="en-US" sz="1400" dirty="0" err="1" smtClean="0"/>
              <a:t>Çıktılar</a:t>
            </a:r>
            <a:r>
              <a:rPr lang="en-GB" altLang="en-US" sz="1400" dirty="0" smtClean="0"/>
              <a:t> </a:t>
            </a:r>
            <a:r>
              <a:rPr lang="en-GB" altLang="en-US" sz="1400" dirty="0" err="1" smtClean="0"/>
              <a:t>ve</a:t>
            </a:r>
            <a:r>
              <a:rPr lang="en-GB" altLang="en-US" sz="1400" dirty="0" smtClean="0"/>
              <a:t> enable </a:t>
            </a:r>
            <a:r>
              <a:rPr lang="en-GB" altLang="en-US" sz="1400" dirty="0" err="1" smtClean="0"/>
              <a:t>tümleyen</a:t>
            </a:r>
            <a:r>
              <a:rPr lang="en-GB" altLang="en-US" sz="1400" dirty="0" smtClean="0"/>
              <a:t> </a:t>
            </a:r>
            <a:r>
              <a:rPr lang="en-GB" altLang="en-US" sz="1400" dirty="0" err="1" smtClean="0"/>
              <a:t>formunda</a:t>
            </a:r>
            <a:endParaRPr lang="th-TH" altLang="en-US" sz="1400" dirty="0"/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900113" y="5903913"/>
            <a:ext cx="180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endParaRPr lang="en-US" altLang="en-US"/>
          </a:p>
        </p:txBody>
      </p:sp>
      <p:sp>
        <p:nvSpPr>
          <p:cNvPr id="58377" name="Rectangle 10"/>
          <p:cNvSpPr>
            <a:spLocks noChangeArrowheads="1"/>
          </p:cNvSpPr>
          <p:nvPr/>
        </p:nvSpPr>
        <p:spPr bwMode="auto">
          <a:xfrm>
            <a:off x="685800" y="6019800"/>
            <a:ext cx="6501780" cy="28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b="1" i="1" dirty="0" err="1" smtClean="0">
                <a:solidFill>
                  <a:srgbClr val="CC3300"/>
                </a:solidFill>
              </a:rPr>
              <a:t>Aktif</a:t>
            </a:r>
            <a:r>
              <a:rPr lang="en-US" altLang="en-US" b="1" i="1" dirty="0" smtClean="0">
                <a:solidFill>
                  <a:srgbClr val="CC3300"/>
                </a:solidFill>
              </a:rPr>
              <a:t> </a:t>
            </a:r>
            <a:r>
              <a:rPr lang="en-US" altLang="en-US" b="1" i="1" dirty="0" err="1" smtClean="0">
                <a:solidFill>
                  <a:srgbClr val="CC3300"/>
                </a:solidFill>
              </a:rPr>
              <a:t>düşük</a:t>
            </a:r>
            <a:r>
              <a:rPr lang="en-US" altLang="en-US" b="1" i="1" dirty="0" smtClean="0">
                <a:solidFill>
                  <a:srgbClr val="CC3300"/>
                </a:solidFill>
              </a:rPr>
              <a:t> </a:t>
            </a:r>
            <a:r>
              <a:rPr lang="en-US" altLang="en-US" b="1" i="1" dirty="0" err="1" smtClean="0">
                <a:solidFill>
                  <a:srgbClr val="CC3300"/>
                </a:solidFill>
              </a:rPr>
              <a:t>çıktı</a:t>
            </a:r>
            <a:r>
              <a:rPr lang="en-US" altLang="en-US" b="1" i="1" dirty="0" smtClean="0">
                <a:solidFill>
                  <a:srgbClr val="CC3300"/>
                </a:solidFill>
              </a:rPr>
              <a:t> </a:t>
            </a:r>
            <a:r>
              <a:rPr lang="en-US" altLang="en-US" b="1" i="1" dirty="0" err="1" smtClean="0">
                <a:solidFill>
                  <a:srgbClr val="CC3300"/>
                </a:solidFill>
              </a:rPr>
              <a:t>isteniyorsa</a:t>
            </a:r>
            <a:r>
              <a:rPr lang="en-US" altLang="en-US" b="1" i="1" dirty="0" smtClean="0">
                <a:solidFill>
                  <a:srgbClr val="CC3300"/>
                </a:solidFill>
              </a:rPr>
              <a:t> NAND </a:t>
            </a:r>
            <a:r>
              <a:rPr lang="en-US" altLang="en-US" b="1" i="1" dirty="0" err="1" smtClean="0">
                <a:solidFill>
                  <a:srgbClr val="CC3300"/>
                </a:solidFill>
              </a:rPr>
              <a:t>kapıları</a:t>
            </a:r>
            <a:r>
              <a:rPr lang="en-US" altLang="en-US" b="1" i="1" dirty="0" smtClean="0">
                <a:solidFill>
                  <a:srgbClr val="CC3300"/>
                </a:solidFill>
              </a:rPr>
              <a:t> </a:t>
            </a:r>
            <a:r>
              <a:rPr lang="en-US" altLang="en-US" b="1" i="1" dirty="0" err="1" smtClean="0">
                <a:solidFill>
                  <a:srgbClr val="CC3300"/>
                </a:solidFill>
              </a:rPr>
              <a:t>direk</a:t>
            </a:r>
            <a:r>
              <a:rPr lang="en-US" altLang="en-US" b="1" i="1" dirty="0" smtClean="0">
                <a:solidFill>
                  <a:srgbClr val="CC3300"/>
                </a:solidFill>
              </a:rPr>
              <a:t> </a:t>
            </a:r>
            <a:r>
              <a:rPr lang="en-US" altLang="en-US" b="1" i="1" dirty="0" err="1" smtClean="0">
                <a:solidFill>
                  <a:srgbClr val="CC3300"/>
                </a:solidFill>
              </a:rPr>
              <a:t>kullanılır</a:t>
            </a:r>
            <a:r>
              <a:rPr lang="en-US" altLang="en-US" b="1" i="1" dirty="0" smtClean="0">
                <a:solidFill>
                  <a:srgbClr val="CC3300"/>
                </a:solidFill>
              </a:rPr>
              <a:t>!</a:t>
            </a:r>
            <a:endParaRPr lang="en-US" altLang="en-US" b="1" i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4 Veri Yer Tutucusu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A02B5284-A5CC-47B3-9082-7DC756AD39E3}" type="datetime1">
              <a:rPr lang="tr-TR" altLang="en-US" smtClean="0"/>
              <a:t>11.05.2020</a:t>
            </a:fld>
            <a:endParaRPr lang="th-TH" altLang="en-US" smtClean="0"/>
          </a:p>
        </p:txBody>
      </p:sp>
      <p:sp>
        <p:nvSpPr>
          <p:cNvPr id="59395" name="5 Altbilgi Yer Tutucusu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smtClean="0"/>
              <a:t>Sayısal Mantık Tasarımı</a:t>
            </a:r>
            <a:endParaRPr lang="th-TH" altLang="en-US" smtClean="0"/>
          </a:p>
        </p:txBody>
      </p:sp>
      <p:sp>
        <p:nvSpPr>
          <p:cNvPr id="59396" name="6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B2CD1414-DDF2-4E98-B72C-FBC1435CD14E}" type="slidenum">
              <a:rPr lang="en-US" altLang="en-US" smtClean="0"/>
              <a:pPr/>
              <a:t>5</a:t>
            </a:fld>
            <a:endParaRPr lang="th-TH" altLang="en-US" smtClean="0"/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 err="1" smtClean="0"/>
              <a:t>Daha</a:t>
            </a:r>
            <a:r>
              <a:rPr lang="en-GB" altLang="en-US" sz="3600" dirty="0" smtClean="0"/>
              <a:t> </a:t>
            </a:r>
            <a:r>
              <a:rPr lang="en-GB" altLang="en-US" sz="3600" dirty="0" err="1" smtClean="0"/>
              <a:t>Büyük</a:t>
            </a:r>
            <a:r>
              <a:rPr lang="en-GB" altLang="en-US" sz="3600" dirty="0" smtClean="0"/>
              <a:t> </a:t>
            </a:r>
            <a:r>
              <a:rPr lang="en-GB" altLang="en-US" sz="3600" dirty="0" err="1" smtClean="0"/>
              <a:t>Kod</a:t>
            </a:r>
            <a:r>
              <a:rPr lang="en-GB" altLang="en-US" sz="3600" dirty="0" smtClean="0"/>
              <a:t> </a:t>
            </a:r>
            <a:r>
              <a:rPr lang="en-GB" altLang="en-US" sz="3600" dirty="0" err="1" smtClean="0"/>
              <a:t>Çözücüler</a:t>
            </a:r>
            <a:endParaRPr lang="th-TH" altLang="en-US" sz="3600" dirty="0" smtClean="0"/>
          </a:p>
        </p:txBody>
      </p:sp>
      <p:sp>
        <p:nvSpPr>
          <p:cNvPr id="5939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4229100" cy="5368925"/>
          </a:xfrm>
        </p:spPr>
        <p:txBody>
          <a:bodyPr/>
          <a:lstStyle/>
          <a:p>
            <a:pPr eaLnBrk="1" hangingPunct="1"/>
            <a:r>
              <a:rPr lang="th-TH" altLang="en-US" sz="2000" dirty="0" smtClean="0"/>
              <a:t>Enable bit</a:t>
            </a:r>
            <a:r>
              <a:rPr lang="en-GB" altLang="en-US" sz="2000" dirty="0" err="1" smtClean="0"/>
              <a:t>i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daha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büyük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kod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çözücüler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yapmak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için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kullanılabilir</a:t>
            </a:r>
            <a:endParaRPr lang="th-TH" altLang="en-US" sz="2000" dirty="0" smtClean="0"/>
          </a:p>
          <a:p>
            <a:pPr lvl="1" eaLnBrk="1" hangingPunct="1"/>
            <a:r>
              <a:rPr lang="th-TH" altLang="en-US" sz="1800" i="1" dirty="0" smtClean="0"/>
              <a:t>w = 0 </a:t>
            </a:r>
            <a:r>
              <a:rPr lang="en-GB" altLang="en-US" sz="1800" dirty="0" err="1" smtClean="0"/>
              <a:t>üstteki</a:t>
            </a:r>
            <a:r>
              <a:rPr lang="en-GB" altLang="en-US" sz="1800" dirty="0" smtClean="0"/>
              <a:t> </a:t>
            </a:r>
            <a:r>
              <a:rPr lang="en-GB" altLang="en-US" sz="1800" dirty="0" err="1" smtClean="0"/>
              <a:t>kod</a:t>
            </a:r>
            <a:r>
              <a:rPr lang="en-GB" altLang="en-US" sz="1800" dirty="0" smtClean="0"/>
              <a:t> </a:t>
            </a:r>
            <a:r>
              <a:rPr lang="en-GB" altLang="en-US" sz="1800" dirty="0" err="1" smtClean="0"/>
              <a:t>çözücüyü</a:t>
            </a:r>
            <a:r>
              <a:rPr lang="en-GB" altLang="en-US" sz="1800" dirty="0" smtClean="0"/>
              <a:t> </a:t>
            </a:r>
            <a:r>
              <a:rPr lang="en-GB" altLang="en-US" sz="1800" dirty="0" err="1" smtClean="0"/>
              <a:t>aktif</a:t>
            </a:r>
            <a:r>
              <a:rPr lang="en-GB" altLang="en-US" sz="1800" dirty="0" smtClean="0"/>
              <a:t> </a:t>
            </a:r>
            <a:r>
              <a:rPr lang="en-GB" altLang="en-US" sz="1800" dirty="0" err="1" smtClean="0"/>
              <a:t>yapar</a:t>
            </a:r>
            <a:r>
              <a:rPr lang="th-TH" altLang="en-US" sz="1800" dirty="0" smtClean="0"/>
              <a:t> (</a:t>
            </a:r>
            <a:r>
              <a:rPr lang="th-TH" altLang="en-US" sz="1800" i="1" dirty="0" smtClean="0"/>
              <a:t>D</a:t>
            </a:r>
            <a:r>
              <a:rPr lang="th-TH" altLang="en-US" sz="1800" i="1" baseline="-25000" dirty="0" smtClean="0"/>
              <a:t>7</a:t>
            </a:r>
            <a:r>
              <a:rPr lang="th-TH" altLang="en-US" sz="1800" i="1" dirty="0" smtClean="0"/>
              <a:t>…D</a:t>
            </a:r>
            <a:r>
              <a:rPr lang="th-TH" altLang="en-US" sz="1800" i="1" baseline="-25000" dirty="0" smtClean="0"/>
              <a:t>0</a:t>
            </a:r>
            <a:r>
              <a:rPr lang="en-GB" altLang="en-US" sz="1800" dirty="0" smtClean="0"/>
              <a:t> </a:t>
            </a:r>
            <a:r>
              <a:rPr lang="en-GB" altLang="en-US" sz="1800" dirty="0" err="1" smtClean="0"/>
              <a:t>bitleri</a:t>
            </a:r>
            <a:r>
              <a:rPr lang="th-TH" altLang="en-US" sz="1800" dirty="0" smtClean="0"/>
              <a:t>)</a:t>
            </a:r>
          </a:p>
          <a:p>
            <a:pPr lvl="1" eaLnBrk="1" hangingPunct="1"/>
            <a:r>
              <a:rPr lang="th-TH" altLang="en-US" sz="1800" i="1" dirty="0" smtClean="0"/>
              <a:t>w = 1  </a:t>
            </a:r>
            <a:r>
              <a:rPr lang="en-GB" altLang="en-US" sz="1800" dirty="0" err="1" smtClean="0"/>
              <a:t>alttaki</a:t>
            </a:r>
            <a:r>
              <a:rPr lang="en-GB" altLang="en-US" sz="1800" dirty="0" smtClean="0"/>
              <a:t> </a:t>
            </a:r>
            <a:r>
              <a:rPr lang="en-GB" altLang="en-US" sz="1800" dirty="0" err="1" smtClean="0"/>
              <a:t>kod</a:t>
            </a:r>
            <a:r>
              <a:rPr lang="en-GB" altLang="en-US" sz="1800" dirty="0" smtClean="0"/>
              <a:t> </a:t>
            </a:r>
            <a:r>
              <a:rPr lang="en-GB" altLang="en-US" sz="1800" dirty="0" err="1" smtClean="0"/>
              <a:t>çözücüyü</a:t>
            </a:r>
            <a:r>
              <a:rPr lang="en-GB" altLang="en-US" sz="1800" dirty="0" smtClean="0"/>
              <a:t> </a:t>
            </a:r>
            <a:r>
              <a:rPr lang="en-GB" altLang="en-US" sz="1800" dirty="0" err="1" smtClean="0"/>
              <a:t>aktif</a:t>
            </a:r>
            <a:r>
              <a:rPr lang="en-GB" altLang="en-US" sz="1800" dirty="0" smtClean="0"/>
              <a:t> </a:t>
            </a:r>
            <a:r>
              <a:rPr lang="en-GB" altLang="en-US" sz="1800" dirty="0" err="1" smtClean="0"/>
              <a:t>yapar</a:t>
            </a:r>
            <a:r>
              <a:rPr lang="en-GB" altLang="en-US" sz="1800" dirty="0" smtClean="0"/>
              <a:t> </a:t>
            </a:r>
            <a:r>
              <a:rPr lang="th-TH" altLang="en-US" sz="1800" dirty="0" smtClean="0"/>
              <a:t>(</a:t>
            </a:r>
            <a:r>
              <a:rPr lang="th-TH" altLang="en-US" sz="1800" i="1" dirty="0" smtClean="0"/>
              <a:t>D</a:t>
            </a:r>
            <a:r>
              <a:rPr lang="th-TH" altLang="en-US" sz="1800" i="1" baseline="-25000" dirty="0" smtClean="0"/>
              <a:t>15</a:t>
            </a:r>
            <a:r>
              <a:rPr lang="th-TH" altLang="en-US" sz="1800" i="1" dirty="0" smtClean="0"/>
              <a:t>…D</a:t>
            </a:r>
            <a:r>
              <a:rPr lang="th-TH" altLang="en-US" sz="1800" i="1" baseline="-25000" dirty="0" smtClean="0"/>
              <a:t>8</a:t>
            </a:r>
            <a:r>
              <a:rPr lang="en-GB" altLang="en-US" sz="1800" dirty="0" smtClean="0"/>
              <a:t> </a:t>
            </a:r>
            <a:r>
              <a:rPr lang="en-GB" altLang="en-US" sz="1800" dirty="0" err="1" smtClean="0"/>
              <a:t>bitleri</a:t>
            </a:r>
            <a:r>
              <a:rPr lang="th-TH" altLang="en-US" sz="1800" dirty="0" smtClean="0"/>
              <a:t>)</a:t>
            </a:r>
          </a:p>
          <a:p>
            <a:pPr eaLnBrk="1" hangingPunct="1"/>
            <a:r>
              <a:rPr lang="en-GB" altLang="en-US" sz="2000" dirty="0" err="1" smtClean="0"/>
              <a:t>Etki</a:t>
            </a:r>
            <a:r>
              <a:rPr lang="th-TH" altLang="en-US" sz="2000" dirty="0" smtClean="0"/>
              <a:t>: </a:t>
            </a:r>
            <a:r>
              <a:rPr lang="th-TH" altLang="en-US" sz="2000" i="1" dirty="0" smtClean="0"/>
              <a:t>w </a:t>
            </a:r>
            <a:r>
              <a:rPr lang="en-GB" altLang="en-US" sz="2000" dirty="0" err="1" smtClean="0"/>
              <a:t>ilave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bir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girdi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biti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ekler</a:t>
            </a:r>
            <a:endParaRPr lang="th-TH" altLang="en-US" sz="2000" dirty="0" smtClean="0"/>
          </a:p>
          <a:p>
            <a:pPr lvl="1" eaLnBrk="1" hangingPunct="1"/>
            <a:r>
              <a:rPr lang="th-TH" altLang="en-US" sz="1800" i="1" dirty="0" smtClean="0"/>
              <a:t>n </a:t>
            </a:r>
            <a:r>
              <a:rPr lang="th-TH" altLang="en-US" sz="1800" dirty="0" smtClean="0"/>
              <a:t>= 3 </a:t>
            </a:r>
            <a:r>
              <a:rPr lang="th-TH" altLang="en-US" dirty="0" smtClean="0"/>
              <a:t>→</a:t>
            </a:r>
            <a:r>
              <a:rPr lang="th-TH" altLang="en-US" sz="1800" dirty="0" smtClean="0"/>
              <a:t> 4</a:t>
            </a:r>
          </a:p>
          <a:p>
            <a:pPr eaLnBrk="1" hangingPunct="1"/>
            <a:r>
              <a:rPr lang="en-GB" altLang="en-US" sz="2000" dirty="0" smtClean="0"/>
              <a:t>Bu </a:t>
            </a:r>
            <a:r>
              <a:rPr lang="en-GB" altLang="en-US" sz="2000" dirty="0" err="1" smtClean="0"/>
              <a:t>yeni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kod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çözücüyü</a:t>
            </a:r>
            <a:r>
              <a:rPr lang="th-TH" altLang="en-US" sz="2000" dirty="0" smtClean="0"/>
              <a:t> 5</a:t>
            </a:r>
            <a:r>
              <a:rPr lang="en-GB" altLang="en-US" sz="2000" dirty="0" smtClean="0"/>
              <a:t>’e </a:t>
            </a:r>
            <a:r>
              <a:rPr lang="th-TH" altLang="en-US" sz="2000" dirty="0" smtClean="0"/>
              <a:t>32</a:t>
            </a:r>
            <a:r>
              <a:rPr lang="en-GB" altLang="en-US" sz="2000" dirty="0" smtClean="0"/>
              <a:t>’</a:t>
            </a:r>
            <a:r>
              <a:rPr lang="en-GB" altLang="en-US" sz="2000" dirty="0" err="1" smtClean="0"/>
              <a:t>lik</a:t>
            </a:r>
            <a:r>
              <a:rPr lang="th-TH" altLang="en-US" sz="2000" dirty="0" smtClean="0"/>
              <a:t> </a:t>
            </a:r>
            <a:r>
              <a:rPr lang="en-GB" altLang="en-US" sz="2000" dirty="0" err="1" smtClean="0"/>
              <a:t>bir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kod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çözücü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yapmak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için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kullanabilir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miyiz</a:t>
            </a:r>
            <a:r>
              <a:rPr lang="th-TH" altLang="en-US" sz="2000" dirty="0" smtClean="0"/>
              <a:t>?</a:t>
            </a:r>
          </a:p>
          <a:p>
            <a:pPr lvl="1" eaLnBrk="1" hangingPunct="1"/>
            <a:r>
              <a:rPr lang="en-GB" altLang="en-US" sz="1800" dirty="0" err="1" smtClean="0"/>
              <a:t>Hayır</a:t>
            </a:r>
            <a:r>
              <a:rPr lang="th-TH" altLang="en-US" sz="1800" dirty="0" smtClean="0"/>
              <a:t>!</a:t>
            </a:r>
          </a:p>
          <a:p>
            <a:pPr lvl="1" eaLnBrk="1" hangingPunct="1"/>
            <a:r>
              <a:rPr lang="en-GB" altLang="en-US" sz="1800" dirty="0" err="1" smtClean="0"/>
              <a:t>Çünkü</a:t>
            </a:r>
            <a:r>
              <a:rPr lang="en-GB" altLang="en-US" sz="1800" dirty="0" smtClean="0"/>
              <a:t> </a:t>
            </a:r>
            <a:r>
              <a:rPr lang="en-GB" altLang="en-US" sz="1800" dirty="0" err="1" smtClean="0"/>
              <a:t>bu</a:t>
            </a:r>
            <a:r>
              <a:rPr lang="en-GB" altLang="en-US" sz="1800" dirty="0" smtClean="0"/>
              <a:t> </a:t>
            </a:r>
            <a:r>
              <a:rPr lang="th-TH" altLang="en-US" sz="1800" dirty="0" smtClean="0"/>
              <a:t>4</a:t>
            </a:r>
            <a:r>
              <a:rPr lang="en-GB" altLang="en-US" sz="1800" dirty="0" smtClean="0"/>
              <a:t>’e </a:t>
            </a:r>
            <a:r>
              <a:rPr lang="th-TH" altLang="en-US" sz="1800" dirty="0" smtClean="0"/>
              <a:t>16</a:t>
            </a:r>
            <a:r>
              <a:rPr lang="en-GB" altLang="en-US" sz="1800" dirty="0" smtClean="0"/>
              <a:t>’</a:t>
            </a:r>
            <a:r>
              <a:rPr lang="en-GB" altLang="en-US" sz="1800" dirty="0" err="1" smtClean="0"/>
              <a:t>lık</a:t>
            </a:r>
            <a:r>
              <a:rPr lang="th-TH" altLang="en-US" sz="1800" dirty="0" smtClean="0"/>
              <a:t> </a:t>
            </a:r>
            <a:r>
              <a:rPr lang="en-GB" altLang="en-US" sz="1800" dirty="0" err="1" smtClean="0"/>
              <a:t>kod</a:t>
            </a:r>
            <a:r>
              <a:rPr lang="en-GB" altLang="en-US" sz="1800" dirty="0" smtClean="0"/>
              <a:t> </a:t>
            </a:r>
            <a:r>
              <a:rPr lang="en-GB" altLang="en-US" sz="1800" dirty="0" err="1" smtClean="0"/>
              <a:t>çözücüde</a:t>
            </a:r>
            <a:r>
              <a:rPr lang="th-TH" altLang="en-US" sz="1800" dirty="0" smtClean="0"/>
              <a:t> </a:t>
            </a:r>
            <a:r>
              <a:rPr lang="th-TH" altLang="en-US" sz="1800" i="1" dirty="0" smtClean="0"/>
              <a:t>Enable</a:t>
            </a:r>
            <a:r>
              <a:rPr lang="en-GB" altLang="en-US" sz="1800" i="1" dirty="0" smtClean="0"/>
              <a:t> </a:t>
            </a:r>
            <a:r>
              <a:rPr lang="en-GB" altLang="en-US" sz="1800" dirty="0" err="1" smtClean="0"/>
              <a:t>girdisi</a:t>
            </a:r>
            <a:r>
              <a:rPr lang="en-GB" altLang="en-US" sz="1800" dirty="0" smtClean="0"/>
              <a:t> yok</a:t>
            </a:r>
            <a:endParaRPr lang="th-TH" altLang="en-US" sz="1800" i="1" dirty="0" smtClean="0"/>
          </a:p>
        </p:txBody>
      </p:sp>
      <p:pic>
        <p:nvPicPr>
          <p:cNvPr id="59399" name="Picture 6" descr="AACFLPD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658938"/>
            <a:ext cx="4897438" cy="359410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2 Veri Yer Tutucusu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F5AEA1A0-3820-4267-A980-E7C7D37E8346}" type="datetime1">
              <a:rPr lang="tr-TR" altLang="en-US" smtClean="0"/>
              <a:t>11.05.2020</a:t>
            </a:fld>
            <a:endParaRPr lang="th-TH" altLang="en-US" smtClean="0"/>
          </a:p>
        </p:txBody>
      </p:sp>
      <p:sp>
        <p:nvSpPr>
          <p:cNvPr id="60419" name="3 Altbilgi Yer Tutucusu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smtClean="0"/>
              <a:t>Sayısal Mantık Tasarımı</a:t>
            </a:r>
            <a:endParaRPr lang="th-TH" altLang="en-US" smtClean="0"/>
          </a:p>
        </p:txBody>
      </p:sp>
      <p:sp>
        <p:nvSpPr>
          <p:cNvPr id="60420" name="4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F50180CC-8EFA-4DD4-8E5E-4C9327653870}" type="slidenum">
              <a:rPr lang="en-US" altLang="en-US" smtClean="0"/>
              <a:pPr/>
              <a:t>6</a:t>
            </a:fld>
            <a:endParaRPr lang="th-TH" altLang="en-US" smtClean="0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dirty="0" err="1" smtClean="0"/>
              <a:t>Kod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Çözücülerle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Fonksiyonları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Gerçekleştirme</a:t>
            </a:r>
            <a:endParaRPr lang="en-US" altLang="en-US" sz="3000" dirty="0" smtClean="0"/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108075"/>
            <a:ext cx="8610600" cy="5368925"/>
          </a:xfrm>
          <a:noFill/>
        </p:spPr>
        <p:txBody>
          <a:bodyPr/>
          <a:lstStyle/>
          <a:p>
            <a:pPr eaLnBrk="1" hangingPunct="1"/>
            <a:r>
              <a:rPr lang="en-US" altLang="en-US" dirty="0" err="1" smtClean="0"/>
              <a:t>Örnek</a:t>
            </a:r>
            <a:r>
              <a:rPr lang="en-US" altLang="en-US" dirty="0" smtClean="0"/>
              <a:t>: Tam </a:t>
            </a:r>
            <a:r>
              <a:rPr lang="en-US" altLang="en-US" dirty="0" err="1" smtClean="0"/>
              <a:t>Toplayıcı</a:t>
            </a:r>
            <a:endParaRPr lang="en-US" altLang="en-US" sz="1800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1800" dirty="0" smtClean="0"/>
              <a:t>S(x, y, z) = </a:t>
            </a:r>
            <a:r>
              <a:rPr lang="en-US" altLang="en-US" sz="1800" dirty="0" smtClean="0">
                <a:latin typeface="Symbol" pitchFamily="18" charset="2"/>
              </a:rPr>
              <a:t>S</a:t>
            </a:r>
            <a:r>
              <a:rPr lang="en-US" altLang="en-US" sz="1800" dirty="0" smtClean="0"/>
              <a:t> (1,2,4,7)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1800" dirty="0" smtClean="0"/>
              <a:t>C(x, y, z) = </a:t>
            </a:r>
            <a:r>
              <a:rPr lang="en-US" altLang="en-US" sz="1800" dirty="0" smtClean="0">
                <a:latin typeface="Symbol" pitchFamily="18" charset="2"/>
              </a:rPr>
              <a:t>S</a:t>
            </a:r>
            <a:r>
              <a:rPr lang="en-US" altLang="en-US" sz="1800" dirty="0" smtClean="0"/>
              <a:t> (3,5,6,7)</a:t>
            </a:r>
          </a:p>
        </p:txBody>
      </p:sp>
      <p:grpSp>
        <p:nvGrpSpPr>
          <p:cNvPr id="60423" name="Group 50"/>
          <p:cNvGrpSpPr>
            <a:grpSpLocks/>
          </p:cNvGrpSpPr>
          <p:nvPr/>
        </p:nvGrpSpPr>
        <p:grpSpPr bwMode="auto">
          <a:xfrm>
            <a:off x="990600" y="2895600"/>
            <a:ext cx="2286000" cy="2830513"/>
            <a:chOff x="3456" y="914"/>
            <a:chExt cx="1152" cy="1776"/>
          </a:xfrm>
        </p:grpSpPr>
        <p:graphicFrame>
          <p:nvGraphicFramePr>
            <p:cNvPr id="60425" name="Object 51"/>
            <p:cNvGraphicFramePr>
              <a:graphicFrameLocks noChangeAspect="1"/>
            </p:cNvGraphicFramePr>
            <p:nvPr/>
          </p:nvGraphicFramePr>
          <p:xfrm>
            <a:off x="3456" y="914"/>
            <a:ext cx="1142" cy="17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65" name="Document" r:id="rId4" imgW="1839116" imgH="2338308" progId="Word.Document.8">
                    <p:embed/>
                  </p:oleObj>
                </mc:Choice>
                <mc:Fallback>
                  <p:oleObj name="Document" r:id="rId4" imgW="1839116" imgH="2338308" progId="Word.Document.8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914"/>
                          <a:ext cx="1142" cy="17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26" name="Line 52"/>
            <p:cNvSpPr>
              <a:spLocks noChangeShapeType="1"/>
            </p:cNvSpPr>
            <p:nvPr/>
          </p:nvSpPr>
          <p:spPr bwMode="auto">
            <a:xfrm>
              <a:off x="3504" y="1076"/>
              <a:ext cx="1104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0424" name="Picture 53" descr="AACFLPE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67000"/>
            <a:ext cx="49530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3 Veri Yer Tutucusu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E4AC2D8A-73D0-4378-AB0C-D96E7C3B75A8}" type="datetime1">
              <a:rPr lang="tr-TR" altLang="en-US" smtClean="0"/>
              <a:t>11.05.2020</a:t>
            </a:fld>
            <a:endParaRPr lang="th-TH" altLang="en-US" smtClean="0"/>
          </a:p>
        </p:txBody>
      </p:sp>
      <p:sp>
        <p:nvSpPr>
          <p:cNvPr id="61443" name="4 Altbilgi Yer Tutucusu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smtClean="0"/>
              <a:t>Sayısal Mantık Tasarımı</a:t>
            </a:r>
            <a:endParaRPr lang="th-TH" altLang="en-US" smtClean="0"/>
          </a:p>
        </p:txBody>
      </p:sp>
      <p:sp>
        <p:nvSpPr>
          <p:cNvPr id="6144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4AE30525-EED0-4323-8929-34C9D3E6EB0F}" type="slidenum">
              <a:rPr lang="en-US" altLang="en-US" smtClean="0"/>
              <a:pPr/>
              <a:t>7</a:t>
            </a:fld>
            <a:endParaRPr lang="th-TH" altLang="en-US" smtClean="0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 err="1" smtClean="0"/>
              <a:t>Kodlayıcılar</a:t>
            </a:r>
            <a:r>
              <a:rPr lang="en-GB" altLang="en-US" sz="3600" dirty="0" smtClean="0"/>
              <a:t> (Encoders)</a:t>
            </a:r>
            <a:endParaRPr lang="th-TH" altLang="en-US" sz="3600" dirty="0" smtClean="0"/>
          </a:p>
        </p:txBody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i="1" dirty="0" err="1" smtClean="0"/>
              <a:t>Kodlayıcı</a:t>
            </a:r>
            <a:r>
              <a:rPr lang="th-TH" altLang="en-US" i="1" dirty="0" smtClean="0"/>
              <a:t>: </a:t>
            </a:r>
            <a:r>
              <a:rPr lang="th-TH" altLang="en-US" i="1" dirty="0" smtClean="0">
                <a:cs typeface="Arial" charset="0"/>
              </a:rPr>
              <a:t>2</a:t>
            </a:r>
            <a:r>
              <a:rPr lang="th-TH" altLang="en-US" i="1" baseline="30000" dirty="0" smtClean="0"/>
              <a:t>n</a:t>
            </a:r>
            <a:r>
              <a:rPr lang="th-TH" altLang="en-US" i="1" dirty="0" smtClean="0"/>
              <a:t> </a:t>
            </a:r>
            <a:r>
              <a:rPr lang="en-GB" altLang="en-US" dirty="0" err="1" smtClean="0"/>
              <a:t>girdi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hattını</a:t>
            </a:r>
            <a:r>
              <a:rPr lang="en-GB" altLang="en-US" dirty="0" smtClean="0"/>
              <a:t> </a:t>
            </a:r>
            <a:r>
              <a:rPr lang="th-TH" altLang="en-US" i="1" dirty="0" smtClean="0"/>
              <a:t>n </a:t>
            </a:r>
            <a:r>
              <a:rPr lang="en-GB" altLang="en-US" dirty="0" err="1" smtClean="0"/>
              <a:t>çıktı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hattına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çevirir</a:t>
            </a:r>
            <a:endParaRPr lang="th-TH" altLang="en-US" dirty="0" smtClean="0"/>
          </a:p>
          <a:p>
            <a:pPr lvl="1" eaLnBrk="1" hangingPunct="1"/>
            <a:r>
              <a:rPr lang="en-GB" altLang="en-US" dirty="0" err="1" smtClean="0"/>
              <a:t>Girdi</a:t>
            </a:r>
            <a:r>
              <a:rPr lang="th-TH" altLang="en-US" dirty="0" smtClean="0"/>
              <a:t>: </a:t>
            </a:r>
            <a:r>
              <a:rPr lang="th-TH" altLang="en-US" i="1" dirty="0" smtClean="0">
                <a:cs typeface="Arial" charset="0"/>
              </a:rPr>
              <a:t>2</a:t>
            </a:r>
            <a:r>
              <a:rPr lang="th-TH" altLang="en-US" i="1" baseline="30000" dirty="0" smtClean="0"/>
              <a:t>n</a:t>
            </a:r>
            <a:r>
              <a:rPr lang="th-TH" altLang="en-US" i="1" dirty="0" smtClean="0"/>
              <a:t> </a:t>
            </a:r>
            <a:r>
              <a:rPr lang="en-GB" altLang="en-US" dirty="0" smtClean="0"/>
              <a:t>hat</a:t>
            </a:r>
            <a:endParaRPr lang="th-TH" altLang="en-US" dirty="0" smtClean="0"/>
          </a:p>
          <a:p>
            <a:pPr lvl="1" eaLnBrk="1" hangingPunct="1"/>
            <a:r>
              <a:rPr lang="en-GB" altLang="en-US" dirty="0" err="1" smtClean="0"/>
              <a:t>Çıktı</a:t>
            </a:r>
            <a:r>
              <a:rPr lang="th-TH" altLang="en-US" dirty="0" smtClean="0"/>
              <a:t>: </a:t>
            </a:r>
            <a:r>
              <a:rPr lang="th-TH" altLang="en-US" i="1" dirty="0" smtClean="0"/>
              <a:t>n </a:t>
            </a:r>
            <a:r>
              <a:rPr lang="th-TH" altLang="en-US" dirty="0" smtClean="0"/>
              <a:t>bit</a:t>
            </a:r>
          </a:p>
          <a:p>
            <a:pPr lvl="1" eaLnBrk="1" hangingPunct="1"/>
            <a:r>
              <a:rPr lang="en-GB" altLang="en-US" dirty="0" err="1" smtClean="0"/>
              <a:t>Çıktı</a:t>
            </a:r>
            <a:r>
              <a:rPr lang="en-GB" altLang="en-US" dirty="0" smtClean="0"/>
              <a:t>, 1 </a:t>
            </a:r>
            <a:r>
              <a:rPr lang="en-GB" altLang="en-US" dirty="0" err="1" smtClean="0"/>
              <a:t>olan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girdinin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ikili</a:t>
            </a:r>
            <a:r>
              <a:rPr lang="en-GB" altLang="en-US" dirty="0" smtClean="0"/>
              <a:t> (binary) </a:t>
            </a:r>
            <a:r>
              <a:rPr lang="en-GB" altLang="en-US" dirty="0" err="1" smtClean="0"/>
              <a:t>kodu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olur</a:t>
            </a:r>
            <a:endParaRPr lang="th-TH" altLang="en-US" dirty="0" smtClean="0"/>
          </a:p>
          <a:p>
            <a:pPr eaLnBrk="1" hangingPunct="1"/>
            <a:r>
              <a:rPr lang="en-GB" altLang="en-US" dirty="0" err="1" smtClean="0"/>
              <a:t>Doğruluk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tablosu</a:t>
            </a:r>
            <a:r>
              <a:rPr lang="th-TH" altLang="en-US" dirty="0" smtClean="0"/>
              <a:t> (</a:t>
            </a:r>
            <a:r>
              <a:rPr lang="th-TH" altLang="en-US" i="1" dirty="0" smtClean="0"/>
              <a:t>n=3</a:t>
            </a:r>
            <a:r>
              <a:rPr lang="th-TH" altLang="en-US" dirty="0" smtClean="0"/>
              <a:t>):</a:t>
            </a:r>
          </a:p>
        </p:txBody>
      </p:sp>
      <p:pic>
        <p:nvPicPr>
          <p:cNvPr id="614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09900" y="1409700"/>
            <a:ext cx="3581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3 Veri Yer Tutucusu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6FFD421B-A668-46D8-B038-6548023D1916}" type="datetime1">
              <a:rPr lang="tr-TR" altLang="en-US" smtClean="0"/>
              <a:t>11.05.2020</a:t>
            </a:fld>
            <a:endParaRPr lang="th-TH" altLang="en-US" smtClean="0"/>
          </a:p>
        </p:txBody>
      </p:sp>
      <p:sp>
        <p:nvSpPr>
          <p:cNvPr id="62467" name="4 Altbilgi Yer Tutucusu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smtClean="0"/>
              <a:t>Sayısal Mantık Tasarımı</a:t>
            </a:r>
            <a:endParaRPr lang="th-TH" altLang="en-US" smtClean="0"/>
          </a:p>
        </p:txBody>
      </p:sp>
      <p:sp>
        <p:nvSpPr>
          <p:cNvPr id="62468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4DB194FF-E3E0-4EFF-9636-F5734FE25F4A}" type="slidenum">
              <a:rPr lang="en-US" altLang="en-US" smtClean="0"/>
              <a:pPr/>
              <a:t>8</a:t>
            </a:fld>
            <a:endParaRPr lang="th-TH" altLang="en-US" smtClean="0"/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8’e 3’lük </a:t>
            </a:r>
            <a:r>
              <a:rPr lang="en-US" altLang="en-US" sz="3600" dirty="0" err="1" smtClean="0"/>
              <a:t>ikili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kodlayıcı</a:t>
            </a:r>
            <a:endParaRPr lang="th-TH" altLang="en-US" sz="3600" dirty="0" smtClean="0"/>
          </a:p>
        </p:txBody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8’e 3’lük, </a:t>
            </a:r>
            <a:r>
              <a:rPr lang="en-US" altLang="en-US" dirty="0" err="1" smtClean="0"/>
              <a:t>girdileri</a:t>
            </a:r>
            <a:r>
              <a:rPr lang="en-US" altLang="en-US" dirty="0" smtClean="0"/>
              <a:t> D</a:t>
            </a:r>
            <a:r>
              <a:rPr lang="en-US" altLang="en-US" baseline="-25000" dirty="0" smtClean="0"/>
              <a:t>0</a:t>
            </a:r>
            <a:r>
              <a:rPr lang="en-US" altLang="en-US" dirty="0" smtClean="0"/>
              <a:t>-D</a:t>
            </a:r>
            <a:r>
              <a:rPr lang="en-US" altLang="en-US" baseline="-25000" dirty="0" smtClean="0"/>
              <a:t>7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olan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ikili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kodlayıcı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için</a:t>
            </a:r>
            <a:r>
              <a:rPr lang="en-US" altLang="en-US" dirty="0"/>
              <a:t> X,Y,Z </a:t>
            </a:r>
            <a:r>
              <a:rPr lang="en-US" altLang="en-US" dirty="0" err="1" smtClean="0"/>
              <a:t>çıktılarının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mantıksal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ifadeleri</a:t>
            </a:r>
            <a:r>
              <a:rPr lang="en-US" altLang="en-US" dirty="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8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                </a:t>
            </a:r>
            <a:r>
              <a:rPr lang="en-US" altLang="en-US" sz="2000" dirty="0" smtClean="0">
                <a:solidFill>
                  <a:srgbClr val="990000"/>
                </a:solidFill>
              </a:rPr>
              <a:t>Z 	= D</a:t>
            </a:r>
            <a:r>
              <a:rPr lang="en-US" altLang="en-US" sz="2000" baseline="-25000" dirty="0" smtClean="0">
                <a:solidFill>
                  <a:srgbClr val="990000"/>
                </a:solidFill>
              </a:rPr>
              <a:t>1</a:t>
            </a:r>
            <a:r>
              <a:rPr lang="en-US" altLang="en-US" sz="2000" dirty="0" smtClean="0">
                <a:solidFill>
                  <a:srgbClr val="990000"/>
                </a:solidFill>
              </a:rPr>
              <a:t> + D</a:t>
            </a:r>
            <a:r>
              <a:rPr lang="en-US" altLang="en-US" sz="2000" baseline="-25000" dirty="0" smtClean="0">
                <a:solidFill>
                  <a:srgbClr val="990000"/>
                </a:solidFill>
              </a:rPr>
              <a:t>3</a:t>
            </a:r>
            <a:r>
              <a:rPr lang="en-US" altLang="en-US" sz="2000" dirty="0" smtClean="0">
                <a:solidFill>
                  <a:srgbClr val="990000"/>
                </a:solidFill>
              </a:rPr>
              <a:t> + D</a:t>
            </a:r>
            <a:r>
              <a:rPr lang="en-US" altLang="en-US" sz="2000" baseline="-25000" dirty="0" smtClean="0">
                <a:solidFill>
                  <a:srgbClr val="990000"/>
                </a:solidFill>
              </a:rPr>
              <a:t>5</a:t>
            </a:r>
            <a:r>
              <a:rPr lang="en-US" altLang="en-US" sz="2000" dirty="0" smtClean="0">
                <a:solidFill>
                  <a:srgbClr val="990000"/>
                </a:solidFill>
              </a:rPr>
              <a:t> + D</a:t>
            </a:r>
            <a:r>
              <a:rPr lang="en-US" altLang="en-US" sz="2000" baseline="-25000" dirty="0" smtClean="0">
                <a:solidFill>
                  <a:srgbClr val="990000"/>
                </a:solidFill>
              </a:rPr>
              <a:t>7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>
                <a:solidFill>
                  <a:srgbClr val="990000"/>
                </a:solidFill>
              </a:rPr>
              <a:t>                   Y	= D</a:t>
            </a:r>
            <a:r>
              <a:rPr lang="en-US" altLang="en-US" sz="2000" baseline="-25000" dirty="0" smtClean="0">
                <a:solidFill>
                  <a:srgbClr val="990000"/>
                </a:solidFill>
              </a:rPr>
              <a:t>2</a:t>
            </a:r>
            <a:r>
              <a:rPr lang="en-US" altLang="en-US" sz="2000" dirty="0" smtClean="0">
                <a:solidFill>
                  <a:srgbClr val="990000"/>
                </a:solidFill>
              </a:rPr>
              <a:t> + D</a:t>
            </a:r>
            <a:r>
              <a:rPr lang="en-US" altLang="en-US" sz="2000" baseline="-25000" dirty="0" smtClean="0">
                <a:solidFill>
                  <a:srgbClr val="990000"/>
                </a:solidFill>
              </a:rPr>
              <a:t>3</a:t>
            </a:r>
            <a:r>
              <a:rPr lang="en-US" altLang="en-US" sz="2000" dirty="0" smtClean="0">
                <a:solidFill>
                  <a:srgbClr val="990000"/>
                </a:solidFill>
              </a:rPr>
              <a:t> + D</a:t>
            </a:r>
            <a:r>
              <a:rPr lang="en-US" altLang="en-US" sz="2000" baseline="-25000" dirty="0" smtClean="0">
                <a:solidFill>
                  <a:srgbClr val="990000"/>
                </a:solidFill>
              </a:rPr>
              <a:t>6</a:t>
            </a:r>
            <a:r>
              <a:rPr lang="en-US" altLang="en-US" sz="2000" dirty="0" smtClean="0">
                <a:solidFill>
                  <a:srgbClr val="990000"/>
                </a:solidFill>
              </a:rPr>
              <a:t> + D</a:t>
            </a:r>
            <a:r>
              <a:rPr lang="en-US" altLang="en-US" sz="2000" baseline="-25000" dirty="0" smtClean="0">
                <a:solidFill>
                  <a:srgbClr val="990000"/>
                </a:solidFill>
              </a:rPr>
              <a:t>7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>
                <a:solidFill>
                  <a:srgbClr val="990000"/>
                </a:solidFill>
              </a:rPr>
              <a:t>                   X 	= D</a:t>
            </a:r>
            <a:r>
              <a:rPr lang="en-US" altLang="en-US" sz="2000" baseline="-25000" dirty="0" smtClean="0">
                <a:solidFill>
                  <a:srgbClr val="990000"/>
                </a:solidFill>
              </a:rPr>
              <a:t>4</a:t>
            </a:r>
            <a:r>
              <a:rPr lang="en-US" altLang="en-US" sz="2000" dirty="0" smtClean="0">
                <a:solidFill>
                  <a:srgbClr val="990000"/>
                </a:solidFill>
              </a:rPr>
              <a:t> + D</a:t>
            </a:r>
            <a:r>
              <a:rPr lang="en-US" altLang="en-US" sz="2000" baseline="-25000" dirty="0" smtClean="0">
                <a:solidFill>
                  <a:srgbClr val="990000"/>
                </a:solidFill>
              </a:rPr>
              <a:t>5</a:t>
            </a:r>
            <a:r>
              <a:rPr lang="en-US" altLang="en-US" sz="2000" dirty="0" smtClean="0">
                <a:solidFill>
                  <a:srgbClr val="990000"/>
                </a:solidFill>
              </a:rPr>
              <a:t> + D</a:t>
            </a:r>
            <a:r>
              <a:rPr lang="en-US" altLang="en-US" sz="2000" baseline="-25000" dirty="0" smtClean="0">
                <a:solidFill>
                  <a:srgbClr val="990000"/>
                </a:solidFill>
              </a:rPr>
              <a:t>6</a:t>
            </a:r>
            <a:r>
              <a:rPr lang="en-US" altLang="en-US" sz="2000" dirty="0" smtClean="0">
                <a:solidFill>
                  <a:srgbClr val="990000"/>
                </a:solidFill>
              </a:rPr>
              <a:t> +D</a:t>
            </a:r>
            <a:r>
              <a:rPr lang="en-US" altLang="en-US" sz="2000" baseline="-25000" dirty="0" smtClean="0">
                <a:solidFill>
                  <a:srgbClr val="990000"/>
                </a:solidFill>
              </a:rPr>
              <a:t>7</a:t>
            </a:r>
          </a:p>
          <a:p>
            <a:pPr eaLnBrk="1" hangingPunct="1"/>
            <a:r>
              <a:rPr lang="en-GB" altLang="en-US" sz="2000" dirty="0" err="1" smtClean="0"/>
              <a:t>Herhangi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bir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anda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yalnızca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tek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girdi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hattı</a:t>
            </a:r>
            <a:r>
              <a:rPr lang="en-GB" altLang="en-US" sz="2000" dirty="0" smtClean="0"/>
              <a:t> 1 </a:t>
            </a:r>
            <a:r>
              <a:rPr lang="en-GB" altLang="en-US" sz="2000" dirty="0" err="1" smtClean="0"/>
              <a:t>değerine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sahip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olacaktır</a:t>
            </a:r>
            <a:r>
              <a:rPr lang="en-GB" altLang="en-US" sz="2000" dirty="0" smtClean="0"/>
              <a:t>.</a:t>
            </a:r>
            <a:endParaRPr lang="th-TH" altLang="en-US" sz="2000" dirty="0" smtClean="0"/>
          </a:p>
        </p:txBody>
      </p:sp>
      <p:grpSp>
        <p:nvGrpSpPr>
          <p:cNvPr id="62471" name="Group 4"/>
          <p:cNvGrpSpPr>
            <a:grpSpLocks/>
          </p:cNvGrpSpPr>
          <p:nvPr/>
        </p:nvGrpSpPr>
        <p:grpSpPr bwMode="auto">
          <a:xfrm>
            <a:off x="1066800" y="3886200"/>
            <a:ext cx="6769100" cy="2559050"/>
            <a:chOff x="1392" y="1440"/>
            <a:chExt cx="3936" cy="1612"/>
          </a:xfrm>
        </p:grpSpPr>
        <p:sp>
          <p:nvSpPr>
            <p:cNvPr id="62472" name="Text Box 5"/>
            <p:cNvSpPr txBox="1">
              <a:spLocks noChangeArrowheads="1"/>
            </p:cNvSpPr>
            <p:nvPr/>
          </p:nvSpPr>
          <p:spPr bwMode="auto">
            <a:xfrm>
              <a:off x="1392" y="1440"/>
              <a:ext cx="275" cy="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en-GB" altLang="en-US" sz="1600">
                  <a:latin typeface="Times New Roman" pitchFamily="18" charset="0"/>
                </a:rPr>
                <a:t>D</a:t>
              </a:r>
              <a:r>
                <a:rPr lang="en-GB" altLang="en-US" sz="1600" baseline="-25000">
                  <a:latin typeface="Times New Roman" pitchFamily="18" charset="0"/>
                </a:rPr>
                <a:t>0</a:t>
              </a:r>
            </a:p>
            <a:p>
              <a:pPr>
                <a:spcBef>
                  <a:spcPct val="30000"/>
                </a:spcBef>
              </a:pPr>
              <a:r>
                <a:rPr lang="en-GB" altLang="en-US" sz="1600">
                  <a:latin typeface="Times New Roman" pitchFamily="18" charset="0"/>
                </a:rPr>
                <a:t>D</a:t>
              </a:r>
              <a:r>
                <a:rPr lang="en-GB" altLang="en-US" sz="1600" baseline="-25000">
                  <a:latin typeface="Times New Roman" pitchFamily="18" charset="0"/>
                </a:rPr>
                <a:t>1</a:t>
              </a:r>
            </a:p>
            <a:p>
              <a:pPr>
                <a:spcBef>
                  <a:spcPct val="30000"/>
                </a:spcBef>
              </a:pPr>
              <a:r>
                <a:rPr lang="en-GB" altLang="en-US" sz="1600">
                  <a:latin typeface="Times New Roman" pitchFamily="18" charset="0"/>
                </a:rPr>
                <a:t>D</a:t>
              </a:r>
              <a:r>
                <a:rPr lang="en-GB" altLang="en-US" sz="1600" baseline="-25000">
                  <a:latin typeface="Times New Roman" pitchFamily="18" charset="0"/>
                </a:rPr>
                <a:t>2</a:t>
              </a:r>
            </a:p>
            <a:p>
              <a:pPr>
                <a:spcBef>
                  <a:spcPct val="30000"/>
                </a:spcBef>
              </a:pPr>
              <a:r>
                <a:rPr lang="en-GB" altLang="en-US" sz="1600">
                  <a:latin typeface="Times New Roman" pitchFamily="18" charset="0"/>
                </a:rPr>
                <a:t>D</a:t>
              </a:r>
              <a:r>
                <a:rPr lang="en-GB" altLang="en-US" sz="1600" baseline="-25000">
                  <a:latin typeface="Times New Roman" pitchFamily="18" charset="0"/>
                </a:rPr>
                <a:t>3</a:t>
              </a:r>
            </a:p>
            <a:p>
              <a:pPr>
                <a:spcBef>
                  <a:spcPct val="30000"/>
                </a:spcBef>
              </a:pPr>
              <a:r>
                <a:rPr lang="en-GB" altLang="en-US" sz="1600">
                  <a:latin typeface="Times New Roman" pitchFamily="18" charset="0"/>
                </a:rPr>
                <a:t>D</a:t>
              </a:r>
              <a:r>
                <a:rPr lang="en-GB" altLang="en-US" sz="1600" baseline="-25000">
                  <a:latin typeface="Times New Roman" pitchFamily="18" charset="0"/>
                </a:rPr>
                <a:t>4</a:t>
              </a:r>
            </a:p>
            <a:p>
              <a:pPr>
                <a:spcBef>
                  <a:spcPct val="30000"/>
                </a:spcBef>
              </a:pPr>
              <a:r>
                <a:rPr lang="en-GB" altLang="en-US" sz="1600">
                  <a:latin typeface="Times New Roman" pitchFamily="18" charset="0"/>
                </a:rPr>
                <a:t>D</a:t>
              </a:r>
              <a:r>
                <a:rPr lang="en-GB" altLang="en-US" sz="1600" baseline="-25000">
                  <a:latin typeface="Times New Roman" pitchFamily="18" charset="0"/>
                </a:rPr>
                <a:t>5</a:t>
              </a:r>
            </a:p>
            <a:p>
              <a:pPr>
                <a:spcBef>
                  <a:spcPct val="30000"/>
                </a:spcBef>
              </a:pPr>
              <a:r>
                <a:rPr lang="en-GB" altLang="en-US" sz="1600">
                  <a:latin typeface="Times New Roman" pitchFamily="18" charset="0"/>
                </a:rPr>
                <a:t>D</a:t>
              </a:r>
              <a:r>
                <a:rPr lang="en-GB" altLang="en-US" sz="1600" baseline="-25000">
                  <a:latin typeface="Times New Roman" pitchFamily="18" charset="0"/>
                </a:rPr>
                <a:t>6</a:t>
              </a:r>
            </a:p>
            <a:p>
              <a:pPr>
                <a:spcBef>
                  <a:spcPct val="30000"/>
                </a:spcBef>
              </a:pPr>
              <a:r>
                <a:rPr lang="en-GB" altLang="en-US" sz="1600">
                  <a:latin typeface="Times New Roman" pitchFamily="18" charset="0"/>
                </a:rPr>
                <a:t>D</a:t>
              </a:r>
              <a:r>
                <a:rPr lang="en-GB" altLang="en-US" sz="1600" baseline="-25000"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62473" name="Line 6"/>
            <p:cNvSpPr>
              <a:spLocks noChangeShapeType="1"/>
            </p:cNvSpPr>
            <p:nvPr/>
          </p:nvSpPr>
          <p:spPr bwMode="auto">
            <a:xfrm>
              <a:off x="1680" y="158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4" name="Line 7"/>
            <p:cNvSpPr>
              <a:spLocks noChangeShapeType="1"/>
            </p:cNvSpPr>
            <p:nvPr/>
          </p:nvSpPr>
          <p:spPr bwMode="auto">
            <a:xfrm>
              <a:off x="2256" y="1728"/>
              <a:ext cx="105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475" name="Group 8"/>
            <p:cNvGrpSpPr>
              <a:grpSpLocks/>
            </p:cNvGrpSpPr>
            <p:nvPr/>
          </p:nvGrpSpPr>
          <p:grpSpPr bwMode="auto">
            <a:xfrm>
              <a:off x="3277" y="2064"/>
              <a:ext cx="336" cy="240"/>
              <a:chOff x="6768" y="11808"/>
              <a:chExt cx="1008" cy="792"/>
            </a:xfrm>
          </p:grpSpPr>
          <p:sp>
            <p:nvSpPr>
              <p:cNvPr id="62522" name="Freeform 9"/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23" name="Line 10"/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24" name="Line 11"/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25" name="Freeform 12"/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9 w 576"/>
                  <a:gd name="T3" fmla="*/ 144 h 432"/>
                  <a:gd name="T4" fmla="*/ 1038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26" name="Freeform 13"/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9 w 576"/>
                  <a:gd name="T3" fmla="*/ 144 h 432"/>
                  <a:gd name="T4" fmla="*/ 1038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476" name="Group 14"/>
            <p:cNvGrpSpPr>
              <a:grpSpLocks/>
            </p:cNvGrpSpPr>
            <p:nvPr/>
          </p:nvGrpSpPr>
          <p:grpSpPr bwMode="auto">
            <a:xfrm>
              <a:off x="3325" y="2784"/>
              <a:ext cx="336" cy="240"/>
              <a:chOff x="6768" y="11808"/>
              <a:chExt cx="1008" cy="792"/>
            </a:xfrm>
          </p:grpSpPr>
          <p:sp>
            <p:nvSpPr>
              <p:cNvPr id="62517" name="Freeform 15"/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18" name="Line 16"/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19" name="Line 17"/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20" name="Freeform 18"/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9 w 576"/>
                  <a:gd name="T3" fmla="*/ 144 h 432"/>
                  <a:gd name="T4" fmla="*/ 1038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21" name="Freeform 19"/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9 w 576"/>
                  <a:gd name="T3" fmla="*/ 144 h 432"/>
                  <a:gd name="T4" fmla="*/ 1038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77" name="Line 20"/>
            <p:cNvSpPr>
              <a:spLocks noChangeShapeType="1"/>
            </p:cNvSpPr>
            <p:nvPr/>
          </p:nvSpPr>
          <p:spPr bwMode="auto">
            <a:xfrm>
              <a:off x="3024" y="2880"/>
              <a:ext cx="33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8" name="Line 21"/>
            <p:cNvSpPr>
              <a:spLocks noChangeShapeType="1"/>
            </p:cNvSpPr>
            <p:nvPr/>
          </p:nvSpPr>
          <p:spPr bwMode="auto">
            <a:xfrm>
              <a:off x="1872" y="1776"/>
              <a:ext cx="0" cy="10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9" name="Line 22"/>
            <p:cNvSpPr>
              <a:spLocks noChangeShapeType="1"/>
            </p:cNvSpPr>
            <p:nvPr/>
          </p:nvSpPr>
          <p:spPr bwMode="auto">
            <a:xfrm>
              <a:off x="2448" y="2928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0" name="Line 23"/>
            <p:cNvSpPr>
              <a:spLocks noChangeShapeType="1"/>
            </p:cNvSpPr>
            <p:nvPr/>
          </p:nvSpPr>
          <p:spPr bwMode="auto">
            <a:xfrm>
              <a:off x="1872" y="2832"/>
              <a:ext cx="14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481" name="Group 24"/>
            <p:cNvGrpSpPr>
              <a:grpSpLocks/>
            </p:cNvGrpSpPr>
            <p:nvPr/>
          </p:nvGrpSpPr>
          <p:grpSpPr bwMode="auto">
            <a:xfrm>
              <a:off x="3277" y="1680"/>
              <a:ext cx="336" cy="240"/>
              <a:chOff x="6768" y="11808"/>
              <a:chExt cx="1008" cy="792"/>
            </a:xfrm>
          </p:grpSpPr>
          <p:sp>
            <p:nvSpPr>
              <p:cNvPr id="62512" name="Freeform 25"/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13" name="Line 26"/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14" name="Line 27"/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15" name="Freeform 28"/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9 w 576"/>
                  <a:gd name="T3" fmla="*/ 144 h 432"/>
                  <a:gd name="T4" fmla="*/ 1038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16" name="Freeform 29"/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9 w 576"/>
                  <a:gd name="T3" fmla="*/ 144 h 432"/>
                  <a:gd name="T4" fmla="*/ 1038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82" name="Line 30"/>
            <p:cNvSpPr>
              <a:spLocks noChangeShapeType="1"/>
            </p:cNvSpPr>
            <p:nvPr/>
          </p:nvSpPr>
          <p:spPr bwMode="auto">
            <a:xfrm>
              <a:off x="1680" y="177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3" name="Line 31"/>
            <p:cNvSpPr>
              <a:spLocks noChangeShapeType="1"/>
            </p:cNvSpPr>
            <p:nvPr/>
          </p:nvSpPr>
          <p:spPr bwMode="auto">
            <a:xfrm>
              <a:off x="1632" y="2352"/>
              <a:ext cx="62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4" name="Line 32"/>
            <p:cNvSpPr>
              <a:spLocks noChangeShapeType="1"/>
            </p:cNvSpPr>
            <p:nvPr/>
          </p:nvSpPr>
          <p:spPr bwMode="auto">
            <a:xfrm>
              <a:off x="2256" y="1728"/>
              <a:ext cx="0" cy="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5" name="Line 33"/>
            <p:cNvSpPr>
              <a:spLocks noChangeShapeType="1"/>
            </p:cNvSpPr>
            <p:nvPr/>
          </p:nvSpPr>
          <p:spPr bwMode="auto">
            <a:xfrm>
              <a:off x="1632" y="2544"/>
              <a:ext cx="81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6" name="Line 34"/>
            <p:cNvSpPr>
              <a:spLocks noChangeShapeType="1"/>
            </p:cNvSpPr>
            <p:nvPr/>
          </p:nvSpPr>
          <p:spPr bwMode="auto">
            <a:xfrm>
              <a:off x="2448" y="1776"/>
              <a:ext cx="0" cy="115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7" name="Line 35"/>
            <p:cNvSpPr>
              <a:spLocks noChangeShapeType="1"/>
            </p:cNvSpPr>
            <p:nvPr/>
          </p:nvSpPr>
          <p:spPr bwMode="auto">
            <a:xfrm>
              <a:off x="2448" y="1776"/>
              <a:ext cx="86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8" name="Line 36"/>
            <p:cNvSpPr>
              <a:spLocks noChangeShapeType="1"/>
            </p:cNvSpPr>
            <p:nvPr/>
          </p:nvSpPr>
          <p:spPr bwMode="auto">
            <a:xfrm>
              <a:off x="1632" y="2784"/>
              <a:ext cx="10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9" name="Oval 37"/>
            <p:cNvSpPr>
              <a:spLocks noChangeArrowheads="1"/>
            </p:cNvSpPr>
            <p:nvPr/>
          </p:nvSpPr>
          <p:spPr bwMode="auto">
            <a:xfrm>
              <a:off x="2420" y="25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endParaRPr lang="tr-TR" altLang="en-US"/>
            </a:p>
          </p:txBody>
        </p:sp>
        <p:sp>
          <p:nvSpPr>
            <p:cNvPr id="62490" name="Line 38"/>
            <p:cNvSpPr>
              <a:spLocks noChangeShapeType="1"/>
            </p:cNvSpPr>
            <p:nvPr/>
          </p:nvSpPr>
          <p:spPr bwMode="auto">
            <a:xfrm>
              <a:off x="2640" y="1824"/>
              <a:ext cx="0" cy="96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1" name="Line 39"/>
            <p:cNvSpPr>
              <a:spLocks noChangeShapeType="1"/>
            </p:cNvSpPr>
            <p:nvPr/>
          </p:nvSpPr>
          <p:spPr bwMode="auto">
            <a:xfrm>
              <a:off x="2640" y="1824"/>
              <a:ext cx="67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2" name="Line 40"/>
            <p:cNvSpPr>
              <a:spLocks noChangeShapeType="1"/>
            </p:cNvSpPr>
            <p:nvPr/>
          </p:nvSpPr>
          <p:spPr bwMode="auto">
            <a:xfrm>
              <a:off x="1632" y="2976"/>
              <a:ext cx="172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3" name="Line 41"/>
            <p:cNvSpPr>
              <a:spLocks noChangeShapeType="1"/>
            </p:cNvSpPr>
            <p:nvPr/>
          </p:nvSpPr>
          <p:spPr bwMode="auto">
            <a:xfrm>
              <a:off x="2832" y="1872"/>
              <a:ext cx="0" cy="110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4" name="Oval 42"/>
            <p:cNvSpPr>
              <a:spLocks noChangeArrowheads="1"/>
            </p:cNvSpPr>
            <p:nvPr/>
          </p:nvSpPr>
          <p:spPr bwMode="auto">
            <a:xfrm>
              <a:off x="2608" y="21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endParaRPr lang="tr-TR" altLang="en-US"/>
            </a:p>
          </p:txBody>
        </p:sp>
        <p:sp>
          <p:nvSpPr>
            <p:cNvPr id="62495" name="Oval 43"/>
            <p:cNvSpPr>
              <a:spLocks noChangeArrowheads="1"/>
            </p:cNvSpPr>
            <p:nvPr/>
          </p:nvSpPr>
          <p:spPr bwMode="auto">
            <a:xfrm>
              <a:off x="2800" y="22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 algn="ctr"/>
              <a:endParaRPr lang="en-GB" altLang="en-US" sz="2400" b="1">
                <a:latin typeface="Times New Roman" pitchFamily="18" charset="0"/>
              </a:endParaRPr>
            </a:p>
          </p:txBody>
        </p:sp>
        <p:sp>
          <p:nvSpPr>
            <p:cNvPr id="62496" name="Oval 44"/>
            <p:cNvSpPr>
              <a:spLocks noChangeArrowheads="1"/>
            </p:cNvSpPr>
            <p:nvPr/>
          </p:nvSpPr>
          <p:spPr bwMode="auto">
            <a:xfrm>
              <a:off x="2804" y="29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endParaRPr lang="tr-TR" altLang="en-US"/>
            </a:p>
          </p:txBody>
        </p:sp>
        <p:sp>
          <p:nvSpPr>
            <p:cNvPr id="62497" name="Line 45"/>
            <p:cNvSpPr>
              <a:spLocks noChangeShapeType="1"/>
            </p:cNvSpPr>
            <p:nvPr/>
          </p:nvSpPr>
          <p:spPr bwMode="auto">
            <a:xfrm>
              <a:off x="2832" y="1872"/>
              <a:ext cx="48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8" name="Line 46"/>
            <p:cNvSpPr>
              <a:spLocks noChangeShapeType="1"/>
            </p:cNvSpPr>
            <p:nvPr/>
          </p:nvSpPr>
          <p:spPr bwMode="auto">
            <a:xfrm>
              <a:off x="1680" y="1968"/>
              <a:ext cx="38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9" name="Line 47"/>
            <p:cNvSpPr>
              <a:spLocks noChangeShapeType="1"/>
            </p:cNvSpPr>
            <p:nvPr/>
          </p:nvSpPr>
          <p:spPr bwMode="auto">
            <a:xfrm>
              <a:off x="2064" y="1968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0" name="Line 48"/>
            <p:cNvSpPr>
              <a:spLocks noChangeShapeType="1"/>
            </p:cNvSpPr>
            <p:nvPr/>
          </p:nvSpPr>
          <p:spPr bwMode="auto">
            <a:xfrm>
              <a:off x="1680" y="2160"/>
              <a:ext cx="16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1" name="Line 49"/>
            <p:cNvSpPr>
              <a:spLocks noChangeShapeType="1"/>
            </p:cNvSpPr>
            <p:nvPr/>
          </p:nvSpPr>
          <p:spPr bwMode="auto">
            <a:xfrm>
              <a:off x="2064" y="2112"/>
              <a:ext cx="124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2" name="Line 50"/>
            <p:cNvSpPr>
              <a:spLocks noChangeShapeType="1"/>
            </p:cNvSpPr>
            <p:nvPr/>
          </p:nvSpPr>
          <p:spPr bwMode="auto">
            <a:xfrm>
              <a:off x="2640" y="2208"/>
              <a:ext cx="67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3" name="Line 51"/>
            <p:cNvSpPr>
              <a:spLocks noChangeShapeType="1"/>
            </p:cNvSpPr>
            <p:nvPr/>
          </p:nvSpPr>
          <p:spPr bwMode="auto">
            <a:xfrm>
              <a:off x="2832" y="2256"/>
              <a:ext cx="48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4" name="Line 52"/>
            <p:cNvSpPr>
              <a:spLocks noChangeShapeType="1"/>
            </p:cNvSpPr>
            <p:nvPr/>
          </p:nvSpPr>
          <p:spPr bwMode="auto">
            <a:xfrm>
              <a:off x="3024" y="2160"/>
              <a:ext cx="0" cy="72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5" name="Oval 53"/>
            <p:cNvSpPr>
              <a:spLocks noChangeArrowheads="1"/>
            </p:cNvSpPr>
            <p:nvPr/>
          </p:nvSpPr>
          <p:spPr bwMode="auto">
            <a:xfrm>
              <a:off x="2996" y="21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endParaRPr lang="tr-TR" altLang="en-US"/>
            </a:p>
          </p:txBody>
        </p:sp>
        <p:sp>
          <p:nvSpPr>
            <p:cNvPr id="62506" name="Text Box 54"/>
            <p:cNvSpPr txBox="1">
              <a:spLocks noChangeArrowheads="1"/>
            </p:cNvSpPr>
            <p:nvPr/>
          </p:nvSpPr>
          <p:spPr bwMode="auto">
            <a:xfrm>
              <a:off x="3840" y="2784"/>
              <a:ext cx="14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 b="1">
                  <a:cs typeface="Arial" charset="0"/>
                </a:rPr>
                <a:t>Z = D</a:t>
              </a:r>
              <a:r>
                <a:rPr lang="en-GB" altLang="en-US" sz="1600" b="1" baseline="-25000">
                  <a:cs typeface="Arial" charset="0"/>
                </a:rPr>
                <a:t>1</a:t>
              </a:r>
              <a:r>
                <a:rPr lang="en-GB" altLang="en-US" sz="1600" b="1">
                  <a:cs typeface="Arial" charset="0"/>
                </a:rPr>
                <a:t> + D</a:t>
              </a:r>
              <a:r>
                <a:rPr lang="en-GB" altLang="en-US" sz="1600" b="1" baseline="-25000">
                  <a:cs typeface="Arial" charset="0"/>
                </a:rPr>
                <a:t>3</a:t>
              </a:r>
              <a:r>
                <a:rPr lang="en-GB" altLang="en-US" sz="1600" b="1">
                  <a:cs typeface="Arial" charset="0"/>
                </a:rPr>
                <a:t> + D</a:t>
              </a:r>
              <a:r>
                <a:rPr lang="en-GB" altLang="en-US" sz="1600" b="1" baseline="-25000">
                  <a:cs typeface="Arial" charset="0"/>
                </a:rPr>
                <a:t>5</a:t>
              </a:r>
              <a:r>
                <a:rPr lang="en-GB" altLang="en-US" sz="1600" b="1">
                  <a:cs typeface="Arial" charset="0"/>
                </a:rPr>
                <a:t> + D</a:t>
              </a:r>
              <a:r>
                <a:rPr lang="en-GB" altLang="en-US" sz="1600" b="1" baseline="-25000">
                  <a:cs typeface="Arial" charset="0"/>
                </a:rPr>
                <a:t>7</a:t>
              </a:r>
              <a:endParaRPr lang="en-GB" altLang="en-US" sz="2000" b="1">
                <a:cs typeface="Arial" charset="0"/>
              </a:endParaRPr>
            </a:p>
          </p:txBody>
        </p:sp>
        <p:sp>
          <p:nvSpPr>
            <p:cNvPr id="62507" name="Text Box 55"/>
            <p:cNvSpPr txBox="1">
              <a:spLocks noChangeArrowheads="1"/>
            </p:cNvSpPr>
            <p:nvPr/>
          </p:nvSpPr>
          <p:spPr bwMode="auto">
            <a:xfrm>
              <a:off x="3840" y="2064"/>
              <a:ext cx="14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 b="1">
                  <a:cs typeface="Arial" charset="0"/>
                </a:rPr>
                <a:t>Y = D</a:t>
              </a:r>
              <a:r>
                <a:rPr lang="en-GB" altLang="en-US" sz="1600" b="1" baseline="-25000">
                  <a:cs typeface="Arial" charset="0"/>
                </a:rPr>
                <a:t>2</a:t>
              </a:r>
              <a:r>
                <a:rPr lang="en-GB" altLang="en-US" sz="1600" b="1">
                  <a:cs typeface="Arial" charset="0"/>
                </a:rPr>
                <a:t> + D</a:t>
              </a:r>
              <a:r>
                <a:rPr lang="en-GB" altLang="en-US" sz="1600" b="1" baseline="-25000">
                  <a:cs typeface="Arial" charset="0"/>
                </a:rPr>
                <a:t>3</a:t>
              </a:r>
              <a:r>
                <a:rPr lang="en-GB" altLang="en-US" sz="1600" b="1">
                  <a:cs typeface="Arial" charset="0"/>
                </a:rPr>
                <a:t> + D</a:t>
              </a:r>
              <a:r>
                <a:rPr lang="en-GB" altLang="en-US" sz="1600" b="1" baseline="-25000">
                  <a:cs typeface="Arial" charset="0"/>
                </a:rPr>
                <a:t>6</a:t>
              </a:r>
              <a:r>
                <a:rPr lang="en-GB" altLang="en-US" sz="1600" b="1">
                  <a:cs typeface="Arial" charset="0"/>
                </a:rPr>
                <a:t> + D</a:t>
              </a:r>
              <a:r>
                <a:rPr lang="en-GB" altLang="en-US" sz="1600" b="1" baseline="-25000">
                  <a:cs typeface="Arial" charset="0"/>
                </a:rPr>
                <a:t>7</a:t>
              </a:r>
              <a:endParaRPr lang="en-GB" altLang="en-US" sz="2000" b="1">
                <a:cs typeface="Arial" charset="0"/>
              </a:endParaRPr>
            </a:p>
          </p:txBody>
        </p:sp>
        <p:sp>
          <p:nvSpPr>
            <p:cNvPr id="62508" name="Text Box 56"/>
            <p:cNvSpPr txBox="1">
              <a:spLocks noChangeArrowheads="1"/>
            </p:cNvSpPr>
            <p:nvPr/>
          </p:nvSpPr>
          <p:spPr bwMode="auto">
            <a:xfrm>
              <a:off x="3840" y="1680"/>
              <a:ext cx="14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1600" b="1">
                  <a:cs typeface="Arial" charset="0"/>
                </a:rPr>
                <a:t>X = D</a:t>
              </a:r>
              <a:r>
                <a:rPr lang="en-GB" altLang="en-US" sz="1600" b="1" baseline="-25000">
                  <a:cs typeface="Arial" charset="0"/>
                </a:rPr>
                <a:t>4</a:t>
              </a:r>
              <a:r>
                <a:rPr lang="en-GB" altLang="en-US" sz="1600" b="1">
                  <a:cs typeface="Arial" charset="0"/>
                </a:rPr>
                <a:t> + D</a:t>
              </a:r>
              <a:r>
                <a:rPr lang="en-GB" altLang="en-US" sz="1600" b="1" baseline="-25000">
                  <a:cs typeface="Arial" charset="0"/>
                </a:rPr>
                <a:t>5</a:t>
              </a:r>
              <a:r>
                <a:rPr lang="en-GB" altLang="en-US" sz="1600" b="1">
                  <a:cs typeface="Arial" charset="0"/>
                </a:rPr>
                <a:t> + D</a:t>
              </a:r>
              <a:r>
                <a:rPr lang="en-GB" altLang="en-US" sz="1600" b="1" baseline="-25000">
                  <a:cs typeface="Arial" charset="0"/>
                </a:rPr>
                <a:t>6</a:t>
              </a:r>
              <a:r>
                <a:rPr lang="en-GB" altLang="en-US" sz="1600" b="1">
                  <a:cs typeface="Arial" charset="0"/>
                </a:rPr>
                <a:t> + D</a:t>
              </a:r>
              <a:r>
                <a:rPr lang="en-GB" altLang="en-US" sz="1600" b="1" baseline="-25000">
                  <a:cs typeface="Arial" charset="0"/>
                </a:rPr>
                <a:t>7</a:t>
              </a:r>
              <a:endParaRPr lang="en-GB" altLang="en-US" sz="2000" b="1">
                <a:cs typeface="Arial" charset="0"/>
              </a:endParaRPr>
            </a:p>
          </p:txBody>
        </p:sp>
        <p:sp>
          <p:nvSpPr>
            <p:cNvPr id="62509" name="Line 57"/>
            <p:cNvSpPr>
              <a:spLocks noChangeShapeType="1"/>
            </p:cNvSpPr>
            <p:nvPr/>
          </p:nvSpPr>
          <p:spPr bwMode="auto">
            <a:xfrm>
              <a:off x="3661" y="2894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0" name="Line 58"/>
            <p:cNvSpPr>
              <a:spLocks noChangeShapeType="1"/>
            </p:cNvSpPr>
            <p:nvPr/>
          </p:nvSpPr>
          <p:spPr bwMode="auto">
            <a:xfrm>
              <a:off x="3613" y="2174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1" name="Line 59"/>
            <p:cNvSpPr>
              <a:spLocks noChangeShapeType="1"/>
            </p:cNvSpPr>
            <p:nvPr/>
          </p:nvSpPr>
          <p:spPr bwMode="auto">
            <a:xfrm>
              <a:off x="3613" y="1790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3 Veri Yer Tutucusu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FAB1CB24-7502-4F88-8955-7C63CF494019}" type="datetime1">
              <a:rPr lang="tr-TR" altLang="en-US" smtClean="0"/>
              <a:t>11.05.2020</a:t>
            </a:fld>
            <a:endParaRPr lang="th-TH" altLang="en-US" smtClean="0"/>
          </a:p>
        </p:txBody>
      </p:sp>
      <p:sp>
        <p:nvSpPr>
          <p:cNvPr id="63491" name="4 Altbilgi Yer Tutucusu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en-US" altLang="en-US" smtClean="0"/>
              <a:t>Sayısal Mantık Tasarımı</a:t>
            </a:r>
            <a:endParaRPr lang="th-TH" altLang="en-US" smtClean="0"/>
          </a:p>
        </p:txBody>
      </p:sp>
      <p:sp>
        <p:nvSpPr>
          <p:cNvPr id="63492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B0A5A856-CBB4-4290-8394-1DF551657E9A}" type="slidenum">
              <a:rPr lang="en-US" altLang="en-US" smtClean="0"/>
              <a:pPr/>
              <a:t>9</a:t>
            </a:fld>
            <a:endParaRPr lang="th-TH" altLang="en-US" smtClean="0"/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 err="1" smtClean="0"/>
              <a:t>Öncelikli</a:t>
            </a:r>
            <a:r>
              <a:rPr lang="en-GB" altLang="en-US" sz="3600" dirty="0" smtClean="0"/>
              <a:t> </a:t>
            </a:r>
            <a:r>
              <a:rPr lang="en-GB" altLang="en-US" sz="3600" dirty="0" err="1" smtClean="0"/>
              <a:t>Kodlayıcı</a:t>
            </a:r>
            <a:r>
              <a:rPr lang="en-GB" altLang="en-US" sz="3600" dirty="0" smtClean="0"/>
              <a:t> (Priority Encoder)</a:t>
            </a:r>
            <a:endParaRPr lang="th-TH" altLang="en-US" sz="3600" dirty="0" smtClean="0"/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000" dirty="0" err="1" smtClean="0"/>
              <a:t>Öncelikli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Kodlayıcı</a:t>
            </a:r>
            <a:endParaRPr lang="th-TH" altLang="en-US" sz="2000" dirty="0" smtClean="0"/>
          </a:p>
          <a:p>
            <a:pPr lvl="1" eaLnBrk="1" hangingPunct="1"/>
            <a:r>
              <a:rPr lang="en-GB" altLang="en-US" sz="1800" dirty="0" err="1" smtClean="0"/>
              <a:t>Kodlayıcı</a:t>
            </a:r>
            <a:r>
              <a:rPr lang="en-GB" altLang="en-US" sz="1800" dirty="0" smtClean="0"/>
              <a:t> </a:t>
            </a:r>
            <a:r>
              <a:rPr lang="en-GB" altLang="en-US" sz="1800" dirty="0" err="1" smtClean="0"/>
              <a:t>gibi</a:t>
            </a:r>
            <a:r>
              <a:rPr lang="th-TH" altLang="en-US" sz="1800" dirty="0" smtClean="0"/>
              <a:t>, </a:t>
            </a:r>
            <a:r>
              <a:rPr lang="en-GB" altLang="en-US" sz="1800" dirty="0" err="1" smtClean="0"/>
              <a:t>ilave</a:t>
            </a:r>
            <a:r>
              <a:rPr lang="en-GB" altLang="en-US" sz="1800" dirty="0" smtClean="0"/>
              <a:t> </a:t>
            </a:r>
            <a:r>
              <a:rPr lang="en-GB" altLang="en-US" sz="1800" dirty="0" err="1" smtClean="0"/>
              <a:t>bir</a:t>
            </a:r>
            <a:r>
              <a:rPr lang="en-GB" altLang="en-US" sz="1800" dirty="0" smtClean="0"/>
              <a:t> </a:t>
            </a:r>
            <a:r>
              <a:rPr lang="en-GB" altLang="en-US" sz="1800" dirty="0" err="1" smtClean="0"/>
              <a:t>işleve</a:t>
            </a:r>
            <a:r>
              <a:rPr lang="en-GB" altLang="en-US" sz="1800" dirty="0" smtClean="0"/>
              <a:t> </a:t>
            </a:r>
            <a:r>
              <a:rPr lang="en-GB" altLang="en-US" sz="1800" dirty="0" err="1" smtClean="0"/>
              <a:t>sahip</a:t>
            </a:r>
            <a:r>
              <a:rPr lang="th-TH" altLang="en-US" sz="1800" dirty="0" smtClean="0"/>
              <a:t>:</a:t>
            </a:r>
          </a:p>
          <a:p>
            <a:pPr lvl="2" eaLnBrk="1" hangingPunct="1"/>
            <a:r>
              <a:rPr lang="en-GB" altLang="en-US" sz="1600" dirty="0" err="1" smtClean="0"/>
              <a:t>Birden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fazla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girdi</a:t>
            </a:r>
            <a:r>
              <a:rPr lang="en-GB" altLang="en-US" sz="1600" dirty="0" smtClean="0"/>
              <a:t> 1 </a:t>
            </a:r>
            <a:r>
              <a:rPr lang="en-GB" altLang="en-US" sz="1600" dirty="0" err="1" smtClean="0"/>
              <a:t>olursa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bitlerin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birine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öncelik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ver</a:t>
            </a:r>
            <a:endParaRPr lang="th-TH" altLang="en-US" sz="1600" dirty="0" smtClean="0"/>
          </a:p>
          <a:p>
            <a:pPr eaLnBrk="1" hangingPunct="1"/>
            <a:r>
              <a:rPr lang="en-GB" altLang="en-US" sz="2000" dirty="0" err="1" smtClean="0"/>
              <a:t>Örnek</a:t>
            </a:r>
            <a:r>
              <a:rPr lang="th-TH" altLang="en-US" sz="2000" dirty="0" smtClean="0"/>
              <a:t>: 4</a:t>
            </a:r>
            <a:r>
              <a:rPr lang="en-GB" altLang="en-US" sz="2000" dirty="0" smtClean="0"/>
              <a:t>’e </a:t>
            </a:r>
            <a:r>
              <a:rPr lang="th-TH" altLang="en-US" sz="2000" dirty="0" smtClean="0"/>
              <a:t>1</a:t>
            </a:r>
            <a:r>
              <a:rPr lang="en-GB" altLang="en-US" sz="2000" dirty="0" smtClean="0"/>
              <a:t>’</a:t>
            </a:r>
            <a:r>
              <a:rPr lang="en-GB" altLang="en-US" sz="2000" dirty="0" err="1" smtClean="0"/>
              <a:t>lik</a:t>
            </a:r>
            <a:r>
              <a:rPr lang="en-GB" altLang="en-US" sz="2000" dirty="0" smtClean="0"/>
              <a:t>, </a:t>
            </a:r>
            <a:r>
              <a:rPr lang="en-GB" altLang="en-US" sz="2000" dirty="0" err="1" smtClean="0"/>
              <a:t>bir</a:t>
            </a:r>
            <a:r>
              <a:rPr lang="en-GB" altLang="en-US" sz="2000" dirty="0" smtClean="0"/>
              <a:t> bite </a:t>
            </a:r>
            <a:r>
              <a:rPr lang="en-GB" altLang="en-US" sz="2000" dirty="0" err="1" smtClean="0"/>
              <a:t>öncelik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veren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öncelikli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kodlayıcı</a:t>
            </a:r>
            <a:endParaRPr lang="th-TH" altLang="en-US" sz="2000" dirty="0" smtClean="0"/>
          </a:p>
          <a:p>
            <a:pPr eaLnBrk="1" hangingPunct="1"/>
            <a:r>
              <a:rPr lang="en-GB" altLang="en-US" sz="2000" dirty="0" err="1" smtClean="0"/>
              <a:t>Hangi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bitin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önceliği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en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yüksek</a:t>
            </a:r>
            <a:r>
              <a:rPr lang="th-TH" altLang="en-US" sz="2000" dirty="0" smtClean="0"/>
              <a:t>?</a:t>
            </a:r>
          </a:p>
          <a:p>
            <a:pPr lvl="1" eaLnBrk="1" hangingPunct="1"/>
            <a:r>
              <a:rPr lang="th-TH" altLang="en-US" sz="1800" dirty="0" smtClean="0"/>
              <a:t>D3</a:t>
            </a:r>
          </a:p>
        </p:txBody>
      </p:sp>
      <p:pic>
        <p:nvPicPr>
          <p:cNvPr id="634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934493" y="2323307"/>
            <a:ext cx="33512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Text Box 5"/>
          <p:cNvSpPr txBox="1">
            <a:spLocks noChangeArrowheads="1"/>
          </p:cNvSpPr>
          <p:nvPr/>
        </p:nvSpPr>
        <p:spPr bwMode="auto">
          <a:xfrm>
            <a:off x="7681913" y="3236913"/>
            <a:ext cx="1258976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r>
              <a:rPr lang="th-TH" altLang="en-US" dirty="0" smtClean="0">
                <a:solidFill>
                  <a:srgbClr val="CC3300"/>
                </a:solidFill>
              </a:rPr>
              <a:t>Valid</a:t>
            </a:r>
            <a:r>
              <a:rPr lang="en-GB" altLang="en-US" dirty="0" smtClean="0">
                <a:solidFill>
                  <a:srgbClr val="CC3300"/>
                </a:solidFill>
              </a:rPr>
              <a:t> </a:t>
            </a:r>
            <a:r>
              <a:rPr lang="th-TH" altLang="en-US" dirty="0" smtClean="0">
                <a:solidFill>
                  <a:srgbClr val="CC3300"/>
                </a:solidFill>
              </a:rPr>
              <a:t>bit</a:t>
            </a:r>
            <a:endParaRPr lang="en-GB" altLang="en-US" dirty="0" smtClean="0">
              <a:solidFill>
                <a:srgbClr val="CC3300"/>
              </a:solidFill>
            </a:endParaRPr>
          </a:p>
          <a:p>
            <a:r>
              <a:rPr lang="th-TH" altLang="en-US" dirty="0">
                <a:solidFill>
                  <a:srgbClr val="CC3300"/>
                </a:solidFill>
              </a:rPr>
              <a:t> </a:t>
            </a:r>
            <a:r>
              <a:rPr lang="en-GB" altLang="en-US" dirty="0">
                <a:solidFill>
                  <a:srgbClr val="CC3300"/>
                </a:solidFill>
              </a:rPr>
              <a:t>(</a:t>
            </a:r>
            <a:r>
              <a:rPr lang="en-GB" altLang="en-US" dirty="0" err="1" smtClean="0">
                <a:solidFill>
                  <a:srgbClr val="CC3300"/>
                </a:solidFill>
              </a:rPr>
              <a:t>geçerlilik</a:t>
            </a:r>
            <a:r>
              <a:rPr lang="en-GB" altLang="en-US" dirty="0" smtClean="0">
                <a:solidFill>
                  <a:srgbClr val="CC3300"/>
                </a:solidFill>
              </a:rPr>
              <a:t> </a:t>
            </a:r>
          </a:p>
          <a:p>
            <a:r>
              <a:rPr lang="en-GB" altLang="en-US" dirty="0" err="1" smtClean="0">
                <a:solidFill>
                  <a:srgbClr val="CC3300"/>
                </a:solidFill>
              </a:rPr>
              <a:t>biti</a:t>
            </a:r>
            <a:r>
              <a:rPr lang="en-GB" altLang="en-US" dirty="0" smtClean="0">
                <a:solidFill>
                  <a:srgbClr val="CC3300"/>
                </a:solidFill>
              </a:rPr>
              <a:t>)</a:t>
            </a:r>
            <a:endParaRPr lang="th-TH" altLang="en-US" dirty="0">
              <a:solidFill>
                <a:srgbClr val="CC3300"/>
              </a:solidFill>
            </a:endParaRPr>
          </a:p>
        </p:txBody>
      </p:sp>
      <p:sp>
        <p:nvSpPr>
          <p:cNvPr id="63497" name="Line 6"/>
          <p:cNvSpPr>
            <a:spLocks noChangeShapeType="1"/>
          </p:cNvSpPr>
          <p:nvPr/>
        </p:nvSpPr>
        <p:spPr bwMode="auto">
          <a:xfrm flipH="1">
            <a:off x="7086600" y="36576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Axis design template">
  <a:themeElements>
    <a:clrScheme name="Axis design template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 design template">
      <a:majorFont>
        <a:latin typeface="Arial"/>
        <a:ea typeface=""/>
        <a:cs typeface="Tahoma"/>
      </a:majorFont>
      <a:minorFont>
        <a:latin typeface="Arial"/>
        <a:ea typeface=""/>
        <a:cs typeface="Tahoma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ngsana New" pitchFamily="18" charset="-34"/>
          </a:defRPr>
        </a:defPPr>
      </a:lstStyle>
    </a:lnDef>
  </a:objectDefaults>
  <a:extraClrSchemeLst>
    <a:extraClrScheme>
      <a:clrScheme name="Axis design template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design template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design template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design template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design template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design template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design template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design template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3884</TotalTime>
  <Words>1009</Words>
  <Application>Microsoft Office PowerPoint</Application>
  <PresentationFormat>On-screen Show (4:3)</PresentationFormat>
  <Paragraphs>288</Paragraphs>
  <Slides>21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Axis design template</vt:lpstr>
      <vt:lpstr>Document</vt:lpstr>
      <vt:lpstr>Bileşimli Mantık (Combinational Logic) 3/3</vt:lpstr>
      <vt:lpstr>Etkinleştirme (Enabling)</vt:lpstr>
      <vt:lpstr>Gelişmiş Kod Çözücü (Advanced Decoder)</vt:lpstr>
      <vt:lpstr>Etkinleştirme Girdili 2’ye 4’lük Kod Çözücü  (2-to-4 Decoder with Enable Input)</vt:lpstr>
      <vt:lpstr>Daha Büyük Kod Çözücüler</vt:lpstr>
      <vt:lpstr>Kod Çözücülerle Fonksiyonları Gerçekleştirme</vt:lpstr>
      <vt:lpstr>Kodlayıcılar (Encoders)</vt:lpstr>
      <vt:lpstr>8’e 3’lük ikili kodlayıcı</vt:lpstr>
      <vt:lpstr>Öncelikli Kodlayıcı (Priority Encoder)</vt:lpstr>
      <vt:lpstr>Çoklayıcılar (Multiplexers)</vt:lpstr>
      <vt:lpstr>4’e 1’lik hat çoklayıcı</vt:lpstr>
      <vt:lpstr>Çoklayıcı</vt:lpstr>
      <vt:lpstr>4’e 1’lik Çoklayıcı için Alternatif Devre</vt:lpstr>
      <vt:lpstr>Boole Fonksiyonu Gerçekleştirmek</vt:lpstr>
      <vt:lpstr>Örnek I</vt:lpstr>
      <vt:lpstr>Prosedür</vt:lpstr>
      <vt:lpstr>Ters Çoklayıcılar/Çoklama Çözücüler (Demultiplexers)</vt:lpstr>
      <vt:lpstr>1’e 4’lük Ters Çoklayıcı</vt:lpstr>
      <vt:lpstr>Daha Büyük Çoklayıcılar</vt:lpstr>
      <vt:lpstr>Üç Durumlu (Three-state/Tri-State) Kapılar</vt:lpstr>
      <vt:lpstr>Üç Durumlu Kapılarla MUX</vt:lpstr>
    </vt:vector>
  </TitlesOfParts>
  <Company>Kasetsart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Organization and Architecture</dc:title>
  <dc:creator>Pradondet Nilagupta</dc:creator>
  <cp:lastModifiedBy>KK</cp:lastModifiedBy>
  <cp:revision>301</cp:revision>
  <cp:lastPrinted>1601-01-01T00:00:00Z</cp:lastPrinted>
  <dcterms:created xsi:type="dcterms:W3CDTF">2007-10-31T16:45:31Z</dcterms:created>
  <dcterms:modified xsi:type="dcterms:W3CDTF">2020-05-11T11:06:06Z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TC102037551033</vt:lpwstr>
  </property>
</Properties>
</file>