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134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92F35B-B92C-4228-96CC-AF18C8C679C3}"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1F47E3A2-2D1E-4D59-9DE6-A9A764236DAD}">
      <dgm:prSet>
        <dgm:style>
          <a:lnRef idx="1">
            <a:schemeClr val="accent3"/>
          </a:lnRef>
          <a:fillRef idx="3">
            <a:schemeClr val="accent3"/>
          </a:fillRef>
          <a:effectRef idx="2">
            <a:schemeClr val="accent3"/>
          </a:effectRef>
          <a:fontRef idx="minor">
            <a:schemeClr val="lt1"/>
          </a:fontRef>
        </dgm:style>
      </dgm:prSet>
      <dgm:spPr/>
      <dgm:t>
        <a:bodyPr/>
        <a:lstStyle/>
        <a:p>
          <a:pPr rtl="0"/>
          <a:r>
            <a:rPr lang="tr-TR" dirty="0" smtClean="0"/>
            <a:t>İyi Bir </a:t>
          </a:r>
          <a:r>
            <a:rPr lang="tr-TR" dirty="0" err="1" smtClean="0"/>
            <a:t>Kavya</a:t>
          </a:r>
          <a:r>
            <a:rPr lang="tr-TR" dirty="0" smtClean="0"/>
            <a:t>                                                 Şairinin Özellikleri: 		</a:t>
          </a:r>
          <a:endParaRPr lang="tr-TR" dirty="0"/>
        </a:p>
      </dgm:t>
    </dgm:pt>
    <dgm:pt modelId="{3B6CBE9D-A2CC-48D4-925F-E8EA657F8B00}" type="parTrans" cxnId="{A88DBCC6-1283-4104-9D7E-2E1624077E1D}">
      <dgm:prSet/>
      <dgm:spPr/>
      <dgm:t>
        <a:bodyPr/>
        <a:lstStyle/>
        <a:p>
          <a:endParaRPr lang="tr-TR"/>
        </a:p>
      </dgm:t>
    </dgm:pt>
    <dgm:pt modelId="{B2E3F241-EB7B-441E-BE64-5615865197BC}" type="sibTrans" cxnId="{A88DBCC6-1283-4104-9D7E-2E1624077E1D}">
      <dgm:prSet/>
      <dgm:spPr/>
      <dgm:t>
        <a:bodyPr/>
        <a:lstStyle/>
        <a:p>
          <a:endParaRPr lang="tr-TR"/>
        </a:p>
      </dgm:t>
    </dgm:pt>
    <dgm:pt modelId="{CF08B9DC-940B-49C8-894F-9CC635CAC984}">
      <dgm:prSet>
        <dgm:style>
          <a:lnRef idx="1">
            <a:schemeClr val="accent3"/>
          </a:lnRef>
          <a:fillRef idx="2">
            <a:schemeClr val="accent3"/>
          </a:fillRef>
          <a:effectRef idx="1">
            <a:schemeClr val="accent3"/>
          </a:effectRef>
          <a:fontRef idx="minor">
            <a:schemeClr val="dk1"/>
          </a:fontRef>
        </dgm:style>
      </dgm:prSet>
      <dgm:spPr/>
      <dgm:t>
        <a:bodyPr/>
        <a:lstStyle/>
        <a:p>
          <a:pPr rtl="0"/>
          <a:r>
            <a:rPr lang="tr-TR" dirty="0" smtClean="0"/>
            <a:t>*  Politika  ve</a:t>
          </a:r>
        </a:p>
        <a:p>
          <a:pPr rtl="0"/>
          <a:r>
            <a:rPr lang="tr-TR" dirty="0" smtClean="0"/>
            <a:t>* Savaş sanatlarına hakim olmalı, </a:t>
          </a:r>
          <a:r>
            <a:rPr lang="tr-TR" dirty="0" err="1" smtClean="0"/>
            <a:t>Bhasa</a:t>
          </a:r>
          <a:r>
            <a:rPr lang="tr-TR" dirty="0" smtClean="0"/>
            <a:t> gibi…</a:t>
          </a:r>
          <a:endParaRPr lang="tr-TR" dirty="0"/>
        </a:p>
      </dgm:t>
    </dgm:pt>
    <dgm:pt modelId="{6C753B0A-0D3F-4686-99C6-422BBB59D17A}" type="parTrans" cxnId="{17259951-6CFC-4846-A79C-A93E7840BCC1}">
      <dgm:prSet/>
      <dgm:spPr/>
      <dgm:t>
        <a:bodyPr/>
        <a:lstStyle/>
        <a:p>
          <a:endParaRPr lang="tr-TR"/>
        </a:p>
      </dgm:t>
    </dgm:pt>
    <dgm:pt modelId="{B4B22DD7-C7C3-4B81-A83A-7D7AC525319C}" type="sibTrans" cxnId="{17259951-6CFC-4846-A79C-A93E7840BCC1}">
      <dgm:prSet/>
      <dgm:spPr/>
      <dgm:t>
        <a:bodyPr/>
        <a:lstStyle/>
        <a:p>
          <a:endParaRPr lang="tr-TR"/>
        </a:p>
      </dgm:t>
    </dgm:pt>
    <dgm:pt modelId="{D947FB9C-13A9-4B2D-BBA6-258BBD5EAA5A}">
      <dgm:prSet/>
      <dgm:spPr/>
      <dgm:t>
        <a:bodyPr/>
        <a:lstStyle/>
        <a:p>
          <a:endParaRPr lang="tr-TR" dirty="0"/>
        </a:p>
      </dgm:t>
    </dgm:pt>
    <dgm:pt modelId="{BFC1ABCE-3D28-436B-96C8-E0E766ECF9A6}" type="parTrans" cxnId="{2AC2C9E6-67C1-42B2-AF0A-6C7F41B25006}">
      <dgm:prSet/>
      <dgm:spPr/>
      <dgm:t>
        <a:bodyPr/>
        <a:lstStyle/>
        <a:p>
          <a:endParaRPr lang="tr-TR"/>
        </a:p>
      </dgm:t>
    </dgm:pt>
    <dgm:pt modelId="{FB24294E-51CD-41B8-9316-D5A78498CB9C}" type="sibTrans" cxnId="{2AC2C9E6-67C1-42B2-AF0A-6C7F41B25006}">
      <dgm:prSet/>
      <dgm:spPr/>
      <dgm:t>
        <a:bodyPr/>
        <a:lstStyle/>
        <a:p>
          <a:endParaRPr lang="tr-TR"/>
        </a:p>
      </dgm:t>
    </dgm:pt>
    <dgm:pt modelId="{9F870746-6C3D-493E-82B7-E912B26223F4}">
      <dgm:prSet/>
      <dgm:spPr/>
      <dgm:t>
        <a:bodyPr/>
        <a:lstStyle/>
        <a:p>
          <a:pPr rtl="0"/>
          <a:endParaRPr lang="tr-TR" dirty="0"/>
        </a:p>
      </dgm:t>
    </dgm:pt>
    <dgm:pt modelId="{CCE5D0BB-D74B-4CF6-81FA-50C826B960C0}" type="parTrans" cxnId="{595BDDB0-19CC-472B-994A-AE5869D1DDA4}">
      <dgm:prSet/>
      <dgm:spPr/>
      <dgm:t>
        <a:bodyPr/>
        <a:lstStyle/>
        <a:p>
          <a:endParaRPr lang="tr-TR"/>
        </a:p>
      </dgm:t>
    </dgm:pt>
    <dgm:pt modelId="{70EDC762-6688-4B07-BD79-EBA755443BF5}" type="sibTrans" cxnId="{595BDDB0-19CC-472B-994A-AE5869D1DDA4}">
      <dgm:prSet/>
      <dgm:spPr/>
      <dgm:t>
        <a:bodyPr/>
        <a:lstStyle/>
        <a:p>
          <a:endParaRPr lang="tr-TR"/>
        </a:p>
      </dgm:t>
    </dgm:pt>
    <dgm:pt modelId="{75981C29-56EC-46AE-9D25-8D6A72443ACD}">
      <dgm:prSet>
        <dgm:style>
          <a:lnRef idx="1">
            <a:schemeClr val="accent3"/>
          </a:lnRef>
          <a:fillRef idx="2">
            <a:schemeClr val="accent3"/>
          </a:fillRef>
          <a:effectRef idx="1">
            <a:schemeClr val="accent3"/>
          </a:effectRef>
          <a:fontRef idx="minor">
            <a:schemeClr val="dk1"/>
          </a:fontRef>
        </dgm:style>
      </dgm:prSet>
      <dgm:spPr/>
      <dgm:t>
        <a:bodyPr/>
        <a:lstStyle/>
        <a:p>
          <a:pPr rtl="0"/>
          <a:r>
            <a:rPr lang="tr-TR" dirty="0" smtClean="0"/>
            <a:t>*  Dil bilgisi kurallarının tamamına sahip olmalı, Bana gibi…</a:t>
          </a:r>
          <a:endParaRPr lang="tr-TR" dirty="0"/>
        </a:p>
      </dgm:t>
    </dgm:pt>
    <dgm:pt modelId="{139D2275-C508-4C66-B31D-5AC9E04F767C}" type="parTrans" cxnId="{95A365CF-D935-44F8-BFB9-5648F95416A3}">
      <dgm:prSet/>
      <dgm:spPr/>
    </dgm:pt>
    <dgm:pt modelId="{70BCABD5-C95E-4860-BDF8-D254B0F8D359}" type="sibTrans" cxnId="{95A365CF-D935-44F8-BFB9-5648F95416A3}">
      <dgm:prSet/>
      <dgm:spPr/>
    </dgm:pt>
    <dgm:pt modelId="{C6DA58DC-04FB-477B-AEEB-F8327D2536DA}">
      <dgm:prSet>
        <dgm:style>
          <a:lnRef idx="1">
            <a:schemeClr val="accent3"/>
          </a:lnRef>
          <a:fillRef idx="2">
            <a:schemeClr val="accent3"/>
          </a:fillRef>
          <a:effectRef idx="1">
            <a:schemeClr val="accent3"/>
          </a:effectRef>
          <a:fontRef idx="minor">
            <a:schemeClr val="dk1"/>
          </a:fontRef>
        </dgm:style>
      </dgm:prSet>
      <dgm:spPr/>
      <dgm:t>
        <a:bodyPr/>
        <a:lstStyle/>
        <a:p>
          <a:pPr rtl="0"/>
          <a:r>
            <a:rPr lang="tr-TR" dirty="0" smtClean="0"/>
            <a:t>*  Zengin bir sözcük dağarcığına sahip olmalı, </a:t>
          </a:r>
          <a:r>
            <a:rPr lang="tr-TR" dirty="0" err="1" smtClean="0"/>
            <a:t>Kalidasa</a:t>
          </a:r>
          <a:r>
            <a:rPr lang="tr-TR" dirty="0" smtClean="0"/>
            <a:t> gibi…</a:t>
          </a:r>
          <a:endParaRPr lang="tr-TR" dirty="0"/>
        </a:p>
      </dgm:t>
    </dgm:pt>
    <dgm:pt modelId="{31535BE6-18EE-42FE-83CB-6CCBD13706FA}" type="sibTrans" cxnId="{2CC58E46-6DA1-4860-A66D-4C625FD80870}">
      <dgm:prSet/>
      <dgm:spPr/>
      <dgm:t>
        <a:bodyPr/>
        <a:lstStyle/>
        <a:p>
          <a:endParaRPr lang="tr-TR"/>
        </a:p>
      </dgm:t>
    </dgm:pt>
    <dgm:pt modelId="{C5DB557E-2FD3-41FB-AA76-709057101A8F}" type="parTrans" cxnId="{2CC58E46-6DA1-4860-A66D-4C625FD80870}">
      <dgm:prSet/>
      <dgm:spPr/>
      <dgm:t>
        <a:bodyPr/>
        <a:lstStyle/>
        <a:p>
          <a:endParaRPr lang="tr-TR"/>
        </a:p>
      </dgm:t>
    </dgm:pt>
    <dgm:pt modelId="{A27D31BA-E09F-4892-89B3-9DFB24E982CD}">
      <dgm:prSet>
        <dgm:style>
          <a:lnRef idx="1">
            <a:schemeClr val="accent3"/>
          </a:lnRef>
          <a:fillRef idx="2">
            <a:schemeClr val="accent3"/>
          </a:fillRef>
          <a:effectRef idx="1">
            <a:schemeClr val="accent3"/>
          </a:effectRef>
          <a:fontRef idx="minor">
            <a:schemeClr val="dk1"/>
          </a:fontRef>
        </dgm:style>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rtl="0"/>
          <a:r>
            <a:rPr lang="tr-TR" dirty="0" smtClean="0"/>
            <a:t>* İma gücü yüksek olmalı böylece sözcükleri bir birinin yerine kullanabilmeli, </a:t>
          </a:r>
          <a:r>
            <a:rPr lang="tr-TR" dirty="0" err="1" smtClean="0"/>
            <a:t>Şudraka</a:t>
          </a:r>
          <a:r>
            <a:rPr lang="tr-TR" dirty="0" smtClean="0"/>
            <a:t> gibi…</a:t>
          </a:r>
          <a:endParaRPr lang="tr-TR" dirty="0"/>
        </a:p>
      </dgm:t>
    </dgm:pt>
    <dgm:pt modelId="{E71EF4ED-4EB7-4818-B8B9-E39424DD4B4A}" type="sibTrans" cxnId="{ECBC2B07-AABD-45CE-A329-4E30236C34BC}">
      <dgm:prSet/>
      <dgm:spPr/>
      <dgm:t>
        <a:bodyPr/>
        <a:lstStyle/>
        <a:p>
          <a:endParaRPr lang="tr-TR"/>
        </a:p>
      </dgm:t>
    </dgm:pt>
    <dgm:pt modelId="{22995A68-887D-42EC-877F-87413C4D984C}" type="parTrans" cxnId="{ECBC2B07-AABD-45CE-A329-4E30236C34BC}">
      <dgm:prSet/>
      <dgm:spPr/>
      <dgm:t>
        <a:bodyPr/>
        <a:lstStyle/>
        <a:p>
          <a:endParaRPr lang="tr-TR"/>
        </a:p>
      </dgm:t>
    </dgm:pt>
    <dgm:pt modelId="{82351FE9-155D-42FF-9DDC-3F948CC32A8C}" type="pres">
      <dgm:prSet presAssocID="{FA92F35B-B92C-4228-96CC-AF18C8C679C3}" presName="diagram" presStyleCnt="0">
        <dgm:presLayoutVars>
          <dgm:chMax val="1"/>
          <dgm:dir/>
          <dgm:animLvl val="ctr"/>
          <dgm:resizeHandles val="exact"/>
        </dgm:presLayoutVars>
      </dgm:prSet>
      <dgm:spPr/>
      <dgm:t>
        <a:bodyPr/>
        <a:lstStyle/>
        <a:p>
          <a:endParaRPr lang="tr-TR"/>
        </a:p>
      </dgm:t>
    </dgm:pt>
    <dgm:pt modelId="{9A7197F2-6B8A-49DD-9BEE-74E47BE036F2}" type="pres">
      <dgm:prSet presAssocID="{FA92F35B-B92C-4228-96CC-AF18C8C679C3}" presName="matrix" presStyleCnt="0"/>
      <dgm:spPr/>
    </dgm:pt>
    <dgm:pt modelId="{A1ADE57B-786F-4EF3-A670-F2B41D308F3D}" type="pres">
      <dgm:prSet presAssocID="{FA92F35B-B92C-4228-96CC-AF18C8C679C3}" presName="tile1" presStyleLbl="node1" presStyleIdx="0" presStyleCnt="4"/>
      <dgm:spPr/>
      <dgm:t>
        <a:bodyPr/>
        <a:lstStyle/>
        <a:p>
          <a:endParaRPr lang="tr-TR"/>
        </a:p>
      </dgm:t>
    </dgm:pt>
    <dgm:pt modelId="{AF825CD7-D4AD-4E9C-B00C-4FE5187F9345}" type="pres">
      <dgm:prSet presAssocID="{FA92F35B-B92C-4228-96CC-AF18C8C679C3}" presName="tile1text" presStyleLbl="node1" presStyleIdx="0" presStyleCnt="4">
        <dgm:presLayoutVars>
          <dgm:chMax val="0"/>
          <dgm:chPref val="0"/>
          <dgm:bulletEnabled val="1"/>
        </dgm:presLayoutVars>
      </dgm:prSet>
      <dgm:spPr/>
      <dgm:t>
        <a:bodyPr/>
        <a:lstStyle/>
        <a:p>
          <a:endParaRPr lang="tr-TR"/>
        </a:p>
      </dgm:t>
    </dgm:pt>
    <dgm:pt modelId="{D1318ABB-D560-4FE7-9E72-14213D2FE18C}" type="pres">
      <dgm:prSet presAssocID="{FA92F35B-B92C-4228-96CC-AF18C8C679C3}" presName="tile2" presStyleLbl="node1" presStyleIdx="1" presStyleCnt="4">
        <dgm:style>
          <a:lnRef idx="1">
            <a:schemeClr val="accent3"/>
          </a:lnRef>
          <a:fillRef idx="2">
            <a:schemeClr val="accent3"/>
          </a:fillRef>
          <a:effectRef idx="1">
            <a:schemeClr val="accent3"/>
          </a:effectRef>
          <a:fontRef idx="minor">
            <a:schemeClr val="dk1"/>
          </a:fontRef>
        </dgm:style>
      </dgm:prSet>
      <dgm:spPr/>
      <dgm:t>
        <a:bodyPr/>
        <a:lstStyle/>
        <a:p>
          <a:endParaRPr lang="tr-TR"/>
        </a:p>
      </dgm:t>
    </dgm:pt>
    <dgm:pt modelId="{FA0A9C26-DA5B-4346-BEAD-69953DA9BC86}" type="pres">
      <dgm:prSet presAssocID="{FA92F35B-B92C-4228-96CC-AF18C8C679C3}" presName="tile2text" presStyleLbl="node1" presStyleIdx="1" presStyleCnt="4">
        <dgm:presLayoutVars>
          <dgm:chMax val="0"/>
          <dgm:chPref val="0"/>
          <dgm:bulletEnabled val="1"/>
        </dgm:presLayoutVars>
      </dgm:prSet>
      <dgm:spPr/>
      <dgm:t>
        <a:bodyPr/>
        <a:lstStyle/>
        <a:p>
          <a:endParaRPr lang="tr-TR"/>
        </a:p>
      </dgm:t>
    </dgm:pt>
    <dgm:pt modelId="{6C79465E-DAA4-4CAE-86ED-53FC9747E6F4}" type="pres">
      <dgm:prSet presAssocID="{FA92F35B-B92C-4228-96CC-AF18C8C679C3}" presName="tile3" presStyleLbl="node1" presStyleIdx="2" presStyleCnt="4"/>
      <dgm:spPr/>
      <dgm:t>
        <a:bodyPr/>
        <a:lstStyle/>
        <a:p>
          <a:endParaRPr lang="tr-TR"/>
        </a:p>
      </dgm:t>
    </dgm:pt>
    <dgm:pt modelId="{0D39A81A-FAC6-4167-9482-2ACD64D6D191}" type="pres">
      <dgm:prSet presAssocID="{FA92F35B-B92C-4228-96CC-AF18C8C679C3}" presName="tile3text" presStyleLbl="node1" presStyleIdx="2" presStyleCnt="4">
        <dgm:presLayoutVars>
          <dgm:chMax val="0"/>
          <dgm:chPref val="0"/>
          <dgm:bulletEnabled val="1"/>
        </dgm:presLayoutVars>
      </dgm:prSet>
      <dgm:spPr/>
      <dgm:t>
        <a:bodyPr/>
        <a:lstStyle/>
        <a:p>
          <a:endParaRPr lang="tr-TR"/>
        </a:p>
      </dgm:t>
    </dgm:pt>
    <dgm:pt modelId="{30432ABA-EF04-4004-B5D4-43CD96B254BF}" type="pres">
      <dgm:prSet presAssocID="{FA92F35B-B92C-4228-96CC-AF18C8C679C3}" presName="tile4" presStyleLbl="node1" presStyleIdx="3" presStyleCnt="4"/>
      <dgm:spPr/>
      <dgm:t>
        <a:bodyPr/>
        <a:lstStyle/>
        <a:p>
          <a:endParaRPr lang="tr-TR"/>
        </a:p>
      </dgm:t>
    </dgm:pt>
    <dgm:pt modelId="{F34F5445-BCC4-4851-829F-3B6770473D75}" type="pres">
      <dgm:prSet presAssocID="{FA92F35B-B92C-4228-96CC-AF18C8C679C3}" presName="tile4text" presStyleLbl="node1" presStyleIdx="3" presStyleCnt="4">
        <dgm:presLayoutVars>
          <dgm:chMax val="0"/>
          <dgm:chPref val="0"/>
          <dgm:bulletEnabled val="1"/>
        </dgm:presLayoutVars>
      </dgm:prSet>
      <dgm:spPr/>
      <dgm:t>
        <a:bodyPr/>
        <a:lstStyle/>
        <a:p>
          <a:endParaRPr lang="tr-TR"/>
        </a:p>
      </dgm:t>
    </dgm:pt>
    <dgm:pt modelId="{DF7B4837-2D92-43BE-ACEB-C0101FD2CA82}" type="pres">
      <dgm:prSet presAssocID="{FA92F35B-B92C-4228-96CC-AF18C8C679C3}" presName="centerTile" presStyleLbl="fgShp" presStyleIdx="0" presStyleCnt="1" custLinFactNeighborX="417" custLinFactNeighborY="-764">
        <dgm:presLayoutVars>
          <dgm:chMax val="0"/>
          <dgm:chPref val="0"/>
        </dgm:presLayoutVars>
      </dgm:prSet>
      <dgm:spPr/>
      <dgm:t>
        <a:bodyPr/>
        <a:lstStyle/>
        <a:p>
          <a:endParaRPr lang="tr-TR"/>
        </a:p>
      </dgm:t>
    </dgm:pt>
  </dgm:ptLst>
  <dgm:cxnLst>
    <dgm:cxn modelId="{D519DD9B-B5B2-4073-B47B-3E915CAED833}" type="presOf" srcId="{C6DA58DC-04FB-477B-AEEB-F8327D2536DA}" destId="{AF825CD7-D4AD-4E9C-B00C-4FE5187F9345}" srcOrd="1" destOrd="0" presId="urn:microsoft.com/office/officeart/2005/8/layout/matrix1"/>
    <dgm:cxn modelId="{2CC58E46-6DA1-4860-A66D-4C625FD80870}" srcId="{1F47E3A2-2D1E-4D59-9DE6-A9A764236DAD}" destId="{C6DA58DC-04FB-477B-AEEB-F8327D2536DA}" srcOrd="0" destOrd="0" parTransId="{C5DB557E-2FD3-41FB-AA76-709057101A8F}" sibTransId="{31535BE6-18EE-42FE-83CB-6CCBD13706FA}"/>
    <dgm:cxn modelId="{DF0E5059-0D42-4494-BDD9-782C7C688012}" type="presOf" srcId="{75981C29-56EC-46AE-9D25-8D6A72443ACD}" destId="{6C79465E-DAA4-4CAE-86ED-53FC9747E6F4}" srcOrd="0" destOrd="0" presId="urn:microsoft.com/office/officeart/2005/8/layout/matrix1"/>
    <dgm:cxn modelId="{2AC2C9E6-67C1-42B2-AF0A-6C7F41B25006}" srcId="{1F47E3A2-2D1E-4D59-9DE6-A9A764236DAD}" destId="{D947FB9C-13A9-4B2D-BBA6-258BBD5EAA5A}" srcOrd="4" destOrd="0" parTransId="{BFC1ABCE-3D28-436B-96C8-E0E766ECF9A6}" sibTransId="{FB24294E-51CD-41B8-9316-D5A78498CB9C}"/>
    <dgm:cxn modelId="{A2FD6C26-2D4A-4958-AA13-CC78B9F53E94}" type="presOf" srcId="{C6DA58DC-04FB-477B-AEEB-F8327D2536DA}" destId="{A1ADE57B-786F-4EF3-A670-F2B41D308F3D}" srcOrd="0" destOrd="0" presId="urn:microsoft.com/office/officeart/2005/8/layout/matrix1"/>
    <dgm:cxn modelId="{F2540219-6261-47C6-A5DB-17A9B9BA25BB}" type="presOf" srcId="{FA92F35B-B92C-4228-96CC-AF18C8C679C3}" destId="{82351FE9-155D-42FF-9DDC-3F948CC32A8C}" srcOrd="0" destOrd="0" presId="urn:microsoft.com/office/officeart/2005/8/layout/matrix1"/>
    <dgm:cxn modelId="{901FA5A7-17FC-4947-8C19-E3E27CEDB91A}" type="presOf" srcId="{75981C29-56EC-46AE-9D25-8D6A72443ACD}" destId="{0D39A81A-FAC6-4167-9482-2ACD64D6D191}" srcOrd="1" destOrd="0" presId="urn:microsoft.com/office/officeart/2005/8/layout/matrix1"/>
    <dgm:cxn modelId="{77795DF3-29C0-41D1-B556-514165C437A0}" type="presOf" srcId="{A27D31BA-E09F-4892-89B3-9DFB24E982CD}" destId="{D1318ABB-D560-4FE7-9E72-14213D2FE18C}" srcOrd="0" destOrd="0" presId="urn:microsoft.com/office/officeart/2005/8/layout/matrix1"/>
    <dgm:cxn modelId="{FD06BE23-B3CC-4D15-88FF-D4D2441D17A4}" type="presOf" srcId="{1F47E3A2-2D1E-4D59-9DE6-A9A764236DAD}" destId="{DF7B4837-2D92-43BE-ACEB-C0101FD2CA82}" srcOrd="0" destOrd="0" presId="urn:microsoft.com/office/officeart/2005/8/layout/matrix1"/>
    <dgm:cxn modelId="{36AEB44A-5C30-4ED0-80DA-CDAC381180D2}" type="presOf" srcId="{CF08B9DC-940B-49C8-894F-9CC635CAC984}" destId="{30432ABA-EF04-4004-B5D4-43CD96B254BF}" srcOrd="0" destOrd="0" presId="urn:microsoft.com/office/officeart/2005/8/layout/matrix1"/>
    <dgm:cxn modelId="{95A365CF-D935-44F8-BFB9-5648F95416A3}" srcId="{1F47E3A2-2D1E-4D59-9DE6-A9A764236DAD}" destId="{75981C29-56EC-46AE-9D25-8D6A72443ACD}" srcOrd="2" destOrd="0" parTransId="{139D2275-C508-4C66-B31D-5AC9E04F767C}" sibTransId="{70BCABD5-C95E-4860-BDF8-D254B0F8D359}"/>
    <dgm:cxn modelId="{595BDDB0-19CC-472B-994A-AE5869D1DDA4}" srcId="{FA92F35B-B92C-4228-96CC-AF18C8C679C3}" destId="{9F870746-6C3D-493E-82B7-E912B26223F4}" srcOrd="1" destOrd="0" parTransId="{CCE5D0BB-D74B-4CF6-81FA-50C826B960C0}" sibTransId="{70EDC762-6688-4B07-BD79-EBA755443BF5}"/>
    <dgm:cxn modelId="{A88DBCC6-1283-4104-9D7E-2E1624077E1D}" srcId="{FA92F35B-B92C-4228-96CC-AF18C8C679C3}" destId="{1F47E3A2-2D1E-4D59-9DE6-A9A764236DAD}" srcOrd="0" destOrd="0" parTransId="{3B6CBE9D-A2CC-48D4-925F-E8EA657F8B00}" sibTransId="{B2E3F241-EB7B-441E-BE64-5615865197BC}"/>
    <dgm:cxn modelId="{ECBC2B07-AABD-45CE-A329-4E30236C34BC}" srcId="{1F47E3A2-2D1E-4D59-9DE6-A9A764236DAD}" destId="{A27D31BA-E09F-4892-89B3-9DFB24E982CD}" srcOrd="1" destOrd="0" parTransId="{22995A68-887D-42EC-877F-87413C4D984C}" sibTransId="{E71EF4ED-4EB7-4818-B8B9-E39424DD4B4A}"/>
    <dgm:cxn modelId="{3966537A-4EDF-4EE5-AD8C-EC85325C7DC4}" type="presOf" srcId="{CF08B9DC-940B-49C8-894F-9CC635CAC984}" destId="{F34F5445-BCC4-4851-829F-3B6770473D75}" srcOrd="1" destOrd="0" presId="urn:microsoft.com/office/officeart/2005/8/layout/matrix1"/>
    <dgm:cxn modelId="{A70D2871-C7E1-4FDB-9DB0-4A30413B5C06}" type="presOf" srcId="{A27D31BA-E09F-4892-89B3-9DFB24E982CD}" destId="{FA0A9C26-DA5B-4346-BEAD-69953DA9BC86}" srcOrd="1" destOrd="0" presId="urn:microsoft.com/office/officeart/2005/8/layout/matrix1"/>
    <dgm:cxn modelId="{17259951-6CFC-4846-A79C-A93E7840BCC1}" srcId="{1F47E3A2-2D1E-4D59-9DE6-A9A764236DAD}" destId="{CF08B9DC-940B-49C8-894F-9CC635CAC984}" srcOrd="3" destOrd="0" parTransId="{6C753B0A-0D3F-4686-99C6-422BBB59D17A}" sibTransId="{B4B22DD7-C7C3-4B81-A83A-7D7AC525319C}"/>
    <dgm:cxn modelId="{6AD44707-AAC0-43E0-B8E3-B069B472CEBA}" type="presParOf" srcId="{82351FE9-155D-42FF-9DDC-3F948CC32A8C}" destId="{9A7197F2-6B8A-49DD-9BEE-74E47BE036F2}" srcOrd="0" destOrd="0" presId="urn:microsoft.com/office/officeart/2005/8/layout/matrix1"/>
    <dgm:cxn modelId="{57306346-6FA4-4898-84DD-EA6B8D318614}" type="presParOf" srcId="{9A7197F2-6B8A-49DD-9BEE-74E47BE036F2}" destId="{A1ADE57B-786F-4EF3-A670-F2B41D308F3D}" srcOrd="0" destOrd="0" presId="urn:microsoft.com/office/officeart/2005/8/layout/matrix1"/>
    <dgm:cxn modelId="{C1A10AFD-09BC-4219-8C96-F67E00080DF4}" type="presParOf" srcId="{9A7197F2-6B8A-49DD-9BEE-74E47BE036F2}" destId="{AF825CD7-D4AD-4E9C-B00C-4FE5187F9345}" srcOrd="1" destOrd="0" presId="urn:microsoft.com/office/officeart/2005/8/layout/matrix1"/>
    <dgm:cxn modelId="{6515B2F6-CDF3-4AEC-AB1E-4F63E4878957}" type="presParOf" srcId="{9A7197F2-6B8A-49DD-9BEE-74E47BE036F2}" destId="{D1318ABB-D560-4FE7-9E72-14213D2FE18C}" srcOrd="2" destOrd="0" presId="urn:microsoft.com/office/officeart/2005/8/layout/matrix1"/>
    <dgm:cxn modelId="{18BBDFF9-07BC-4E04-BFEE-7AC4E6DB754A}" type="presParOf" srcId="{9A7197F2-6B8A-49DD-9BEE-74E47BE036F2}" destId="{FA0A9C26-DA5B-4346-BEAD-69953DA9BC86}" srcOrd="3" destOrd="0" presId="urn:microsoft.com/office/officeart/2005/8/layout/matrix1"/>
    <dgm:cxn modelId="{7EC21477-60A0-48FA-B47C-C303D17A744A}" type="presParOf" srcId="{9A7197F2-6B8A-49DD-9BEE-74E47BE036F2}" destId="{6C79465E-DAA4-4CAE-86ED-53FC9747E6F4}" srcOrd="4" destOrd="0" presId="urn:microsoft.com/office/officeart/2005/8/layout/matrix1"/>
    <dgm:cxn modelId="{CDE53A33-C2A6-4837-89F0-4BC8F9A40928}" type="presParOf" srcId="{9A7197F2-6B8A-49DD-9BEE-74E47BE036F2}" destId="{0D39A81A-FAC6-4167-9482-2ACD64D6D191}" srcOrd="5" destOrd="0" presId="urn:microsoft.com/office/officeart/2005/8/layout/matrix1"/>
    <dgm:cxn modelId="{C06CC217-14E1-4541-8458-2703FE48B919}" type="presParOf" srcId="{9A7197F2-6B8A-49DD-9BEE-74E47BE036F2}" destId="{30432ABA-EF04-4004-B5D4-43CD96B254BF}" srcOrd="6" destOrd="0" presId="urn:microsoft.com/office/officeart/2005/8/layout/matrix1"/>
    <dgm:cxn modelId="{FDFCCF04-6DF6-4DCE-8A84-BD13F2D0D526}" type="presParOf" srcId="{9A7197F2-6B8A-49DD-9BEE-74E47BE036F2}" destId="{F34F5445-BCC4-4851-829F-3B6770473D75}" srcOrd="7" destOrd="0" presId="urn:microsoft.com/office/officeart/2005/8/layout/matrix1"/>
    <dgm:cxn modelId="{AAE4B4D5-6C35-482E-9B84-630C8E78A214}" type="presParOf" srcId="{82351FE9-155D-42FF-9DDC-3F948CC32A8C}" destId="{DF7B4837-2D92-43BE-ACEB-C0101FD2CA82}"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ADE57B-786F-4EF3-A670-F2B41D308F3D}">
      <dsp:nvSpPr>
        <dsp:cNvPr id="0" name=""/>
        <dsp:cNvSpPr/>
      </dsp:nvSpPr>
      <dsp:spPr>
        <a:xfrm rot="16200000">
          <a:off x="960120" y="-960120"/>
          <a:ext cx="2194560" cy="4114800"/>
        </a:xfrm>
        <a:prstGeom prst="round1Rect">
          <a:avLst/>
        </a:prstGeom>
        <a:gradFill rotWithShape="1">
          <a:gsLst>
            <a:gs pos="0">
              <a:schemeClr val="accent3">
                <a:tint val="70000"/>
                <a:satMod val="130000"/>
              </a:schemeClr>
            </a:gs>
            <a:gs pos="43000">
              <a:schemeClr val="accent3">
                <a:tint val="44000"/>
                <a:satMod val="165000"/>
              </a:schemeClr>
            </a:gs>
            <a:gs pos="93000">
              <a:schemeClr val="accent3">
                <a:tint val="15000"/>
                <a:satMod val="165000"/>
              </a:schemeClr>
            </a:gs>
            <a:gs pos="100000">
              <a:schemeClr val="accent3">
                <a:tint val="5000"/>
                <a:satMod val="250000"/>
              </a:schemeClr>
            </a:gs>
          </a:gsLst>
          <a:path path="circle">
            <a:fillToRect l="50000" t="130000" r="50000" b="-30000"/>
          </a:path>
        </a:gradFill>
        <a:ln w="9525" cap="flat" cmpd="sng" algn="ctr">
          <a:solidFill>
            <a:schemeClr val="accent3">
              <a:shade val="50000"/>
              <a:satMod val="103000"/>
            </a:schemeClr>
          </a:solidFill>
          <a:prstDash val="solid"/>
        </a:ln>
        <a:effectLst>
          <a:outerShdw blurRad="57150" dist="38100" dir="5400000" algn="ctr" rotWithShape="0">
            <a:schemeClr val="accent3">
              <a:shade val="9000"/>
              <a:satMod val="105000"/>
              <a:alpha val="48000"/>
            </a:scheme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t>*  Zengin bir sözcük dağarcığına sahip olmalı, </a:t>
          </a:r>
          <a:r>
            <a:rPr lang="tr-TR" sz="2000" kern="1200" dirty="0" err="1" smtClean="0"/>
            <a:t>Kalidasa</a:t>
          </a:r>
          <a:r>
            <a:rPr lang="tr-TR" sz="2000" kern="1200" dirty="0" smtClean="0"/>
            <a:t> gibi…</a:t>
          </a:r>
          <a:endParaRPr lang="tr-TR" sz="2000" kern="1200" dirty="0"/>
        </a:p>
      </dsp:txBody>
      <dsp:txXfrm rot="5400000">
        <a:off x="-1" y="1"/>
        <a:ext cx="4114800" cy="1645920"/>
      </dsp:txXfrm>
    </dsp:sp>
    <dsp:sp modelId="{D1318ABB-D560-4FE7-9E72-14213D2FE18C}">
      <dsp:nvSpPr>
        <dsp:cNvPr id="0" name=""/>
        <dsp:cNvSpPr/>
      </dsp:nvSpPr>
      <dsp:spPr>
        <a:xfrm>
          <a:off x="4114800" y="0"/>
          <a:ext cx="4114800" cy="2194560"/>
        </a:xfrm>
        <a:prstGeom prst="round1Rect">
          <a:avLst/>
        </a:prstGeom>
        <a:gradFill rotWithShape="1">
          <a:gsLst>
            <a:gs pos="0">
              <a:schemeClr val="accent3">
                <a:tint val="70000"/>
                <a:satMod val="130000"/>
              </a:schemeClr>
            </a:gs>
            <a:gs pos="43000">
              <a:schemeClr val="accent3">
                <a:tint val="44000"/>
                <a:satMod val="165000"/>
              </a:schemeClr>
            </a:gs>
            <a:gs pos="93000">
              <a:schemeClr val="accent3">
                <a:tint val="15000"/>
                <a:satMod val="165000"/>
              </a:schemeClr>
            </a:gs>
            <a:gs pos="100000">
              <a:schemeClr val="accent3">
                <a:tint val="5000"/>
                <a:satMod val="250000"/>
              </a:schemeClr>
            </a:gs>
          </a:gsLst>
          <a:path path="circle">
            <a:fillToRect l="50000" t="130000" r="50000" b="-30000"/>
          </a:path>
        </a:gradFill>
        <a:ln w="9525"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1">
          <a:schemeClr val="accent3"/>
        </a:lnRef>
        <a:fillRef idx="2">
          <a:schemeClr val="accent3"/>
        </a:fillRef>
        <a:effectRef idx="1">
          <a:schemeClr val="accent3"/>
        </a:effectRef>
        <a:fontRef idx="minor">
          <a:schemeClr val="dk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t>* İma gücü yüksek olmalı böylece sözcükleri bir birinin yerine kullanabilmeli, </a:t>
          </a:r>
          <a:r>
            <a:rPr lang="tr-TR" sz="2000" kern="1200" dirty="0" err="1" smtClean="0"/>
            <a:t>Şudraka</a:t>
          </a:r>
          <a:r>
            <a:rPr lang="tr-TR" sz="2000" kern="1200" dirty="0" smtClean="0"/>
            <a:t> gibi…</a:t>
          </a:r>
          <a:endParaRPr lang="tr-TR" sz="2000" kern="1200" dirty="0"/>
        </a:p>
      </dsp:txBody>
      <dsp:txXfrm>
        <a:off x="4114800" y="0"/>
        <a:ext cx="4114800" cy="1645920"/>
      </dsp:txXfrm>
    </dsp:sp>
    <dsp:sp modelId="{6C79465E-DAA4-4CAE-86ED-53FC9747E6F4}">
      <dsp:nvSpPr>
        <dsp:cNvPr id="0" name=""/>
        <dsp:cNvSpPr/>
      </dsp:nvSpPr>
      <dsp:spPr>
        <a:xfrm rot="10800000">
          <a:off x="0" y="2194560"/>
          <a:ext cx="4114800" cy="2194560"/>
        </a:xfrm>
        <a:prstGeom prst="round1Rect">
          <a:avLst/>
        </a:prstGeom>
        <a:gradFill rotWithShape="1">
          <a:gsLst>
            <a:gs pos="0">
              <a:schemeClr val="accent3">
                <a:tint val="70000"/>
                <a:satMod val="130000"/>
              </a:schemeClr>
            </a:gs>
            <a:gs pos="43000">
              <a:schemeClr val="accent3">
                <a:tint val="44000"/>
                <a:satMod val="165000"/>
              </a:schemeClr>
            </a:gs>
            <a:gs pos="93000">
              <a:schemeClr val="accent3">
                <a:tint val="15000"/>
                <a:satMod val="165000"/>
              </a:schemeClr>
            </a:gs>
            <a:gs pos="100000">
              <a:schemeClr val="accent3">
                <a:tint val="5000"/>
                <a:satMod val="250000"/>
              </a:schemeClr>
            </a:gs>
          </a:gsLst>
          <a:path path="circle">
            <a:fillToRect l="50000" t="130000" r="50000" b="-30000"/>
          </a:path>
        </a:gradFill>
        <a:ln w="9525" cap="flat" cmpd="sng" algn="ctr">
          <a:solidFill>
            <a:schemeClr val="accent3">
              <a:shade val="50000"/>
              <a:satMod val="103000"/>
            </a:schemeClr>
          </a:solidFill>
          <a:prstDash val="solid"/>
        </a:ln>
        <a:effectLst>
          <a:outerShdw blurRad="57150" dist="38100" dir="5400000" algn="ctr" rotWithShape="0">
            <a:schemeClr val="accent3">
              <a:shade val="9000"/>
              <a:satMod val="105000"/>
              <a:alpha val="48000"/>
            </a:scheme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t>*  Dil bilgisi kurallarının tamamına sahip olmalı, Bana gibi…</a:t>
          </a:r>
          <a:endParaRPr lang="tr-TR" sz="2000" kern="1200" dirty="0"/>
        </a:p>
      </dsp:txBody>
      <dsp:txXfrm rot="10800000">
        <a:off x="0" y="2743199"/>
        <a:ext cx="4114800" cy="1645920"/>
      </dsp:txXfrm>
    </dsp:sp>
    <dsp:sp modelId="{30432ABA-EF04-4004-B5D4-43CD96B254BF}">
      <dsp:nvSpPr>
        <dsp:cNvPr id="0" name=""/>
        <dsp:cNvSpPr/>
      </dsp:nvSpPr>
      <dsp:spPr>
        <a:xfrm rot="5400000">
          <a:off x="5074920" y="1234440"/>
          <a:ext cx="2194560" cy="4114800"/>
        </a:xfrm>
        <a:prstGeom prst="round1Rect">
          <a:avLst/>
        </a:prstGeom>
        <a:gradFill rotWithShape="1">
          <a:gsLst>
            <a:gs pos="0">
              <a:schemeClr val="accent3">
                <a:tint val="70000"/>
                <a:satMod val="130000"/>
              </a:schemeClr>
            </a:gs>
            <a:gs pos="43000">
              <a:schemeClr val="accent3">
                <a:tint val="44000"/>
                <a:satMod val="165000"/>
              </a:schemeClr>
            </a:gs>
            <a:gs pos="93000">
              <a:schemeClr val="accent3">
                <a:tint val="15000"/>
                <a:satMod val="165000"/>
              </a:schemeClr>
            </a:gs>
            <a:gs pos="100000">
              <a:schemeClr val="accent3">
                <a:tint val="5000"/>
                <a:satMod val="250000"/>
              </a:schemeClr>
            </a:gs>
          </a:gsLst>
          <a:path path="circle">
            <a:fillToRect l="50000" t="130000" r="50000" b="-30000"/>
          </a:path>
        </a:gradFill>
        <a:ln w="9525" cap="flat" cmpd="sng" algn="ctr">
          <a:solidFill>
            <a:schemeClr val="accent3">
              <a:shade val="50000"/>
              <a:satMod val="103000"/>
            </a:schemeClr>
          </a:solidFill>
          <a:prstDash val="solid"/>
        </a:ln>
        <a:effectLst>
          <a:outerShdw blurRad="57150" dist="38100" dir="5400000" algn="ctr" rotWithShape="0">
            <a:schemeClr val="accent3">
              <a:shade val="9000"/>
              <a:satMod val="105000"/>
              <a:alpha val="48000"/>
            </a:scheme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t>*  Politika  ve</a:t>
          </a:r>
        </a:p>
        <a:p>
          <a:pPr lvl="0" algn="ctr" defTabSz="889000" rtl="0">
            <a:lnSpc>
              <a:spcPct val="90000"/>
            </a:lnSpc>
            <a:spcBef>
              <a:spcPct val="0"/>
            </a:spcBef>
            <a:spcAft>
              <a:spcPct val="35000"/>
            </a:spcAft>
          </a:pPr>
          <a:r>
            <a:rPr lang="tr-TR" sz="2000" kern="1200" dirty="0" smtClean="0"/>
            <a:t>* Savaş sanatlarına hakim olmalı, </a:t>
          </a:r>
          <a:r>
            <a:rPr lang="tr-TR" sz="2000" kern="1200" dirty="0" err="1" smtClean="0"/>
            <a:t>Bhasa</a:t>
          </a:r>
          <a:r>
            <a:rPr lang="tr-TR" sz="2000" kern="1200" dirty="0" smtClean="0"/>
            <a:t> gibi…</a:t>
          </a:r>
          <a:endParaRPr lang="tr-TR" sz="2000" kern="1200" dirty="0"/>
        </a:p>
      </dsp:txBody>
      <dsp:txXfrm rot="-5400000">
        <a:off x="4114799" y="2743199"/>
        <a:ext cx="4114800" cy="1645920"/>
      </dsp:txXfrm>
    </dsp:sp>
    <dsp:sp modelId="{DF7B4837-2D92-43BE-ACEB-C0101FD2CA82}">
      <dsp:nvSpPr>
        <dsp:cNvPr id="0" name=""/>
        <dsp:cNvSpPr/>
      </dsp:nvSpPr>
      <dsp:spPr>
        <a:xfrm>
          <a:off x="2890655" y="1637536"/>
          <a:ext cx="2468880" cy="1097280"/>
        </a:xfrm>
        <a:prstGeom prst="roundRect">
          <a:avLst/>
        </a:prstGeom>
        <a:gradFill rotWithShape="1">
          <a:gsLst>
            <a:gs pos="0">
              <a:schemeClr val="accent3">
                <a:tint val="98000"/>
                <a:shade val="25000"/>
                <a:satMod val="250000"/>
              </a:schemeClr>
            </a:gs>
            <a:gs pos="68000">
              <a:schemeClr val="accent3">
                <a:tint val="86000"/>
                <a:satMod val="115000"/>
              </a:schemeClr>
            </a:gs>
            <a:gs pos="100000">
              <a:schemeClr val="accent3">
                <a:tint val="50000"/>
                <a:satMod val="150000"/>
              </a:schemeClr>
            </a:gs>
          </a:gsLst>
          <a:path path="circle">
            <a:fillToRect l="50000" t="130000" r="50000" b="-30000"/>
          </a:path>
        </a:gradFill>
        <a:ln w="9525" cap="flat" cmpd="sng" algn="ctr">
          <a:solidFill>
            <a:schemeClr val="accent3">
              <a:shade val="50000"/>
              <a:satMod val="103000"/>
            </a:schemeClr>
          </a:solidFill>
          <a:prstDash val="solid"/>
        </a:ln>
        <a:effectLst>
          <a:outerShdw blurRad="57150" dist="38100" dir="5400000" algn="ctr" rotWithShape="0">
            <a:schemeClr val="accent3">
              <a:shade val="9000"/>
              <a:satMod val="105000"/>
              <a:alpha val="48000"/>
            </a:scheme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dirty="0" smtClean="0"/>
            <a:t>İyi Bir </a:t>
          </a:r>
          <a:r>
            <a:rPr lang="tr-TR" sz="2000" kern="1200" dirty="0" err="1" smtClean="0"/>
            <a:t>Kavya</a:t>
          </a:r>
          <a:r>
            <a:rPr lang="tr-TR" sz="2000" kern="1200" dirty="0" smtClean="0"/>
            <a:t>                                                 Şairinin Özellikleri: 		</a:t>
          </a:r>
          <a:endParaRPr lang="tr-TR" sz="2000" kern="1200" dirty="0"/>
        </a:p>
      </dsp:txBody>
      <dsp:txXfrm>
        <a:off x="2944220" y="1691101"/>
        <a:ext cx="2361750" cy="990150"/>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268760"/>
            <a:ext cx="7851648" cy="1512168"/>
          </a:xfrm>
        </p:spPr>
        <p:txBody>
          <a:bodyPr/>
          <a:lstStyle/>
          <a:p>
            <a:pPr algn="l"/>
            <a:r>
              <a:rPr lang="tr-TR" spc="600" dirty="0" smtClean="0">
                <a:solidFill>
                  <a:srgbClr val="FFC000"/>
                </a:solidFill>
                <a:effectLst/>
              </a:rPr>
              <a:t>KAVYA SANATI </a:t>
            </a:r>
            <a:endParaRPr lang="tr-TR" spc="600" dirty="0">
              <a:solidFill>
                <a:srgbClr val="FFC000"/>
              </a:solidFill>
              <a:effectLst/>
            </a:endParaRPr>
          </a:p>
        </p:txBody>
      </p:sp>
      <p:sp>
        <p:nvSpPr>
          <p:cNvPr id="3" name="2 Alt Başlık"/>
          <p:cNvSpPr>
            <a:spLocks noGrp="1"/>
          </p:cNvSpPr>
          <p:nvPr>
            <p:ph type="subTitle" idx="1"/>
          </p:nvPr>
        </p:nvSpPr>
        <p:spPr>
          <a:xfrm>
            <a:off x="539552" y="3228536"/>
            <a:ext cx="7848544" cy="2864760"/>
          </a:xfrm>
        </p:spPr>
        <p:txBody>
          <a:bodyPr>
            <a:normAutofit/>
          </a:bodyPr>
          <a:lstStyle/>
          <a:p>
            <a:r>
              <a:rPr lang="tr-TR" b="1" i="1" dirty="0" smtClean="0"/>
              <a:t>II. HAFTA</a:t>
            </a:r>
          </a:p>
          <a:p>
            <a:r>
              <a:rPr lang="tr-TR" sz="2200" b="1" i="1" dirty="0" smtClean="0"/>
              <a:t>HİN </a:t>
            </a:r>
            <a:r>
              <a:rPr lang="tr-TR" sz="2200" b="1" i="1" dirty="0" smtClean="0"/>
              <a:t>405  </a:t>
            </a:r>
            <a:r>
              <a:rPr lang="tr-TR" sz="2200" b="1" i="1" dirty="0" smtClean="0"/>
              <a:t>KLASİK SANSKRİT </a:t>
            </a:r>
            <a:r>
              <a:rPr lang="tr-TR" sz="2200" b="1" i="1" dirty="0" smtClean="0"/>
              <a:t>EDEBİYATI TARİHİ</a:t>
            </a:r>
            <a:endParaRPr lang="tr-TR" sz="2200" b="1" i="1" dirty="0" smtClean="0"/>
          </a:p>
          <a:p>
            <a:endParaRPr lang="tr-TR" dirty="0" smtClean="0"/>
          </a:p>
          <a:p>
            <a:r>
              <a:rPr lang="tr-TR" sz="1600" dirty="0" smtClean="0"/>
              <a:t>Ankara Üniversitesi</a:t>
            </a:r>
          </a:p>
          <a:p>
            <a:r>
              <a:rPr lang="tr-TR" sz="1600" dirty="0" smtClean="0"/>
              <a:t>Dil ve Tarih-Coğrafya Fakültesi</a:t>
            </a:r>
          </a:p>
          <a:p>
            <a:r>
              <a:rPr lang="tr-TR" sz="1600" dirty="0" smtClean="0"/>
              <a:t>Hindoloji Anabilim Dalı</a:t>
            </a:r>
          </a:p>
          <a:p>
            <a:r>
              <a:rPr lang="tr-TR" sz="1600" dirty="0" smtClean="0"/>
              <a:t>Prof.. Dr. H. Derya Can</a:t>
            </a:r>
          </a:p>
          <a:p>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a:solidFill>
                  <a:schemeClr val="accent2"/>
                </a:solidFill>
              </a:rPr>
              <a:t>Klasik Sanskrit Edebiyatı Tarihi</a:t>
            </a:r>
            <a:r>
              <a:rPr lang="tr-TR" sz="360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ctr"/>
            <a:endParaRPr lang="tr-TR" dirty="0" smtClean="0"/>
          </a:p>
          <a:p>
            <a:pPr algn="ctr"/>
            <a:endParaRPr lang="tr-TR" dirty="0" smtClean="0"/>
          </a:p>
          <a:p>
            <a:pPr algn="ctr">
              <a:buNone/>
            </a:pPr>
            <a:r>
              <a:rPr lang="tr-TR" dirty="0" smtClean="0"/>
              <a:t>   </a:t>
            </a:r>
            <a:r>
              <a:rPr lang="tr-TR" sz="3200" dirty="0" smtClean="0">
                <a:latin typeface="Times New Roman" pitchFamily="18" charset="0"/>
                <a:cs typeface="Times New Roman" pitchFamily="18" charset="0"/>
              </a:rPr>
              <a:t>Eserde iyilik ve kötülük iyice betimlenmeli ve iyilik güzelce anlatılmalıdır. Kısımların sonunda vezin değişikliği olmalıdır. Eserde şehirlerin, kasabaların, denizlerin, dağların, mevsimlerin, güneşin doğmasının ve ay tasvirleri yer almalıdır. Eser ismini şairinden ya da kahramanından almalıdır</a:t>
            </a:r>
            <a:r>
              <a:rPr lang="tr-TR" dirty="0" smtClean="0"/>
              <a:t>.</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p:spPr>
        <p:style>
          <a:lnRef idx="1">
            <a:schemeClr val="accent3"/>
          </a:lnRef>
          <a:fillRef idx="2">
            <a:schemeClr val="accent3"/>
          </a:fillRef>
          <a:effectRef idx="1">
            <a:schemeClr val="accent3"/>
          </a:effectRef>
          <a:fontRef idx="minor">
            <a:schemeClr val="dk1"/>
          </a:fontRef>
        </p:style>
        <p:txBody>
          <a:bodyPr/>
          <a:lstStyle/>
          <a:p>
            <a:pPr algn="ctr">
              <a:buNone/>
            </a:pPr>
            <a:endParaRPr lang="tr-TR" dirty="0" smtClean="0"/>
          </a:p>
          <a:p>
            <a:pPr algn="ctr">
              <a:buNone/>
            </a:pPr>
            <a:endParaRPr lang="tr-TR" dirty="0" smtClean="0"/>
          </a:p>
        </p:txBody>
      </p:sp>
      <p:sp>
        <p:nvSpPr>
          <p:cNvPr id="4" name="2 İçerik Yer Tutucusu"/>
          <p:cNvSpPr txBox="1">
            <a:spLocks/>
          </p:cNvSpPr>
          <p:nvPr/>
        </p:nvSpPr>
        <p:spPr>
          <a:xfrm>
            <a:off x="467544" y="1916832"/>
            <a:ext cx="8229600" cy="438912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vert="horz">
            <a:normAutofit/>
          </a:bodyPr>
          <a:lstStyle/>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tr-TR" sz="2600" b="0" i="0" u="none" strike="noStrike" kern="1200" cap="none" spc="0" normalizeH="0" baseline="0" noProof="0" dirty="0" smtClean="0">
                <a:ln>
                  <a:noFill/>
                </a:ln>
                <a:solidFill>
                  <a:schemeClr val="dk1"/>
                </a:solidFill>
                <a:effectLst/>
                <a:uLnTx/>
                <a:uFillTx/>
                <a:latin typeface="+mn-lt"/>
                <a:ea typeface="+mn-ea"/>
                <a:cs typeface="+mn-cs"/>
              </a:rPr>
              <a:t>		</a:t>
            </a: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tr-TR" sz="2600" b="0" i="0" u="none" strike="noStrike" kern="1200" cap="none" spc="0" normalizeH="0" baseline="0" noProof="0" dirty="0" smtClean="0">
                <a:ln>
                  <a:noFill/>
                </a:ln>
                <a:solidFill>
                  <a:schemeClr val="dk1"/>
                </a:solidFill>
                <a:effectLst/>
                <a:uLnTx/>
                <a:uFillTx/>
                <a:latin typeface="+mn-lt"/>
                <a:ea typeface="+mn-ea"/>
                <a:cs typeface="+mn-cs"/>
              </a:rPr>
              <a:t>		</a:t>
            </a:r>
            <a:r>
              <a:rPr kumimoji="0" lang="tr-TR" sz="2600" b="0" i="0" u="none" strike="noStrike" kern="1200" cap="none" spc="0" normalizeH="0" baseline="0" noProof="0" dirty="0" err="1" smtClean="0">
                <a:ln>
                  <a:noFill/>
                </a:ln>
                <a:solidFill>
                  <a:schemeClr val="dk1"/>
                </a:solidFill>
                <a:effectLst/>
                <a:uLnTx/>
                <a:uFillTx/>
                <a:latin typeface="+mn-lt"/>
                <a:ea typeface="+mn-ea"/>
                <a:cs typeface="+mn-cs"/>
              </a:rPr>
              <a:t>Kavya</a:t>
            </a:r>
            <a:r>
              <a:rPr kumimoji="0" lang="tr-TR" sz="2600" b="0" i="0" u="none" strike="noStrike" kern="1200" cap="none" spc="0" normalizeH="0" baseline="0" noProof="0" dirty="0" smtClean="0">
                <a:ln>
                  <a:noFill/>
                </a:ln>
                <a:solidFill>
                  <a:schemeClr val="dk1"/>
                </a:solidFill>
                <a:effectLst/>
                <a:uLnTx/>
                <a:uFillTx/>
                <a:latin typeface="+mn-lt"/>
                <a:ea typeface="+mn-ea"/>
                <a:cs typeface="+mn-cs"/>
              </a:rPr>
              <a:t> şiiri sonradan üretilen yapay bir form değil uygulandıkça öğrenilmiş ve gelişmiştir. Şairlerin yetişkinlik düzeyi arttıkça kalite de artmıştır. </a:t>
            </a: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tr-TR" sz="2600" b="0" i="0" u="none" strike="noStrike" kern="1200" cap="none" spc="0" normalizeH="0" baseline="0" noProof="0" dirty="0" smtClean="0">
                <a:ln>
                  <a:noFill/>
                </a:ln>
                <a:solidFill>
                  <a:schemeClr val="dk1"/>
                </a:solidFill>
                <a:effectLst/>
                <a:uLnTx/>
                <a:uFillTx/>
                <a:latin typeface="+mn-lt"/>
                <a:ea typeface="+mn-ea"/>
                <a:cs typeface="+mn-cs"/>
              </a:rPr>
              <a:t>	    		 </a:t>
            </a:r>
            <a:r>
              <a:rPr kumimoji="0" lang="tr-TR" sz="2600" b="0" i="0" u="none" strike="noStrike" kern="1200" cap="none" spc="0" normalizeH="0" baseline="0" noProof="0" dirty="0" err="1" smtClean="0">
                <a:ln>
                  <a:noFill/>
                </a:ln>
                <a:solidFill>
                  <a:schemeClr val="dk1"/>
                </a:solidFill>
                <a:effectLst/>
                <a:uLnTx/>
                <a:uFillTx/>
                <a:latin typeface="+mn-lt"/>
                <a:ea typeface="+mn-ea"/>
                <a:cs typeface="+mn-cs"/>
              </a:rPr>
              <a:t>Kalidasa</a:t>
            </a:r>
            <a:r>
              <a:rPr kumimoji="0" lang="tr-TR" sz="2600" b="0" i="0" u="none" strike="noStrike" kern="1200" cap="none" spc="0" normalizeH="0" baseline="0" noProof="0" dirty="0" smtClean="0">
                <a:ln>
                  <a:noFill/>
                </a:ln>
                <a:solidFill>
                  <a:schemeClr val="dk1"/>
                </a:solidFill>
                <a:effectLst/>
                <a:uLnTx/>
                <a:uFillTx/>
                <a:latin typeface="+mn-lt"/>
                <a:ea typeface="+mn-ea"/>
                <a:cs typeface="+mn-cs"/>
              </a:rPr>
              <a:t>		  </a:t>
            </a:r>
            <a:r>
              <a:rPr kumimoji="0" lang="tr-TR" sz="2600" b="0" i="0" u="none" strike="noStrike" kern="1200" cap="none" spc="0" normalizeH="0" baseline="0" noProof="0" dirty="0" err="1" smtClean="0">
                <a:ln>
                  <a:noFill/>
                </a:ln>
                <a:solidFill>
                  <a:schemeClr val="dk1"/>
                </a:solidFill>
                <a:effectLst/>
                <a:uLnTx/>
                <a:uFillTx/>
                <a:latin typeface="+mn-lt"/>
                <a:ea typeface="+mn-ea"/>
                <a:cs typeface="+mn-cs"/>
              </a:rPr>
              <a:t>Bhasa</a:t>
            </a:r>
            <a:endParaRPr kumimoji="0" lang="tr-TR" sz="2600" b="0" i="0" u="none" strike="noStrike" kern="1200" cap="none" spc="0" normalizeH="0" baseline="0" noProof="0" dirty="0" smtClean="0">
              <a:ln>
                <a:noFill/>
              </a:ln>
              <a:solidFill>
                <a:schemeClr val="dk1"/>
              </a:solidFill>
              <a:effectLst/>
              <a:uLnTx/>
              <a:uFillTx/>
              <a:latin typeface="+mn-lt"/>
              <a:ea typeface="+mn-ea"/>
              <a:cs typeface="+mn-cs"/>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tr-TR" sz="2600" b="0" i="0" u="none" strike="noStrike" kern="1200" cap="none" spc="0" normalizeH="0" baseline="0" noProof="0" dirty="0" smtClean="0">
              <a:ln>
                <a:noFill/>
              </a:ln>
              <a:solidFill>
                <a:schemeClr val="dk1"/>
              </a:solidFill>
              <a:effectLst/>
              <a:uLnTx/>
              <a:uFillTx/>
              <a:latin typeface="+mn-lt"/>
              <a:ea typeface="+mn-ea"/>
              <a:cs typeface="+mn-cs"/>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tr-TR" sz="2600" b="0" i="0" u="none" strike="noStrike" kern="1200" cap="none" spc="0" normalizeH="0" baseline="0" noProof="0" dirty="0" smtClean="0">
                <a:ln>
                  <a:noFill/>
                </a:ln>
                <a:solidFill>
                  <a:schemeClr val="dk1"/>
                </a:solidFill>
                <a:effectLst/>
                <a:uLnTx/>
                <a:uFillTx/>
                <a:latin typeface="+mn-lt"/>
                <a:ea typeface="+mn-ea"/>
                <a:cs typeface="+mn-cs"/>
              </a:rPr>
              <a:t>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tr-TR" sz="2600" b="0" i="0" u="none" strike="noStrike" kern="1200" cap="none" spc="0" normalizeH="0" baseline="0" noProof="0" dirty="0" smtClean="0">
              <a:ln>
                <a:noFill/>
              </a:ln>
              <a:solidFill>
                <a:schemeClr val="dk1"/>
              </a:solidFill>
              <a:effectLst/>
              <a:uLnTx/>
              <a:uFillTx/>
              <a:latin typeface="+mn-lt"/>
              <a:ea typeface="+mn-ea"/>
              <a:cs typeface="+mn-cs"/>
            </a:endParaRPr>
          </a:p>
        </p:txBody>
      </p:sp>
      <p:pic>
        <p:nvPicPr>
          <p:cNvPr id="5" name="Picture 1" descr="C:\Users\Pc\Desktop\Arş. Gör. Yalçın Kayalı\kalidasa_2.jpg"/>
          <p:cNvPicPr>
            <a:picLocks noChangeAspect="1" noChangeArrowheads="1"/>
          </p:cNvPicPr>
          <p:nvPr/>
        </p:nvPicPr>
        <p:blipFill>
          <a:blip r:embed="rId2" cstate="print"/>
          <a:srcRect/>
          <a:stretch>
            <a:fillRect/>
          </a:stretch>
        </p:blipFill>
        <p:spPr bwMode="auto">
          <a:xfrm>
            <a:off x="2339752" y="4149080"/>
            <a:ext cx="1543422" cy="1713880"/>
          </a:xfrm>
          <a:prstGeom prst="rect">
            <a:avLst/>
          </a:prstGeom>
          <a:noFill/>
        </p:spPr>
      </p:pic>
      <p:pic>
        <p:nvPicPr>
          <p:cNvPr id="6" name="Picture 3" descr="C:\Users\Pc\Desktop\Arş. Gör. Yalçın Kayalı\indir.jpg"/>
          <p:cNvPicPr>
            <a:picLocks noChangeAspect="1" noChangeArrowheads="1"/>
          </p:cNvPicPr>
          <p:nvPr/>
        </p:nvPicPr>
        <p:blipFill>
          <a:blip r:embed="rId3" cstate="print"/>
          <a:srcRect/>
          <a:stretch>
            <a:fillRect/>
          </a:stretch>
        </p:blipFill>
        <p:spPr bwMode="auto">
          <a:xfrm>
            <a:off x="5364088" y="4221088"/>
            <a:ext cx="1512168" cy="158417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graphicFrame>
        <p:nvGraphicFramePr>
          <p:cNvPr id="7" name="6 İçerik Yer Tutucusu"/>
          <p:cNvGraphicFramePr>
            <a:graphicFrameLocks noGrp="1"/>
          </p:cNvGraphicFramePr>
          <p:nvPr>
            <p:ph idx="1"/>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a:bodyPr>
          <a:lstStyle/>
          <a:p>
            <a:pPr lvl="1" algn="just">
              <a:buNone/>
            </a:pPr>
            <a:r>
              <a:rPr lang="tr-TR" dirty="0" smtClean="0"/>
              <a:t>Şair, yazma kurallarının yanı sıra;</a:t>
            </a:r>
          </a:p>
          <a:p>
            <a:pPr algn="just">
              <a:buNone/>
            </a:pPr>
            <a:r>
              <a:rPr lang="tr-TR" dirty="0" smtClean="0"/>
              <a:t>		</a:t>
            </a:r>
          </a:p>
          <a:p>
            <a:pPr algn="just">
              <a:buNone/>
            </a:pPr>
            <a:r>
              <a:rPr lang="tr-TR" dirty="0" smtClean="0"/>
              <a:t>		aşk bilimi(</a:t>
            </a:r>
            <a:r>
              <a:rPr lang="tr-TR" dirty="0" err="1" smtClean="0"/>
              <a:t>kamasutra</a:t>
            </a:r>
            <a:r>
              <a:rPr lang="tr-TR" dirty="0" smtClean="0"/>
              <a:t>), </a:t>
            </a:r>
          </a:p>
          <a:p>
            <a:pPr algn="just">
              <a:buNone/>
            </a:pPr>
            <a:r>
              <a:rPr lang="tr-TR" dirty="0" smtClean="0"/>
              <a:t>		aşk sahnelerini ve 	</a:t>
            </a:r>
          </a:p>
          <a:p>
            <a:pPr algn="just">
              <a:buNone/>
            </a:pPr>
            <a:r>
              <a:rPr lang="tr-TR" dirty="0" smtClean="0"/>
              <a:t>		aşk tasvirleri yapmaya  alışkın ve yetkin olmalıdır.</a:t>
            </a:r>
          </a:p>
          <a:p>
            <a:pPr algn="just">
              <a:buNone/>
            </a:pPr>
            <a:r>
              <a:rPr lang="tr-TR" dirty="0" smtClean="0"/>
              <a:t>	</a:t>
            </a:r>
          </a:p>
          <a:p>
            <a:pPr algn="just">
              <a:buNone/>
            </a:pPr>
            <a:r>
              <a:rPr lang="tr-TR" dirty="0" smtClean="0"/>
              <a:t>	Ayrıca</a:t>
            </a:r>
          </a:p>
          <a:p>
            <a:pPr algn="just">
              <a:buNone/>
            </a:pPr>
            <a:r>
              <a:rPr lang="tr-TR" dirty="0" smtClean="0"/>
              <a:t>		zor ölçü kullanımında usta, </a:t>
            </a:r>
          </a:p>
          <a:p>
            <a:pPr algn="just">
              <a:buNone/>
            </a:pPr>
            <a:r>
              <a:rPr lang="tr-TR" dirty="0" smtClean="0"/>
              <a:t>		çok sayıda hitap şekline sahip ve </a:t>
            </a:r>
          </a:p>
          <a:p>
            <a:pPr algn="just">
              <a:buNone/>
            </a:pPr>
            <a:r>
              <a:rPr lang="tr-TR" dirty="0" smtClean="0"/>
              <a:t>		şiirde kendi kitabını yani üslubunu oluşturmalıdır.</a:t>
            </a:r>
          </a:p>
          <a:p>
            <a:pPr algn="just"/>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p>
          <a:p>
            <a:pPr algn="just">
              <a:buNone/>
            </a:pPr>
            <a:r>
              <a:rPr lang="tr-TR" dirty="0" smtClean="0"/>
              <a:t>		</a:t>
            </a:r>
            <a:r>
              <a:rPr lang="tr-TR" dirty="0" err="1" smtClean="0"/>
              <a:t>Kavya</a:t>
            </a:r>
            <a:r>
              <a:rPr lang="tr-TR" dirty="0" smtClean="0"/>
              <a:t> şiirinin tarihi belgelere dayandırabildiğimiz ilk yazılı metinler:</a:t>
            </a:r>
          </a:p>
          <a:p>
            <a:pPr algn="just">
              <a:buNone/>
            </a:pPr>
            <a:endParaRPr lang="tr-TR" dirty="0" smtClean="0"/>
          </a:p>
          <a:p>
            <a:pPr algn="just">
              <a:buNone/>
            </a:pPr>
            <a:r>
              <a:rPr lang="tr-TR" dirty="0" smtClean="0"/>
              <a:t>	*  	Yaklaşık 345 yılında, </a:t>
            </a:r>
            <a:r>
              <a:rPr lang="tr-TR" dirty="0" err="1" smtClean="0"/>
              <a:t>Harişena</a:t>
            </a:r>
            <a:r>
              <a:rPr lang="tr-TR" dirty="0" smtClean="0"/>
              <a:t> tarafından oluşturulan  </a:t>
            </a:r>
            <a:r>
              <a:rPr lang="tr-TR" dirty="0" err="1" smtClean="0"/>
              <a:t>Alahabad’ta</a:t>
            </a:r>
            <a:r>
              <a:rPr lang="tr-TR" dirty="0" smtClean="0"/>
              <a:t> ki bir sütunda yer alır.</a:t>
            </a:r>
          </a:p>
          <a:p>
            <a:pPr algn="just">
              <a:buNone/>
            </a:pPr>
            <a:r>
              <a:rPr lang="tr-TR" dirty="0" smtClean="0"/>
              <a:t> 	*   473-474 yıllarında </a:t>
            </a:r>
            <a:r>
              <a:rPr lang="tr-TR" dirty="0" err="1" smtClean="0"/>
              <a:t>Vatsabhatti</a:t>
            </a:r>
            <a:r>
              <a:rPr lang="tr-TR" dirty="0" smtClean="0"/>
              <a:t> tarafından  yazılan </a:t>
            </a:r>
            <a:r>
              <a:rPr lang="tr-TR" dirty="0" err="1" smtClean="0"/>
              <a:t>Samudragupta</a:t>
            </a:r>
            <a:r>
              <a:rPr lang="tr-TR" dirty="0" smtClean="0"/>
              <a:t> methiyesi </a:t>
            </a:r>
          </a:p>
          <a:p>
            <a:pPr algn="just">
              <a:buNone/>
            </a:pPr>
            <a:r>
              <a:rPr lang="tr-TR" dirty="0" smtClean="0"/>
              <a:t>	</a:t>
            </a:r>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lvl="1" algn="just">
              <a:buNone/>
            </a:pPr>
            <a:endParaRPr lang="tr-TR" dirty="0" smtClean="0"/>
          </a:p>
          <a:p>
            <a:pPr lvl="1" algn="just">
              <a:buNone/>
            </a:pPr>
            <a:r>
              <a:rPr lang="tr-TR" dirty="0" smtClean="0"/>
              <a:t>		Ayrıca  </a:t>
            </a:r>
            <a:r>
              <a:rPr lang="tr-TR" dirty="0" err="1" smtClean="0"/>
              <a:t>Mandasor</a:t>
            </a:r>
            <a:r>
              <a:rPr lang="tr-TR" dirty="0" smtClean="0"/>
              <a:t> Güneş tapınağındaki kitabe, bize  </a:t>
            </a:r>
            <a:r>
              <a:rPr lang="tr-TR" dirty="0" err="1" smtClean="0"/>
              <a:t>Gupta</a:t>
            </a:r>
            <a:r>
              <a:rPr lang="tr-TR" dirty="0" smtClean="0"/>
              <a:t> şiir çağında gelişen </a:t>
            </a:r>
            <a:r>
              <a:rPr lang="tr-TR" dirty="0" err="1" smtClean="0"/>
              <a:t>Kavya</a:t>
            </a:r>
            <a:r>
              <a:rPr lang="tr-TR" dirty="0" smtClean="0"/>
              <a:t> sanatı ile ilgili detaylar verir.</a:t>
            </a:r>
          </a:p>
          <a:p>
            <a:pPr lvl="1" algn="just">
              <a:buNone/>
            </a:pPr>
            <a:endParaRPr lang="tr-TR" dirty="0" smtClean="0"/>
          </a:p>
          <a:p>
            <a:pPr lvl="1" algn="just">
              <a:buNone/>
            </a:pPr>
            <a:r>
              <a:rPr lang="tr-TR" dirty="0" smtClean="0"/>
              <a:t>		Bu kitabeler, </a:t>
            </a:r>
            <a:r>
              <a:rPr lang="tr-TR" dirty="0" err="1" smtClean="0"/>
              <a:t>Gupta’nın</a:t>
            </a:r>
            <a:r>
              <a:rPr lang="tr-TR" dirty="0" smtClean="0"/>
              <a:t> güçlü olduğu dönem boyunca gelişmiş bir </a:t>
            </a:r>
            <a:r>
              <a:rPr lang="tr-TR" dirty="0" err="1" smtClean="0"/>
              <a:t>Kavya</a:t>
            </a:r>
            <a:r>
              <a:rPr lang="tr-TR" dirty="0" smtClean="0"/>
              <a:t> şiir kültürünün varlığını göstermek için yeterli olacaktır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effectLst>
            <a:outerShdw blurRad="50800" dist="38100" dir="2700000" algn="tl" rotWithShape="0">
              <a:prstClr val="black">
                <a:alpha val="40000"/>
              </a:prstClr>
            </a:outerShdw>
          </a:effectLst>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endParaRPr lang="tr-TR" dirty="0" smtClean="0"/>
          </a:p>
          <a:p>
            <a:pPr>
              <a:buNone/>
            </a:pPr>
            <a:r>
              <a:rPr lang="tr-TR" dirty="0" smtClean="0"/>
              <a:t>		</a:t>
            </a:r>
            <a:r>
              <a:rPr lang="tr-TR" dirty="0" err="1" smtClean="0"/>
              <a:t>Gupta</a:t>
            </a:r>
            <a:r>
              <a:rPr lang="tr-TR" dirty="0" smtClean="0"/>
              <a:t> dönemi ve </a:t>
            </a:r>
            <a:r>
              <a:rPr lang="tr-TR" dirty="0" err="1" smtClean="0"/>
              <a:t>Kavya</a:t>
            </a:r>
            <a:r>
              <a:rPr lang="tr-TR" dirty="0" smtClean="0"/>
              <a:t> denince şüphesiz ki aklımıza ilk olarak </a:t>
            </a:r>
            <a:r>
              <a:rPr lang="tr-TR" dirty="0" err="1" smtClean="0"/>
              <a:t>Mahakavya</a:t>
            </a:r>
            <a:r>
              <a:rPr lang="tr-TR" dirty="0" smtClean="0"/>
              <a:t> kurallarını belirleyen </a:t>
            </a:r>
            <a:r>
              <a:rPr lang="tr-TR" dirty="0" err="1" smtClean="0"/>
              <a:t>Kalidasa</a:t>
            </a:r>
            <a:r>
              <a:rPr lang="tr-TR" dirty="0" smtClean="0"/>
              <a:t> gelir.	</a:t>
            </a:r>
          </a:p>
          <a:p>
            <a:pPr>
              <a:buNone/>
            </a:pPr>
            <a:r>
              <a:rPr lang="tr-TR" dirty="0" smtClean="0"/>
              <a:t>		</a:t>
            </a:r>
          </a:p>
          <a:p>
            <a:pPr>
              <a:buNone/>
            </a:pPr>
            <a:r>
              <a:rPr lang="tr-TR" dirty="0" smtClean="0"/>
              <a:t>		Bu kurallar </a:t>
            </a:r>
            <a:r>
              <a:rPr lang="tr-TR" dirty="0" err="1" smtClean="0"/>
              <a:t>Kavya</a:t>
            </a:r>
            <a:r>
              <a:rPr lang="tr-TR" dirty="0" smtClean="0"/>
              <a:t>  şiir sanatının uzun ömürlü olmasını sağladı.</a:t>
            </a:r>
          </a:p>
          <a:p>
            <a:pPr>
              <a:buNone/>
            </a:pPr>
            <a:endParaRPr lang="tr-TR" dirty="0" smtClean="0"/>
          </a:p>
          <a:p>
            <a:pPr>
              <a:buNone/>
            </a:pPr>
            <a:r>
              <a:rPr lang="tr-TR" dirty="0" smtClean="0"/>
              <a:t>		</a:t>
            </a:r>
            <a:r>
              <a:rPr lang="tr-TR" dirty="0" err="1" smtClean="0"/>
              <a:t>Kalidasa</a:t>
            </a:r>
            <a:r>
              <a:rPr lang="tr-TR" dirty="0" smtClean="0"/>
              <a:t>, Hint  şiir ve düzyazısını  olağanüstü yetenekleri sayesinde taşralı sadelikle hoyratlık arasında zarafet üstü bir boyuta taşıdı.</a:t>
            </a:r>
          </a:p>
          <a:p>
            <a:endParaRPr lang="tr-TR" dirty="0" smtClean="0"/>
          </a:p>
          <a:p>
            <a:endParaRPr lang="tr-TR"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buNone/>
            </a:pPr>
            <a:endParaRPr lang="tr-TR" dirty="0" smtClean="0"/>
          </a:p>
          <a:p>
            <a:pPr algn="ctr">
              <a:buNone/>
            </a:pPr>
            <a:endParaRPr lang="tr-TR" dirty="0" smtClean="0"/>
          </a:p>
          <a:p>
            <a:pPr algn="ctr">
              <a:buNone/>
            </a:pPr>
            <a:r>
              <a:rPr lang="tr-TR" dirty="0" err="1" smtClean="0"/>
              <a:t>Kavya</a:t>
            </a:r>
            <a:r>
              <a:rPr lang="tr-TR" dirty="0" smtClean="0"/>
              <a:t> edebiyatını özetlemek gerekirse, kahraman ya tanrısal bir varlık ya da </a:t>
            </a:r>
            <a:r>
              <a:rPr lang="tr-TR" dirty="0" err="1" smtClean="0"/>
              <a:t>Kshatriya</a:t>
            </a:r>
            <a:r>
              <a:rPr lang="tr-TR" dirty="0" smtClean="0"/>
              <a:t> sınıfından olmalıdır. Eser içerik açısından ya aşk ya da kahramanlık ve barış öğreticiliği içermek zorundadır. Konu, tarihi bir olay ya da efsaneden alınmış olmalıdır.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endParaRPr lang="tr-TR" dirty="0" smtClean="0"/>
          </a:p>
          <a:p>
            <a:pPr algn="ctr">
              <a:buNone/>
            </a:pPr>
            <a:endParaRPr lang="tr-TR" dirty="0" smtClean="0"/>
          </a:p>
          <a:p>
            <a:pPr algn="ctr">
              <a:buNone/>
            </a:pPr>
            <a:r>
              <a:rPr lang="tr-TR" sz="3200" dirty="0" smtClean="0">
                <a:latin typeface="Times New Roman" pitchFamily="18" charset="0"/>
                <a:cs typeface="Times New Roman" pitchFamily="18" charset="0"/>
              </a:rPr>
              <a:t>Hayatın dört amacı; erdem, servet, sevgi ve kurtuluş eserin kahramanı tarafından sağlanmalıdır. Yazının başında bir dua, selam ya da eserin konusunu özetleyen bir kısım vardır.</a:t>
            </a:r>
          </a:p>
          <a:p>
            <a:pPr algn="ctr"/>
            <a:endParaRPr lang="tr-TR" dirty="0" smtClean="0"/>
          </a:p>
          <a:p>
            <a:pPr algn="ctr"/>
            <a:endParaRPr lang="tr-TR"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TotalTime>
  <Words>252</Words>
  <Application>Microsoft Office PowerPoint</Application>
  <PresentationFormat>Ekran Gösterisi (4:3)</PresentationFormat>
  <Paragraphs>64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Calibri</vt:lpstr>
      <vt:lpstr>Constantia</vt:lpstr>
      <vt:lpstr>Times New Roman</vt:lpstr>
      <vt:lpstr>Wingdings 2</vt:lpstr>
      <vt:lpstr>Akış</vt:lpstr>
      <vt:lpstr>KAVYA SANATI </vt:lpstr>
      <vt:lpstr>Klasik Sanskrit Edebiyatı Tarihi:  Kavya Sanatı</vt:lpstr>
      <vt:lpstr>Klasik Sanskrit Edebiyatı Tarihi:  Kavya Sanatı</vt:lpstr>
      <vt:lpstr>Klasik Sanskrit Edebiyatı Tarihi:  Kavya Sanatı</vt:lpstr>
      <vt:lpstr>Klasik Sanskrit Edebiyatı Tarihi:  Kavya Sanatı</vt:lpstr>
      <vt:lpstr>Klasik Sanskrit Edebiyatı Tarihi:  Kavya Sanatı</vt:lpstr>
      <vt:lpstr>Klasik Sanskrit Edebiyatı Tarihi:  Kavya Sanatı</vt:lpstr>
      <vt:lpstr>Klasik Sanskrit Edebiyatı Tarihi:  Kavya Sanatı</vt:lpstr>
      <vt:lpstr>Klasik Sanskrit Edebiyatı Tarihi:  Kavya Sanatı</vt:lpstr>
      <vt:lpstr>Klasik Sanskrit Edebiyatı Tarihi:  Kavya Sanatı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KAVYA SANATI </dc:title>
  <dc:creator>Arş. Gör. Y.KAYALI</dc:creator>
  <cp:lastModifiedBy>Derya Hoca</cp:lastModifiedBy>
  <cp:revision>12</cp:revision>
  <dcterms:created xsi:type="dcterms:W3CDTF">2014-01-14T13:06:15Z</dcterms:created>
  <dcterms:modified xsi:type="dcterms:W3CDTF">2019-01-03T11:13:02Z</dcterms:modified>
</cp:coreProperties>
</file>