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92"/>
  </p:handoutMasterIdLst>
  <p:sldIdLst>
    <p:sldId id="265" r:id="rId2"/>
    <p:sldId id="258" r:id="rId3"/>
    <p:sldId id="266" r:id="rId4"/>
    <p:sldId id="263" r:id="rId5"/>
    <p:sldId id="262" r:id="rId6"/>
    <p:sldId id="260" r:id="rId7"/>
    <p:sldId id="322" r:id="rId8"/>
    <p:sldId id="264" r:id="rId9"/>
    <p:sldId id="323" r:id="rId10"/>
    <p:sldId id="256" r:id="rId11"/>
    <p:sldId id="269" r:id="rId12"/>
    <p:sldId id="270" r:id="rId13"/>
    <p:sldId id="335" r:id="rId14"/>
    <p:sldId id="271" r:id="rId15"/>
    <p:sldId id="272" r:id="rId16"/>
    <p:sldId id="273" r:id="rId17"/>
    <p:sldId id="336" r:id="rId18"/>
    <p:sldId id="324" r:id="rId19"/>
    <p:sldId id="274" r:id="rId20"/>
    <p:sldId id="275" r:id="rId21"/>
    <p:sldId id="276" r:id="rId22"/>
    <p:sldId id="337" r:id="rId23"/>
    <p:sldId id="277" r:id="rId24"/>
    <p:sldId id="278" r:id="rId25"/>
    <p:sldId id="279" r:id="rId26"/>
    <p:sldId id="280" r:id="rId27"/>
    <p:sldId id="281" r:id="rId28"/>
    <p:sldId id="282" r:id="rId29"/>
    <p:sldId id="283" r:id="rId30"/>
    <p:sldId id="338" r:id="rId31"/>
    <p:sldId id="284" r:id="rId32"/>
    <p:sldId id="339" r:id="rId33"/>
    <p:sldId id="285" r:id="rId34"/>
    <p:sldId id="286" r:id="rId35"/>
    <p:sldId id="287" r:id="rId36"/>
    <p:sldId id="288" r:id="rId37"/>
    <p:sldId id="340" r:id="rId38"/>
    <p:sldId id="289" r:id="rId39"/>
    <p:sldId id="331" r:id="rId40"/>
    <p:sldId id="290" r:id="rId41"/>
    <p:sldId id="291" r:id="rId42"/>
    <p:sldId id="292" r:id="rId43"/>
    <p:sldId id="332" r:id="rId44"/>
    <p:sldId id="293" r:id="rId45"/>
    <p:sldId id="325" r:id="rId46"/>
    <p:sldId id="341" r:id="rId47"/>
    <p:sldId id="326" r:id="rId48"/>
    <p:sldId id="327" r:id="rId49"/>
    <p:sldId id="328" r:id="rId50"/>
    <p:sldId id="294" r:id="rId51"/>
    <p:sldId id="295" r:id="rId52"/>
    <p:sldId id="296" r:id="rId53"/>
    <p:sldId id="297" r:id="rId54"/>
    <p:sldId id="298" r:id="rId55"/>
    <p:sldId id="333" r:id="rId56"/>
    <p:sldId id="299" r:id="rId57"/>
    <p:sldId id="300" r:id="rId58"/>
    <p:sldId id="342" r:id="rId59"/>
    <p:sldId id="301" r:id="rId60"/>
    <p:sldId id="302" r:id="rId61"/>
    <p:sldId id="343" r:id="rId62"/>
    <p:sldId id="303" r:id="rId63"/>
    <p:sldId id="344" r:id="rId64"/>
    <p:sldId id="304" r:id="rId65"/>
    <p:sldId id="305" r:id="rId66"/>
    <p:sldId id="306" r:id="rId67"/>
    <p:sldId id="345" r:id="rId68"/>
    <p:sldId id="307" r:id="rId69"/>
    <p:sldId id="346" r:id="rId70"/>
    <p:sldId id="308" r:id="rId71"/>
    <p:sldId id="309" r:id="rId72"/>
    <p:sldId id="347" r:id="rId73"/>
    <p:sldId id="310" r:id="rId74"/>
    <p:sldId id="348" r:id="rId75"/>
    <p:sldId id="311" r:id="rId76"/>
    <p:sldId id="312" r:id="rId77"/>
    <p:sldId id="313" r:id="rId78"/>
    <p:sldId id="314" r:id="rId79"/>
    <p:sldId id="349" r:id="rId80"/>
    <p:sldId id="315" r:id="rId81"/>
    <p:sldId id="350" r:id="rId82"/>
    <p:sldId id="316" r:id="rId83"/>
    <p:sldId id="351" r:id="rId84"/>
    <p:sldId id="317" r:id="rId85"/>
    <p:sldId id="352" r:id="rId86"/>
    <p:sldId id="318" r:id="rId87"/>
    <p:sldId id="319" r:id="rId88"/>
    <p:sldId id="320" r:id="rId89"/>
    <p:sldId id="321" r:id="rId90"/>
    <p:sldId id="334" r:id="rId91"/>
  </p:sldIdLst>
  <p:sldSz cx="12192000" cy="6858000"/>
  <p:notesSz cx="6761163" cy="9942513"/>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904067D3-7962-4963-AD6D-52E6B8A39EE1}">
          <p14:sldIdLst>
            <p14:sldId id="265"/>
          </p14:sldIdLst>
        </p14:section>
        <p14:section name="Başlıksız Bölüm" id="{855DBEF1-85D3-430E-A5E4-E919AF0D3274}">
          <p14:sldIdLst>
            <p14:sldId id="258"/>
            <p14:sldId id="266"/>
            <p14:sldId id="263"/>
            <p14:sldId id="262"/>
            <p14:sldId id="260"/>
            <p14:sldId id="322"/>
            <p14:sldId id="264"/>
            <p14:sldId id="323"/>
            <p14:sldId id="256"/>
            <p14:sldId id="269"/>
            <p14:sldId id="270"/>
            <p14:sldId id="335"/>
            <p14:sldId id="271"/>
            <p14:sldId id="272"/>
            <p14:sldId id="273"/>
            <p14:sldId id="336"/>
            <p14:sldId id="324"/>
            <p14:sldId id="274"/>
            <p14:sldId id="275"/>
            <p14:sldId id="276"/>
            <p14:sldId id="337"/>
            <p14:sldId id="277"/>
            <p14:sldId id="278"/>
            <p14:sldId id="279"/>
            <p14:sldId id="280"/>
            <p14:sldId id="281"/>
            <p14:sldId id="282"/>
            <p14:sldId id="283"/>
            <p14:sldId id="338"/>
            <p14:sldId id="284"/>
            <p14:sldId id="339"/>
            <p14:sldId id="285"/>
            <p14:sldId id="286"/>
            <p14:sldId id="287"/>
            <p14:sldId id="288"/>
            <p14:sldId id="340"/>
            <p14:sldId id="289"/>
            <p14:sldId id="331"/>
            <p14:sldId id="290"/>
            <p14:sldId id="291"/>
            <p14:sldId id="292"/>
            <p14:sldId id="332"/>
            <p14:sldId id="293"/>
            <p14:sldId id="325"/>
            <p14:sldId id="341"/>
            <p14:sldId id="326"/>
            <p14:sldId id="327"/>
            <p14:sldId id="328"/>
            <p14:sldId id="294"/>
            <p14:sldId id="295"/>
            <p14:sldId id="296"/>
            <p14:sldId id="297"/>
            <p14:sldId id="298"/>
            <p14:sldId id="333"/>
            <p14:sldId id="299"/>
            <p14:sldId id="300"/>
            <p14:sldId id="342"/>
            <p14:sldId id="301"/>
            <p14:sldId id="302"/>
            <p14:sldId id="343"/>
            <p14:sldId id="303"/>
            <p14:sldId id="344"/>
            <p14:sldId id="304"/>
            <p14:sldId id="305"/>
            <p14:sldId id="306"/>
            <p14:sldId id="345"/>
            <p14:sldId id="307"/>
            <p14:sldId id="346"/>
            <p14:sldId id="308"/>
            <p14:sldId id="309"/>
            <p14:sldId id="347"/>
            <p14:sldId id="310"/>
            <p14:sldId id="348"/>
            <p14:sldId id="311"/>
            <p14:sldId id="312"/>
            <p14:sldId id="313"/>
            <p14:sldId id="314"/>
            <p14:sldId id="349"/>
            <p14:sldId id="315"/>
            <p14:sldId id="350"/>
            <p14:sldId id="316"/>
            <p14:sldId id="351"/>
            <p14:sldId id="317"/>
            <p14:sldId id="352"/>
            <p14:sldId id="318"/>
            <p14:sldId id="319"/>
            <p14:sldId id="320"/>
            <p14:sldId id="321"/>
            <p14:sldId id="33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theme" Target="theme/theme1.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handoutMaster" Target="handoutMasters/handoutMaster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EE50D3-2303-4D32-A156-B5FEB08AC7C7}" type="doc">
      <dgm:prSet loTypeId="urn:microsoft.com/office/officeart/2008/layout/HorizontalMultiLevelHierarchy" loCatId="hierarchy" qsTypeId="urn:microsoft.com/office/officeart/2005/8/quickstyle/simple1" qsCatId="simple" csTypeId="urn:microsoft.com/office/officeart/2005/8/colors/accent1_2" csCatId="accent1" phldr="1"/>
      <dgm:spPr/>
      <dgm:t>
        <a:bodyPr/>
        <a:lstStyle/>
        <a:p>
          <a:endParaRPr lang="tr-TR"/>
        </a:p>
      </dgm:t>
    </dgm:pt>
    <dgm:pt modelId="{C42C66C3-F28F-4FAD-A5D4-946A992A8D4C}">
      <dgm:prSet phldrT="[Metin]"/>
      <dgm:spPr/>
      <dgm:t>
        <a:bodyPr/>
        <a:lstStyle/>
        <a:p>
          <a:r>
            <a:rPr lang="tr-TR" dirty="0" smtClean="0">
              <a:solidFill>
                <a:schemeClr val="tx1"/>
              </a:solidFill>
              <a:latin typeface="Times New Roman" panose="02020603050405020304" pitchFamily="18" charset="0"/>
              <a:cs typeface="Times New Roman" panose="02020603050405020304" pitchFamily="18" charset="0"/>
            </a:rPr>
            <a:t>Yapıyı Arazi Malikinin Yaptırmış Olması Halinde Malzeme Sahibinin Hakları </a:t>
          </a:r>
          <a:endParaRPr lang="tr-TR" dirty="0">
            <a:solidFill>
              <a:schemeClr val="tx1"/>
            </a:solidFill>
            <a:latin typeface="Times New Roman" panose="02020603050405020304" pitchFamily="18" charset="0"/>
            <a:cs typeface="Times New Roman" panose="02020603050405020304" pitchFamily="18" charset="0"/>
          </a:endParaRPr>
        </a:p>
      </dgm:t>
    </dgm:pt>
    <dgm:pt modelId="{B65B725F-747A-4802-8719-C0F1E5B7AA86}" type="parTrans" cxnId="{7358D63B-89A7-465C-8248-C7800CA387F9}">
      <dgm:prSet/>
      <dgm:spPr/>
      <dgm:t>
        <a:bodyPr/>
        <a:lstStyle/>
        <a:p>
          <a:endParaRPr lang="tr-TR"/>
        </a:p>
      </dgm:t>
    </dgm:pt>
    <dgm:pt modelId="{32FFADBE-4C49-4473-8589-5E6122711D95}" type="sibTrans" cxnId="{7358D63B-89A7-465C-8248-C7800CA387F9}">
      <dgm:prSet/>
      <dgm:spPr/>
      <dgm:t>
        <a:bodyPr/>
        <a:lstStyle/>
        <a:p>
          <a:endParaRPr lang="tr-TR"/>
        </a:p>
      </dgm:t>
    </dgm:pt>
    <dgm:pt modelId="{6687F266-7FCB-4382-AA44-6F33DF93254A}">
      <dgm:prSet phldrT="[Metin]" custT="1"/>
      <dgm:spPr/>
      <dgm:t>
        <a:bodyPr/>
        <a:lstStyle/>
        <a:p>
          <a:r>
            <a:rPr lang="tr-TR" sz="1800" dirty="0" smtClean="0">
              <a:solidFill>
                <a:schemeClr val="tx1"/>
              </a:solidFill>
              <a:latin typeface="Times New Roman" panose="02020603050405020304" pitchFamily="18" charset="0"/>
              <a:cs typeface="Times New Roman" panose="02020603050405020304" pitchFamily="18" charset="0"/>
            </a:rPr>
            <a:t>Malzeme Sahibinin Malzemenin Sökülüp Geri Verilmesi Talebi</a:t>
          </a:r>
          <a:endParaRPr lang="tr-TR" sz="1800" dirty="0">
            <a:solidFill>
              <a:schemeClr val="tx1"/>
            </a:solidFill>
            <a:latin typeface="Times New Roman" panose="02020603050405020304" pitchFamily="18" charset="0"/>
            <a:cs typeface="Times New Roman" panose="02020603050405020304" pitchFamily="18" charset="0"/>
          </a:endParaRPr>
        </a:p>
      </dgm:t>
    </dgm:pt>
    <dgm:pt modelId="{2CE5FD50-26D2-4E9E-9B70-1D0F76FB7A80}" type="parTrans" cxnId="{1F270AC1-651D-4BCE-A7B5-DD1B6B521647}">
      <dgm:prSet/>
      <dgm:spPr/>
      <dgm:t>
        <a:bodyPr/>
        <a:lstStyle/>
        <a:p>
          <a:endParaRPr lang="tr-TR"/>
        </a:p>
      </dgm:t>
    </dgm:pt>
    <dgm:pt modelId="{EC5859AC-23A4-42EB-9DB5-ACF103BDCBC9}" type="sibTrans" cxnId="{1F270AC1-651D-4BCE-A7B5-DD1B6B521647}">
      <dgm:prSet/>
      <dgm:spPr/>
      <dgm:t>
        <a:bodyPr/>
        <a:lstStyle/>
        <a:p>
          <a:endParaRPr lang="tr-TR"/>
        </a:p>
      </dgm:t>
    </dgm:pt>
    <dgm:pt modelId="{DA6B3E50-5982-46F9-B91A-482106BF9A7C}">
      <dgm:prSet phldrT="[Metin]" custT="1"/>
      <dgm:spPr/>
      <dgm:t>
        <a:bodyPr/>
        <a:lstStyle/>
        <a:p>
          <a:r>
            <a:rPr lang="tr-TR" sz="1800" dirty="0" smtClean="0">
              <a:solidFill>
                <a:schemeClr val="tx1"/>
              </a:solidFill>
              <a:latin typeface="Times New Roman" panose="02020603050405020304" pitchFamily="18" charset="0"/>
              <a:cs typeface="Times New Roman" panose="02020603050405020304" pitchFamily="18" charset="0"/>
            </a:rPr>
            <a:t>Malzeme Sahibinin Tazminat Talebi </a:t>
          </a:r>
          <a:endParaRPr lang="tr-TR" sz="1800" dirty="0">
            <a:solidFill>
              <a:schemeClr val="tx1"/>
            </a:solidFill>
            <a:latin typeface="Times New Roman" panose="02020603050405020304" pitchFamily="18" charset="0"/>
            <a:cs typeface="Times New Roman" panose="02020603050405020304" pitchFamily="18" charset="0"/>
          </a:endParaRPr>
        </a:p>
      </dgm:t>
    </dgm:pt>
    <dgm:pt modelId="{B538AB7F-BEBC-485B-8994-D8EDA4FC1A83}" type="parTrans" cxnId="{2B506DFE-1412-43B7-8934-38DF5381AA7D}">
      <dgm:prSet/>
      <dgm:spPr/>
      <dgm:t>
        <a:bodyPr/>
        <a:lstStyle/>
        <a:p>
          <a:endParaRPr lang="tr-TR"/>
        </a:p>
      </dgm:t>
    </dgm:pt>
    <dgm:pt modelId="{B89B57CD-675F-4464-B82F-8E84D102BB35}" type="sibTrans" cxnId="{2B506DFE-1412-43B7-8934-38DF5381AA7D}">
      <dgm:prSet/>
      <dgm:spPr/>
      <dgm:t>
        <a:bodyPr/>
        <a:lstStyle/>
        <a:p>
          <a:endParaRPr lang="tr-TR"/>
        </a:p>
      </dgm:t>
    </dgm:pt>
    <dgm:pt modelId="{8B96D05C-E1AB-42CD-B679-38E9230C2193}">
      <dgm:prSet phldrT="[Metin]" custT="1"/>
      <dgm:spPr/>
      <dgm:t>
        <a:bodyPr/>
        <a:lstStyle/>
        <a:p>
          <a:r>
            <a:rPr lang="tr-TR" sz="1600" dirty="0" smtClean="0">
              <a:solidFill>
                <a:schemeClr val="tx1"/>
              </a:solidFill>
              <a:latin typeface="Times New Roman" panose="02020603050405020304" pitchFamily="18" charset="0"/>
              <a:cs typeface="Times New Roman" panose="02020603050405020304" pitchFamily="18" charset="0"/>
            </a:rPr>
            <a:t>Malzeme Sahibinin (veya Arazi Malikinin ) Arazinin Mülkiyetinin Malzeme Sahibine Geçirilmesi Talebi </a:t>
          </a:r>
          <a:endParaRPr lang="tr-TR" sz="1600" dirty="0">
            <a:solidFill>
              <a:schemeClr val="tx1"/>
            </a:solidFill>
            <a:latin typeface="Times New Roman" panose="02020603050405020304" pitchFamily="18" charset="0"/>
            <a:cs typeface="Times New Roman" panose="02020603050405020304" pitchFamily="18" charset="0"/>
          </a:endParaRPr>
        </a:p>
      </dgm:t>
    </dgm:pt>
    <dgm:pt modelId="{E241B9D7-C651-46BD-8D20-D78A9FC475E6}" type="parTrans" cxnId="{8064C4CB-EBE9-4BC9-B623-8C44F2907E55}">
      <dgm:prSet/>
      <dgm:spPr/>
      <dgm:t>
        <a:bodyPr/>
        <a:lstStyle/>
        <a:p>
          <a:endParaRPr lang="tr-TR"/>
        </a:p>
      </dgm:t>
    </dgm:pt>
    <dgm:pt modelId="{2B192328-E95F-4452-B402-76014F93148A}" type="sibTrans" cxnId="{8064C4CB-EBE9-4BC9-B623-8C44F2907E55}">
      <dgm:prSet/>
      <dgm:spPr/>
      <dgm:t>
        <a:bodyPr/>
        <a:lstStyle/>
        <a:p>
          <a:endParaRPr lang="tr-TR"/>
        </a:p>
      </dgm:t>
    </dgm:pt>
    <dgm:pt modelId="{DACD80CA-DF61-452D-B189-3131EC5393DC}" type="pres">
      <dgm:prSet presAssocID="{86EE50D3-2303-4D32-A156-B5FEB08AC7C7}" presName="Name0" presStyleCnt="0">
        <dgm:presLayoutVars>
          <dgm:chPref val="1"/>
          <dgm:dir/>
          <dgm:animOne val="branch"/>
          <dgm:animLvl val="lvl"/>
          <dgm:resizeHandles val="exact"/>
        </dgm:presLayoutVars>
      </dgm:prSet>
      <dgm:spPr/>
      <dgm:t>
        <a:bodyPr/>
        <a:lstStyle/>
        <a:p>
          <a:endParaRPr lang="tr-TR"/>
        </a:p>
      </dgm:t>
    </dgm:pt>
    <dgm:pt modelId="{5AEBB20B-B65C-4CCF-8B63-BD710537DD3B}" type="pres">
      <dgm:prSet presAssocID="{C42C66C3-F28F-4FAD-A5D4-946A992A8D4C}" presName="root1" presStyleCnt="0"/>
      <dgm:spPr/>
    </dgm:pt>
    <dgm:pt modelId="{8DF69787-E724-42E7-9515-7146282C40B5}" type="pres">
      <dgm:prSet presAssocID="{C42C66C3-F28F-4FAD-A5D4-946A992A8D4C}" presName="LevelOneTextNode" presStyleLbl="node0" presStyleIdx="0" presStyleCnt="1">
        <dgm:presLayoutVars>
          <dgm:chPref val="3"/>
        </dgm:presLayoutVars>
      </dgm:prSet>
      <dgm:spPr/>
      <dgm:t>
        <a:bodyPr/>
        <a:lstStyle/>
        <a:p>
          <a:endParaRPr lang="tr-TR"/>
        </a:p>
      </dgm:t>
    </dgm:pt>
    <dgm:pt modelId="{1C9AE538-31D5-47D3-B628-0A61D53F4679}" type="pres">
      <dgm:prSet presAssocID="{C42C66C3-F28F-4FAD-A5D4-946A992A8D4C}" presName="level2hierChild" presStyleCnt="0"/>
      <dgm:spPr/>
    </dgm:pt>
    <dgm:pt modelId="{3821CD7E-1CD0-45BC-89E9-9C08F3CFE2C2}" type="pres">
      <dgm:prSet presAssocID="{2CE5FD50-26D2-4E9E-9B70-1D0F76FB7A80}" presName="conn2-1" presStyleLbl="parChTrans1D2" presStyleIdx="0" presStyleCnt="3"/>
      <dgm:spPr/>
      <dgm:t>
        <a:bodyPr/>
        <a:lstStyle/>
        <a:p>
          <a:endParaRPr lang="tr-TR"/>
        </a:p>
      </dgm:t>
    </dgm:pt>
    <dgm:pt modelId="{85074C27-10B9-44D7-8695-B30BD3E78BA1}" type="pres">
      <dgm:prSet presAssocID="{2CE5FD50-26D2-4E9E-9B70-1D0F76FB7A80}" presName="connTx" presStyleLbl="parChTrans1D2" presStyleIdx="0" presStyleCnt="3"/>
      <dgm:spPr/>
      <dgm:t>
        <a:bodyPr/>
        <a:lstStyle/>
        <a:p>
          <a:endParaRPr lang="tr-TR"/>
        </a:p>
      </dgm:t>
    </dgm:pt>
    <dgm:pt modelId="{46612D77-3C34-4254-92A3-9D109018B448}" type="pres">
      <dgm:prSet presAssocID="{6687F266-7FCB-4382-AA44-6F33DF93254A}" presName="root2" presStyleCnt="0"/>
      <dgm:spPr/>
    </dgm:pt>
    <dgm:pt modelId="{7F720F02-2466-43D7-8ED5-DC61AED0B63E}" type="pres">
      <dgm:prSet presAssocID="{6687F266-7FCB-4382-AA44-6F33DF93254A}" presName="LevelTwoTextNode" presStyleLbl="node2" presStyleIdx="0" presStyleCnt="3">
        <dgm:presLayoutVars>
          <dgm:chPref val="3"/>
        </dgm:presLayoutVars>
      </dgm:prSet>
      <dgm:spPr/>
      <dgm:t>
        <a:bodyPr/>
        <a:lstStyle/>
        <a:p>
          <a:endParaRPr lang="tr-TR"/>
        </a:p>
      </dgm:t>
    </dgm:pt>
    <dgm:pt modelId="{04566AAF-0B6C-408B-962C-F641CF127B45}" type="pres">
      <dgm:prSet presAssocID="{6687F266-7FCB-4382-AA44-6F33DF93254A}" presName="level3hierChild" presStyleCnt="0"/>
      <dgm:spPr/>
    </dgm:pt>
    <dgm:pt modelId="{884286DF-3F76-4938-9C9C-84AE78119450}" type="pres">
      <dgm:prSet presAssocID="{B538AB7F-BEBC-485B-8994-D8EDA4FC1A83}" presName="conn2-1" presStyleLbl="parChTrans1D2" presStyleIdx="1" presStyleCnt="3"/>
      <dgm:spPr/>
      <dgm:t>
        <a:bodyPr/>
        <a:lstStyle/>
        <a:p>
          <a:endParaRPr lang="tr-TR"/>
        </a:p>
      </dgm:t>
    </dgm:pt>
    <dgm:pt modelId="{C32DE7E0-F4BE-41D1-BD5F-4964F5FB32AC}" type="pres">
      <dgm:prSet presAssocID="{B538AB7F-BEBC-485B-8994-D8EDA4FC1A83}" presName="connTx" presStyleLbl="parChTrans1D2" presStyleIdx="1" presStyleCnt="3"/>
      <dgm:spPr/>
      <dgm:t>
        <a:bodyPr/>
        <a:lstStyle/>
        <a:p>
          <a:endParaRPr lang="tr-TR"/>
        </a:p>
      </dgm:t>
    </dgm:pt>
    <dgm:pt modelId="{356BF6D1-C523-4B5E-8301-A32D4A0F2B38}" type="pres">
      <dgm:prSet presAssocID="{DA6B3E50-5982-46F9-B91A-482106BF9A7C}" presName="root2" presStyleCnt="0"/>
      <dgm:spPr/>
    </dgm:pt>
    <dgm:pt modelId="{94F0F7F2-9906-4CC7-9667-CEB5AD629D13}" type="pres">
      <dgm:prSet presAssocID="{DA6B3E50-5982-46F9-B91A-482106BF9A7C}" presName="LevelTwoTextNode" presStyleLbl="node2" presStyleIdx="1" presStyleCnt="3" custLinFactNeighborX="-952" custLinFactNeighborY="-12486">
        <dgm:presLayoutVars>
          <dgm:chPref val="3"/>
        </dgm:presLayoutVars>
      </dgm:prSet>
      <dgm:spPr/>
      <dgm:t>
        <a:bodyPr/>
        <a:lstStyle/>
        <a:p>
          <a:endParaRPr lang="tr-TR"/>
        </a:p>
      </dgm:t>
    </dgm:pt>
    <dgm:pt modelId="{4B03003B-4EEF-4B21-9BB9-9A0A8A8ECF30}" type="pres">
      <dgm:prSet presAssocID="{DA6B3E50-5982-46F9-B91A-482106BF9A7C}" presName="level3hierChild" presStyleCnt="0"/>
      <dgm:spPr/>
    </dgm:pt>
    <dgm:pt modelId="{6B56C910-821D-447F-8D45-CBF0EE13C218}" type="pres">
      <dgm:prSet presAssocID="{E241B9D7-C651-46BD-8D20-D78A9FC475E6}" presName="conn2-1" presStyleLbl="parChTrans1D2" presStyleIdx="2" presStyleCnt="3"/>
      <dgm:spPr/>
      <dgm:t>
        <a:bodyPr/>
        <a:lstStyle/>
        <a:p>
          <a:endParaRPr lang="tr-TR"/>
        </a:p>
      </dgm:t>
    </dgm:pt>
    <dgm:pt modelId="{F6018C81-00E3-4BC7-8D2B-7CF37CE7CCFF}" type="pres">
      <dgm:prSet presAssocID="{E241B9D7-C651-46BD-8D20-D78A9FC475E6}" presName="connTx" presStyleLbl="parChTrans1D2" presStyleIdx="2" presStyleCnt="3"/>
      <dgm:spPr/>
      <dgm:t>
        <a:bodyPr/>
        <a:lstStyle/>
        <a:p>
          <a:endParaRPr lang="tr-TR"/>
        </a:p>
      </dgm:t>
    </dgm:pt>
    <dgm:pt modelId="{E1E8DC21-BAF2-4AF9-8C2A-866EC04364FB}" type="pres">
      <dgm:prSet presAssocID="{8B96D05C-E1AB-42CD-B679-38E9230C2193}" presName="root2" presStyleCnt="0"/>
      <dgm:spPr/>
    </dgm:pt>
    <dgm:pt modelId="{21CE48E3-D382-45C8-8D26-29375D6D9B1C}" type="pres">
      <dgm:prSet presAssocID="{8B96D05C-E1AB-42CD-B679-38E9230C2193}" presName="LevelTwoTextNode" presStyleLbl="node2" presStyleIdx="2" presStyleCnt="3">
        <dgm:presLayoutVars>
          <dgm:chPref val="3"/>
        </dgm:presLayoutVars>
      </dgm:prSet>
      <dgm:spPr/>
      <dgm:t>
        <a:bodyPr/>
        <a:lstStyle/>
        <a:p>
          <a:endParaRPr lang="tr-TR"/>
        </a:p>
      </dgm:t>
    </dgm:pt>
    <dgm:pt modelId="{0401B57E-9AB1-4945-8F5B-073E52350ECF}" type="pres">
      <dgm:prSet presAssocID="{8B96D05C-E1AB-42CD-B679-38E9230C2193}" presName="level3hierChild" presStyleCnt="0"/>
      <dgm:spPr/>
    </dgm:pt>
  </dgm:ptLst>
  <dgm:cxnLst>
    <dgm:cxn modelId="{B000CB60-E952-4900-B399-03DE33C8CBF2}" type="presOf" srcId="{E241B9D7-C651-46BD-8D20-D78A9FC475E6}" destId="{6B56C910-821D-447F-8D45-CBF0EE13C218}" srcOrd="0" destOrd="0" presId="urn:microsoft.com/office/officeart/2008/layout/HorizontalMultiLevelHierarchy"/>
    <dgm:cxn modelId="{5900579E-692C-4B19-B8A9-BF3AE56BA750}" type="presOf" srcId="{DA6B3E50-5982-46F9-B91A-482106BF9A7C}" destId="{94F0F7F2-9906-4CC7-9667-CEB5AD629D13}" srcOrd="0" destOrd="0" presId="urn:microsoft.com/office/officeart/2008/layout/HorizontalMultiLevelHierarchy"/>
    <dgm:cxn modelId="{8064C4CB-EBE9-4BC9-B623-8C44F2907E55}" srcId="{C42C66C3-F28F-4FAD-A5D4-946A992A8D4C}" destId="{8B96D05C-E1AB-42CD-B679-38E9230C2193}" srcOrd="2" destOrd="0" parTransId="{E241B9D7-C651-46BD-8D20-D78A9FC475E6}" sibTransId="{2B192328-E95F-4452-B402-76014F93148A}"/>
    <dgm:cxn modelId="{7358D63B-89A7-465C-8248-C7800CA387F9}" srcId="{86EE50D3-2303-4D32-A156-B5FEB08AC7C7}" destId="{C42C66C3-F28F-4FAD-A5D4-946A992A8D4C}" srcOrd="0" destOrd="0" parTransId="{B65B725F-747A-4802-8719-C0F1E5B7AA86}" sibTransId="{32FFADBE-4C49-4473-8589-5E6122711D95}"/>
    <dgm:cxn modelId="{2B506DFE-1412-43B7-8934-38DF5381AA7D}" srcId="{C42C66C3-F28F-4FAD-A5D4-946A992A8D4C}" destId="{DA6B3E50-5982-46F9-B91A-482106BF9A7C}" srcOrd="1" destOrd="0" parTransId="{B538AB7F-BEBC-485B-8994-D8EDA4FC1A83}" sibTransId="{B89B57CD-675F-4464-B82F-8E84D102BB35}"/>
    <dgm:cxn modelId="{F636E7A7-E960-46AD-AAC4-106142161E9C}" type="presOf" srcId="{86EE50D3-2303-4D32-A156-B5FEB08AC7C7}" destId="{DACD80CA-DF61-452D-B189-3131EC5393DC}" srcOrd="0" destOrd="0" presId="urn:microsoft.com/office/officeart/2008/layout/HorizontalMultiLevelHierarchy"/>
    <dgm:cxn modelId="{58C6C9CA-AA53-4FD1-8EA5-93C473A2D9C8}" type="presOf" srcId="{2CE5FD50-26D2-4E9E-9B70-1D0F76FB7A80}" destId="{3821CD7E-1CD0-45BC-89E9-9C08F3CFE2C2}" srcOrd="0" destOrd="0" presId="urn:microsoft.com/office/officeart/2008/layout/HorizontalMultiLevelHierarchy"/>
    <dgm:cxn modelId="{FA79A4BB-657F-41B3-85C3-E601CD4BAE7D}" type="presOf" srcId="{B538AB7F-BEBC-485B-8994-D8EDA4FC1A83}" destId="{884286DF-3F76-4938-9C9C-84AE78119450}" srcOrd="0" destOrd="0" presId="urn:microsoft.com/office/officeart/2008/layout/HorizontalMultiLevelHierarchy"/>
    <dgm:cxn modelId="{584648F5-B6B7-4A35-B94D-89BA24A8A9DC}" type="presOf" srcId="{B538AB7F-BEBC-485B-8994-D8EDA4FC1A83}" destId="{C32DE7E0-F4BE-41D1-BD5F-4964F5FB32AC}" srcOrd="1" destOrd="0" presId="urn:microsoft.com/office/officeart/2008/layout/HorizontalMultiLevelHierarchy"/>
    <dgm:cxn modelId="{9FC87A5C-F571-41B6-9DE3-6A801DA73684}" type="presOf" srcId="{6687F266-7FCB-4382-AA44-6F33DF93254A}" destId="{7F720F02-2466-43D7-8ED5-DC61AED0B63E}" srcOrd="0" destOrd="0" presId="urn:microsoft.com/office/officeart/2008/layout/HorizontalMultiLevelHierarchy"/>
    <dgm:cxn modelId="{84B880A8-A944-4964-B8CE-09EE4C253F68}" type="presOf" srcId="{2CE5FD50-26D2-4E9E-9B70-1D0F76FB7A80}" destId="{85074C27-10B9-44D7-8695-B30BD3E78BA1}" srcOrd="1" destOrd="0" presId="urn:microsoft.com/office/officeart/2008/layout/HorizontalMultiLevelHierarchy"/>
    <dgm:cxn modelId="{6E550440-9C73-443B-9162-E6EDD8954D0A}" type="presOf" srcId="{C42C66C3-F28F-4FAD-A5D4-946A992A8D4C}" destId="{8DF69787-E724-42E7-9515-7146282C40B5}" srcOrd="0" destOrd="0" presId="urn:microsoft.com/office/officeart/2008/layout/HorizontalMultiLevelHierarchy"/>
    <dgm:cxn modelId="{1F270AC1-651D-4BCE-A7B5-DD1B6B521647}" srcId="{C42C66C3-F28F-4FAD-A5D4-946A992A8D4C}" destId="{6687F266-7FCB-4382-AA44-6F33DF93254A}" srcOrd="0" destOrd="0" parTransId="{2CE5FD50-26D2-4E9E-9B70-1D0F76FB7A80}" sibTransId="{EC5859AC-23A4-42EB-9DB5-ACF103BDCBC9}"/>
    <dgm:cxn modelId="{968B5653-6B84-4AED-B9A4-7462CF4AB888}" type="presOf" srcId="{8B96D05C-E1AB-42CD-B679-38E9230C2193}" destId="{21CE48E3-D382-45C8-8D26-29375D6D9B1C}" srcOrd="0" destOrd="0" presId="urn:microsoft.com/office/officeart/2008/layout/HorizontalMultiLevelHierarchy"/>
    <dgm:cxn modelId="{FA932ED5-252C-4048-A0D8-38A12AA00320}" type="presOf" srcId="{E241B9D7-C651-46BD-8D20-D78A9FC475E6}" destId="{F6018C81-00E3-4BC7-8D2B-7CF37CE7CCFF}" srcOrd="1" destOrd="0" presId="urn:microsoft.com/office/officeart/2008/layout/HorizontalMultiLevelHierarchy"/>
    <dgm:cxn modelId="{F4A0412E-F9CA-47EE-8ABF-16828EDC9645}" type="presParOf" srcId="{DACD80CA-DF61-452D-B189-3131EC5393DC}" destId="{5AEBB20B-B65C-4CCF-8B63-BD710537DD3B}" srcOrd="0" destOrd="0" presId="urn:microsoft.com/office/officeart/2008/layout/HorizontalMultiLevelHierarchy"/>
    <dgm:cxn modelId="{1DA6B856-A885-404F-8486-DB1AFF8B7C50}" type="presParOf" srcId="{5AEBB20B-B65C-4CCF-8B63-BD710537DD3B}" destId="{8DF69787-E724-42E7-9515-7146282C40B5}" srcOrd="0" destOrd="0" presId="urn:microsoft.com/office/officeart/2008/layout/HorizontalMultiLevelHierarchy"/>
    <dgm:cxn modelId="{1C36D3F6-8C51-47C2-944E-CA80B673C467}" type="presParOf" srcId="{5AEBB20B-B65C-4CCF-8B63-BD710537DD3B}" destId="{1C9AE538-31D5-47D3-B628-0A61D53F4679}" srcOrd="1" destOrd="0" presId="urn:microsoft.com/office/officeart/2008/layout/HorizontalMultiLevelHierarchy"/>
    <dgm:cxn modelId="{726CB6A9-8292-4CD3-AB8D-9EAE64E69CD1}" type="presParOf" srcId="{1C9AE538-31D5-47D3-B628-0A61D53F4679}" destId="{3821CD7E-1CD0-45BC-89E9-9C08F3CFE2C2}" srcOrd="0" destOrd="0" presId="urn:microsoft.com/office/officeart/2008/layout/HorizontalMultiLevelHierarchy"/>
    <dgm:cxn modelId="{B3CCF619-3111-4251-865E-74ECA41CDF14}" type="presParOf" srcId="{3821CD7E-1CD0-45BC-89E9-9C08F3CFE2C2}" destId="{85074C27-10B9-44D7-8695-B30BD3E78BA1}" srcOrd="0" destOrd="0" presId="urn:microsoft.com/office/officeart/2008/layout/HorizontalMultiLevelHierarchy"/>
    <dgm:cxn modelId="{EE1441E8-700E-4CC4-897F-60537542E535}" type="presParOf" srcId="{1C9AE538-31D5-47D3-B628-0A61D53F4679}" destId="{46612D77-3C34-4254-92A3-9D109018B448}" srcOrd="1" destOrd="0" presId="urn:microsoft.com/office/officeart/2008/layout/HorizontalMultiLevelHierarchy"/>
    <dgm:cxn modelId="{C95D65B6-FB38-41AE-AE0F-F63BECFC0D9A}" type="presParOf" srcId="{46612D77-3C34-4254-92A3-9D109018B448}" destId="{7F720F02-2466-43D7-8ED5-DC61AED0B63E}" srcOrd="0" destOrd="0" presId="urn:microsoft.com/office/officeart/2008/layout/HorizontalMultiLevelHierarchy"/>
    <dgm:cxn modelId="{6D773C52-C8E3-4294-A737-C6ADD0F1889A}" type="presParOf" srcId="{46612D77-3C34-4254-92A3-9D109018B448}" destId="{04566AAF-0B6C-408B-962C-F641CF127B45}" srcOrd="1" destOrd="0" presId="urn:microsoft.com/office/officeart/2008/layout/HorizontalMultiLevelHierarchy"/>
    <dgm:cxn modelId="{53198DC4-C720-4221-B6BC-2A13C2912769}" type="presParOf" srcId="{1C9AE538-31D5-47D3-B628-0A61D53F4679}" destId="{884286DF-3F76-4938-9C9C-84AE78119450}" srcOrd="2" destOrd="0" presId="urn:microsoft.com/office/officeart/2008/layout/HorizontalMultiLevelHierarchy"/>
    <dgm:cxn modelId="{47BBD22A-D0D0-4CEA-A209-8CBC578486A0}" type="presParOf" srcId="{884286DF-3F76-4938-9C9C-84AE78119450}" destId="{C32DE7E0-F4BE-41D1-BD5F-4964F5FB32AC}" srcOrd="0" destOrd="0" presId="urn:microsoft.com/office/officeart/2008/layout/HorizontalMultiLevelHierarchy"/>
    <dgm:cxn modelId="{D6CF6F90-2871-475D-855F-CDEAF8985122}" type="presParOf" srcId="{1C9AE538-31D5-47D3-B628-0A61D53F4679}" destId="{356BF6D1-C523-4B5E-8301-A32D4A0F2B38}" srcOrd="3" destOrd="0" presId="urn:microsoft.com/office/officeart/2008/layout/HorizontalMultiLevelHierarchy"/>
    <dgm:cxn modelId="{2B6E2030-04CA-413C-B187-91124ABA87DA}" type="presParOf" srcId="{356BF6D1-C523-4B5E-8301-A32D4A0F2B38}" destId="{94F0F7F2-9906-4CC7-9667-CEB5AD629D13}" srcOrd="0" destOrd="0" presId="urn:microsoft.com/office/officeart/2008/layout/HorizontalMultiLevelHierarchy"/>
    <dgm:cxn modelId="{8EB0F554-1852-404B-8D7C-C0CE6D8E7877}" type="presParOf" srcId="{356BF6D1-C523-4B5E-8301-A32D4A0F2B38}" destId="{4B03003B-4EEF-4B21-9BB9-9A0A8A8ECF30}" srcOrd="1" destOrd="0" presId="urn:microsoft.com/office/officeart/2008/layout/HorizontalMultiLevelHierarchy"/>
    <dgm:cxn modelId="{18AF62C7-CD98-4F36-BEA9-C7794DEA0847}" type="presParOf" srcId="{1C9AE538-31D5-47D3-B628-0A61D53F4679}" destId="{6B56C910-821D-447F-8D45-CBF0EE13C218}" srcOrd="4" destOrd="0" presId="urn:microsoft.com/office/officeart/2008/layout/HorizontalMultiLevelHierarchy"/>
    <dgm:cxn modelId="{C1884064-3DC5-4624-B839-0BA9248FD9D2}" type="presParOf" srcId="{6B56C910-821D-447F-8D45-CBF0EE13C218}" destId="{F6018C81-00E3-4BC7-8D2B-7CF37CE7CCFF}" srcOrd="0" destOrd="0" presId="urn:microsoft.com/office/officeart/2008/layout/HorizontalMultiLevelHierarchy"/>
    <dgm:cxn modelId="{18EB916C-D63C-4059-86D6-14B2E718E4B7}" type="presParOf" srcId="{1C9AE538-31D5-47D3-B628-0A61D53F4679}" destId="{E1E8DC21-BAF2-4AF9-8C2A-866EC04364FB}" srcOrd="5" destOrd="0" presId="urn:microsoft.com/office/officeart/2008/layout/HorizontalMultiLevelHierarchy"/>
    <dgm:cxn modelId="{9AC73BE3-C667-40DE-8919-DB811B562FBE}" type="presParOf" srcId="{E1E8DC21-BAF2-4AF9-8C2A-866EC04364FB}" destId="{21CE48E3-D382-45C8-8D26-29375D6D9B1C}" srcOrd="0" destOrd="0" presId="urn:microsoft.com/office/officeart/2008/layout/HorizontalMultiLevelHierarchy"/>
    <dgm:cxn modelId="{E46DE1D1-F994-4045-8929-163999B702F6}" type="presParOf" srcId="{E1E8DC21-BAF2-4AF9-8C2A-866EC04364FB}" destId="{0401B57E-9AB1-4945-8F5B-073E52350ECF}"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29837" cy="498852"/>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29761" y="0"/>
            <a:ext cx="2929837" cy="498852"/>
          </a:xfrm>
          <a:prstGeom prst="rect">
            <a:avLst/>
          </a:prstGeom>
        </p:spPr>
        <p:txBody>
          <a:bodyPr vert="horz" lIns="91440" tIns="45720" rIns="91440" bIns="45720" rtlCol="0"/>
          <a:lstStyle>
            <a:lvl1pPr algn="r">
              <a:defRPr sz="1200"/>
            </a:lvl1pPr>
          </a:lstStyle>
          <a:p>
            <a:fld id="{BF307F5F-498C-412F-AF13-E5A6672874CB}" type="datetimeFigureOut">
              <a:rPr lang="tr-TR" smtClean="0"/>
              <a:t>13.5.2020</a:t>
            </a:fld>
            <a:endParaRPr lang="tr-TR"/>
          </a:p>
        </p:txBody>
      </p:sp>
      <p:sp>
        <p:nvSpPr>
          <p:cNvPr id="4" name="Altbilgi Yer Tutucusu 3"/>
          <p:cNvSpPr>
            <a:spLocks noGrp="1"/>
          </p:cNvSpPr>
          <p:nvPr>
            <p:ph type="ftr" sz="quarter" idx="2"/>
          </p:nvPr>
        </p:nvSpPr>
        <p:spPr>
          <a:xfrm>
            <a:off x="0" y="9443662"/>
            <a:ext cx="2929837" cy="498851"/>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29761" y="9443662"/>
            <a:ext cx="2929837" cy="498851"/>
          </a:xfrm>
          <a:prstGeom prst="rect">
            <a:avLst/>
          </a:prstGeom>
        </p:spPr>
        <p:txBody>
          <a:bodyPr vert="horz" lIns="91440" tIns="45720" rIns="91440" bIns="45720" rtlCol="0" anchor="b"/>
          <a:lstStyle>
            <a:lvl1pPr algn="r">
              <a:defRPr sz="1200"/>
            </a:lvl1pPr>
          </a:lstStyle>
          <a:p>
            <a:fld id="{46D2BCC8-02B8-449E-AC51-4BD9B9EA9184}" type="slidenum">
              <a:rPr lang="tr-TR" smtClean="0"/>
              <a:t>‹#›</a:t>
            </a:fld>
            <a:endParaRPr lang="tr-TR"/>
          </a:p>
        </p:txBody>
      </p:sp>
    </p:spTree>
    <p:extLst>
      <p:ext uri="{BB962C8B-B14F-4D97-AF65-F5344CB8AC3E}">
        <p14:creationId xmlns:p14="http://schemas.microsoft.com/office/powerpoint/2010/main" val="187110082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B2826F9-51D7-4414-B0BE-3587FBE69CEB}"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2337635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B2826F9-51D7-4414-B0BE-3587FBE69CEB}"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37414606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B2826F9-51D7-4414-B0BE-3587FBE69CEB}"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731144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B2826F9-51D7-4414-B0BE-3587FBE69CEB}"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3375616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B2826F9-51D7-4414-B0BE-3587FBE69CEB}" type="datetimeFigureOut">
              <a:rPr lang="tr-TR" smtClean="0"/>
              <a:t>13.5.2020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5514085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B2826F9-51D7-4414-B0BE-3587FBE69CEB}" type="datetimeFigureOut">
              <a:rPr lang="tr-TR" smtClean="0"/>
              <a:t>13.5.2020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2949432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B2826F9-51D7-4414-B0BE-3587FBE69CEB}" type="datetimeFigureOut">
              <a:rPr lang="tr-TR" smtClean="0"/>
              <a:t>13.5.2020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3393482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B2826F9-51D7-4414-B0BE-3587FBE69CEB}" type="datetimeFigureOut">
              <a:rPr lang="tr-TR" smtClean="0"/>
              <a:t>13.5.2020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26544726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B2826F9-51D7-4414-B0BE-3587FBE69CEB}" type="datetimeFigureOut">
              <a:rPr lang="tr-TR" smtClean="0"/>
              <a:t>13.5.2020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39304709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B2826F9-51D7-4414-B0BE-3587FBE69CEB}" type="datetimeFigureOut">
              <a:rPr lang="tr-TR" smtClean="0"/>
              <a:t>13.5.2020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3650700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B2826F9-51D7-4414-B0BE-3587FBE69CEB}" type="datetimeFigureOut">
              <a:rPr lang="tr-TR" smtClean="0"/>
              <a:t>13.5.2020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D69E6441-DE15-4119-B3BA-CA9F1E029EFA}" type="slidenum">
              <a:rPr lang="tr-TR" smtClean="0"/>
              <a:t>‹#›</a:t>
            </a:fld>
            <a:endParaRPr lang="tr-TR"/>
          </a:p>
        </p:txBody>
      </p:sp>
    </p:spTree>
    <p:extLst>
      <p:ext uri="{BB962C8B-B14F-4D97-AF65-F5344CB8AC3E}">
        <p14:creationId xmlns:p14="http://schemas.microsoft.com/office/powerpoint/2010/main" val="913941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2826F9-51D7-4414-B0BE-3587FBE69CEB}" type="datetimeFigureOut">
              <a:rPr lang="tr-TR" smtClean="0"/>
              <a:t>13.5.2020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9E6441-DE15-4119-B3BA-CA9F1E029EFA}" type="slidenum">
              <a:rPr lang="tr-TR" smtClean="0"/>
              <a:t>‹#›</a:t>
            </a:fld>
            <a:endParaRPr lang="tr-TR"/>
          </a:p>
        </p:txBody>
      </p:sp>
    </p:spTree>
    <p:extLst>
      <p:ext uri="{BB962C8B-B14F-4D97-AF65-F5344CB8AC3E}">
        <p14:creationId xmlns:p14="http://schemas.microsoft.com/office/powerpoint/2010/main" val="15157469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sz="5400" dirty="0" smtClean="0"/>
              <a:t/>
            </a:r>
            <a:br>
              <a:rPr lang="tr-TR" sz="5400" dirty="0" smtClean="0"/>
            </a:br>
            <a:r>
              <a:rPr lang="tr-TR" sz="5400" dirty="0"/>
              <a:t/>
            </a:r>
            <a:br>
              <a:rPr lang="tr-TR" sz="5400" dirty="0"/>
            </a:br>
            <a:r>
              <a:rPr lang="tr-TR" sz="3600" dirty="0" smtClean="0"/>
              <a:t>A.Ü.H.F. </a:t>
            </a:r>
            <a:r>
              <a:rPr lang="tr-TR" sz="5400" dirty="0" smtClean="0"/>
              <a:t/>
            </a:r>
            <a:br>
              <a:rPr lang="tr-TR" sz="5400" dirty="0" smtClean="0"/>
            </a:br>
            <a:r>
              <a:rPr lang="tr-TR" sz="5400" dirty="0" smtClean="0"/>
              <a:t>3/A EŞYA HUKUKU DERS NOTLARI</a:t>
            </a:r>
            <a:r>
              <a:rPr lang="tr-TR" sz="4900" dirty="0" smtClean="0"/>
              <a:t/>
            </a:r>
            <a:br>
              <a:rPr lang="tr-TR" sz="4900" dirty="0" smtClean="0"/>
            </a:br>
            <a:r>
              <a:rPr lang="tr-TR" sz="3600" dirty="0" smtClean="0"/>
              <a:t>(</a:t>
            </a:r>
            <a:r>
              <a:rPr lang="tr-TR" sz="4400" b="1" dirty="0" smtClean="0">
                <a:latin typeface="Times New Roman" panose="02020603050405020304" pitchFamily="18" charset="0"/>
                <a:cs typeface="Times New Roman" panose="02020603050405020304" pitchFamily="18" charset="0"/>
              </a:rPr>
              <a:t>2.Dönem- 14. Hafta</a:t>
            </a:r>
            <a:r>
              <a:rPr lang="tr-TR" sz="4400" dirty="0" smtClean="0">
                <a:latin typeface="Times New Roman" panose="02020603050405020304" pitchFamily="18" charset="0"/>
                <a:cs typeface="Times New Roman" panose="02020603050405020304" pitchFamily="18" charset="0"/>
              </a:rPr>
              <a:t>- </a:t>
            </a:r>
            <a:r>
              <a:rPr lang="tr-TR" sz="4400" b="1" dirty="0" smtClean="0">
                <a:latin typeface="Times New Roman" panose="02020603050405020304" pitchFamily="18" charset="0"/>
                <a:cs typeface="Times New Roman" panose="02020603050405020304" pitchFamily="18" charset="0"/>
              </a:rPr>
              <a:t>Ek Ders </a:t>
            </a:r>
            <a:r>
              <a:rPr lang="tr-TR" sz="4400" dirty="0" smtClean="0">
                <a:latin typeface="Times New Roman" panose="02020603050405020304" pitchFamily="18" charset="0"/>
                <a:cs typeface="Times New Roman" panose="02020603050405020304" pitchFamily="18" charset="0"/>
              </a:rPr>
              <a:t>-</a:t>
            </a:r>
            <a:r>
              <a:rPr lang="tr-TR" sz="4400" i="1" dirty="0" smtClean="0">
                <a:latin typeface="Times New Roman" panose="02020603050405020304" pitchFamily="18" charset="0"/>
                <a:cs typeface="Times New Roman" panose="02020603050405020304" pitchFamily="18" charset="0"/>
              </a:rPr>
              <a:t>13.5.2020)</a:t>
            </a:r>
            <a:br>
              <a:rPr lang="tr-TR" sz="4400" i="1" dirty="0" smtClean="0">
                <a:latin typeface="Times New Roman" panose="02020603050405020304" pitchFamily="18" charset="0"/>
                <a:cs typeface="Times New Roman" panose="02020603050405020304" pitchFamily="18" charset="0"/>
              </a:rPr>
            </a:br>
            <a:r>
              <a:rPr lang="tr-TR" sz="4400" dirty="0" smtClean="0">
                <a:latin typeface="Times New Roman" panose="02020603050405020304" pitchFamily="18" charset="0"/>
                <a:cs typeface="Times New Roman" panose="02020603050405020304" pitchFamily="18" charset="0"/>
              </a:rPr>
              <a:t/>
            </a:r>
            <a:br>
              <a:rPr lang="tr-TR" sz="4400" dirty="0" smtClean="0">
                <a:latin typeface="Times New Roman" panose="02020603050405020304" pitchFamily="18" charset="0"/>
                <a:cs typeface="Times New Roman" panose="02020603050405020304" pitchFamily="18" charset="0"/>
              </a:rPr>
            </a:br>
            <a:endParaRPr lang="tr-TR" sz="4400" dirty="0"/>
          </a:p>
        </p:txBody>
      </p:sp>
      <p:sp>
        <p:nvSpPr>
          <p:cNvPr id="3" name="Alt Başlık 2"/>
          <p:cNvSpPr>
            <a:spLocks noGrp="1"/>
          </p:cNvSpPr>
          <p:nvPr>
            <p:ph type="subTitle" idx="1"/>
          </p:nvPr>
        </p:nvSpPr>
        <p:spPr/>
        <p:txBody>
          <a:bodyPr>
            <a:normAutofit/>
          </a:bodyPr>
          <a:lstStyle/>
          <a:p>
            <a:r>
              <a:rPr lang="tr-TR" sz="3600" i="1" dirty="0" smtClean="0"/>
              <a:t>DOÇ. DR. YILDIZ ABİK </a:t>
            </a:r>
          </a:p>
          <a:p>
            <a:r>
              <a:rPr lang="tr-TR" sz="3600" b="1" dirty="0" smtClean="0">
                <a:latin typeface="Times New Roman" panose="02020603050405020304" pitchFamily="18" charset="0"/>
                <a:cs typeface="Times New Roman" panose="02020603050405020304" pitchFamily="18" charset="0"/>
              </a:rPr>
              <a:t>- Haksız </a:t>
            </a:r>
            <a:r>
              <a:rPr lang="tr-TR" sz="3600" b="1" dirty="0">
                <a:latin typeface="Times New Roman" panose="02020603050405020304" pitchFamily="18" charset="0"/>
                <a:cs typeface="Times New Roman" panose="02020603050405020304" pitchFamily="18" charset="0"/>
              </a:rPr>
              <a:t>Yapı -</a:t>
            </a:r>
            <a:endParaRPr lang="tr-TR" sz="36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128226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27031" y="620087"/>
            <a:ext cx="9144000" cy="2387600"/>
          </a:xfrm>
        </p:spPr>
        <p:txBody>
          <a:bodyPr>
            <a:normAutofit/>
          </a:bodyPr>
          <a:lstStyle/>
          <a:p>
            <a:r>
              <a:rPr lang="tr-TR" sz="4400" dirty="0" smtClean="0">
                <a:latin typeface="+mn-lt"/>
              </a:rPr>
              <a:t>Malzeme Sahibinin Malzemenin Sökülüp Geri Verilmesi Talebi </a:t>
            </a:r>
            <a:br>
              <a:rPr lang="tr-TR" sz="4400" dirty="0" smtClean="0">
                <a:latin typeface="+mn-lt"/>
              </a:rPr>
            </a:br>
            <a:endParaRPr lang="tr-TR" sz="4400" dirty="0">
              <a:latin typeface="+mn-lt"/>
            </a:endParaRPr>
          </a:p>
        </p:txBody>
      </p:sp>
      <p:sp>
        <p:nvSpPr>
          <p:cNvPr id="3" name="Alt Başlık 2"/>
          <p:cNvSpPr>
            <a:spLocks noGrp="1"/>
          </p:cNvSpPr>
          <p:nvPr>
            <p:ph type="subTitle" idx="1"/>
          </p:nvPr>
        </p:nvSpPr>
        <p:spPr>
          <a:xfrm>
            <a:off x="1493948" y="2730322"/>
            <a:ext cx="9075313" cy="3307948"/>
          </a:xfrm>
        </p:spPr>
        <p:txBody>
          <a:bodyPr>
            <a:normAutofit fontScale="70000" lnSpcReduction="20000"/>
          </a:bodyPr>
          <a:lstStyle/>
          <a:p>
            <a:pPr algn="just"/>
            <a:r>
              <a:rPr lang="tr-TR" dirty="0" smtClean="0"/>
              <a:t>*</a:t>
            </a:r>
            <a:r>
              <a:rPr lang="tr-TR" sz="3800" b="1" i="1" dirty="0" smtClean="0">
                <a:latin typeface="Times New Roman" panose="02020603050405020304" pitchFamily="18" charset="0"/>
                <a:cs typeface="Times New Roman" panose="02020603050405020304" pitchFamily="18" charset="0"/>
              </a:rPr>
              <a:t>Yapı,</a:t>
            </a:r>
            <a:r>
              <a:rPr lang="tr-TR" sz="3800" i="1" dirty="0" smtClean="0">
                <a:latin typeface="Times New Roman" panose="02020603050405020304" pitchFamily="18" charset="0"/>
                <a:cs typeface="Times New Roman" panose="02020603050405020304" pitchFamily="18" charset="0"/>
              </a:rPr>
              <a:t> </a:t>
            </a:r>
            <a:r>
              <a:rPr lang="tr-TR" sz="3800" b="1" i="1" dirty="0" smtClean="0">
                <a:latin typeface="Times New Roman" panose="02020603050405020304" pitchFamily="18" charset="0"/>
                <a:cs typeface="Times New Roman" panose="02020603050405020304" pitchFamily="18" charset="0"/>
              </a:rPr>
              <a:t>Malzeme </a:t>
            </a:r>
            <a:r>
              <a:rPr lang="tr-TR" sz="3800" b="1" i="1" dirty="0">
                <a:latin typeface="Times New Roman" panose="02020603050405020304" pitchFamily="18" charset="0"/>
                <a:cs typeface="Times New Roman" panose="02020603050405020304" pitchFamily="18" charset="0"/>
              </a:rPr>
              <a:t>S</a:t>
            </a:r>
            <a:r>
              <a:rPr lang="tr-TR" sz="3800" b="1" i="1" dirty="0" smtClean="0">
                <a:latin typeface="Times New Roman" panose="02020603050405020304" pitchFamily="18" charset="0"/>
                <a:cs typeface="Times New Roman" panose="02020603050405020304" pitchFamily="18" charset="0"/>
              </a:rPr>
              <a:t>ahibinin rızası olmaksızın yaptırılmış </a:t>
            </a:r>
            <a:r>
              <a:rPr lang="tr-TR" sz="3800" i="1" dirty="0" smtClean="0">
                <a:latin typeface="Times New Roman" panose="02020603050405020304" pitchFamily="18" charset="0"/>
                <a:cs typeface="Times New Roman" panose="02020603050405020304" pitchFamily="18" charset="0"/>
              </a:rPr>
              <a:t>ve </a:t>
            </a:r>
            <a:r>
              <a:rPr lang="tr-TR" sz="3800" b="1" i="1" dirty="0">
                <a:latin typeface="Times New Roman" panose="02020603050405020304" pitchFamily="18" charset="0"/>
                <a:cs typeface="Times New Roman" panose="02020603050405020304" pitchFamily="18" charset="0"/>
              </a:rPr>
              <a:t>M</a:t>
            </a:r>
            <a:r>
              <a:rPr lang="tr-TR" sz="3800" b="1" i="1" dirty="0" smtClean="0">
                <a:latin typeface="Times New Roman" panose="02020603050405020304" pitchFamily="18" charset="0"/>
                <a:cs typeface="Times New Roman" panose="02020603050405020304" pitchFamily="18" charset="0"/>
              </a:rPr>
              <a:t>alzemenin </a:t>
            </a:r>
            <a:r>
              <a:rPr lang="tr-TR" sz="3800" b="1" i="1" dirty="0">
                <a:latin typeface="Times New Roman" panose="02020603050405020304" pitchFamily="18" charset="0"/>
                <a:cs typeface="Times New Roman" panose="02020603050405020304" pitchFamily="18" charset="0"/>
              </a:rPr>
              <a:t>S</a:t>
            </a:r>
            <a:r>
              <a:rPr lang="tr-TR" sz="3800" b="1" i="1" dirty="0" smtClean="0">
                <a:latin typeface="Times New Roman" panose="02020603050405020304" pitchFamily="18" charset="0"/>
                <a:cs typeface="Times New Roman" panose="02020603050405020304" pitchFamily="18" charset="0"/>
              </a:rPr>
              <a:t>ökülmesi </a:t>
            </a:r>
            <a:r>
              <a:rPr lang="tr-TR" sz="3800" i="1" dirty="0" smtClean="0">
                <a:latin typeface="Times New Roman" panose="02020603050405020304" pitchFamily="18" charset="0"/>
                <a:cs typeface="Times New Roman" panose="02020603050405020304" pitchFamily="18" charset="0"/>
              </a:rPr>
              <a:t>de</a:t>
            </a:r>
            <a:r>
              <a:rPr lang="tr-TR" sz="3800" b="1" i="1" dirty="0" smtClean="0">
                <a:latin typeface="Times New Roman" panose="02020603050405020304" pitchFamily="18" charset="0"/>
                <a:cs typeface="Times New Roman" panose="02020603050405020304" pitchFamily="18" charset="0"/>
              </a:rPr>
              <a:t> Aşırı </a:t>
            </a:r>
            <a:r>
              <a:rPr lang="tr-TR" sz="3800" b="1" i="1" dirty="0">
                <a:latin typeface="Times New Roman" panose="02020603050405020304" pitchFamily="18" charset="0"/>
                <a:cs typeface="Times New Roman" panose="02020603050405020304" pitchFamily="18" charset="0"/>
              </a:rPr>
              <a:t>Z</a:t>
            </a:r>
            <a:r>
              <a:rPr lang="tr-TR" sz="3800" b="1" i="1" dirty="0" smtClean="0">
                <a:latin typeface="Times New Roman" panose="02020603050405020304" pitchFamily="18" charset="0"/>
                <a:cs typeface="Times New Roman" panose="02020603050405020304" pitchFamily="18" charset="0"/>
              </a:rPr>
              <a:t>arara yol açmıyorsa</a:t>
            </a:r>
            <a:r>
              <a:rPr lang="tr-TR" sz="3800" dirty="0" smtClean="0">
                <a:latin typeface="Times New Roman" panose="02020603050405020304" pitchFamily="18" charset="0"/>
                <a:cs typeface="Times New Roman" panose="02020603050405020304" pitchFamily="18" charset="0"/>
              </a:rPr>
              <a:t>,  </a:t>
            </a:r>
            <a:r>
              <a:rPr lang="tr-TR" sz="3800" b="1" dirty="0" smtClean="0">
                <a:latin typeface="Times New Roman" panose="02020603050405020304" pitchFamily="18" charset="0"/>
                <a:cs typeface="Times New Roman" panose="02020603050405020304" pitchFamily="18" charset="0"/>
              </a:rPr>
              <a:t>Malzeme </a:t>
            </a:r>
            <a:r>
              <a:rPr lang="tr-TR" sz="3800" b="1" dirty="0">
                <a:latin typeface="Times New Roman" panose="02020603050405020304" pitchFamily="18" charset="0"/>
                <a:cs typeface="Times New Roman" panose="02020603050405020304" pitchFamily="18" charset="0"/>
              </a:rPr>
              <a:t>S</a:t>
            </a:r>
            <a:r>
              <a:rPr lang="tr-TR" sz="3800" b="1" dirty="0" smtClean="0">
                <a:latin typeface="Times New Roman" panose="02020603050405020304" pitchFamily="18" charset="0"/>
                <a:cs typeface="Times New Roman" panose="02020603050405020304" pitchFamily="18" charset="0"/>
              </a:rPr>
              <a:t>ahibi</a:t>
            </a:r>
            <a:r>
              <a:rPr lang="tr-TR" sz="3800" dirty="0" smtClean="0">
                <a:latin typeface="Times New Roman" panose="02020603050405020304" pitchFamily="18" charset="0"/>
                <a:cs typeface="Times New Roman" panose="02020603050405020304" pitchFamily="18" charset="0"/>
              </a:rPr>
              <a:t>, </a:t>
            </a:r>
            <a:r>
              <a:rPr lang="tr-TR" sz="3800" b="1" dirty="0" smtClean="0">
                <a:latin typeface="Times New Roman" panose="02020603050405020304" pitchFamily="18" charset="0"/>
                <a:cs typeface="Times New Roman" panose="02020603050405020304" pitchFamily="18" charset="0"/>
              </a:rPr>
              <a:t>Malzemenin sökülüp kendisine verilmesini isteyebilir</a:t>
            </a:r>
            <a:r>
              <a:rPr lang="tr-TR" sz="3800" dirty="0" smtClean="0">
                <a:latin typeface="Times New Roman" panose="02020603050405020304" pitchFamily="18" charset="0"/>
                <a:cs typeface="Times New Roman" panose="02020603050405020304" pitchFamily="18" charset="0"/>
              </a:rPr>
              <a:t> (</a:t>
            </a:r>
            <a:r>
              <a:rPr lang="tr-TR" sz="3800" i="1" dirty="0" smtClean="0">
                <a:latin typeface="Times New Roman" panose="02020603050405020304" pitchFamily="18" charset="0"/>
                <a:cs typeface="Times New Roman" panose="02020603050405020304" pitchFamily="18" charset="0"/>
              </a:rPr>
              <a:t>MK m. 722 /II). </a:t>
            </a:r>
          </a:p>
          <a:p>
            <a:pPr algn="just"/>
            <a:r>
              <a:rPr lang="tr-TR" sz="3800" dirty="0" smtClean="0">
                <a:latin typeface="Times New Roman" panose="02020603050405020304" pitchFamily="18" charset="0"/>
                <a:cs typeface="Times New Roman" panose="02020603050405020304" pitchFamily="18" charset="0"/>
              </a:rPr>
              <a:t>*</a:t>
            </a:r>
            <a:r>
              <a:rPr lang="tr-TR" sz="3800" b="1" dirty="0" smtClean="0">
                <a:latin typeface="Times New Roman" panose="02020603050405020304" pitchFamily="18" charset="0"/>
                <a:cs typeface="Times New Roman" panose="02020603050405020304" pitchFamily="18" charset="0"/>
              </a:rPr>
              <a:t>Malzeme, </a:t>
            </a:r>
            <a:r>
              <a:rPr lang="tr-TR" sz="3800" b="1" dirty="0">
                <a:latin typeface="Times New Roman" panose="02020603050405020304" pitchFamily="18" charset="0"/>
                <a:cs typeface="Times New Roman" panose="02020603050405020304" pitchFamily="18" charset="0"/>
              </a:rPr>
              <a:t>Y</a:t>
            </a:r>
            <a:r>
              <a:rPr lang="tr-TR" sz="3800" b="1" dirty="0" smtClean="0">
                <a:latin typeface="Times New Roman" panose="02020603050405020304" pitchFamily="18" charset="0"/>
                <a:cs typeface="Times New Roman" panose="02020603050405020304" pitchFamily="18" charset="0"/>
              </a:rPr>
              <a:t>apının Bütünleyici </a:t>
            </a:r>
            <a:r>
              <a:rPr lang="tr-TR" sz="3800" b="1" dirty="0">
                <a:latin typeface="Times New Roman" panose="02020603050405020304" pitchFamily="18" charset="0"/>
                <a:cs typeface="Times New Roman" panose="02020603050405020304" pitchFamily="18" charset="0"/>
              </a:rPr>
              <a:t>P</a:t>
            </a:r>
            <a:r>
              <a:rPr lang="tr-TR" sz="3800" b="1" dirty="0" smtClean="0">
                <a:latin typeface="Times New Roman" panose="02020603050405020304" pitchFamily="18" charset="0"/>
                <a:cs typeface="Times New Roman" panose="02020603050405020304" pitchFamily="18" charset="0"/>
              </a:rPr>
              <a:t>arçası durumunda olduğu için</a:t>
            </a:r>
            <a:r>
              <a:rPr lang="tr-TR" sz="3800" dirty="0" smtClean="0">
                <a:latin typeface="Times New Roman" panose="02020603050405020304" pitchFamily="18" charset="0"/>
                <a:cs typeface="Times New Roman" panose="02020603050405020304" pitchFamily="18" charset="0"/>
              </a:rPr>
              <a:t>, </a:t>
            </a:r>
            <a:r>
              <a:rPr lang="tr-TR" sz="3800" b="1" dirty="0">
                <a:latin typeface="Times New Roman" panose="02020603050405020304" pitchFamily="18" charset="0"/>
                <a:cs typeface="Times New Roman" panose="02020603050405020304" pitchFamily="18" charset="0"/>
              </a:rPr>
              <a:t>K</a:t>
            </a:r>
            <a:r>
              <a:rPr lang="tr-TR" sz="3800" b="1" dirty="0" smtClean="0">
                <a:latin typeface="Times New Roman" panose="02020603050405020304" pitchFamily="18" charset="0"/>
                <a:cs typeface="Times New Roman" panose="02020603050405020304" pitchFamily="18" charset="0"/>
              </a:rPr>
              <a:t>işisel bir Talep niteliğinde olan bu talep, </a:t>
            </a:r>
            <a:r>
              <a:rPr lang="tr-TR" sz="3800" b="1" i="1" dirty="0" smtClean="0">
                <a:latin typeface="Times New Roman" panose="02020603050405020304" pitchFamily="18" charset="0"/>
                <a:cs typeface="Times New Roman" panose="02020603050405020304" pitchFamily="18" charset="0"/>
              </a:rPr>
              <a:t>Arazi Malikinin kusurlu olup olmamasına göre</a:t>
            </a:r>
            <a:r>
              <a:rPr lang="tr-TR" sz="3800" dirty="0" smtClean="0">
                <a:latin typeface="Times New Roman" panose="02020603050405020304" pitchFamily="18" charset="0"/>
                <a:cs typeface="Times New Roman" panose="02020603050405020304" pitchFamily="18" charset="0"/>
              </a:rPr>
              <a:t>, </a:t>
            </a:r>
            <a:r>
              <a:rPr lang="tr-TR" sz="3800" b="1" dirty="0" smtClean="0">
                <a:latin typeface="Times New Roman" panose="02020603050405020304" pitchFamily="18" charset="0"/>
                <a:cs typeface="Times New Roman" panose="02020603050405020304" pitchFamily="18" charset="0"/>
              </a:rPr>
              <a:t>Haksız </a:t>
            </a:r>
            <a:r>
              <a:rPr lang="tr-TR" sz="3800" b="1" dirty="0">
                <a:latin typeface="Times New Roman" panose="02020603050405020304" pitchFamily="18" charset="0"/>
                <a:cs typeface="Times New Roman" panose="02020603050405020304" pitchFamily="18" charset="0"/>
              </a:rPr>
              <a:t>F</a:t>
            </a:r>
            <a:r>
              <a:rPr lang="tr-TR" sz="3800" b="1" dirty="0" smtClean="0">
                <a:latin typeface="Times New Roman" panose="02020603050405020304" pitchFamily="18" charset="0"/>
                <a:cs typeface="Times New Roman" panose="02020603050405020304" pitchFamily="18" charset="0"/>
              </a:rPr>
              <a:t>iil </a:t>
            </a:r>
            <a:r>
              <a:rPr lang="tr-TR" sz="3800" dirty="0" smtClean="0">
                <a:latin typeface="Times New Roman" panose="02020603050405020304" pitchFamily="18" charset="0"/>
                <a:cs typeface="Times New Roman" panose="02020603050405020304" pitchFamily="18" charset="0"/>
              </a:rPr>
              <a:t>veya </a:t>
            </a:r>
            <a:r>
              <a:rPr lang="tr-TR" sz="3800" b="1" dirty="0" smtClean="0">
                <a:latin typeface="Times New Roman" panose="02020603050405020304" pitchFamily="18" charset="0"/>
                <a:cs typeface="Times New Roman" panose="02020603050405020304" pitchFamily="18" charset="0"/>
              </a:rPr>
              <a:t>Sebepsiz </a:t>
            </a:r>
            <a:r>
              <a:rPr lang="tr-TR" sz="3800" b="1" dirty="0">
                <a:latin typeface="Times New Roman" panose="02020603050405020304" pitchFamily="18" charset="0"/>
                <a:cs typeface="Times New Roman" panose="02020603050405020304" pitchFamily="18" charset="0"/>
              </a:rPr>
              <a:t>Z</a:t>
            </a:r>
            <a:r>
              <a:rPr lang="tr-TR" sz="3800" b="1" dirty="0" smtClean="0">
                <a:latin typeface="Times New Roman" panose="02020603050405020304" pitchFamily="18" charset="0"/>
                <a:cs typeface="Times New Roman" panose="02020603050405020304" pitchFamily="18" charset="0"/>
              </a:rPr>
              <a:t>enginleşme zamanaşımına tabi olur </a:t>
            </a:r>
            <a:r>
              <a:rPr lang="tr-TR" sz="3800" i="1" dirty="0" smtClean="0">
                <a:latin typeface="Times New Roman" panose="02020603050405020304" pitchFamily="18" charset="0"/>
                <a:cs typeface="Times New Roman" panose="02020603050405020304" pitchFamily="18" charset="0"/>
              </a:rPr>
              <a:t>(BK m.72, 82). </a:t>
            </a:r>
          </a:p>
          <a:p>
            <a:pPr algn="just"/>
            <a:r>
              <a:rPr lang="tr-TR" sz="3800" dirty="0" smtClean="0">
                <a:latin typeface="Times New Roman" panose="02020603050405020304" pitchFamily="18" charset="0"/>
                <a:cs typeface="Times New Roman" panose="02020603050405020304" pitchFamily="18" charset="0"/>
              </a:rPr>
              <a:t>*Kaldırma gideri, Yapıyı yaptıran Arazi Malikine ait olur (</a:t>
            </a:r>
            <a:r>
              <a:rPr lang="tr-TR" sz="3800" i="1" dirty="0" smtClean="0">
                <a:latin typeface="Times New Roman" panose="02020603050405020304" pitchFamily="18" charset="0"/>
                <a:cs typeface="Times New Roman" panose="02020603050405020304" pitchFamily="18" charset="0"/>
              </a:rPr>
              <a:t>MK m. 722 / II). </a:t>
            </a:r>
            <a:endParaRPr lang="tr-TR" sz="3800" i="1" dirty="0">
              <a:latin typeface="Times New Roman" panose="02020603050405020304" pitchFamily="18" charset="0"/>
              <a:cs typeface="Times New Roman" panose="02020603050405020304" pitchFamily="18" charset="0"/>
            </a:endParaRPr>
          </a:p>
          <a:p>
            <a:pPr algn="just"/>
            <a:endParaRPr lang="tr-TR" sz="3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366905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Arazi Maliki, Malzemeyi, Malzeme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ahibinin açık ya da örtülü rızasıyla kullanmışsa</a:t>
            </a:r>
            <a:r>
              <a:rPr lang="tr-TR"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Malzeme Sahibi,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alzemenin sökülüp geri verilmesini isteyemez. </a:t>
            </a:r>
          </a:p>
          <a:p>
            <a:pPr algn="just"/>
            <a:r>
              <a:rPr lang="tr-TR" dirty="0" smtClean="0">
                <a:latin typeface="Times New Roman" panose="02020603050405020304" pitchFamily="18" charset="0"/>
                <a:cs typeface="Times New Roman" panose="02020603050405020304" pitchFamily="18" charset="0"/>
              </a:rPr>
              <a:t>Bu Rıza, bir Sözleşme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lişkisine yol açtığı oranda, o İlişkinin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ükümleri uygulanır. </a:t>
            </a:r>
          </a:p>
          <a:p>
            <a:pPr algn="just"/>
            <a:r>
              <a:rPr lang="tr-TR" b="1" i="1" dirty="0" smtClean="0">
                <a:latin typeface="Times New Roman" panose="02020603050405020304" pitchFamily="18" charset="0"/>
                <a:cs typeface="Times New Roman" panose="02020603050405020304" pitchFamily="18" charset="0"/>
              </a:rPr>
              <a:t>Malzemenin sökülmesi aşırı zarara yol açacaksa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Malzeme Sahibi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alzemenin sökülüp geri verilmesini yine isteyemez. </a:t>
            </a:r>
          </a:p>
          <a:p>
            <a:pPr algn="just"/>
            <a:r>
              <a:rPr lang="tr-TR" b="1" dirty="0" smtClean="0">
                <a:latin typeface="Times New Roman" panose="02020603050405020304" pitchFamily="18" charset="0"/>
                <a:cs typeface="Times New Roman" panose="02020603050405020304" pitchFamily="18" charset="0"/>
              </a:rPr>
              <a:t>Malzemenin Sökülmesinin aşırı zarara yol açıp açmadığını</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Hâkim,</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akdir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etkisini </a:t>
            </a:r>
            <a:r>
              <a:rPr lang="tr-TR" b="1" dirty="0" smtClean="0">
                <a:latin typeface="Times New Roman" panose="02020603050405020304" pitchFamily="18" charset="0"/>
                <a:cs typeface="Times New Roman" panose="02020603050405020304" pitchFamily="18" charset="0"/>
              </a:rPr>
              <a:t>kullanarak belirler</a:t>
            </a:r>
            <a:r>
              <a:rPr lang="tr-TR"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5143916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Malzemenin Sökülmesinin Aşırı Zarar Yol Açmasının Anlamı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Malzemenin Sökülmesinin aşırı zarara yol açmasının ne anlama geldiği </a:t>
            </a:r>
            <a:r>
              <a:rPr lang="tr-TR" sz="3600" dirty="0" smtClean="0">
                <a:latin typeface="Times New Roman" panose="02020603050405020304" pitchFamily="18" charset="0"/>
                <a:cs typeface="Times New Roman" panose="02020603050405020304" pitchFamily="18" charset="0"/>
              </a:rPr>
              <a:t>de</a:t>
            </a:r>
            <a:r>
              <a:rPr lang="tr-TR" sz="3600" b="1" dirty="0" smtClean="0">
                <a:latin typeface="Times New Roman" panose="02020603050405020304" pitchFamily="18" charset="0"/>
                <a:cs typeface="Times New Roman" panose="02020603050405020304" pitchFamily="18" charset="0"/>
              </a:rPr>
              <a:t> Öğretide tartışmalıdır. </a:t>
            </a:r>
          </a:p>
          <a:p>
            <a:pPr algn="just"/>
            <a:r>
              <a:rPr lang="tr-TR" sz="3600" b="1" i="1" dirty="0" smtClean="0">
                <a:latin typeface="Times New Roman" panose="02020603050405020304" pitchFamily="18" charset="0"/>
                <a:cs typeface="Times New Roman" panose="02020603050405020304" pitchFamily="18" charset="0"/>
              </a:rPr>
              <a:t>Malzemenin Sökülmesi sonucu, Arazi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alikinin uğrayacağı Zarar, Malzeme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ahibinin elde edeceği Menfaate oranla önemli ölçüde fazla </a:t>
            </a:r>
            <a:r>
              <a:rPr lang="tr-TR" sz="3600" dirty="0" smtClean="0">
                <a:latin typeface="Times New Roman" panose="02020603050405020304" pitchFamily="18" charset="0"/>
                <a:cs typeface="Times New Roman" panose="02020603050405020304" pitchFamily="18" charset="0"/>
              </a:rPr>
              <a:t>ise, </a:t>
            </a:r>
            <a:r>
              <a:rPr lang="tr-TR" sz="3600" b="1" u="sng" dirty="0">
                <a:latin typeface="Times New Roman" panose="02020603050405020304" pitchFamily="18" charset="0"/>
                <a:cs typeface="Times New Roman" panose="02020603050405020304" pitchFamily="18" charset="0"/>
              </a:rPr>
              <a:t>M</a:t>
            </a:r>
            <a:r>
              <a:rPr lang="tr-TR" sz="3600" b="1" u="sng" dirty="0" smtClean="0">
                <a:latin typeface="Times New Roman" panose="02020603050405020304" pitchFamily="18" charset="0"/>
                <a:cs typeface="Times New Roman" panose="02020603050405020304" pitchFamily="18" charset="0"/>
              </a:rPr>
              <a:t>alzemenin </a:t>
            </a:r>
            <a:r>
              <a:rPr lang="tr-TR" sz="3600" b="1" u="sng" dirty="0">
                <a:latin typeface="Times New Roman" panose="02020603050405020304" pitchFamily="18" charset="0"/>
                <a:cs typeface="Times New Roman" panose="02020603050405020304" pitchFamily="18" charset="0"/>
              </a:rPr>
              <a:t>S</a:t>
            </a:r>
            <a:r>
              <a:rPr lang="tr-TR" sz="3600" b="1" u="sng" dirty="0" smtClean="0">
                <a:latin typeface="Times New Roman" panose="02020603050405020304" pitchFamily="18" charset="0"/>
                <a:cs typeface="Times New Roman" panose="02020603050405020304" pitchFamily="18" charset="0"/>
              </a:rPr>
              <a:t>ökülmesinin </a:t>
            </a:r>
            <a:r>
              <a:rPr lang="tr-TR" sz="3600" b="1" u="sng" dirty="0">
                <a:latin typeface="Times New Roman" panose="02020603050405020304" pitchFamily="18" charset="0"/>
                <a:cs typeface="Times New Roman" panose="02020603050405020304" pitchFamily="18" charset="0"/>
              </a:rPr>
              <a:t>A</a:t>
            </a:r>
            <a:r>
              <a:rPr lang="tr-TR" sz="3600" b="1" u="sng" dirty="0" smtClean="0">
                <a:latin typeface="Times New Roman" panose="02020603050405020304" pitchFamily="18" charset="0"/>
                <a:cs typeface="Times New Roman" panose="02020603050405020304" pitchFamily="18" charset="0"/>
              </a:rPr>
              <a:t>şırı </a:t>
            </a:r>
            <a:r>
              <a:rPr lang="tr-TR" sz="3600" b="1" u="sng" dirty="0">
                <a:latin typeface="Times New Roman" panose="02020603050405020304" pitchFamily="18" charset="0"/>
                <a:cs typeface="Times New Roman" panose="02020603050405020304" pitchFamily="18" charset="0"/>
              </a:rPr>
              <a:t>Z</a:t>
            </a:r>
            <a:r>
              <a:rPr lang="tr-TR" sz="3600" b="1" u="sng" dirty="0" smtClean="0">
                <a:latin typeface="Times New Roman" panose="02020603050405020304" pitchFamily="18" charset="0"/>
                <a:cs typeface="Times New Roman" panose="02020603050405020304" pitchFamily="18" charset="0"/>
              </a:rPr>
              <a:t>arara yol açtığı </a:t>
            </a:r>
            <a:r>
              <a:rPr lang="tr-TR" sz="3600" b="1" dirty="0" smtClean="0">
                <a:latin typeface="Times New Roman" panose="02020603050405020304" pitchFamily="18" charset="0"/>
                <a:cs typeface="Times New Roman" panose="02020603050405020304" pitchFamily="18" charset="0"/>
              </a:rPr>
              <a:t>kabul edilmelidir.</a:t>
            </a:r>
          </a:p>
          <a:p>
            <a:pPr marL="0" indent="0" algn="just">
              <a:buNone/>
            </a:pPr>
            <a:endParaRPr lang="tr-TR" dirty="0" smtClean="0"/>
          </a:p>
          <a:p>
            <a:pPr algn="just"/>
            <a:endParaRPr lang="tr-TR" dirty="0" smtClean="0"/>
          </a:p>
          <a:p>
            <a:endParaRPr lang="tr-TR" dirty="0"/>
          </a:p>
        </p:txBody>
      </p:sp>
    </p:spTree>
    <p:extLst>
      <p:ext uri="{BB962C8B-B14F-4D97-AF65-F5344CB8AC3E}">
        <p14:creationId xmlns:p14="http://schemas.microsoft.com/office/powerpoint/2010/main" val="31848060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Buna karşılık, </a:t>
            </a:r>
            <a:r>
              <a:rPr lang="tr-TR" sz="3600" b="1" i="1" dirty="0">
                <a:latin typeface="Times New Roman" panose="02020603050405020304" pitchFamily="18" charset="0"/>
                <a:cs typeface="Times New Roman" panose="02020603050405020304" pitchFamily="18" charset="0"/>
              </a:rPr>
              <a:t>kullanılan Malzeme değerli </a:t>
            </a:r>
            <a:r>
              <a:rPr lang="tr-TR" sz="3600" i="1" dirty="0">
                <a:latin typeface="Times New Roman" panose="02020603050405020304" pitchFamily="18" charset="0"/>
                <a:cs typeface="Times New Roman" panose="02020603050405020304" pitchFamily="18" charset="0"/>
              </a:rPr>
              <a:t>ve </a:t>
            </a:r>
            <a:r>
              <a:rPr lang="tr-TR" sz="3600" b="1" i="1" dirty="0">
                <a:latin typeface="Times New Roman" panose="02020603050405020304" pitchFamily="18" charset="0"/>
                <a:cs typeface="Times New Roman" panose="02020603050405020304" pitchFamily="18" charset="0"/>
              </a:rPr>
              <a:t>Yapıdan kolaylıkla ayrılabiliyor </a:t>
            </a:r>
            <a:r>
              <a:rPr lang="tr-TR" sz="3600" i="1" dirty="0">
                <a:latin typeface="Times New Roman" panose="02020603050405020304" pitchFamily="18" charset="0"/>
                <a:cs typeface="Times New Roman" panose="02020603050405020304" pitchFamily="18" charset="0"/>
              </a:rPr>
              <a:t>ise</a:t>
            </a:r>
            <a:r>
              <a:rPr lang="tr-TR" sz="3600" dirty="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Malzemenin Sökülmesinin Aşırı Zarara yol açmayacağı açıktır.  </a:t>
            </a:r>
          </a:p>
          <a:p>
            <a:pPr algn="just"/>
            <a:r>
              <a:rPr lang="tr-TR" sz="3600" dirty="0">
                <a:latin typeface="Times New Roman" panose="02020603050405020304" pitchFamily="18" charset="0"/>
                <a:cs typeface="Times New Roman" panose="02020603050405020304" pitchFamily="18" charset="0"/>
              </a:rPr>
              <a:t>Bu duruma, Arazi Malikinin, Komşu Arazide yıkılan değerli bir Yapının armalı kapısını kendi yapısında izinsiz kullanması örnek olarak gösterilmektedir. </a:t>
            </a:r>
            <a:endParaRPr lang="tr-TR" sz="3600" b="1" dirty="0">
              <a:latin typeface="Times New Roman" panose="02020603050405020304" pitchFamily="18" charset="0"/>
              <a:cs typeface="Times New Roman" panose="02020603050405020304" pitchFamily="18" charset="0"/>
            </a:endParaRPr>
          </a:p>
          <a:p>
            <a:pPr marL="0" indent="0">
              <a:buNone/>
            </a:pPr>
            <a:endParaRPr lang="tr-TR" sz="3600" dirty="0"/>
          </a:p>
        </p:txBody>
      </p:sp>
    </p:spTree>
    <p:extLst>
      <p:ext uri="{BB962C8B-B14F-4D97-AF65-F5344CB8AC3E}">
        <p14:creationId xmlns:p14="http://schemas.microsoft.com/office/powerpoint/2010/main" val="11328916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Zararın belirlenmesinde </a:t>
            </a:r>
            <a:r>
              <a:rPr lang="tr-TR" sz="3600" b="1" dirty="0" smtClean="0">
                <a:latin typeface="Times New Roman" panose="02020603050405020304" pitchFamily="18" charset="0"/>
                <a:cs typeface="Times New Roman" panose="02020603050405020304" pitchFamily="18" charset="0"/>
              </a:rPr>
              <a:t>Arazinin Değeri </a:t>
            </a:r>
            <a:r>
              <a:rPr lang="tr-TR" sz="3600" dirty="0" smtClean="0">
                <a:latin typeface="Times New Roman" panose="02020603050405020304" pitchFamily="18" charset="0"/>
                <a:cs typeface="Times New Roman" panose="02020603050405020304" pitchFamily="18" charset="0"/>
              </a:rPr>
              <a:t>ile </a:t>
            </a:r>
            <a:r>
              <a:rPr lang="tr-TR" sz="3600" b="1" dirty="0" smtClean="0">
                <a:latin typeface="Times New Roman" panose="02020603050405020304" pitchFamily="18" charset="0"/>
                <a:cs typeface="Times New Roman" panose="02020603050405020304" pitchFamily="18" charset="0"/>
              </a:rPr>
              <a:t>Yapının Değeri </a:t>
            </a:r>
            <a:r>
              <a:rPr lang="tr-TR" sz="3600" dirty="0" smtClean="0">
                <a:latin typeface="Times New Roman" panose="02020603050405020304" pitchFamily="18" charset="0"/>
                <a:cs typeface="Times New Roman" panose="02020603050405020304" pitchFamily="18" charset="0"/>
              </a:rPr>
              <a:t>de dikkate alınır. </a:t>
            </a:r>
          </a:p>
          <a:p>
            <a:pPr algn="just"/>
            <a:r>
              <a:rPr lang="tr-TR" sz="3600" b="1" dirty="0" smtClean="0">
                <a:latin typeface="Times New Roman" panose="02020603050405020304" pitchFamily="18" charset="0"/>
                <a:cs typeface="Times New Roman" panose="02020603050405020304" pitchFamily="18" charset="0"/>
              </a:rPr>
              <a:t>Yapının Değerinin Arazinin Değerinden çok fazla olduğu, sökülmesi istenen malzemenin Yapının çok küçük bir kısmını meydana getirdiği hallerde, </a:t>
            </a:r>
            <a:r>
              <a:rPr lang="tr-TR" sz="3600" dirty="0" smtClean="0">
                <a:latin typeface="Times New Roman" panose="02020603050405020304" pitchFamily="18" charset="0"/>
                <a:cs typeface="Times New Roman" panose="02020603050405020304" pitchFamily="18" charset="0"/>
              </a:rPr>
              <a:t>yine </a:t>
            </a:r>
            <a:r>
              <a:rPr lang="tr-TR" sz="3600" b="1" i="1" dirty="0" smtClean="0">
                <a:latin typeface="Times New Roman" panose="02020603050405020304" pitchFamily="18" charset="0"/>
                <a:cs typeface="Times New Roman" panose="02020603050405020304" pitchFamily="18" charset="0"/>
              </a:rPr>
              <a:t>Aşırı Zarar şartının gerçekleştiği kabul edilmelidir. </a:t>
            </a:r>
          </a:p>
          <a:p>
            <a:pPr marL="0" indent="0" algn="just">
              <a:buNone/>
            </a:pPr>
            <a:endParaRPr lang="tr-TR" sz="4000" b="1"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10151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lvl="1" algn="just"/>
            <a:r>
              <a:rPr lang="tr-TR" sz="3200" b="1" dirty="0" smtClean="0">
                <a:latin typeface="Times New Roman" panose="02020603050405020304" pitchFamily="18" charset="0"/>
                <a:cs typeface="Times New Roman" panose="02020603050405020304" pitchFamily="18" charset="0"/>
              </a:rPr>
              <a:t>Malzeme Sahibi, </a:t>
            </a:r>
            <a:r>
              <a:rPr lang="tr-TR" sz="3200" b="1" i="1" dirty="0" smtClean="0">
                <a:latin typeface="Times New Roman" panose="02020603050405020304" pitchFamily="18" charset="0"/>
                <a:cs typeface="Times New Roman" panose="02020603050405020304" pitchFamily="18" charset="0"/>
              </a:rPr>
              <a:t>Malzemenin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ökülüp </a:t>
            </a:r>
            <a:r>
              <a:rPr lang="tr-TR" sz="3200" b="1" i="1" dirty="0">
                <a:latin typeface="Times New Roman" panose="02020603050405020304" pitchFamily="18" charset="0"/>
                <a:cs typeface="Times New Roman" panose="02020603050405020304" pitchFamily="18" charset="0"/>
              </a:rPr>
              <a:t>G</a:t>
            </a:r>
            <a:r>
              <a:rPr lang="tr-TR" sz="3200" b="1" i="1" dirty="0" smtClean="0">
                <a:latin typeface="Times New Roman" panose="02020603050405020304" pitchFamily="18" charset="0"/>
                <a:cs typeface="Times New Roman" panose="02020603050405020304" pitchFamily="18" charset="0"/>
              </a:rPr>
              <a:t>eri </a:t>
            </a:r>
            <a:r>
              <a:rPr lang="tr-TR" sz="3200" b="1" i="1" dirty="0">
                <a:latin typeface="Times New Roman" panose="02020603050405020304" pitchFamily="18" charset="0"/>
                <a:cs typeface="Times New Roman" panose="02020603050405020304" pitchFamily="18" charset="0"/>
              </a:rPr>
              <a:t>V</a:t>
            </a:r>
            <a:r>
              <a:rPr lang="tr-TR" sz="3200" b="1" i="1" dirty="0" smtClean="0">
                <a:latin typeface="Times New Roman" panose="02020603050405020304" pitchFamily="18" charset="0"/>
                <a:cs typeface="Times New Roman" panose="02020603050405020304" pitchFamily="18" charset="0"/>
              </a:rPr>
              <a:t>erilmesi Talebini, </a:t>
            </a:r>
            <a:r>
              <a:rPr lang="tr-TR" sz="3200" b="1" dirty="0" smtClean="0">
                <a:latin typeface="Times New Roman" panose="02020603050405020304" pitchFamily="18" charset="0"/>
                <a:cs typeface="Times New Roman" panose="02020603050405020304" pitchFamily="18" charset="0"/>
              </a:rPr>
              <a:t>Yapıyı yaptıran Arazi Maliki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Külli </a:t>
            </a:r>
            <a:r>
              <a:rPr lang="tr-TR" sz="3200" b="1" dirty="0">
                <a:latin typeface="Times New Roman" panose="02020603050405020304" pitchFamily="18" charset="0"/>
                <a:cs typeface="Times New Roman" panose="02020603050405020304" pitchFamily="18" charset="0"/>
              </a:rPr>
              <a:t>H</a:t>
            </a:r>
            <a:r>
              <a:rPr lang="tr-TR" sz="3200" b="1" dirty="0" smtClean="0">
                <a:latin typeface="Times New Roman" panose="02020603050405020304" pitchFamily="18" charset="0"/>
                <a:cs typeface="Times New Roman" panose="02020603050405020304" pitchFamily="18" charset="0"/>
              </a:rPr>
              <a:t>aleflerine karşı kullanabilir</a:t>
            </a:r>
            <a:r>
              <a:rPr lang="tr-TR" sz="3200" dirty="0" smtClean="0">
                <a:latin typeface="Times New Roman" panose="02020603050405020304" pitchFamily="18" charset="0"/>
                <a:cs typeface="Times New Roman" panose="02020603050405020304" pitchFamily="18" charset="0"/>
              </a:rPr>
              <a:t>; Yapının yapılmasından sonra Arazinin Mülkiyetini kazanmış olan Cüzi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aleflere karşı kullanamaz. </a:t>
            </a:r>
          </a:p>
          <a:p>
            <a:pPr lvl="1" algn="just"/>
            <a:r>
              <a:rPr lang="tr-TR" sz="3200" b="1" i="1" dirty="0" smtClean="0">
                <a:latin typeface="Times New Roman" panose="02020603050405020304" pitchFamily="18" charset="0"/>
                <a:cs typeface="Times New Roman" panose="02020603050405020304" pitchFamily="18" charset="0"/>
              </a:rPr>
              <a:t>Malzeme Sahibi, malzemenin sökülüp geri verilmesini talep etmediği veya talep hakkına sahip bulunmadığı takdirde, </a:t>
            </a:r>
            <a:r>
              <a:rPr lang="tr-TR" sz="3200" dirty="0" smtClean="0">
                <a:latin typeface="Times New Roman" panose="02020603050405020304" pitchFamily="18" charset="0"/>
                <a:cs typeface="Times New Roman" panose="02020603050405020304" pitchFamily="18" charset="0"/>
              </a:rPr>
              <a:t>Arazi Malikinden, </a:t>
            </a:r>
            <a:r>
              <a:rPr lang="tr-TR" sz="3200" dirty="0">
                <a:latin typeface="Times New Roman" panose="02020603050405020304" pitchFamily="18" charset="0"/>
                <a:cs typeface="Times New Roman" panose="02020603050405020304" pitchFamily="18" charset="0"/>
              </a:rPr>
              <a:t>T</a:t>
            </a:r>
            <a:r>
              <a:rPr lang="tr-TR" sz="3200" dirty="0" smtClean="0">
                <a:latin typeface="Times New Roman" panose="02020603050405020304" pitchFamily="18" charset="0"/>
                <a:cs typeface="Times New Roman" panose="02020603050405020304" pitchFamily="18" charset="0"/>
              </a:rPr>
              <a:t>azminat talep etme hakkına sahiptir (</a:t>
            </a:r>
            <a:r>
              <a:rPr lang="tr-TR" sz="2800" i="1" dirty="0" smtClean="0">
                <a:latin typeface="Times New Roman" panose="02020603050405020304" pitchFamily="18" charset="0"/>
                <a:cs typeface="Times New Roman" panose="02020603050405020304" pitchFamily="18" charset="0"/>
              </a:rPr>
              <a:t>MK m. 723). </a:t>
            </a:r>
            <a:endParaRPr lang="tr-TR" sz="28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0098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Malzeme Sahibinin Tazminat Talebi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400" b="1" dirty="0" smtClean="0">
                <a:latin typeface="Times New Roman" panose="02020603050405020304" pitchFamily="18" charset="0"/>
                <a:cs typeface="Times New Roman" panose="02020603050405020304" pitchFamily="18" charset="0"/>
              </a:rPr>
              <a:t>Malzemenin sökülerek geri verilmemesi halinde, Malzeme Sahibinin, </a:t>
            </a:r>
            <a:r>
              <a:rPr lang="tr-TR" sz="4400" b="1" i="1" dirty="0" smtClean="0">
                <a:latin typeface="Times New Roman" panose="02020603050405020304" pitchFamily="18" charset="0"/>
                <a:cs typeface="Times New Roman" panose="02020603050405020304" pitchFamily="18" charset="0"/>
              </a:rPr>
              <a:t>Arazi Malikinden isteyebileceği Tazminat</a:t>
            </a:r>
            <a:r>
              <a:rPr lang="tr-TR" sz="4400" b="1" dirty="0" smtClean="0">
                <a:latin typeface="Times New Roman" panose="02020603050405020304" pitchFamily="18" charset="0"/>
                <a:cs typeface="Times New Roman" panose="02020603050405020304" pitchFamily="18" charset="0"/>
              </a:rPr>
              <a:t>, Arazi Malikinin yapıyı yaptırırken </a:t>
            </a:r>
            <a:r>
              <a:rPr lang="tr-TR" sz="4400" b="1" i="1" dirty="0" err="1">
                <a:latin typeface="Times New Roman" panose="02020603050405020304" pitchFamily="18" charset="0"/>
                <a:cs typeface="Times New Roman" panose="02020603050405020304" pitchFamily="18" charset="0"/>
              </a:rPr>
              <a:t>İ</a:t>
            </a:r>
            <a:r>
              <a:rPr lang="tr-TR" sz="4400" b="1" i="1" dirty="0" err="1" smtClean="0">
                <a:latin typeface="Times New Roman" panose="02020603050405020304" pitchFamily="18" charset="0"/>
                <a:cs typeface="Times New Roman" panose="02020603050405020304" pitchFamily="18" charset="0"/>
              </a:rPr>
              <a:t>yiniyetle</a:t>
            </a:r>
            <a:r>
              <a:rPr lang="tr-TR" sz="4400" b="1" dirty="0" smtClean="0">
                <a:latin typeface="Times New Roman" panose="02020603050405020304" pitchFamily="18" charset="0"/>
                <a:cs typeface="Times New Roman" panose="02020603050405020304" pitchFamily="18" charset="0"/>
              </a:rPr>
              <a:t> davranmış olup olmamasına göre değişir. </a:t>
            </a:r>
          </a:p>
        </p:txBody>
      </p:sp>
    </p:spTree>
    <p:extLst>
      <p:ext uri="{BB962C8B-B14F-4D97-AF65-F5344CB8AC3E}">
        <p14:creationId xmlns:p14="http://schemas.microsoft.com/office/powerpoint/2010/main" val="424131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u="sng" dirty="0">
                <a:latin typeface="Times New Roman" panose="02020603050405020304" pitchFamily="18" charset="0"/>
                <a:cs typeface="Times New Roman" panose="02020603050405020304" pitchFamily="18" charset="0"/>
              </a:rPr>
              <a:t>Arazi Maliki, şu hallerde, İyiniyetli sayılır: </a:t>
            </a:r>
          </a:p>
          <a:p>
            <a:pPr algn="just"/>
            <a:r>
              <a:rPr lang="tr-TR" sz="3200" b="1" i="1" dirty="0">
                <a:latin typeface="Times New Roman" panose="02020603050405020304" pitchFamily="18" charset="0"/>
                <a:cs typeface="Times New Roman" panose="02020603050405020304" pitchFamily="18" charset="0"/>
              </a:rPr>
              <a:t>Arazi Maliki, Malzemenin başkasına ait olduğunu bilmiyor </a:t>
            </a:r>
            <a:r>
              <a:rPr lang="tr-TR" sz="3200" i="1" dirty="0">
                <a:latin typeface="Times New Roman" panose="02020603050405020304" pitchFamily="18" charset="0"/>
                <a:cs typeface="Times New Roman" panose="02020603050405020304" pitchFamily="18" charset="0"/>
              </a:rPr>
              <a:t>ve </a:t>
            </a:r>
            <a:r>
              <a:rPr lang="tr-TR" sz="3200" b="1" i="1" dirty="0">
                <a:latin typeface="Times New Roman" panose="02020603050405020304" pitchFamily="18" charset="0"/>
                <a:cs typeface="Times New Roman" panose="02020603050405020304" pitchFamily="18" charset="0"/>
              </a:rPr>
              <a:t>bilmesi gerekmiyorsa</a:t>
            </a:r>
            <a:r>
              <a:rPr lang="tr-TR" sz="3200" dirty="0">
                <a:latin typeface="Times New Roman" panose="02020603050405020304" pitchFamily="18" charset="0"/>
                <a:cs typeface="Times New Roman" panose="02020603050405020304" pitchFamily="18" charset="0"/>
              </a:rPr>
              <a:t>, İyiniyetli sayılır. </a:t>
            </a:r>
          </a:p>
          <a:p>
            <a:pPr algn="just"/>
            <a:r>
              <a:rPr lang="tr-TR" sz="3200" b="1" i="1" dirty="0">
                <a:latin typeface="Times New Roman" panose="02020603050405020304" pitchFamily="18" charset="0"/>
                <a:cs typeface="Times New Roman" panose="02020603050405020304" pitchFamily="18" charset="0"/>
              </a:rPr>
              <a:t>Arazi Maliki, Malzemenin başkasına ait olduğunu bilmekle beraber, bunu kullanması konusunda Malzeme Sahibinin Rızası varsa </a:t>
            </a:r>
            <a:r>
              <a:rPr lang="tr-TR" sz="3200" i="1" dirty="0">
                <a:latin typeface="Times New Roman" panose="02020603050405020304" pitchFamily="18" charset="0"/>
                <a:cs typeface="Times New Roman" panose="02020603050405020304" pitchFamily="18" charset="0"/>
              </a:rPr>
              <a:t>veya </a:t>
            </a:r>
            <a:r>
              <a:rPr lang="tr-TR" sz="3200" b="1" i="1" dirty="0">
                <a:latin typeface="Times New Roman" panose="02020603050405020304" pitchFamily="18" charset="0"/>
                <a:cs typeface="Times New Roman" panose="02020603050405020304" pitchFamily="18" charset="0"/>
              </a:rPr>
              <a:t>Arazi Maliki böyle bir Rızayı mevcut farz etmekte haklıysa</a:t>
            </a:r>
            <a:r>
              <a:rPr lang="tr-TR" sz="3200" dirty="0">
                <a:latin typeface="Times New Roman" panose="02020603050405020304" pitchFamily="18" charset="0"/>
                <a:cs typeface="Times New Roman" panose="02020603050405020304" pitchFamily="18" charset="0"/>
              </a:rPr>
              <a:t>, iyiniyetlidir. </a:t>
            </a:r>
          </a:p>
          <a:p>
            <a:pPr marL="0" indent="0">
              <a:buNone/>
            </a:pPr>
            <a:endParaRPr lang="tr-TR" dirty="0"/>
          </a:p>
        </p:txBody>
      </p:sp>
    </p:spTree>
    <p:extLst>
      <p:ext uri="{BB962C8B-B14F-4D97-AF65-F5344CB8AC3E}">
        <p14:creationId xmlns:p14="http://schemas.microsoft.com/office/powerpoint/2010/main" val="3494368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800" b="1" dirty="0">
                <a:latin typeface="+mn-lt"/>
              </a:rPr>
              <a:t>Arazi Malikinin </a:t>
            </a:r>
            <a:r>
              <a:rPr lang="tr-TR" sz="4800" b="1" dirty="0" err="1">
                <a:latin typeface="+mn-lt"/>
              </a:rPr>
              <a:t>K</a:t>
            </a:r>
            <a:r>
              <a:rPr lang="tr-TR" sz="4800" b="1" dirty="0" err="1" smtClean="0">
                <a:latin typeface="+mn-lt"/>
              </a:rPr>
              <a:t>ötüniyetli</a:t>
            </a:r>
            <a:r>
              <a:rPr lang="tr-TR" sz="4800" b="1" dirty="0" smtClean="0">
                <a:latin typeface="+mn-lt"/>
              </a:rPr>
              <a:t> </a:t>
            </a:r>
            <a:r>
              <a:rPr lang="tr-TR" sz="4800" b="1" dirty="0">
                <a:latin typeface="+mn-lt"/>
              </a:rPr>
              <a:t>S</a:t>
            </a:r>
            <a:r>
              <a:rPr lang="tr-TR" sz="4800" b="1" dirty="0" smtClean="0">
                <a:latin typeface="+mn-lt"/>
              </a:rPr>
              <a:t>ayılması</a:t>
            </a:r>
            <a:endParaRPr lang="tr-TR" sz="4800" b="1" dirty="0">
              <a:latin typeface="+mn-lt"/>
            </a:endParaRPr>
          </a:p>
        </p:txBody>
      </p:sp>
      <p:sp>
        <p:nvSpPr>
          <p:cNvPr id="3" name="İçerik Yer Tutucusu 2"/>
          <p:cNvSpPr>
            <a:spLocks noGrp="1"/>
          </p:cNvSpPr>
          <p:nvPr>
            <p:ph idx="1"/>
          </p:nvPr>
        </p:nvSpPr>
        <p:spPr/>
        <p:txBody>
          <a:bodyPr>
            <a:normAutofit/>
          </a:bodyPr>
          <a:lstStyle/>
          <a:p>
            <a:pPr algn="just"/>
            <a:r>
              <a:rPr lang="tr-TR" sz="4000" b="1" u="sng" dirty="0" smtClean="0">
                <a:latin typeface="Times New Roman" panose="02020603050405020304" pitchFamily="18" charset="0"/>
                <a:cs typeface="Times New Roman" panose="02020603050405020304" pitchFamily="18" charset="0"/>
              </a:rPr>
              <a:t>Arazi Maliki,  şu hallerde </a:t>
            </a:r>
            <a:r>
              <a:rPr lang="tr-TR" sz="4000" b="1" u="sng" dirty="0" err="1" smtClean="0">
                <a:latin typeface="Times New Roman" panose="02020603050405020304" pitchFamily="18" charset="0"/>
                <a:cs typeface="Times New Roman" panose="02020603050405020304" pitchFamily="18" charset="0"/>
              </a:rPr>
              <a:t>Kötüniyetli</a:t>
            </a:r>
            <a:r>
              <a:rPr lang="tr-TR" sz="4000" b="1" u="sng" dirty="0" smtClean="0">
                <a:latin typeface="Times New Roman" panose="02020603050405020304" pitchFamily="18" charset="0"/>
                <a:cs typeface="Times New Roman" panose="02020603050405020304" pitchFamily="18" charset="0"/>
              </a:rPr>
              <a:t> sayılır :</a:t>
            </a:r>
          </a:p>
          <a:p>
            <a:pPr algn="just"/>
            <a:r>
              <a:rPr lang="tr-TR" sz="3600" b="1" i="1" dirty="0" smtClean="0">
                <a:latin typeface="Times New Roman" panose="02020603050405020304" pitchFamily="18" charset="0"/>
                <a:cs typeface="Times New Roman" panose="02020603050405020304" pitchFamily="18" charset="0"/>
              </a:rPr>
              <a:t>Arazi Maliki,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alzemenin başkasına ait olduğunu biliyor </a:t>
            </a:r>
            <a:r>
              <a:rPr lang="tr-TR" sz="3600" i="1" dirty="0" smtClean="0">
                <a:latin typeface="Times New Roman" panose="02020603050405020304" pitchFamily="18" charset="0"/>
                <a:cs typeface="Times New Roman" panose="02020603050405020304" pitchFamily="18" charset="0"/>
              </a:rPr>
              <a:t>veya</a:t>
            </a:r>
            <a:r>
              <a:rPr lang="tr-TR" sz="3600" b="1" i="1" dirty="0" smtClean="0">
                <a:latin typeface="Times New Roman" panose="02020603050405020304" pitchFamily="18" charset="0"/>
                <a:cs typeface="Times New Roman" panose="02020603050405020304" pitchFamily="18" charset="0"/>
              </a:rPr>
              <a:t> bilmesi gerekiyorsa</a:t>
            </a:r>
          </a:p>
          <a:p>
            <a:pPr algn="just"/>
            <a:r>
              <a:rPr lang="tr-TR" sz="3600" b="1" i="1" dirty="0" smtClean="0">
                <a:latin typeface="Times New Roman" panose="02020603050405020304" pitchFamily="18" charset="0"/>
                <a:cs typeface="Times New Roman" panose="02020603050405020304" pitchFamily="18" charset="0"/>
              </a:rPr>
              <a:t>Arazi Maliki, Malzeme Sahibinin malzemesinin kullanılmasına rızası bulunmadığını  biliyor </a:t>
            </a:r>
            <a:r>
              <a:rPr lang="tr-TR" sz="3600" i="1" dirty="0" smtClean="0">
                <a:latin typeface="Times New Roman" panose="02020603050405020304" pitchFamily="18" charset="0"/>
                <a:cs typeface="Times New Roman" panose="02020603050405020304" pitchFamily="18" charset="0"/>
              </a:rPr>
              <a:t>veya </a:t>
            </a:r>
            <a:r>
              <a:rPr lang="tr-TR" sz="3600" b="1" i="1" dirty="0" smtClean="0">
                <a:latin typeface="Times New Roman" panose="02020603050405020304" pitchFamily="18" charset="0"/>
                <a:cs typeface="Times New Roman" panose="02020603050405020304" pitchFamily="18" charset="0"/>
              </a:rPr>
              <a:t>bilmesi gerekiyorsa </a:t>
            </a:r>
          </a:p>
          <a:p>
            <a:pPr marL="0" indent="0" algn="just">
              <a:buNone/>
            </a:pPr>
            <a:endParaRPr lang="tr-TR" b="1" dirty="0" smtClean="0"/>
          </a:p>
          <a:p>
            <a:pPr algn="just"/>
            <a:endParaRPr lang="tr-TR" b="1" dirty="0" smtClean="0"/>
          </a:p>
          <a:p>
            <a:pPr algn="just"/>
            <a:endParaRPr lang="tr-TR" dirty="0" smtClean="0"/>
          </a:p>
          <a:p>
            <a:pPr algn="just"/>
            <a:endParaRPr lang="tr-TR" dirty="0"/>
          </a:p>
          <a:p>
            <a:endParaRPr lang="tr-TR" dirty="0"/>
          </a:p>
        </p:txBody>
      </p:sp>
    </p:spTree>
    <p:extLst>
      <p:ext uri="{BB962C8B-B14F-4D97-AF65-F5344CB8AC3E}">
        <p14:creationId xmlns:p14="http://schemas.microsoft.com/office/powerpoint/2010/main" val="262565992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Tazminatın tespitinde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Hâkimin</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geniş bir Takdir </a:t>
            </a:r>
            <a:r>
              <a:rPr lang="tr-TR" sz="3600" b="1" i="1" dirty="0">
                <a:latin typeface="Times New Roman" panose="02020603050405020304" pitchFamily="18" charset="0"/>
                <a:cs typeface="Times New Roman" panose="02020603050405020304" pitchFamily="18" charset="0"/>
              </a:rPr>
              <a:t>Y</a:t>
            </a:r>
            <a:r>
              <a:rPr lang="tr-TR" sz="3600" b="1" i="1" dirty="0" smtClean="0">
                <a:latin typeface="Times New Roman" panose="02020603050405020304" pitchFamily="18" charset="0"/>
                <a:cs typeface="Times New Roman" panose="02020603050405020304" pitchFamily="18" charset="0"/>
              </a:rPr>
              <a:t>etkisi </a:t>
            </a:r>
            <a:r>
              <a:rPr lang="tr-TR" sz="3600" b="1" dirty="0" smtClean="0">
                <a:latin typeface="Times New Roman" panose="02020603050405020304" pitchFamily="18" charset="0"/>
                <a:cs typeface="Times New Roman" panose="02020603050405020304" pitchFamily="18" charset="0"/>
              </a:rPr>
              <a:t>vardır. </a:t>
            </a:r>
          </a:p>
          <a:p>
            <a:pPr algn="just"/>
            <a:r>
              <a:rPr lang="tr-TR" sz="3600" b="1" i="1" dirty="0" smtClean="0">
                <a:latin typeface="Times New Roman" panose="02020603050405020304" pitchFamily="18" charset="0"/>
                <a:cs typeface="Times New Roman" panose="02020603050405020304" pitchFamily="18" charset="0"/>
              </a:rPr>
              <a:t>Arazi Maliki iyiniyetliyse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Malzeme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ahibine ancak uygun bir tazminat vermekle yükümlü olur </a:t>
            </a:r>
            <a:r>
              <a:rPr lang="tr-TR" sz="36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723 / I). </a:t>
            </a:r>
          </a:p>
          <a:p>
            <a:pPr algn="just"/>
            <a:r>
              <a:rPr lang="tr-TR" sz="3600" dirty="0" smtClean="0">
                <a:latin typeface="Times New Roman" panose="02020603050405020304" pitchFamily="18" charset="0"/>
                <a:cs typeface="Times New Roman" panose="02020603050405020304" pitchFamily="18" charset="0"/>
              </a:rPr>
              <a:t>Bu konuda, genellikle </a:t>
            </a:r>
            <a:r>
              <a:rPr lang="tr-TR" sz="3600" b="1" dirty="0" smtClean="0">
                <a:latin typeface="Times New Roman" panose="02020603050405020304" pitchFamily="18" charset="0"/>
                <a:cs typeface="Times New Roman" panose="02020603050405020304" pitchFamily="18" charset="0"/>
              </a:rPr>
              <a:t>Malzemenin </a:t>
            </a:r>
            <a:r>
              <a:rPr lang="tr-TR" sz="3600" b="1" dirty="0">
                <a:latin typeface="Times New Roman" panose="02020603050405020304" pitchFamily="18" charset="0"/>
                <a:cs typeface="Times New Roman" panose="02020603050405020304" pitchFamily="18" charset="0"/>
              </a:rPr>
              <a:t>D</a:t>
            </a:r>
            <a:r>
              <a:rPr lang="tr-TR" sz="3600" b="1" dirty="0" smtClean="0">
                <a:latin typeface="Times New Roman" panose="02020603050405020304" pitchFamily="18" charset="0"/>
                <a:cs typeface="Times New Roman" panose="02020603050405020304" pitchFamily="18" charset="0"/>
              </a:rPr>
              <a:t>eğerine eşit bir Miktar,</a:t>
            </a:r>
            <a:r>
              <a:rPr lang="tr-TR" sz="3600" dirty="0" smtClean="0">
                <a:latin typeface="Times New Roman" panose="02020603050405020304" pitchFamily="18" charset="0"/>
                <a:cs typeface="Times New Roman" panose="02020603050405020304" pitchFamily="18" charset="0"/>
              </a:rPr>
              <a:t> esas alınır. </a:t>
            </a:r>
          </a:p>
        </p:txBody>
      </p:sp>
    </p:spTree>
    <p:extLst>
      <p:ext uri="{BB962C8B-B14F-4D97-AF65-F5344CB8AC3E}">
        <p14:creationId xmlns:p14="http://schemas.microsoft.com/office/powerpoint/2010/main" val="2391802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Haksız Yapı - </a:t>
            </a:r>
            <a:r>
              <a:rPr lang="tr-TR" sz="3200" b="1" i="1" dirty="0" smtClean="0">
                <a:latin typeface="+mn-lt"/>
              </a:rPr>
              <a:t>Kaynakça</a:t>
            </a:r>
            <a:endParaRPr lang="tr-TR" sz="3200" b="1" i="1" dirty="0">
              <a:latin typeface="+mn-lt"/>
            </a:endParaRPr>
          </a:p>
        </p:txBody>
      </p:sp>
      <p:sp>
        <p:nvSpPr>
          <p:cNvPr id="3" name="İçerik Yer Tutucusu 2"/>
          <p:cNvSpPr>
            <a:spLocks noGrp="1"/>
          </p:cNvSpPr>
          <p:nvPr>
            <p:ph idx="1"/>
          </p:nvPr>
        </p:nvSpPr>
        <p:spPr/>
        <p:txBody>
          <a:bodyPr>
            <a:normAutofit/>
          </a:bodyPr>
          <a:lstStyle/>
          <a:p>
            <a:pPr algn="just"/>
            <a:r>
              <a:rPr lang="tr-TR" sz="2400" dirty="0" smtClean="0"/>
              <a:t>(*</a:t>
            </a:r>
            <a:r>
              <a:rPr lang="tr-TR" sz="2400" b="1" i="1" dirty="0" smtClean="0">
                <a:latin typeface="Times New Roman" panose="02020603050405020304" pitchFamily="18" charset="0"/>
                <a:cs typeface="Times New Roman" panose="02020603050405020304" pitchFamily="18" charset="0"/>
              </a:rPr>
              <a:t>Sirmen</a:t>
            </a:r>
            <a:r>
              <a:rPr lang="tr-TR" sz="2400" i="1" dirty="0" smtClean="0">
                <a:latin typeface="Times New Roman" panose="02020603050405020304" pitchFamily="18" charset="0"/>
                <a:cs typeface="Times New Roman" panose="02020603050405020304" pitchFamily="18" charset="0"/>
              </a:rPr>
              <a:t>, Eşya H., 7. B., s. 393 vd.; </a:t>
            </a:r>
          </a:p>
          <a:p>
            <a:pPr algn="just"/>
            <a:r>
              <a:rPr lang="tr-TR" sz="2400" b="1" i="1" dirty="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Oğuzman</a:t>
            </a:r>
            <a:r>
              <a:rPr lang="tr-TR" sz="2400" b="1" i="1" dirty="0" smtClean="0">
                <a:latin typeface="Times New Roman" panose="02020603050405020304" pitchFamily="18" charset="0"/>
                <a:cs typeface="Times New Roman" panose="02020603050405020304" pitchFamily="18" charset="0"/>
              </a:rPr>
              <a:t> / </a:t>
            </a:r>
            <a:r>
              <a:rPr lang="tr-TR" sz="2400" b="1" i="1" dirty="0" err="1" smtClean="0">
                <a:latin typeface="Times New Roman" panose="02020603050405020304" pitchFamily="18" charset="0"/>
                <a:cs typeface="Times New Roman" panose="02020603050405020304" pitchFamily="18" charset="0"/>
              </a:rPr>
              <a:t>Seliçi</a:t>
            </a:r>
            <a:r>
              <a:rPr lang="tr-TR" sz="2400" b="1" i="1" dirty="0" smtClean="0">
                <a:latin typeface="Times New Roman" panose="02020603050405020304" pitchFamily="18" charset="0"/>
                <a:cs typeface="Times New Roman" panose="02020603050405020304" pitchFamily="18" charset="0"/>
              </a:rPr>
              <a:t> / Oktay – Özdemir,</a:t>
            </a:r>
            <a:r>
              <a:rPr lang="tr-TR" sz="2400" i="1" dirty="0" smtClean="0">
                <a:latin typeface="Times New Roman" panose="02020603050405020304" pitchFamily="18" charset="0"/>
                <a:cs typeface="Times New Roman" panose="02020603050405020304" pitchFamily="18" charset="0"/>
              </a:rPr>
              <a:t> Eşya H., 19. B., s. 483 vd.; </a:t>
            </a:r>
          </a:p>
          <a:p>
            <a:pPr algn="just"/>
            <a:r>
              <a:rPr lang="tr-TR" sz="2400" b="1" i="1" dirty="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Eren, </a:t>
            </a:r>
            <a:r>
              <a:rPr lang="tr-TR" sz="2400" i="1" dirty="0" smtClean="0">
                <a:latin typeface="Times New Roman" panose="02020603050405020304" pitchFamily="18" charset="0"/>
                <a:cs typeface="Times New Roman" panose="02020603050405020304" pitchFamily="18" charset="0"/>
              </a:rPr>
              <a:t>Mülkiyet H., 4. B., s. 343 vd.; </a:t>
            </a:r>
          </a:p>
          <a:p>
            <a:pPr algn="just"/>
            <a:r>
              <a:rPr lang="tr-TR" sz="2400" b="1" i="1" dirty="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Ertaş, </a:t>
            </a:r>
            <a:r>
              <a:rPr lang="tr-TR" sz="2400" i="1" dirty="0" smtClean="0">
                <a:latin typeface="Times New Roman" panose="02020603050405020304" pitchFamily="18" charset="0"/>
                <a:cs typeface="Times New Roman" panose="02020603050405020304" pitchFamily="18" charset="0"/>
              </a:rPr>
              <a:t>Eşya H., 12. B., s. 357 vd.; </a:t>
            </a:r>
          </a:p>
          <a:p>
            <a:pPr algn="just"/>
            <a:r>
              <a:rPr lang="tr-TR" sz="2400" b="1" i="1" dirty="0">
                <a:latin typeface="Times New Roman" panose="02020603050405020304" pitchFamily="18" charset="0"/>
                <a:cs typeface="Times New Roman" panose="02020603050405020304" pitchFamily="18" charset="0"/>
              </a:rPr>
              <a:t>*</a:t>
            </a:r>
            <a:r>
              <a:rPr lang="tr-TR" sz="2400" b="1" i="1" dirty="0" err="1" smtClean="0">
                <a:latin typeface="Times New Roman" panose="02020603050405020304" pitchFamily="18" charset="0"/>
                <a:cs typeface="Times New Roman" panose="02020603050405020304" pitchFamily="18" charset="0"/>
              </a:rPr>
              <a:t>Ataay</a:t>
            </a:r>
            <a:r>
              <a:rPr lang="tr-TR" sz="2400" b="1" i="1" dirty="0" smtClean="0">
                <a:latin typeface="Times New Roman" panose="02020603050405020304" pitchFamily="18" charset="0"/>
                <a:cs typeface="Times New Roman" panose="02020603050405020304" pitchFamily="18" charset="0"/>
              </a:rPr>
              <a:t>, M. Aytekin</a:t>
            </a:r>
            <a:r>
              <a:rPr lang="tr-TR" sz="2400"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 Kendi Malzemesi ile Başkasının Gayrimenkulünde Haksız İnşaat, İstanbul 1959 ; </a:t>
            </a:r>
          </a:p>
          <a:p>
            <a:pPr algn="just"/>
            <a:r>
              <a:rPr lang="tr-TR" sz="2400" b="1" i="1" dirty="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Erkan, Vehbi Umut</a:t>
            </a:r>
            <a:r>
              <a:rPr lang="tr-TR" sz="2400" i="1" dirty="0" smtClean="0">
                <a:latin typeface="Times New Roman" panose="02020603050405020304" pitchFamily="18" charset="0"/>
                <a:cs typeface="Times New Roman" panose="02020603050405020304" pitchFamily="18" charset="0"/>
              </a:rPr>
              <a:t>, Türk Medeni Kanununda Kendi Malzemesini Kullanarak Başkasının Arazisinde Haksız Yapı Meydana Getirme, Ankara 2013, s. 111 vd.; *</a:t>
            </a:r>
            <a:r>
              <a:rPr lang="tr-TR" sz="2400" b="1" dirty="0" err="1" smtClean="0">
                <a:latin typeface="Times New Roman" panose="02020603050405020304" pitchFamily="18" charset="0"/>
                <a:cs typeface="Times New Roman" panose="02020603050405020304" pitchFamily="18" charset="0"/>
              </a:rPr>
              <a:t>Edis</a:t>
            </a:r>
            <a:r>
              <a:rPr lang="tr-TR" sz="2400" b="1" dirty="0" smtClean="0">
                <a:latin typeface="Times New Roman" panose="02020603050405020304" pitchFamily="18" charset="0"/>
                <a:cs typeface="Times New Roman" panose="02020603050405020304" pitchFamily="18" charset="0"/>
              </a:rPr>
              <a:t>, Seyfullah</a:t>
            </a:r>
            <a:r>
              <a:rPr lang="tr-TR" sz="2400" i="1" dirty="0" smtClean="0">
                <a:latin typeface="Times New Roman" panose="02020603050405020304" pitchFamily="18" charset="0"/>
                <a:cs typeface="Times New Roman" panose="02020603050405020304" pitchFamily="18" charset="0"/>
              </a:rPr>
              <a:t>; Kendi Malzemesiyle Başkasının Taşınmazında İnşaat, Medeni Kanun’un 50. Yılı, Ankara 1977, s. 295 vd</a:t>
            </a:r>
            <a:r>
              <a:rPr lang="tr-TR" sz="2000" i="1" dirty="0" smtClean="0">
                <a:latin typeface="Times New Roman" panose="02020603050405020304" pitchFamily="18" charset="0"/>
                <a:cs typeface="Times New Roman" panose="02020603050405020304" pitchFamily="18" charset="0"/>
              </a:rPr>
              <a:t>.)</a:t>
            </a:r>
          </a:p>
          <a:p>
            <a:pPr algn="just"/>
            <a:endParaRPr lang="tr-TR" i="1" dirty="0" smtClean="0"/>
          </a:p>
          <a:p>
            <a:pPr algn="just"/>
            <a:endParaRPr lang="tr-TR" dirty="0"/>
          </a:p>
          <a:p>
            <a:pPr algn="just"/>
            <a:endParaRPr lang="tr-TR" dirty="0" smtClean="0"/>
          </a:p>
          <a:p>
            <a:pPr marL="0" indent="0" algn="just">
              <a:buNone/>
            </a:pPr>
            <a:endParaRPr lang="tr-TR" sz="4000" dirty="0"/>
          </a:p>
        </p:txBody>
      </p:sp>
    </p:spTree>
    <p:extLst>
      <p:ext uri="{BB962C8B-B14F-4D97-AF65-F5344CB8AC3E}">
        <p14:creationId xmlns:p14="http://schemas.microsoft.com/office/powerpoint/2010/main" val="4078690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a:latin typeface="Times New Roman" panose="02020603050405020304" pitchFamily="18" charset="0"/>
                <a:cs typeface="Times New Roman" panose="02020603050405020304" pitchFamily="18" charset="0"/>
              </a:rPr>
              <a:t>Eğer </a:t>
            </a:r>
            <a:r>
              <a:rPr lang="tr-TR" b="1" i="1" dirty="0" smtClean="0">
                <a:latin typeface="Times New Roman" panose="02020603050405020304" pitchFamily="18" charset="0"/>
                <a:cs typeface="Times New Roman" panose="02020603050405020304" pitchFamily="18" charset="0"/>
              </a:rPr>
              <a:t>Malzeme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ahibinin Zararı,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alzeme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eğerinden </a:t>
            </a:r>
            <a:r>
              <a:rPr lang="tr-TR" b="1" i="1" dirty="0">
                <a:latin typeface="Times New Roman" panose="02020603050405020304" pitchFamily="18" charset="0"/>
                <a:cs typeface="Times New Roman" panose="02020603050405020304" pitchFamily="18" charset="0"/>
              </a:rPr>
              <a:t>daha fazla ise, </a:t>
            </a:r>
            <a:r>
              <a:rPr lang="tr-TR" b="1" dirty="0" smtClean="0">
                <a:latin typeface="Times New Roman" panose="02020603050405020304" pitchFamily="18" charset="0"/>
                <a:cs typeface="Times New Roman" panose="02020603050405020304" pitchFamily="18" charset="0"/>
              </a:rPr>
              <a:t>Tazminatın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iktarı</a:t>
            </a:r>
            <a:r>
              <a:rPr lang="tr-TR" b="1"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Malzemenin </a:t>
            </a:r>
            <a:r>
              <a:rPr lang="tr-TR" b="1" i="1" dirty="0">
                <a:latin typeface="Times New Roman" panose="02020603050405020304" pitchFamily="18" charset="0"/>
                <a:cs typeface="Times New Roman" panose="02020603050405020304" pitchFamily="18" charset="0"/>
              </a:rPr>
              <a:t>D</a:t>
            </a:r>
            <a:r>
              <a:rPr lang="tr-TR" b="1" i="1" dirty="0" smtClean="0">
                <a:latin typeface="Times New Roman" panose="02020603050405020304" pitchFamily="18" charset="0"/>
                <a:cs typeface="Times New Roman" panose="02020603050405020304" pitchFamily="18" charset="0"/>
              </a:rPr>
              <a:t>eğerini </a:t>
            </a:r>
            <a:r>
              <a:rPr lang="tr-TR" b="1" dirty="0">
                <a:latin typeface="Times New Roman" panose="02020603050405020304" pitchFamily="18" charset="0"/>
                <a:cs typeface="Times New Roman" panose="02020603050405020304" pitchFamily="18" charset="0"/>
              </a:rPr>
              <a:t>aşabilir. </a:t>
            </a:r>
            <a:endParaRPr lang="tr-TR" b="1"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durumda,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azminat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iktarı</a:t>
            </a:r>
            <a:r>
              <a:rPr lang="tr-TR" dirty="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Malzemenin,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aşınmaza </a:t>
            </a:r>
            <a:r>
              <a:rPr lang="tr-TR" b="1" dirty="0">
                <a:latin typeface="Times New Roman" panose="02020603050405020304" pitchFamily="18" charset="0"/>
                <a:cs typeface="Times New Roman" panose="02020603050405020304" pitchFamily="18" charset="0"/>
              </a:rPr>
              <a:t>sağladığı </a:t>
            </a:r>
            <a:r>
              <a:rPr lang="tr-TR" b="1" dirty="0" smtClean="0">
                <a:latin typeface="Times New Roman" panose="02020603050405020304" pitchFamily="18" charset="0"/>
                <a:cs typeface="Times New Roman" panose="02020603050405020304" pitchFamily="18" charset="0"/>
              </a:rPr>
              <a:t>Değer </a:t>
            </a:r>
            <a:r>
              <a:rPr lang="tr-TR" b="1" dirty="0">
                <a:latin typeface="Times New Roman" panose="02020603050405020304" pitchFamily="18" charset="0"/>
                <a:cs typeface="Times New Roman" panose="02020603050405020304" pitchFamily="18" charset="0"/>
              </a:rPr>
              <a:t>F</a:t>
            </a:r>
            <a:r>
              <a:rPr lang="tr-TR" b="1" dirty="0" smtClean="0">
                <a:latin typeface="Times New Roman" panose="02020603050405020304" pitchFamily="18" charset="0"/>
                <a:cs typeface="Times New Roman" panose="02020603050405020304" pitchFamily="18" charset="0"/>
              </a:rPr>
              <a:t>azlalığını </a:t>
            </a:r>
            <a:r>
              <a:rPr lang="tr-TR" b="1" dirty="0">
                <a:latin typeface="Times New Roman" panose="02020603050405020304" pitchFamily="18" charset="0"/>
                <a:cs typeface="Times New Roman" panose="02020603050405020304" pitchFamily="18" charset="0"/>
              </a:rPr>
              <a:t>aşmamalıdır. </a:t>
            </a:r>
            <a:endParaRPr lang="tr-TR" b="1" dirty="0" smtClean="0">
              <a:latin typeface="Times New Roman" panose="02020603050405020304" pitchFamily="18" charset="0"/>
              <a:cs typeface="Times New Roman" panose="02020603050405020304" pitchFamily="18" charset="0"/>
            </a:endParaRPr>
          </a:p>
          <a:p>
            <a:pPr algn="just"/>
            <a:r>
              <a:rPr lang="tr-TR" b="1" i="1" dirty="0" smtClean="0">
                <a:latin typeface="Times New Roman" panose="02020603050405020304" pitchFamily="18" charset="0"/>
                <a:cs typeface="Times New Roman" panose="02020603050405020304" pitchFamily="18" charset="0"/>
              </a:rPr>
              <a:t>Eğer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alzeme Sahibi malzemenin kullanılmasına kasten ses çıkarmıyorsa</a:t>
            </a:r>
            <a:r>
              <a:rPr lang="tr-TR" i="1" dirty="0" smtClean="0">
                <a:latin typeface="Times New Roman" panose="02020603050405020304" pitchFamily="18" charset="0"/>
                <a:cs typeface="Times New Roman" panose="02020603050405020304" pitchFamily="18" charset="0"/>
              </a:rPr>
              <a:t>,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alzemenin Değeri</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Y</a:t>
            </a:r>
            <a:r>
              <a:rPr lang="tr-TR" b="1" i="1" dirty="0" smtClean="0">
                <a:latin typeface="Times New Roman" panose="02020603050405020304" pitchFamily="18" charset="0"/>
                <a:cs typeface="Times New Roman" panose="02020603050405020304" pitchFamily="18" charset="0"/>
              </a:rPr>
              <a:t>apının Arazi Malikine sağladığı yararı çok aşıyorsa, </a:t>
            </a:r>
            <a:r>
              <a:rPr lang="tr-TR" b="1" dirty="0" smtClean="0">
                <a:latin typeface="Times New Roman" panose="02020603050405020304" pitchFamily="18" charset="0"/>
                <a:cs typeface="Times New Roman" panose="02020603050405020304" pitchFamily="18" charset="0"/>
              </a:rPr>
              <a:t>Hâkim,</a:t>
            </a:r>
            <a:r>
              <a:rPr lang="tr-TR" dirty="0" smtClean="0">
                <a:latin typeface="Times New Roman" panose="02020603050405020304" pitchFamily="18" charset="0"/>
                <a:cs typeface="Times New Roman" panose="02020603050405020304" pitchFamily="18" charset="0"/>
              </a:rPr>
              <a:t>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azminat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iktarını </a:t>
            </a:r>
            <a:r>
              <a:rPr lang="tr-TR" b="1" dirty="0" smtClean="0">
                <a:latin typeface="Times New Roman" panose="02020603050405020304" pitchFamily="18" charset="0"/>
                <a:cs typeface="Times New Roman" panose="02020603050405020304" pitchFamily="18" charset="0"/>
              </a:rPr>
              <a:t>azaltabilir.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Tazminat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alebi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Sebepsiz Zenginleşmeye ait Zamanaşımına </a:t>
            </a:r>
            <a:r>
              <a:rPr lang="tr-TR" dirty="0" smtClean="0">
                <a:latin typeface="Times New Roman" panose="02020603050405020304" pitchFamily="18" charset="0"/>
                <a:cs typeface="Times New Roman" panose="02020603050405020304" pitchFamily="18" charset="0"/>
              </a:rPr>
              <a:t>(</a:t>
            </a:r>
            <a:r>
              <a:rPr lang="tr-TR" sz="2400" i="1" dirty="0" smtClean="0">
                <a:latin typeface="Times New Roman" panose="02020603050405020304" pitchFamily="18" charset="0"/>
                <a:cs typeface="Times New Roman" panose="02020603050405020304" pitchFamily="18" charset="0"/>
              </a:rPr>
              <a:t>BK m. 82</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tabi olur. </a:t>
            </a:r>
          </a:p>
          <a:p>
            <a:pPr algn="ctr"/>
            <a:endParaRPr lang="tr-TR" dirty="0" smtClean="0">
              <a:latin typeface="Times New Roman" panose="02020603050405020304" pitchFamily="18" charset="0"/>
              <a:cs typeface="Times New Roman" panose="02020603050405020304" pitchFamily="18" charset="0"/>
            </a:endParaRPr>
          </a:p>
          <a:p>
            <a:pPr marL="0" indent="0" algn="ctr">
              <a:buNone/>
            </a:pPr>
            <a:endParaRPr lang="tr-TR" dirty="0"/>
          </a:p>
          <a:p>
            <a:endParaRPr lang="tr-TR" dirty="0"/>
          </a:p>
        </p:txBody>
      </p:sp>
    </p:spTree>
    <p:extLst>
      <p:ext uri="{BB962C8B-B14F-4D97-AF65-F5344CB8AC3E}">
        <p14:creationId xmlns:p14="http://schemas.microsoft.com/office/powerpoint/2010/main" val="277933965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Arazi Maliki iyiniyetli değilse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Hâkim,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alzeme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ahibinin </a:t>
            </a:r>
            <a:r>
              <a:rPr lang="tr-TR" b="1" dirty="0" smtClean="0">
                <a:latin typeface="Times New Roman" panose="02020603050405020304" pitchFamily="18" charset="0"/>
                <a:cs typeface="Times New Roman" panose="02020603050405020304" pitchFamily="18" charset="0"/>
              </a:rPr>
              <a:t>bütün Zararlarının tazmin edilmesine karar verebilir</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MK m. 723 / II). </a:t>
            </a:r>
          </a:p>
          <a:p>
            <a:pPr algn="just"/>
            <a:r>
              <a:rPr lang="tr-TR" b="1" i="1" dirty="0" smtClean="0">
                <a:latin typeface="Times New Roman" panose="02020603050405020304" pitchFamily="18" charset="0"/>
                <a:cs typeface="Times New Roman" panose="02020603050405020304" pitchFamily="18" charset="0"/>
              </a:rPr>
              <a:t>Örneğin,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Malzeme Sahibi</a:t>
            </a:r>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Ü</a:t>
            </a:r>
            <a:r>
              <a:rPr lang="tr-TR" dirty="0" smtClean="0">
                <a:latin typeface="Times New Roman" panose="02020603050405020304" pitchFamily="18" charset="0"/>
                <a:cs typeface="Times New Roman" panose="02020603050405020304" pitchFamily="18" charset="0"/>
              </a:rPr>
              <a:t>çüncü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işiye sattığı Malzemesinden mahrum kaldığı için, </a:t>
            </a:r>
            <a:r>
              <a:rPr lang="tr-TR" b="1" i="1" dirty="0" smtClean="0">
                <a:latin typeface="Times New Roman" panose="02020603050405020304" pitchFamily="18" charset="0"/>
                <a:cs typeface="Times New Roman" panose="02020603050405020304" pitchFamily="18" charset="0"/>
              </a:rPr>
              <a:t>Üçüncü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işiye Borcunu ifa edememiş </a:t>
            </a:r>
            <a:r>
              <a:rPr lang="tr-TR" dirty="0" smtClean="0">
                <a:latin typeface="Times New Roman" panose="02020603050405020304" pitchFamily="18" charset="0"/>
                <a:cs typeface="Times New Roman" panose="02020603050405020304" pitchFamily="18" charset="0"/>
              </a:rPr>
              <a:t>ve </a:t>
            </a:r>
            <a:r>
              <a:rPr lang="tr-TR" b="1" i="1" dirty="0" smtClean="0">
                <a:latin typeface="Times New Roman" panose="02020603050405020304" pitchFamily="18" charset="0"/>
                <a:cs typeface="Times New Roman" panose="02020603050405020304" pitchFamily="18" charset="0"/>
              </a:rPr>
              <a:t>Tazminat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Ceza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oşulu ödemek zorunda kalmış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Hâkim,</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Arazi Malikini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Malzemenin değerini aşan bir Tazminata mahkum  edebilir. </a:t>
            </a:r>
          </a:p>
          <a:p>
            <a:pPr algn="just"/>
            <a:r>
              <a:rPr lang="tr-TR" dirty="0" smtClean="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Tazminat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alebi, </a:t>
            </a:r>
            <a:r>
              <a:rPr lang="tr-TR" b="1" i="1" dirty="0" smtClean="0">
                <a:latin typeface="Times New Roman" panose="02020603050405020304" pitchFamily="18" charset="0"/>
                <a:cs typeface="Times New Roman" panose="02020603050405020304" pitchFamily="18" charset="0"/>
              </a:rPr>
              <a:t>Haksız Fiile ait Zamanaşımına </a:t>
            </a:r>
            <a:r>
              <a:rPr lang="tr-TR" i="1" dirty="0" smtClean="0">
                <a:latin typeface="Times New Roman" panose="02020603050405020304" pitchFamily="18" charset="0"/>
                <a:cs typeface="Times New Roman" panose="02020603050405020304" pitchFamily="18" charset="0"/>
              </a:rPr>
              <a:t>(BK m. 72) </a:t>
            </a:r>
            <a:r>
              <a:rPr lang="tr-TR" b="1" dirty="0" smtClean="0">
                <a:latin typeface="Times New Roman" panose="02020603050405020304" pitchFamily="18" charset="0"/>
                <a:cs typeface="Times New Roman" panose="02020603050405020304" pitchFamily="18" charset="0"/>
              </a:rPr>
              <a:t>tabidir.</a:t>
            </a:r>
            <a:r>
              <a:rPr lang="tr-TR" dirty="0" smtClean="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83734454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400" b="1" dirty="0">
                <a:latin typeface="Times New Roman" panose="02020603050405020304" pitchFamily="18" charset="0"/>
                <a:cs typeface="Times New Roman" panose="02020603050405020304" pitchFamily="18" charset="0"/>
              </a:rPr>
              <a:t>Malzeme Sahibi</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Tazminat Talebini</a:t>
            </a:r>
            <a:r>
              <a:rPr lang="tr-TR"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Yapıyı yaptıran </a:t>
            </a:r>
            <a:r>
              <a:rPr lang="tr-TR" sz="4400" b="1" i="1" dirty="0">
                <a:latin typeface="Times New Roman" panose="02020603050405020304" pitchFamily="18" charset="0"/>
                <a:cs typeface="Times New Roman" panose="02020603050405020304" pitchFamily="18" charset="0"/>
              </a:rPr>
              <a:t>Arazi Maliki </a:t>
            </a:r>
            <a:r>
              <a:rPr lang="tr-TR" sz="4400" dirty="0">
                <a:latin typeface="Times New Roman" panose="02020603050405020304" pitchFamily="18" charset="0"/>
                <a:cs typeface="Times New Roman" panose="02020603050405020304" pitchFamily="18" charset="0"/>
              </a:rPr>
              <a:t>ile </a:t>
            </a:r>
            <a:r>
              <a:rPr lang="tr-TR" sz="4400" b="1" i="1" dirty="0">
                <a:latin typeface="Times New Roman" panose="02020603050405020304" pitchFamily="18" charset="0"/>
                <a:cs typeface="Times New Roman" panose="02020603050405020304" pitchFamily="18" charset="0"/>
              </a:rPr>
              <a:t>Külli Haleflerine </a:t>
            </a:r>
            <a:r>
              <a:rPr lang="tr-TR" sz="4400" b="1" dirty="0">
                <a:latin typeface="Times New Roman" panose="02020603050405020304" pitchFamily="18" charset="0"/>
                <a:cs typeface="Times New Roman" panose="02020603050405020304" pitchFamily="18" charset="0"/>
              </a:rPr>
              <a:t>karşı kullanabilir</a:t>
            </a:r>
            <a:r>
              <a:rPr lang="tr-TR"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Yapının yapılmasından sonra Arazinin Mülkiyetini kazanmış olan kişilerden Tazminat isteyemez. </a:t>
            </a:r>
          </a:p>
          <a:p>
            <a:endParaRPr lang="tr-TR" dirty="0"/>
          </a:p>
        </p:txBody>
      </p:sp>
    </p:spTree>
    <p:extLst>
      <p:ext uri="{BB962C8B-B14F-4D97-AF65-F5344CB8AC3E}">
        <p14:creationId xmlns:p14="http://schemas.microsoft.com/office/powerpoint/2010/main" val="20761632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just"/>
            <a:r>
              <a:rPr lang="tr-TR" b="1" dirty="0" smtClean="0">
                <a:latin typeface="+mn-lt"/>
              </a:rPr>
              <a:t>Malzeme Sahibinin veya Arazi Malikinin Arazinin Mülkiyetinin Malzeme Sahibine Geçirilmesi Talebi </a:t>
            </a:r>
            <a:endParaRPr lang="tr-TR" b="1" dirty="0">
              <a:latin typeface="+mn-lt"/>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Medeni Kanun’un 724. maddesine göre: </a:t>
            </a:r>
          </a:p>
          <a:p>
            <a:pPr algn="just"/>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Yapının değeri açıkça arazinin değerinden fazlaysa, iyiniyetli taraf uygun bir bedel karşılığında yapının ve arazinin tamamının veya yeterli bir kısmının mülkiyetinin malzeme sahibine verilmesini isteyebilir.»</a:t>
            </a:r>
          </a:p>
          <a:p>
            <a:pPr algn="just"/>
            <a:r>
              <a:rPr lang="tr-TR" b="1" dirty="0" smtClean="0">
                <a:latin typeface="Times New Roman" panose="02020603050405020304" pitchFamily="18" charset="0"/>
                <a:cs typeface="Times New Roman" panose="02020603050405020304" pitchFamily="18" charset="0"/>
              </a:rPr>
              <a:t>Bu hüküm, </a:t>
            </a:r>
            <a:r>
              <a:rPr lang="tr-TR" b="1" i="1" dirty="0" smtClean="0">
                <a:latin typeface="Times New Roman" panose="02020603050405020304" pitchFamily="18" charset="0"/>
                <a:cs typeface="Times New Roman" panose="02020603050405020304" pitchFamily="18" charset="0"/>
              </a:rPr>
              <a:t>Yapının değerinin Arazinin Değerinden açıkça fazla olduğu durumlarda, </a:t>
            </a:r>
            <a:r>
              <a:rPr lang="tr-TR" b="1" dirty="0" smtClean="0">
                <a:latin typeface="Times New Roman" panose="02020603050405020304" pitchFamily="18" charset="0"/>
                <a:cs typeface="Times New Roman" panose="02020603050405020304" pitchFamily="18" charset="0"/>
              </a:rPr>
              <a:t>Arazinin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Yapının Mülkiyetinin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alzeme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ahibine </a:t>
            </a:r>
            <a:r>
              <a:rPr lang="tr-TR" b="1" dirty="0">
                <a:latin typeface="Times New Roman" panose="02020603050405020304" pitchFamily="18" charset="0"/>
                <a:cs typeface="Times New Roman" panose="02020603050405020304" pitchFamily="18" charset="0"/>
              </a:rPr>
              <a:t>V</a:t>
            </a:r>
            <a:r>
              <a:rPr lang="tr-TR" b="1" dirty="0" smtClean="0">
                <a:latin typeface="Times New Roman" panose="02020603050405020304" pitchFamily="18" charset="0"/>
                <a:cs typeface="Times New Roman" panose="02020603050405020304" pitchFamily="18" charset="0"/>
              </a:rPr>
              <a:t>erilmesini Talep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tme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akkını</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İyiniyetli olmak şartıyla</a:t>
            </a:r>
            <a:r>
              <a:rPr lang="tr-TR" dirty="0" smtClean="0">
                <a:latin typeface="Times New Roman" panose="02020603050405020304" pitchFamily="18" charset="0"/>
                <a:cs typeface="Times New Roman" panose="02020603050405020304" pitchFamily="18" charset="0"/>
              </a:rPr>
              <a:t>, hem </a:t>
            </a:r>
            <a:r>
              <a:rPr lang="tr-TR" b="1" dirty="0" smtClean="0">
                <a:latin typeface="Times New Roman" panose="02020603050405020304" pitchFamily="18" charset="0"/>
                <a:cs typeface="Times New Roman" panose="02020603050405020304" pitchFamily="18" charset="0"/>
              </a:rPr>
              <a:t>Malzeme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ahibine</a:t>
            </a:r>
            <a:r>
              <a:rPr lang="tr-TR" dirty="0" smtClean="0">
                <a:latin typeface="Times New Roman" panose="02020603050405020304" pitchFamily="18" charset="0"/>
                <a:cs typeface="Times New Roman" panose="02020603050405020304" pitchFamily="18" charset="0"/>
              </a:rPr>
              <a:t>, hem </a:t>
            </a:r>
            <a:r>
              <a:rPr lang="tr-TR" b="1" dirty="0" smtClean="0">
                <a:latin typeface="Times New Roman" panose="02020603050405020304" pitchFamily="18" charset="0"/>
                <a:cs typeface="Times New Roman" panose="02020603050405020304" pitchFamily="18" charset="0"/>
              </a:rPr>
              <a:t>Arazi Malikine tanımıştır.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65954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Öyleyse,</a:t>
            </a:r>
            <a:r>
              <a:rPr lang="tr-TR" b="1" dirty="0" smtClean="0">
                <a:latin typeface="Times New Roman" panose="02020603050405020304" pitchFamily="18" charset="0"/>
                <a:cs typeface="Times New Roman" panose="02020603050405020304" pitchFamily="18" charset="0"/>
              </a:rPr>
              <a:t> Arazinin Mülkiyetinin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alzeme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ahibine geçirilmesini talep etmeye hakkı olan </a:t>
            </a:r>
            <a:r>
              <a:rPr lang="tr-TR" dirty="0" smtClean="0">
                <a:latin typeface="Times New Roman" panose="02020603050405020304" pitchFamily="18" charset="0"/>
                <a:cs typeface="Times New Roman" panose="02020603050405020304" pitchFamily="18" charset="0"/>
              </a:rPr>
              <a:t>yalnız </a:t>
            </a:r>
            <a:r>
              <a:rPr lang="tr-TR" b="1" dirty="0" smtClean="0">
                <a:latin typeface="Times New Roman" panose="02020603050405020304" pitchFamily="18" charset="0"/>
                <a:cs typeface="Times New Roman" panose="02020603050405020304" pitchFamily="18" charset="0"/>
              </a:rPr>
              <a:t>İyiniyetli Malzeme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ahibinin kendisi değildir. </a:t>
            </a:r>
          </a:p>
          <a:p>
            <a:pPr algn="just"/>
            <a:r>
              <a:rPr lang="tr-TR" b="1" i="1" dirty="0" smtClean="0">
                <a:latin typeface="Times New Roman" panose="02020603050405020304" pitchFamily="18" charset="0"/>
                <a:cs typeface="Times New Roman" panose="02020603050405020304" pitchFamily="18" charset="0"/>
              </a:rPr>
              <a:t>Eğer Başkasının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alzemesini kendi Arazisindeki Yapıda kullanan Arazi Maliki iyiniyetli </a:t>
            </a:r>
            <a:r>
              <a:rPr lang="tr-TR" dirty="0" smtClean="0">
                <a:latin typeface="Times New Roman" panose="02020603050405020304" pitchFamily="18" charset="0"/>
                <a:cs typeface="Times New Roman" panose="02020603050405020304" pitchFamily="18" charset="0"/>
              </a:rPr>
              <a:t>ise, o da </a:t>
            </a:r>
            <a:r>
              <a:rPr lang="tr-TR" b="1" i="1" dirty="0" smtClean="0">
                <a:latin typeface="Times New Roman" panose="02020603050405020304" pitchFamily="18" charset="0"/>
                <a:cs typeface="Times New Roman" panose="02020603050405020304" pitchFamily="18" charset="0"/>
              </a:rPr>
              <a:t>Arazinin Mülkiyetinin Malzeme Sahibine geçirilmesini </a:t>
            </a:r>
            <a:r>
              <a:rPr lang="tr-TR" b="1" dirty="0" smtClean="0">
                <a:latin typeface="Times New Roman" panose="02020603050405020304" pitchFamily="18" charset="0"/>
                <a:cs typeface="Times New Roman" panose="02020603050405020304" pitchFamily="18" charset="0"/>
              </a:rPr>
              <a:t>talep edebilir. </a:t>
            </a:r>
          </a:p>
          <a:p>
            <a:pPr algn="just"/>
            <a:r>
              <a:rPr lang="tr-TR" b="1" i="1" dirty="0" smtClean="0">
                <a:latin typeface="Times New Roman" panose="02020603050405020304" pitchFamily="18" charset="0"/>
                <a:cs typeface="Times New Roman" panose="02020603050405020304" pitchFamily="18" charset="0"/>
              </a:rPr>
              <a:t>Malzeme Sahibinin Arazinin Mülkiyetinin kendisine geçirilmesini talep edebilmesi için</a:t>
            </a:r>
            <a:r>
              <a:rPr lang="tr-TR" b="1" dirty="0" smtClean="0">
                <a:latin typeface="Times New Roman" panose="02020603050405020304" pitchFamily="18" charset="0"/>
                <a:cs typeface="Times New Roman" panose="02020603050405020304" pitchFamily="18" charset="0"/>
              </a:rPr>
              <a:t>, Malzeme Sahibi, </a:t>
            </a:r>
            <a:r>
              <a:rPr lang="tr-TR" b="1" i="1" dirty="0" smtClean="0">
                <a:latin typeface="Times New Roman" panose="02020603050405020304" pitchFamily="18" charset="0"/>
                <a:cs typeface="Times New Roman" panose="02020603050405020304" pitchFamily="18" charset="0"/>
              </a:rPr>
              <a:t>Malzemenin </a:t>
            </a:r>
            <a:r>
              <a:rPr lang="tr-TR" b="1" i="1" dirty="0">
                <a:latin typeface="Times New Roman" panose="02020603050405020304" pitchFamily="18" charset="0"/>
                <a:cs typeface="Times New Roman" panose="02020603050405020304" pitchFamily="18" charset="0"/>
              </a:rPr>
              <a:t>S</a:t>
            </a:r>
            <a:r>
              <a:rPr lang="tr-TR" b="1" i="1" dirty="0" smtClean="0">
                <a:latin typeface="Times New Roman" panose="02020603050405020304" pitchFamily="18" charset="0"/>
                <a:cs typeface="Times New Roman" panose="02020603050405020304" pitchFamily="18" charset="0"/>
              </a:rPr>
              <a:t>ökülmesini istememiş</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veya</a:t>
            </a:r>
            <a:r>
              <a:rPr lang="tr-TR" b="1" dirty="0" smtClean="0">
                <a:latin typeface="Times New Roman" panose="02020603050405020304" pitchFamily="18" charset="0"/>
                <a:cs typeface="Times New Roman" panose="02020603050405020304" pitchFamily="18" charset="0"/>
              </a:rPr>
              <a:t> bu Talebi reddedilmiş</a:t>
            </a:r>
            <a:r>
              <a:rPr lang="tr-TR" dirty="0" smtClean="0">
                <a:latin typeface="Times New Roman" panose="02020603050405020304" pitchFamily="18" charset="0"/>
                <a:cs typeface="Times New Roman" panose="02020603050405020304" pitchFamily="18" charset="0"/>
              </a:rPr>
              <a:t>, ayrıca </a:t>
            </a:r>
            <a:r>
              <a:rPr lang="tr-TR" b="1" dirty="0" smtClean="0">
                <a:latin typeface="Times New Roman" panose="02020603050405020304" pitchFamily="18" charset="0"/>
                <a:cs typeface="Times New Roman" panose="02020603050405020304" pitchFamily="18" charset="0"/>
              </a:rPr>
              <a:t>MK m. 723 hükmü uyarınca, Tazminat</a:t>
            </a:r>
            <a:r>
              <a:rPr lang="tr-TR" dirty="0" smtClean="0">
                <a:latin typeface="Times New Roman" panose="02020603050405020304" pitchFamily="18" charset="0"/>
                <a:cs typeface="Times New Roman" panose="02020603050405020304" pitchFamily="18" charset="0"/>
              </a:rPr>
              <a:t> da </a:t>
            </a:r>
            <a:r>
              <a:rPr lang="tr-TR" b="1" dirty="0" smtClean="0">
                <a:latin typeface="Times New Roman" panose="02020603050405020304" pitchFamily="18" charset="0"/>
                <a:cs typeface="Times New Roman" panose="02020603050405020304" pitchFamily="18" charset="0"/>
              </a:rPr>
              <a:t>istememiş olmalıdır.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4212771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smtClean="0">
                <a:latin typeface="Times New Roman" panose="02020603050405020304" pitchFamily="18" charset="0"/>
                <a:cs typeface="Times New Roman" panose="02020603050405020304" pitchFamily="18" charset="0"/>
              </a:rPr>
              <a:t>Malzeme Sahibi</a:t>
            </a:r>
            <a:r>
              <a:rPr lang="tr-TR" sz="3600" b="1" dirty="0" smtClean="0">
                <a:latin typeface="Times New Roman" panose="02020603050405020304" pitchFamily="18" charset="0"/>
                <a:cs typeface="Times New Roman" panose="02020603050405020304" pitchFamily="18" charset="0"/>
              </a:rPr>
              <a:t>, Arazinin Mülkiyetinin kendisine geçirilmesi talebini</a:t>
            </a:r>
            <a:r>
              <a:rPr lang="tr-TR" sz="3600" b="1"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sadece </a:t>
            </a:r>
            <a:r>
              <a:rPr lang="tr-TR" sz="3600" b="1" i="1" dirty="0" smtClean="0">
                <a:latin typeface="Times New Roman" panose="02020603050405020304" pitchFamily="18" charset="0"/>
                <a:cs typeface="Times New Roman" panose="02020603050405020304" pitchFamily="18" charset="0"/>
              </a:rPr>
              <a:t>Yapıyı yaptıran Arazi Maliki </a:t>
            </a:r>
            <a:r>
              <a:rPr lang="tr-TR" sz="3600" dirty="0" smtClean="0">
                <a:latin typeface="Times New Roman" panose="02020603050405020304" pitchFamily="18" charset="0"/>
                <a:cs typeface="Times New Roman" panose="02020603050405020304" pitchFamily="18" charset="0"/>
              </a:rPr>
              <a:t>ile </a:t>
            </a:r>
            <a:r>
              <a:rPr lang="tr-TR" sz="3600" b="1" i="1" dirty="0" smtClean="0">
                <a:latin typeface="Times New Roman" panose="02020603050405020304" pitchFamily="18" charset="0"/>
                <a:cs typeface="Times New Roman" panose="02020603050405020304" pitchFamily="18" charset="0"/>
              </a:rPr>
              <a:t>Külli Haleflerine </a:t>
            </a:r>
            <a:r>
              <a:rPr lang="tr-TR" sz="3600" b="1" dirty="0" smtClean="0">
                <a:latin typeface="Times New Roman" panose="02020603050405020304" pitchFamily="18" charset="0"/>
                <a:cs typeface="Times New Roman" panose="02020603050405020304" pitchFamily="18" charset="0"/>
              </a:rPr>
              <a:t>karşı ileri sürebilir. </a:t>
            </a:r>
          </a:p>
          <a:p>
            <a:pPr algn="just"/>
            <a:r>
              <a:rPr lang="tr-TR" sz="3600" b="1" dirty="0" smtClean="0">
                <a:latin typeface="Times New Roman" panose="02020603050405020304" pitchFamily="18" charset="0"/>
                <a:cs typeface="Times New Roman" panose="02020603050405020304" pitchFamily="18" charset="0"/>
              </a:rPr>
              <a:t>Malzeme Sahibi</a:t>
            </a:r>
            <a:r>
              <a:rPr lang="tr-TR" sz="3600"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Y</a:t>
            </a:r>
            <a:r>
              <a:rPr lang="tr-TR" sz="3600" b="1" i="1" dirty="0" smtClean="0">
                <a:latin typeface="Times New Roman" panose="02020603050405020304" pitchFamily="18" charset="0"/>
                <a:cs typeface="Times New Roman" panose="02020603050405020304" pitchFamily="18" charset="0"/>
              </a:rPr>
              <a:t>apının yapılmasından sonra Arazinin Mülkiyetini kazanmış olan Kişilerden</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Arazinin Mülkiyetinin kendisine geçirilmesini isteyemez. </a:t>
            </a:r>
          </a:p>
          <a:p>
            <a:pPr marL="0" indent="0" algn="just">
              <a:buNone/>
            </a:pPr>
            <a:endParaRPr lang="tr-TR" b="1" dirty="0"/>
          </a:p>
        </p:txBody>
      </p:sp>
    </p:spTree>
    <p:extLst>
      <p:ext uri="{BB962C8B-B14F-4D97-AF65-F5344CB8AC3E}">
        <p14:creationId xmlns:p14="http://schemas.microsoft.com/office/powerpoint/2010/main" val="228904886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Yapının Arazi Maliki tarafından </a:t>
            </a:r>
            <a:r>
              <a:rPr lang="tr-TR" sz="3200" b="1" i="1" dirty="0" smtClean="0">
                <a:latin typeface="Times New Roman" panose="02020603050405020304" pitchFamily="18" charset="0"/>
                <a:cs typeface="Times New Roman" panose="02020603050405020304" pitchFamily="18" charset="0"/>
              </a:rPr>
              <a:t>Başkasının </a:t>
            </a:r>
            <a:r>
              <a:rPr lang="tr-TR" sz="3200" b="1" i="1" dirty="0">
                <a:latin typeface="Times New Roman" panose="02020603050405020304" pitchFamily="18" charset="0"/>
                <a:cs typeface="Times New Roman" panose="02020603050405020304" pitchFamily="18" charset="0"/>
              </a:rPr>
              <a:t>M</a:t>
            </a:r>
            <a:r>
              <a:rPr lang="tr-TR" sz="3200" b="1" i="1" dirty="0" smtClean="0">
                <a:latin typeface="Times New Roman" panose="02020603050405020304" pitchFamily="18" charset="0"/>
                <a:cs typeface="Times New Roman" panose="02020603050405020304" pitchFamily="18" charset="0"/>
              </a:rPr>
              <a:t>alzemesiyle </a:t>
            </a:r>
            <a:r>
              <a:rPr lang="tr-TR" sz="3200" b="1" i="1" dirty="0">
                <a:latin typeface="Times New Roman" panose="02020603050405020304" pitchFamily="18" charset="0"/>
                <a:cs typeface="Times New Roman" panose="02020603050405020304" pitchFamily="18" charset="0"/>
              </a:rPr>
              <a:t>yaptırılması durumunda</a:t>
            </a:r>
            <a:r>
              <a:rPr lang="tr-TR" sz="3200" b="1" dirty="0">
                <a:latin typeface="Times New Roman" panose="02020603050405020304" pitchFamily="18" charset="0"/>
                <a:cs typeface="Times New Roman" panose="02020603050405020304" pitchFamily="18" charset="0"/>
              </a:rPr>
              <a:t>, Arazinin </a:t>
            </a:r>
            <a:r>
              <a:rPr lang="tr-TR" sz="3200" b="1" dirty="0" smtClean="0">
                <a:latin typeface="Times New Roman" panose="02020603050405020304" pitchFamily="18" charset="0"/>
                <a:cs typeface="Times New Roman" panose="02020603050405020304" pitchFamily="18" charset="0"/>
              </a:rPr>
              <a:t>Mülkiyetinin, </a:t>
            </a:r>
            <a:r>
              <a:rPr lang="tr-TR" sz="3200" b="1" dirty="0">
                <a:latin typeface="Times New Roman" panose="02020603050405020304" pitchFamily="18" charset="0"/>
                <a:cs typeface="Times New Roman" panose="02020603050405020304" pitchFamily="18" charset="0"/>
              </a:rPr>
              <a:t>M</a:t>
            </a:r>
            <a:r>
              <a:rPr lang="tr-TR" sz="3200" b="1" dirty="0" smtClean="0">
                <a:latin typeface="Times New Roman" panose="02020603050405020304" pitchFamily="18" charset="0"/>
                <a:cs typeface="Times New Roman" panose="02020603050405020304" pitchFamily="18" charset="0"/>
              </a:rPr>
              <a:t>alzeme </a:t>
            </a:r>
            <a:r>
              <a:rPr lang="tr-TR" sz="3200" b="1" dirty="0">
                <a:latin typeface="Times New Roman" panose="02020603050405020304" pitchFamily="18" charset="0"/>
                <a:cs typeface="Times New Roman" panose="02020603050405020304" pitchFamily="18" charset="0"/>
              </a:rPr>
              <a:t>S</a:t>
            </a:r>
            <a:r>
              <a:rPr lang="tr-TR" sz="3200" b="1" dirty="0" smtClean="0">
                <a:latin typeface="Times New Roman" panose="02020603050405020304" pitchFamily="18" charset="0"/>
                <a:cs typeface="Times New Roman" panose="02020603050405020304" pitchFamily="18" charset="0"/>
              </a:rPr>
              <a:t>ahibine </a:t>
            </a:r>
            <a:r>
              <a:rPr lang="tr-TR" sz="3200" b="1" dirty="0">
                <a:latin typeface="Times New Roman" panose="02020603050405020304" pitchFamily="18" charset="0"/>
                <a:cs typeface="Times New Roman" panose="02020603050405020304" pitchFamily="18" charset="0"/>
              </a:rPr>
              <a:t>geçirilmesinin talep edilebilmesi </a:t>
            </a:r>
            <a:r>
              <a:rPr lang="tr-TR" sz="3200" dirty="0" smtClean="0">
                <a:latin typeface="Times New Roman" panose="02020603050405020304" pitchFamily="18" charset="0"/>
                <a:cs typeface="Times New Roman" panose="02020603050405020304" pitchFamily="18" charset="0"/>
              </a:rPr>
              <a:t>için,</a:t>
            </a:r>
            <a:r>
              <a:rPr lang="tr-TR" sz="3200" b="1" dirty="0" smtClean="0">
                <a:latin typeface="Times New Roman" panose="02020603050405020304" pitchFamily="18" charset="0"/>
                <a:cs typeface="Times New Roman" panose="02020603050405020304" pitchFamily="18" charset="0"/>
              </a:rPr>
              <a:t> </a:t>
            </a:r>
            <a:r>
              <a:rPr lang="tr-TR" sz="3200" b="1" i="1" u="sng" dirty="0">
                <a:latin typeface="Times New Roman" panose="02020603050405020304" pitchFamily="18" charset="0"/>
                <a:cs typeface="Times New Roman" panose="02020603050405020304" pitchFamily="18" charset="0"/>
              </a:rPr>
              <a:t>MK </a:t>
            </a:r>
            <a:r>
              <a:rPr lang="tr-TR" sz="3200" b="1" i="1" u="sng" dirty="0" smtClean="0">
                <a:latin typeface="Times New Roman" panose="02020603050405020304" pitchFamily="18" charset="0"/>
                <a:cs typeface="Times New Roman" panose="02020603050405020304" pitchFamily="18" charset="0"/>
              </a:rPr>
              <a:t>m. 724 hükmünde</a:t>
            </a:r>
            <a:r>
              <a:rPr lang="tr-TR" sz="3200" b="1" u="sng" dirty="0" smtClean="0">
                <a:latin typeface="Times New Roman" panose="02020603050405020304" pitchFamily="18" charset="0"/>
                <a:cs typeface="Times New Roman" panose="02020603050405020304" pitchFamily="18" charset="0"/>
              </a:rPr>
              <a:t> </a:t>
            </a:r>
            <a:r>
              <a:rPr lang="tr-TR" sz="3200" b="1" u="sng" dirty="0">
                <a:latin typeface="Times New Roman" panose="02020603050405020304" pitchFamily="18" charset="0"/>
                <a:cs typeface="Times New Roman" panose="02020603050405020304" pitchFamily="18" charset="0"/>
              </a:rPr>
              <a:t>aranan </a:t>
            </a:r>
            <a:r>
              <a:rPr lang="tr-TR" sz="3200" b="1" u="sng" dirty="0" smtClean="0">
                <a:latin typeface="Times New Roman" panose="02020603050405020304" pitchFamily="18" charset="0"/>
                <a:cs typeface="Times New Roman" panose="02020603050405020304" pitchFamily="18" charset="0"/>
              </a:rPr>
              <a:t>Şartlar </a:t>
            </a:r>
            <a:r>
              <a:rPr lang="tr-TR" sz="3200" u="sng" dirty="0" smtClean="0">
                <a:latin typeface="Times New Roman" panose="02020603050405020304" pitchFamily="18" charset="0"/>
                <a:cs typeface="Times New Roman" panose="02020603050405020304" pitchFamily="18" charset="0"/>
              </a:rPr>
              <a:t>ise,</a:t>
            </a:r>
            <a:r>
              <a:rPr lang="tr-TR" sz="3200" b="1" u="sng" dirty="0" smtClean="0">
                <a:latin typeface="Times New Roman" panose="02020603050405020304" pitchFamily="18" charset="0"/>
                <a:cs typeface="Times New Roman" panose="02020603050405020304" pitchFamily="18" charset="0"/>
              </a:rPr>
              <a:t> şunlardır:</a:t>
            </a:r>
          </a:p>
          <a:p>
            <a:r>
              <a:rPr lang="tr-TR" sz="3200" b="1" i="1" dirty="0" smtClean="0">
                <a:latin typeface="Times New Roman" panose="02020603050405020304" pitchFamily="18" charset="0"/>
                <a:cs typeface="Times New Roman" panose="02020603050405020304" pitchFamily="18" charset="0"/>
              </a:rPr>
              <a:t>1)Talep Eden Tarafın İyiniyetli Olması </a:t>
            </a:r>
          </a:p>
          <a:p>
            <a:pPr algn="just"/>
            <a:r>
              <a:rPr lang="tr-TR" sz="3200" b="1" i="1" dirty="0" smtClean="0">
                <a:latin typeface="Times New Roman" panose="02020603050405020304" pitchFamily="18" charset="0"/>
                <a:cs typeface="Times New Roman" panose="02020603050405020304" pitchFamily="18" charset="0"/>
              </a:rPr>
              <a:t>2)Yapının Değerinin Açıkça Arazinin Değerinden Fazla Olması </a:t>
            </a:r>
          </a:p>
          <a:p>
            <a:pPr marL="0" indent="0">
              <a:buNone/>
            </a:pPr>
            <a:endParaRPr lang="tr-TR" sz="3600" dirty="0"/>
          </a:p>
        </p:txBody>
      </p:sp>
    </p:spTree>
    <p:extLst>
      <p:ext uri="{BB962C8B-B14F-4D97-AF65-F5344CB8AC3E}">
        <p14:creationId xmlns:p14="http://schemas.microsoft.com/office/powerpoint/2010/main" val="50270771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Talep Eden Tarafın İyiniyetli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Arazinin Mülkiyetinin,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alzeme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ahibine </a:t>
            </a:r>
            <a:r>
              <a:rPr lang="tr-TR" b="1" dirty="0">
                <a:latin typeface="Times New Roman" panose="02020603050405020304" pitchFamily="18" charset="0"/>
                <a:cs typeface="Times New Roman" panose="02020603050405020304" pitchFamily="18" charset="0"/>
              </a:rPr>
              <a:t>G</a:t>
            </a:r>
            <a:r>
              <a:rPr lang="tr-TR" b="1" dirty="0" smtClean="0">
                <a:latin typeface="Times New Roman" panose="02020603050405020304" pitchFamily="18" charset="0"/>
                <a:cs typeface="Times New Roman" panose="02020603050405020304" pitchFamily="18" charset="0"/>
              </a:rPr>
              <a:t>eçirilmesini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alep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den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araf </a:t>
            </a:r>
            <a:r>
              <a:rPr lang="tr-TR" b="1" i="1" dirty="0" smtClean="0">
                <a:latin typeface="Times New Roman" panose="02020603050405020304" pitchFamily="18" charset="0"/>
                <a:cs typeface="Times New Roman" panose="02020603050405020304" pitchFamily="18" charset="0"/>
              </a:rPr>
              <a:t>iyiniyetli </a:t>
            </a:r>
            <a:r>
              <a:rPr lang="tr-TR" b="1" dirty="0" smtClean="0">
                <a:latin typeface="Times New Roman" panose="02020603050405020304" pitchFamily="18" charset="0"/>
                <a:cs typeface="Times New Roman" panose="02020603050405020304" pitchFamily="18" charset="0"/>
              </a:rPr>
              <a:t>olmalıdır. </a:t>
            </a:r>
          </a:p>
          <a:p>
            <a:pPr algn="just"/>
            <a:r>
              <a:rPr lang="tr-TR" b="1" u="sng" dirty="0" smtClean="0">
                <a:latin typeface="Times New Roman" panose="02020603050405020304" pitchFamily="18" charset="0"/>
                <a:cs typeface="Times New Roman" panose="02020603050405020304" pitchFamily="18" charset="0"/>
              </a:rPr>
              <a:t>Eğer Mülkiyetin </a:t>
            </a:r>
            <a:r>
              <a:rPr lang="tr-TR" b="1" u="sng" dirty="0">
                <a:latin typeface="Times New Roman" panose="02020603050405020304" pitchFamily="18" charset="0"/>
                <a:cs typeface="Times New Roman" panose="02020603050405020304" pitchFamily="18" charset="0"/>
              </a:rPr>
              <a:t>M</a:t>
            </a:r>
            <a:r>
              <a:rPr lang="tr-TR" b="1" u="sng" dirty="0" smtClean="0">
                <a:latin typeface="Times New Roman" panose="02020603050405020304" pitchFamily="18" charset="0"/>
                <a:cs typeface="Times New Roman" panose="02020603050405020304" pitchFamily="18" charset="0"/>
              </a:rPr>
              <a:t>alzeme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ahibine geçirilmesini Yapıyı yaptıran Arazi Maliki talep ediyorsa</a:t>
            </a:r>
            <a:r>
              <a:rPr lang="tr-TR" u="sng"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Arazi Maliki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kullanılan Malzemenin başkasına ait olduğunu bilmiyor </a:t>
            </a:r>
            <a:r>
              <a:rPr lang="tr-TR" i="1" dirty="0" smtClean="0">
                <a:latin typeface="Times New Roman" panose="02020603050405020304" pitchFamily="18" charset="0"/>
                <a:cs typeface="Times New Roman" panose="02020603050405020304" pitchFamily="18" charset="0"/>
              </a:rPr>
              <a:t>ve</a:t>
            </a:r>
            <a:r>
              <a:rPr lang="tr-TR" b="1" i="1" dirty="0" smtClean="0">
                <a:latin typeface="Times New Roman" panose="02020603050405020304" pitchFamily="18" charset="0"/>
                <a:cs typeface="Times New Roman" panose="02020603050405020304" pitchFamily="18" charset="0"/>
              </a:rPr>
              <a:t> bilmesi gerekmiyorsa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kullanılan Malzemenin başkasına ait olduğunu bilmekle beraber Malzeme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ahibinin buna Rızası varsa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Arazi Maliki, </a:t>
            </a:r>
            <a:r>
              <a:rPr lang="tr-TR" dirty="0" smtClean="0">
                <a:latin typeface="Times New Roman" panose="02020603050405020304" pitchFamily="18" charset="0"/>
                <a:cs typeface="Times New Roman" panose="02020603050405020304" pitchFamily="18" charset="0"/>
              </a:rPr>
              <a:t>bu </a:t>
            </a:r>
            <a:r>
              <a:rPr lang="tr-TR" b="1" i="1" dirty="0" smtClean="0">
                <a:latin typeface="Times New Roman" panose="02020603050405020304" pitchFamily="18" charset="0"/>
                <a:cs typeface="Times New Roman" panose="02020603050405020304" pitchFamily="18" charset="0"/>
              </a:rPr>
              <a:t>Rızayı</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mevcut farz etmekte haklı </a:t>
            </a:r>
            <a:r>
              <a:rPr lang="tr-TR" dirty="0" smtClean="0">
                <a:latin typeface="Times New Roman" panose="02020603050405020304" pitchFamily="18" charset="0"/>
                <a:cs typeface="Times New Roman" panose="02020603050405020304" pitchFamily="18" charset="0"/>
              </a:rPr>
              <a:t>ise, </a:t>
            </a:r>
            <a:r>
              <a:rPr lang="tr-TR" b="1" dirty="0" smtClean="0">
                <a:latin typeface="Times New Roman" panose="02020603050405020304" pitchFamily="18" charset="0"/>
                <a:cs typeface="Times New Roman" panose="02020603050405020304" pitchFamily="18" charset="0"/>
              </a:rPr>
              <a:t>iyiniyetlidir. </a:t>
            </a:r>
          </a:p>
          <a:p>
            <a:pPr marL="0" indent="0" algn="just">
              <a:buNone/>
            </a:pPr>
            <a:endParaRPr lang="tr-TR" sz="3200" b="1" dirty="0"/>
          </a:p>
        </p:txBody>
      </p:sp>
    </p:spTree>
    <p:extLst>
      <p:ext uri="{BB962C8B-B14F-4D97-AF65-F5344CB8AC3E}">
        <p14:creationId xmlns:p14="http://schemas.microsoft.com/office/powerpoint/2010/main" val="9113318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Talepte bulunan Malzeme Sahibi ise</a:t>
            </a:r>
            <a:r>
              <a:rPr lang="tr-TR" sz="3600" b="1"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o da </a:t>
            </a:r>
            <a:r>
              <a:rPr lang="tr-TR" sz="3600" b="1" i="1" dirty="0" smtClean="0">
                <a:latin typeface="Times New Roman" panose="02020603050405020304" pitchFamily="18" charset="0"/>
                <a:cs typeface="Times New Roman" panose="02020603050405020304" pitchFamily="18" charset="0"/>
              </a:rPr>
              <a:t>Malzemenin Arazi Maliki tarafından haksız olarak kullanıldığını bilmemeli</a:t>
            </a:r>
            <a:r>
              <a:rPr lang="tr-TR" sz="3600" i="1"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bilmesi gerekmemeli </a:t>
            </a:r>
            <a:r>
              <a:rPr lang="tr-TR" sz="3600" dirty="0" smtClean="0">
                <a:latin typeface="Times New Roman" panose="02020603050405020304" pitchFamily="18" charset="0"/>
                <a:cs typeface="Times New Roman" panose="02020603050405020304" pitchFamily="18" charset="0"/>
              </a:rPr>
              <a:t>ve </a:t>
            </a:r>
            <a:r>
              <a:rPr lang="tr-TR" sz="3600" b="1" i="1" dirty="0" smtClean="0">
                <a:latin typeface="Times New Roman" panose="02020603050405020304" pitchFamily="18" charset="0"/>
                <a:cs typeface="Times New Roman" panose="02020603050405020304" pitchFamily="18" charset="0"/>
              </a:rPr>
              <a:t>öğrendiği zaman </a:t>
            </a:r>
            <a:r>
              <a:rPr lang="tr-TR" sz="3600" dirty="0" smtClean="0">
                <a:latin typeface="Times New Roman" panose="02020603050405020304" pitchFamily="18" charset="0"/>
                <a:cs typeface="Times New Roman" panose="02020603050405020304" pitchFamily="18" charset="0"/>
              </a:rPr>
              <a:t>da </a:t>
            </a:r>
            <a:r>
              <a:rPr lang="tr-TR" sz="3600" b="1" i="1" dirty="0" smtClean="0">
                <a:latin typeface="Times New Roman" panose="02020603050405020304" pitchFamily="18" charset="0"/>
                <a:cs typeface="Times New Roman" panose="02020603050405020304" pitchFamily="18" charset="0"/>
              </a:rPr>
              <a:t>bu harekete engel olmaya </a:t>
            </a:r>
            <a:r>
              <a:rPr lang="tr-TR" sz="3600" b="1" dirty="0" smtClean="0">
                <a:latin typeface="Times New Roman" panose="02020603050405020304" pitchFamily="18" charset="0"/>
                <a:cs typeface="Times New Roman" panose="02020603050405020304" pitchFamily="18" charset="0"/>
              </a:rPr>
              <a:t>çalışmış olmalıdır. </a:t>
            </a:r>
          </a:p>
          <a:p>
            <a:pPr algn="just"/>
            <a:r>
              <a:rPr lang="tr-TR" sz="3600" b="1" u="sng" dirty="0" smtClean="0">
                <a:latin typeface="Times New Roman" panose="02020603050405020304" pitchFamily="18" charset="0"/>
                <a:cs typeface="Times New Roman" panose="02020603050405020304" pitchFamily="18" charset="0"/>
              </a:rPr>
              <a:t>Eğer Malzeme </a:t>
            </a:r>
            <a:r>
              <a:rPr lang="tr-TR" sz="3600" b="1" u="sng" dirty="0">
                <a:latin typeface="Times New Roman" panose="02020603050405020304" pitchFamily="18" charset="0"/>
                <a:cs typeface="Times New Roman" panose="02020603050405020304" pitchFamily="18" charset="0"/>
              </a:rPr>
              <a:t>S</a:t>
            </a:r>
            <a:r>
              <a:rPr lang="tr-TR" sz="3600" b="1" u="sng" dirty="0" smtClean="0">
                <a:latin typeface="Times New Roman" panose="02020603050405020304" pitchFamily="18" charset="0"/>
                <a:cs typeface="Times New Roman" panose="02020603050405020304" pitchFamily="18" charset="0"/>
              </a:rPr>
              <a:t>ahibi, malzemesinin haksız olarak kullanıldığını bilmesine rağmen buna engel olmaya çalışmamışsa</a:t>
            </a:r>
            <a:r>
              <a:rPr lang="tr-TR" sz="3600" u="sng"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İyiniyetli </a:t>
            </a:r>
            <a:r>
              <a:rPr lang="tr-TR" sz="3600" b="1" dirty="0" smtClean="0">
                <a:latin typeface="Times New Roman" panose="02020603050405020304" pitchFamily="18" charset="0"/>
                <a:cs typeface="Times New Roman" panose="02020603050405020304" pitchFamily="18" charset="0"/>
              </a:rPr>
              <a:t>sayılamaz. </a:t>
            </a:r>
            <a:endParaRPr lang="tr-TR" sz="36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872270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Yapının Değerinin Açıkça Arazinin Değerinden Fazla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Yapının değeri, </a:t>
            </a:r>
            <a:r>
              <a:rPr lang="tr-TR" sz="3600" b="1" i="1" dirty="0" smtClean="0">
                <a:latin typeface="Times New Roman" panose="02020603050405020304" pitchFamily="18" charset="0"/>
                <a:cs typeface="Times New Roman" panose="02020603050405020304" pitchFamily="18" charset="0"/>
              </a:rPr>
              <a:t>açıkça Arazinin değerinden fazla </a:t>
            </a:r>
            <a:r>
              <a:rPr lang="tr-TR" sz="3600" b="1" dirty="0" smtClean="0">
                <a:latin typeface="Times New Roman" panose="02020603050405020304" pitchFamily="18" charset="0"/>
                <a:cs typeface="Times New Roman" panose="02020603050405020304" pitchFamily="18" charset="0"/>
              </a:rPr>
              <a:t>olmalıdır</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Bu şartın gerçekleşmesi </a:t>
            </a:r>
            <a:r>
              <a:rPr lang="tr-TR" sz="3600" dirty="0" smtClean="0">
                <a:latin typeface="Times New Roman" panose="02020603050405020304" pitchFamily="18" charset="0"/>
                <a:cs typeface="Times New Roman" panose="02020603050405020304" pitchFamily="18" charset="0"/>
              </a:rPr>
              <a:t>için,</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D</a:t>
            </a:r>
            <a:r>
              <a:rPr lang="tr-TR" sz="3600" b="1" dirty="0" smtClean="0">
                <a:latin typeface="Times New Roman" panose="02020603050405020304" pitchFamily="18" charset="0"/>
                <a:cs typeface="Times New Roman" panose="02020603050405020304" pitchFamily="18" charset="0"/>
              </a:rPr>
              <a:t>eğer </a:t>
            </a:r>
            <a:r>
              <a:rPr lang="tr-TR" sz="3600" b="1" dirty="0">
                <a:latin typeface="Times New Roman" panose="02020603050405020304" pitchFamily="18" charset="0"/>
                <a:cs typeface="Times New Roman" panose="02020603050405020304" pitchFamily="18" charset="0"/>
              </a:rPr>
              <a:t>F</a:t>
            </a:r>
            <a:r>
              <a:rPr lang="tr-TR" sz="3600" b="1" dirty="0" smtClean="0">
                <a:latin typeface="Times New Roman" panose="02020603050405020304" pitchFamily="18" charset="0"/>
                <a:cs typeface="Times New Roman" panose="02020603050405020304" pitchFamily="18" charset="0"/>
              </a:rPr>
              <a:t>arkının açıkça anlaşılır olması gerekir. </a:t>
            </a:r>
          </a:p>
          <a:p>
            <a:pPr algn="just"/>
            <a:r>
              <a:rPr lang="tr-TR" sz="3600" b="1" u="sng" dirty="0" smtClean="0">
                <a:latin typeface="Times New Roman" panose="02020603050405020304" pitchFamily="18" charset="0"/>
                <a:cs typeface="Times New Roman" panose="02020603050405020304" pitchFamily="18" charset="0"/>
              </a:rPr>
              <a:t>İsviçre Federal Mahkemesi</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Arazinin Değerinin 600 İsviçre </a:t>
            </a:r>
            <a:r>
              <a:rPr lang="tr-TR" sz="3600" b="1" i="1" dirty="0" err="1" smtClean="0">
                <a:latin typeface="Times New Roman" panose="02020603050405020304" pitchFamily="18" charset="0"/>
                <a:cs typeface="Times New Roman" panose="02020603050405020304" pitchFamily="18" charset="0"/>
              </a:rPr>
              <a:t>frankı</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Yapının Değerinin ise 14500 İsviçre </a:t>
            </a:r>
            <a:r>
              <a:rPr lang="tr-TR" sz="3600" b="1" i="1" dirty="0" err="1" smtClean="0">
                <a:latin typeface="Times New Roman" panose="02020603050405020304" pitchFamily="18" charset="0"/>
                <a:cs typeface="Times New Roman" panose="02020603050405020304" pitchFamily="18" charset="0"/>
              </a:rPr>
              <a:t>frankı</a:t>
            </a:r>
            <a:r>
              <a:rPr lang="tr-TR" sz="3600" b="1" i="1" dirty="0" smtClean="0">
                <a:latin typeface="Times New Roman" panose="02020603050405020304" pitchFamily="18" charset="0"/>
                <a:cs typeface="Times New Roman" panose="02020603050405020304" pitchFamily="18" charset="0"/>
              </a:rPr>
              <a:t> olduğu bir uyuşmazlıkta</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bu Şartın yerine gelmiş olduğuna karar vermiştir. </a:t>
            </a:r>
          </a:p>
        </p:txBody>
      </p:sp>
    </p:spTree>
    <p:extLst>
      <p:ext uri="{BB962C8B-B14F-4D97-AF65-F5344CB8AC3E}">
        <p14:creationId xmlns:p14="http://schemas.microsoft.com/office/powerpoint/2010/main" val="29757001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Haksız Yapının Tanımı </a:t>
            </a:r>
            <a:endParaRPr lang="tr-TR" b="1" dirty="0">
              <a:latin typeface="+mn-lt"/>
            </a:endParaRPr>
          </a:p>
        </p:txBody>
      </p:sp>
      <p:sp>
        <p:nvSpPr>
          <p:cNvPr id="3" name="İçerik Yer Tutucusu 2"/>
          <p:cNvSpPr>
            <a:spLocks noGrp="1"/>
          </p:cNvSpPr>
          <p:nvPr>
            <p:ph idx="1"/>
          </p:nvPr>
        </p:nvSpPr>
        <p:spPr>
          <a:xfrm>
            <a:off x="838200" y="1690688"/>
            <a:ext cx="10515600" cy="4351338"/>
          </a:xfrm>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Haksız Yapıyı şu şekilde tanımlamak mümkündür: </a:t>
            </a:r>
          </a:p>
          <a:p>
            <a:pPr algn="just"/>
            <a:r>
              <a:rPr lang="tr-TR" sz="3200" dirty="0" smtClean="0">
                <a:latin typeface="Times New Roman" panose="02020603050405020304" pitchFamily="18" charset="0"/>
                <a:cs typeface="Times New Roman" panose="02020603050405020304" pitchFamily="18" charset="0"/>
              </a:rPr>
              <a:t>Bir kimsenin, Başkasının Malzemesini kendi Arazisindeki Yapıda, Kendi Malzemesini Başkasının Arazisindeki Yapıda veya Başkasının Malzemesini Başkasının Arazisindeki Yapıda kullandığı ve taraflar arasında buna imkân veren geçerli bir sözleşme ilişkisi bulunmadığı takdirde, yapılan yapı, </a:t>
            </a:r>
            <a:r>
              <a:rPr lang="tr-TR" sz="3200" b="1" dirty="0" smtClean="0">
                <a:latin typeface="Times New Roman" panose="02020603050405020304" pitchFamily="18" charset="0"/>
                <a:cs typeface="Times New Roman" panose="02020603050405020304" pitchFamily="18" charset="0"/>
              </a:rPr>
              <a:t>Haksız Yapıdır. </a:t>
            </a:r>
          </a:p>
          <a:p>
            <a:pPr marL="0" indent="0" algn="just">
              <a:buNone/>
            </a:pPr>
            <a:r>
              <a:rPr lang="tr-TR" i="1" dirty="0" smtClean="0">
                <a:latin typeface="Times New Roman" panose="02020603050405020304" pitchFamily="18" charset="0"/>
                <a:cs typeface="Times New Roman" panose="02020603050405020304" pitchFamily="18" charset="0"/>
              </a:rPr>
              <a:t>(</a:t>
            </a:r>
            <a:r>
              <a:rPr lang="tr-TR" sz="2400" b="1" i="1" dirty="0" smtClean="0">
                <a:latin typeface="Times New Roman" panose="02020603050405020304" pitchFamily="18" charset="0"/>
                <a:cs typeface="Times New Roman" panose="02020603050405020304" pitchFamily="18" charset="0"/>
              </a:rPr>
              <a:t>Sirmen</a:t>
            </a:r>
            <a:r>
              <a:rPr lang="tr-TR" sz="2400" dirty="0" smtClean="0">
                <a:latin typeface="Times New Roman" panose="02020603050405020304" pitchFamily="18" charset="0"/>
                <a:cs typeface="Times New Roman" panose="02020603050405020304" pitchFamily="18" charset="0"/>
              </a:rPr>
              <a:t>, </a:t>
            </a:r>
            <a:r>
              <a:rPr lang="tr-TR" sz="2400" i="1" dirty="0" smtClean="0">
                <a:latin typeface="Times New Roman" panose="02020603050405020304" pitchFamily="18" charset="0"/>
                <a:cs typeface="Times New Roman" panose="02020603050405020304" pitchFamily="18" charset="0"/>
              </a:rPr>
              <a:t>Eşya H., 7. B., s. 393</a:t>
            </a:r>
            <a:r>
              <a:rPr lang="tr-TR" sz="2400" dirty="0" smtClean="0">
                <a:latin typeface="Times New Roman" panose="02020603050405020304" pitchFamily="18" charset="0"/>
                <a:cs typeface="Times New Roman" panose="02020603050405020304" pitchFamily="18" charset="0"/>
              </a:rPr>
              <a:t>) </a:t>
            </a:r>
          </a:p>
          <a:p>
            <a:pPr marL="0" indent="0">
              <a:buNone/>
            </a:pPr>
            <a:endParaRPr lang="tr-TR" sz="4000" dirty="0"/>
          </a:p>
        </p:txBody>
      </p:sp>
    </p:spTree>
    <p:extLst>
      <p:ext uri="{BB962C8B-B14F-4D97-AF65-F5344CB8AC3E}">
        <p14:creationId xmlns:p14="http://schemas.microsoft.com/office/powerpoint/2010/main" val="19095315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u="sng" dirty="0">
                <a:latin typeface="Times New Roman" panose="02020603050405020304" pitchFamily="18" charset="0"/>
                <a:cs typeface="Times New Roman" panose="02020603050405020304" pitchFamily="18" charset="0"/>
              </a:rPr>
              <a:t>Yapı, Arazinin sadece bir kısmında yer alıyorsa</a:t>
            </a:r>
            <a:r>
              <a:rPr lang="tr-TR" sz="4400" dirty="0">
                <a:latin typeface="Times New Roman" panose="02020603050405020304" pitchFamily="18" charset="0"/>
                <a:cs typeface="Times New Roman" panose="02020603050405020304" pitchFamily="18" charset="0"/>
              </a:rPr>
              <a:t>, </a:t>
            </a:r>
            <a:r>
              <a:rPr lang="tr-TR" sz="4400" b="1" dirty="0">
                <a:latin typeface="Times New Roman" panose="02020603050405020304" pitchFamily="18" charset="0"/>
                <a:cs typeface="Times New Roman" panose="02020603050405020304" pitchFamily="18" charset="0"/>
              </a:rPr>
              <a:t>Değer Farkının belirlenmesinde</a:t>
            </a:r>
            <a:r>
              <a:rPr lang="tr-TR" sz="4400" dirty="0">
                <a:latin typeface="Times New Roman" panose="02020603050405020304" pitchFamily="18" charset="0"/>
                <a:cs typeface="Times New Roman" panose="02020603050405020304" pitchFamily="18" charset="0"/>
              </a:rPr>
              <a:t>, </a:t>
            </a:r>
            <a:r>
              <a:rPr lang="tr-TR" sz="4400" b="1" i="1" dirty="0">
                <a:latin typeface="Times New Roman" panose="02020603050405020304" pitchFamily="18" charset="0"/>
                <a:cs typeface="Times New Roman" panose="02020603050405020304" pitchFamily="18" charset="0"/>
              </a:rPr>
              <a:t>Arazinin Tamamının Değerinin </a:t>
            </a:r>
            <a:r>
              <a:rPr lang="tr-TR" sz="4400" dirty="0">
                <a:latin typeface="Times New Roman" panose="02020603050405020304" pitchFamily="18" charset="0"/>
                <a:cs typeface="Times New Roman" panose="02020603050405020304" pitchFamily="18" charset="0"/>
              </a:rPr>
              <a:t>mi, yoksa </a:t>
            </a:r>
            <a:r>
              <a:rPr lang="tr-TR" sz="4400" b="1" dirty="0">
                <a:latin typeface="Times New Roman" panose="02020603050405020304" pitchFamily="18" charset="0"/>
                <a:cs typeface="Times New Roman" panose="02020603050405020304" pitchFamily="18" charset="0"/>
              </a:rPr>
              <a:t>sadece </a:t>
            </a:r>
            <a:r>
              <a:rPr lang="tr-TR" sz="4400" b="1" i="1" dirty="0">
                <a:latin typeface="Times New Roman" panose="02020603050405020304" pitchFamily="18" charset="0"/>
                <a:cs typeface="Times New Roman" panose="02020603050405020304" pitchFamily="18" charset="0"/>
              </a:rPr>
              <a:t>Yapının bulunduğu kısmın Değerinin mi dikkate alınacağı, </a:t>
            </a:r>
            <a:r>
              <a:rPr lang="tr-TR" sz="4400" b="1" dirty="0">
                <a:latin typeface="Times New Roman" panose="02020603050405020304" pitchFamily="18" charset="0"/>
                <a:cs typeface="Times New Roman" panose="02020603050405020304" pitchFamily="18" charset="0"/>
              </a:rPr>
              <a:t>Talebin İçeriğine göre değişecektir. </a:t>
            </a:r>
          </a:p>
          <a:p>
            <a:endParaRPr lang="tr-TR" sz="4400" dirty="0"/>
          </a:p>
        </p:txBody>
      </p:sp>
    </p:spTree>
    <p:extLst>
      <p:ext uri="{BB962C8B-B14F-4D97-AF65-F5344CB8AC3E}">
        <p14:creationId xmlns:p14="http://schemas.microsoft.com/office/powerpoint/2010/main" val="252597176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MK m. 724 hükmüne göre</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Yapının </a:t>
            </a:r>
            <a:r>
              <a:rPr lang="tr-TR" sz="4000" dirty="0" smtClean="0">
                <a:latin typeface="Times New Roman" panose="02020603050405020304" pitchFamily="18" charset="0"/>
                <a:cs typeface="Times New Roman" panose="02020603050405020304" pitchFamily="18" charset="0"/>
              </a:rPr>
              <a:t>ve </a:t>
            </a:r>
            <a:r>
              <a:rPr lang="tr-TR" sz="4000" b="1" i="1" dirty="0" smtClean="0">
                <a:latin typeface="Times New Roman" panose="02020603050405020304" pitchFamily="18" charset="0"/>
                <a:cs typeface="Times New Roman" panose="02020603050405020304" pitchFamily="18" charset="0"/>
              </a:rPr>
              <a:t>Arazinin tamamının </a:t>
            </a:r>
            <a:r>
              <a:rPr lang="tr-TR" sz="4000" dirty="0" smtClean="0">
                <a:latin typeface="Times New Roman" panose="02020603050405020304" pitchFamily="18" charset="0"/>
                <a:cs typeface="Times New Roman" panose="02020603050405020304" pitchFamily="18" charset="0"/>
              </a:rPr>
              <a:t>ya da </a:t>
            </a:r>
            <a:r>
              <a:rPr lang="tr-TR" sz="4000" b="1" dirty="0" smtClean="0">
                <a:latin typeface="Times New Roman" panose="02020603050405020304" pitchFamily="18" charset="0"/>
                <a:cs typeface="Times New Roman" panose="02020603050405020304" pitchFamily="18" charset="0"/>
              </a:rPr>
              <a:t>yeterli bir kısmının Mülkiyetinin,</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Malzeme Sahibine verilmesi </a:t>
            </a:r>
            <a:r>
              <a:rPr lang="tr-TR" sz="4000" b="1" dirty="0" smtClean="0">
                <a:latin typeface="Times New Roman" panose="02020603050405020304" pitchFamily="18" charset="0"/>
                <a:cs typeface="Times New Roman" panose="02020603050405020304" pitchFamily="18" charset="0"/>
              </a:rPr>
              <a:t>talep edilebilir. </a:t>
            </a:r>
          </a:p>
          <a:p>
            <a:pPr algn="just"/>
            <a:r>
              <a:rPr lang="tr-TR" sz="4000" b="1" i="1" dirty="0" smtClean="0">
                <a:latin typeface="Times New Roman" panose="02020603050405020304" pitchFamily="18" charset="0"/>
                <a:cs typeface="Times New Roman" panose="02020603050405020304" pitchFamily="18" charset="0"/>
              </a:rPr>
              <a:t>Arazinin tamamının Mülkiyetinin verilmesi istenmişse</a:t>
            </a:r>
            <a:r>
              <a:rPr lang="tr-TR" sz="4000" b="1" dirty="0" smtClean="0">
                <a:latin typeface="Times New Roman" panose="02020603050405020304" pitchFamily="18" charset="0"/>
                <a:cs typeface="Times New Roman" panose="02020603050405020304" pitchFamily="18" charset="0"/>
              </a:rPr>
              <a:t>, Değer </a:t>
            </a:r>
            <a:r>
              <a:rPr lang="tr-TR" sz="4000" b="1" dirty="0">
                <a:latin typeface="Times New Roman" panose="02020603050405020304" pitchFamily="18" charset="0"/>
                <a:cs typeface="Times New Roman" panose="02020603050405020304" pitchFamily="18" charset="0"/>
              </a:rPr>
              <a:t>F</a:t>
            </a:r>
            <a:r>
              <a:rPr lang="tr-TR" sz="4000" b="1" dirty="0" smtClean="0">
                <a:latin typeface="Times New Roman" panose="02020603050405020304" pitchFamily="18" charset="0"/>
                <a:cs typeface="Times New Roman" panose="02020603050405020304" pitchFamily="18" charset="0"/>
              </a:rPr>
              <a:t>arkının belirlenmesinde</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Arazinin Tamamının </a:t>
            </a:r>
            <a:r>
              <a:rPr lang="tr-TR" sz="4000" b="1" i="1" dirty="0">
                <a:latin typeface="Times New Roman" panose="02020603050405020304" pitchFamily="18" charset="0"/>
                <a:cs typeface="Times New Roman" panose="02020603050405020304" pitchFamily="18" charset="0"/>
              </a:rPr>
              <a:t>D</a:t>
            </a:r>
            <a:r>
              <a:rPr lang="tr-TR" sz="4000" b="1" i="1" dirty="0" smtClean="0">
                <a:latin typeface="Times New Roman" panose="02020603050405020304" pitchFamily="18" charset="0"/>
                <a:cs typeface="Times New Roman" panose="02020603050405020304" pitchFamily="18" charset="0"/>
              </a:rPr>
              <a:t>eğeri </a:t>
            </a:r>
            <a:r>
              <a:rPr lang="tr-TR" sz="4000" b="1" dirty="0" smtClean="0">
                <a:latin typeface="Times New Roman" panose="02020603050405020304" pitchFamily="18" charset="0"/>
                <a:cs typeface="Times New Roman" panose="02020603050405020304" pitchFamily="18" charset="0"/>
              </a:rPr>
              <a:t>esas alınmalıdır. </a:t>
            </a:r>
          </a:p>
        </p:txBody>
      </p:sp>
    </p:spTree>
    <p:extLst>
      <p:ext uri="{BB962C8B-B14F-4D97-AF65-F5344CB8AC3E}">
        <p14:creationId xmlns:p14="http://schemas.microsoft.com/office/powerpoint/2010/main" val="354108374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a:latin typeface="Times New Roman" panose="02020603050405020304" pitchFamily="18" charset="0"/>
                <a:cs typeface="Times New Roman" panose="02020603050405020304" pitchFamily="18" charset="0"/>
              </a:rPr>
              <a:t>Yeterli bir kısmının Mülkiyetinin verilmesi talep edilmişse</a:t>
            </a:r>
            <a:r>
              <a:rPr lang="tr-TR" sz="3200" dirty="0">
                <a:latin typeface="Times New Roman" panose="02020603050405020304" pitchFamily="18" charset="0"/>
                <a:cs typeface="Times New Roman" panose="02020603050405020304" pitchFamily="18" charset="0"/>
              </a:rPr>
              <a:t>, önce </a:t>
            </a:r>
            <a:r>
              <a:rPr lang="tr-TR" sz="3200" b="1" dirty="0">
                <a:latin typeface="Times New Roman" panose="02020603050405020304" pitchFamily="18" charset="0"/>
                <a:cs typeface="Times New Roman" panose="02020603050405020304" pitchFamily="18" charset="0"/>
              </a:rPr>
              <a:t>İmar Mevzuatına</a:t>
            </a:r>
            <a:r>
              <a:rPr lang="tr-TR" sz="3200" dirty="0">
                <a:latin typeface="Times New Roman" panose="02020603050405020304" pitchFamily="18" charset="0"/>
                <a:cs typeface="Times New Roman" panose="02020603050405020304" pitchFamily="18" charset="0"/>
              </a:rPr>
              <a:t> ve </a:t>
            </a:r>
            <a:r>
              <a:rPr lang="tr-TR" sz="3200" b="1" dirty="0">
                <a:latin typeface="Times New Roman" panose="02020603050405020304" pitchFamily="18" charset="0"/>
                <a:cs typeface="Times New Roman" panose="02020603050405020304" pitchFamily="18" charset="0"/>
              </a:rPr>
              <a:t>fiziki durumuna göre, bu parçanın İfrazının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ayrılmasının</a:t>
            </a:r>
            <a:r>
              <a:rPr lang="tr-TR" sz="3200" dirty="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mümkün olup olmadığına </a:t>
            </a:r>
            <a:r>
              <a:rPr lang="tr-TR" sz="3200" dirty="0">
                <a:latin typeface="Times New Roman" panose="02020603050405020304" pitchFamily="18" charset="0"/>
                <a:cs typeface="Times New Roman" panose="02020603050405020304" pitchFamily="18" charset="0"/>
              </a:rPr>
              <a:t>bakılacaktır. </a:t>
            </a:r>
            <a:endParaRPr lang="tr-TR" sz="3200" dirty="0"/>
          </a:p>
          <a:p>
            <a:pPr algn="just"/>
            <a:r>
              <a:rPr lang="tr-TR" sz="3200" dirty="0" smtClean="0">
                <a:latin typeface="Times New Roman" panose="02020603050405020304" pitchFamily="18" charset="0"/>
                <a:cs typeface="Times New Roman" panose="02020603050405020304" pitchFamily="18" charset="0"/>
              </a:rPr>
              <a:t>Bölünmenin arazinin geri kalan kısmının ekonomik değerini önemli ölçüde düşürüp düşürmediğine bakılmalı, eğer talep edilen kısım ifraza elverişli ise, bu kısmın değeri dikkate alınmalıdır.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446107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Bu şartlar gerçekleşirse, </a:t>
            </a:r>
            <a:r>
              <a:rPr lang="tr-TR" b="1" i="1" dirty="0" smtClean="0">
                <a:latin typeface="Times New Roman" panose="02020603050405020304" pitchFamily="18" charset="0"/>
                <a:cs typeface="Times New Roman" panose="02020603050405020304" pitchFamily="18" charset="0"/>
              </a:rPr>
              <a:t>MK m. 724 hükmü gereğince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Arazi Maliki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Malzeme Sahibi, </a:t>
            </a:r>
            <a:r>
              <a:rPr lang="tr-TR" b="1" i="1" dirty="0" smtClean="0">
                <a:latin typeface="Times New Roman" panose="02020603050405020304" pitchFamily="18" charset="0"/>
                <a:cs typeface="Times New Roman" panose="02020603050405020304" pitchFamily="18" charset="0"/>
              </a:rPr>
              <a:t>Arazinin tamamının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yeterli bir kısmının Mülkiyetinin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uygun bir Bedel karşılığında </a:t>
            </a:r>
            <a:r>
              <a:rPr lang="tr-TR" b="1" i="1" dirty="0" smtClean="0">
                <a:latin typeface="Times New Roman" panose="02020603050405020304" pitchFamily="18" charset="0"/>
                <a:cs typeface="Times New Roman" panose="02020603050405020304" pitchFamily="18" charset="0"/>
              </a:rPr>
              <a:t>Malzeme Sahibine geçirilmesini isteme hakkına </a:t>
            </a:r>
            <a:r>
              <a:rPr lang="tr-TR" b="1" dirty="0" smtClean="0">
                <a:latin typeface="Times New Roman" panose="02020603050405020304" pitchFamily="18" charset="0"/>
                <a:cs typeface="Times New Roman" panose="02020603050405020304" pitchFamily="18" charset="0"/>
              </a:rPr>
              <a:t>sahip olur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Burada Şartların gerçekleşmesi ile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anundan doğan bir Borç </a:t>
            </a:r>
            <a:r>
              <a:rPr lang="tr-TR" dirty="0" smtClean="0">
                <a:latin typeface="Times New Roman" panose="02020603050405020304" pitchFamily="18" charset="0"/>
                <a:cs typeface="Times New Roman" panose="02020603050405020304" pitchFamily="18" charset="0"/>
              </a:rPr>
              <a:t>söz konusudur. </a:t>
            </a:r>
          </a:p>
          <a:p>
            <a:pPr algn="just"/>
            <a:r>
              <a:rPr lang="tr-TR" b="1" i="1" dirty="0" smtClean="0">
                <a:latin typeface="Times New Roman" panose="02020603050405020304" pitchFamily="18" charset="0"/>
                <a:cs typeface="Times New Roman" panose="02020603050405020304" pitchFamily="18" charset="0"/>
              </a:rPr>
              <a:t>Taraflar,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ülkiyetin Malzeme Sahibine devri konusunda ve Arazi Malikine ödenecek olan bedelin miktarında anlaşırlarsa</a:t>
            </a:r>
            <a:r>
              <a:rPr lang="tr-TR" dirty="0" smtClean="0">
                <a:latin typeface="Times New Roman" panose="02020603050405020304" pitchFamily="18" charset="0"/>
                <a:cs typeface="Times New Roman" panose="02020603050405020304" pitchFamily="18" charset="0"/>
              </a:rPr>
              <a:t>, sorun yoktur. </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397088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Arazi Maliki </a:t>
            </a:r>
            <a:r>
              <a:rPr lang="tr-TR" sz="3200" dirty="0" smtClean="0">
                <a:latin typeface="Times New Roman" panose="02020603050405020304" pitchFamily="18" charset="0"/>
                <a:cs typeface="Times New Roman" panose="02020603050405020304" pitchFamily="18" charset="0"/>
              </a:rPr>
              <a:t>ile </a:t>
            </a:r>
            <a:r>
              <a:rPr lang="tr-TR" sz="3200" b="1" dirty="0" smtClean="0">
                <a:latin typeface="Times New Roman" panose="02020603050405020304" pitchFamily="18" charset="0"/>
                <a:cs typeface="Times New Roman" panose="02020603050405020304" pitchFamily="18" charset="0"/>
              </a:rPr>
              <a:t>Malzeme Sahibi arasındaki Anlaşma </a:t>
            </a:r>
            <a:r>
              <a:rPr lang="tr-TR" sz="3200" dirty="0" smtClean="0">
                <a:latin typeface="Times New Roman" panose="02020603050405020304" pitchFamily="18" charset="0"/>
                <a:cs typeface="Times New Roman" panose="02020603050405020304" pitchFamily="18" charset="0"/>
              </a:rPr>
              <a:t>için </a:t>
            </a:r>
            <a:r>
              <a:rPr lang="tr-TR" sz="3200" b="1" i="1" dirty="0" smtClean="0">
                <a:latin typeface="Times New Roman" panose="02020603050405020304" pitchFamily="18" charset="0"/>
                <a:cs typeface="Times New Roman" panose="02020603050405020304" pitchFamily="18" charset="0"/>
              </a:rPr>
              <a:t>Resmi </a:t>
            </a:r>
            <a:r>
              <a:rPr lang="tr-TR" sz="3200" b="1" i="1" dirty="0">
                <a:latin typeface="Times New Roman" panose="02020603050405020304" pitchFamily="18" charset="0"/>
                <a:cs typeface="Times New Roman" panose="02020603050405020304" pitchFamily="18" charset="0"/>
              </a:rPr>
              <a:t>S</a:t>
            </a:r>
            <a:r>
              <a:rPr lang="tr-TR" sz="3200" b="1" i="1" dirty="0" smtClean="0">
                <a:latin typeface="Times New Roman" panose="02020603050405020304" pitchFamily="18" charset="0"/>
                <a:cs typeface="Times New Roman" panose="02020603050405020304" pitchFamily="18" charset="0"/>
              </a:rPr>
              <a:t>enet </a:t>
            </a:r>
            <a:r>
              <a:rPr lang="tr-TR" sz="3200" b="1" dirty="0" smtClean="0">
                <a:latin typeface="Times New Roman" panose="02020603050405020304" pitchFamily="18" charset="0"/>
                <a:cs typeface="Times New Roman" panose="02020603050405020304" pitchFamily="18" charset="0"/>
              </a:rPr>
              <a:t>düzenlenir </a:t>
            </a:r>
            <a:r>
              <a:rPr lang="tr-TR" sz="3200"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m.706 /1, Tapu K. m. 26 /1</a:t>
            </a:r>
            <a:r>
              <a:rPr lang="tr-TR" sz="3200" i="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ve </a:t>
            </a:r>
            <a:r>
              <a:rPr lang="tr-TR" sz="3200" b="1" dirty="0" smtClean="0">
                <a:latin typeface="Times New Roman" panose="02020603050405020304" pitchFamily="18" charset="0"/>
                <a:cs typeface="Times New Roman" panose="02020603050405020304" pitchFamily="18" charset="0"/>
              </a:rPr>
              <a:t>Arazi Maliki, tescilin </a:t>
            </a:r>
            <a:r>
              <a:rPr lang="tr-TR" sz="3200" b="1" i="1" dirty="0" smtClean="0">
                <a:latin typeface="Times New Roman" panose="02020603050405020304" pitchFamily="18" charset="0"/>
                <a:cs typeface="Times New Roman" panose="02020603050405020304" pitchFamily="18" charset="0"/>
              </a:rPr>
              <a:t>Malzeme Sahibi </a:t>
            </a:r>
            <a:r>
              <a:rPr lang="tr-TR" sz="3200" b="1" dirty="0" smtClean="0">
                <a:latin typeface="Times New Roman" panose="02020603050405020304" pitchFamily="18" charset="0"/>
                <a:cs typeface="Times New Roman" panose="02020603050405020304" pitchFamily="18" charset="0"/>
              </a:rPr>
              <a:t>adına yapılmasını talep eder, Mülkiyet tescil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Malzeme Sahibine geçer. </a:t>
            </a:r>
          </a:p>
          <a:p>
            <a:pPr algn="just"/>
            <a:r>
              <a:rPr lang="tr-TR" sz="3200" dirty="0" smtClean="0">
                <a:latin typeface="Times New Roman" panose="02020603050405020304" pitchFamily="18" charset="0"/>
                <a:cs typeface="Times New Roman" panose="02020603050405020304" pitchFamily="18" charset="0"/>
              </a:rPr>
              <a:t>Diğer taraftan, </a:t>
            </a:r>
            <a:r>
              <a:rPr lang="tr-TR" sz="3200" b="1" dirty="0" smtClean="0">
                <a:latin typeface="Times New Roman" panose="02020603050405020304" pitchFamily="18" charset="0"/>
                <a:cs typeface="Times New Roman" panose="02020603050405020304" pitchFamily="18" charset="0"/>
              </a:rPr>
              <a:t>MK m. 724 hükmü</a:t>
            </a:r>
            <a:r>
              <a:rPr lang="tr-TR" sz="3200" dirty="0" smtClean="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E</a:t>
            </a:r>
            <a:r>
              <a:rPr lang="tr-TR" sz="3200" b="1" i="1" dirty="0" smtClean="0">
                <a:latin typeface="Times New Roman" panose="02020603050405020304" pitchFamily="18" charset="0"/>
                <a:cs typeface="Times New Roman" panose="02020603050405020304" pitchFamily="18" charset="0"/>
              </a:rPr>
              <a:t>mredici nitelikte olmadığından,</a:t>
            </a:r>
            <a:r>
              <a:rPr lang="tr-TR" sz="3200" dirty="0" smtClean="0">
                <a:latin typeface="Times New Roman" panose="02020603050405020304" pitchFamily="18" charset="0"/>
                <a:cs typeface="Times New Roman" panose="02020603050405020304" pitchFamily="18" charset="0"/>
              </a:rPr>
              <a:t> Taraflar, </a:t>
            </a:r>
            <a:r>
              <a:rPr lang="tr-TR" sz="3200" b="1" dirty="0" smtClean="0">
                <a:latin typeface="Times New Roman" panose="02020603050405020304" pitchFamily="18" charset="0"/>
                <a:cs typeface="Times New Roman" panose="02020603050405020304" pitchFamily="18" charset="0"/>
              </a:rPr>
              <a:t>Arazi üzerinde Malzeme Sahibi lehine </a:t>
            </a:r>
            <a:r>
              <a:rPr lang="tr-TR" sz="3200" dirty="0" smtClean="0">
                <a:latin typeface="Times New Roman" panose="02020603050405020304" pitchFamily="18" charset="0"/>
                <a:cs typeface="Times New Roman" panose="02020603050405020304" pitchFamily="18" charset="0"/>
              </a:rPr>
              <a:t>bir</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Üst Hakkı </a:t>
            </a:r>
            <a:r>
              <a:rPr lang="tr-TR" sz="3200" b="1" dirty="0" smtClean="0">
                <a:latin typeface="Times New Roman" panose="02020603050405020304" pitchFamily="18" charset="0"/>
                <a:cs typeface="Times New Roman" panose="02020603050405020304" pitchFamily="18" charset="0"/>
              </a:rPr>
              <a:t>kurulması </a:t>
            </a:r>
            <a:r>
              <a:rPr lang="tr-TR" sz="3200" dirty="0" smtClean="0">
                <a:latin typeface="Times New Roman" panose="02020603050405020304" pitchFamily="18" charset="0"/>
                <a:cs typeface="Times New Roman" panose="02020603050405020304" pitchFamily="18" charset="0"/>
              </a:rPr>
              <a:t>veya </a:t>
            </a:r>
            <a:r>
              <a:rPr lang="tr-TR" sz="3200" b="1" i="1" dirty="0" smtClean="0">
                <a:latin typeface="Times New Roman" panose="02020603050405020304" pitchFamily="18" charset="0"/>
                <a:cs typeface="Times New Roman" panose="02020603050405020304" pitchFamily="18" charset="0"/>
              </a:rPr>
              <a:t>Paylı Mülkiyete </a:t>
            </a:r>
            <a:r>
              <a:rPr lang="tr-TR" sz="3200" b="1" dirty="0" smtClean="0">
                <a:latin typeface="Times New Roman" panose="02020603050405020304" pitchFamily="18" charset="0"/>
                <a:cs typeface="Times New Roman" panose="02020603050405020304" pitchFamily="18" charset="0"/>
              </a:rPr>
              <a:t>geçilmesi konusunda </a:t>
            </a:r>
            <a:r>
              <a:rPr lang="tr-TR" sz="3200" dirty="0" smtClean="0">
                <a:latin typeface="Times New Roman" panose="02020603050405020304" pitchFamily="18" charset="0"/>
                <a:cs typeface="Times New Roman" panose="02020603050405020304" pitchFamily="18" charset="0"/>
              </a:rPr>
              <a:t>da </a:t>
            </a:r>
            <a:r>
              <a:rPr lang="tr-TR" sz="3200" b="1" dirty="0" smtClean="0">
                <a:latin typeface="Times New Roman" panose="02020603050405020304" pitchFamily="18" charset="0"/>
                <a:cs typeface="Times New Roman" panose="02020603050405020304" pitchFamily="18" charset="0"/>
              </a:rPr>
              <a:t>anlaşabilirler.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831994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smtClean="0">
                <a:latin typeface="Times New Roman" panose="02020603050405020304" pitchFamily="18" charset="0"/>
                <a:cs typeface="Times New Roman" panose="02020603050405020304" pitchFamily="18" charset="0"/>
              </a:rPr>
              <a:t>Eğer Taraflar uyuşamazlarsa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Talepte bulunan, Mülkiyetin Malzeme Sahibine geçirilmesi için Dava açacaktır. </a:t>
            </a:r>
          </a:p>
          <a:p>
            <a:pPr algn="just"/>
            <a:r>
              <a:rPr lang="tr-TR" sz="3200" b="1" dirty="0" smtClean="0">
                <a:latin typeface="Times New Roman" panose="02020603050405020304" pitchFamily="18" charset="0"/>
                <a:cs typeface="Times New Roman" panose="02020603050405020304" pitchFamily="18" charset="0"/>
              </a:rPr>
              <a:t>Malzeme Sahibi</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Arazinin Mülkiyetinin kendisine geçirilmesini </a:t>
            </a:r>
            <a:r>
              <a:rPr lang="tr-TR" sz="3200" dirty="0" smtClean="0">
                <a:latin typeface="Times New Roman" panose="02020603050405020304" pitchFamily="18" charset="0"/>
                <a:cs typeface="Times New Roman" panose="02020603050405020304" pitchFamily="18" charset="0"/>
              </a:rPr>
              <a:t>bir</a:t>
            </a:r>
            <a:r>
              <a:rPr lang="tr-TR" sz="3200" b="1"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Karşı Dava </a:t>
            </a:r>
            <a:r>
              <a:rPr lang="tr-TR" sz="3200" b="1" dirty="0" smtClean="0">
                <a:latin typeface="Times New Roman" panose="02020603050405020304" pitchFamily="18" charset="0"/>
                <a:cs typeface="Times New Roman" panose="02020603050405020304" pitchFamily="18" charset="0"/>
              </a:rPr>
              <a:t>şeklinde </a:t>
            </a:r>
            <a:r>
              <a:rPr lang="tr-TR" sz="3200" dirty="0" smtClean="0">
                <a:latin typeface="Times New Roman" panose="02020603050405020304" pitchFamily="18" charset="0"/>
                <a:cs typeface="Times New Roman" panose="02020603050405020304" pitchFamily="18" charset="0"/>
              </a:rPr>
              <a:t>de </a:t>
            </a:r>
            <a:r>
              <a:rPr lang="tr-TR" sz="3200" b="1" dirty="0" smtClean="0">
                <a:latin typeface="Times New Roman" panose="02020603050405020304" pitchFamily="18" charset="0"/>
                <a:cs typeface="Times New Roman" panose="02020603050405020304" pitchFamily="18" charset="0"/>
              </a:rPr>
              <a:t>ileri sürebilir. </a:t>
            </a:r>
          </a:p>
          <a:p>
            <a:pPr algn="just"/>
            <a:r>
              <a:rPr lang="tr-TR" sz="3200" b="1" dirty="0" smtClean="0">
                <a:latin typeface="Times New Roman" panose="02020603050405020304" pitchFamily="18" charset="0"/>
                <a:cs typeface="Times New Roman" panose="02020603050405020304" pitchFamily="18" charset="0"/>
              </a:rPr>
              <a:t>Hâkim,</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Arazi Malikine ödenmesi gereken Bedeli tayin edecek</a:t>
            </a:r>
            <a:r>
              <a:rPr lang="tr-TR" sz="3200" dirty="0" smtClean="0">
                <a:latin typeface="Times New Roman" panose="02020603050405020304" pitchFamily="18" charset="0"/>
                <a:cs typeface="Times New Roman" panose="02020603050405020304" pitchFamily="18" charset="0"/>
              </a:rPr>
              <a:t> ve </a:t>
            </a:r>
            <a:r>
              <a:rPr lang="tr-TR" sz="3200" b="1" dirty="0" smtClean="0">
                <a:latin typeface="Times New Roman" panose="02020603050405020304" pitchFamily="18" charset="0"/>
                <a:cs typeface="Times New Roman" panose="02020603050405020304" pitchFamily="18" charset="0"/>
              </a:rPr>
              <a:t>bu Bedelin ödenmesinden sonra </a:t>
            </a:r>
            <a:r>
              <a:rPr lang="tr-TR" sz="3200" b="1" i="1" dirty="0" smtClean="0">
                <a:latin typeface="Times New Roman" panose="02020603050405020304" pitchFamily="18" charset="0"/>
                <a:cs typeface="Times New Roman" panose="02020603050405020304" pitchFamily="18" charset="0"/>
              </a:rPr>
              <a:t>Mülkiyetin Malzeme Sahibine geçmesine </a:t>
            </a:r>
            <a:r>
              <a:rPr lang="tr-TR" sz="3200" b="1" dirty="0" smtClean="0">
                <a:latin typeface="Times New Roman" panose="02020603050405020304" pitchFamily="18" charset="0"/>
                <a:cs typeface="Times New Roman" panose="02020603050405020304" pitchFamily="18" charset="0"/>
              </a:rPr>
              <a:t>karar verecektir. </a:t>
            </a:r>
            <a:endParaRPr lang="tr-TR" sz="32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22359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Arazi Maliki lehine takdir olunacak Bedelin «</a:t>
            </a:r>
            <a:r>
              <a:rPr lang="tr-TR" sz="4000" b="1" i="1" u="sng" dirty="0" smtClean="0">
                <a:latin typeface="Times New Roman" panose="02020603050405020304" pitchFamily="18" charset="0"/>
                <a:cs typeface="Times New Roman" panose="02020603050405020304" pitchFamily="18" charset="0"/>
              </a:rPr>
              <a:t>uygun»</a:t>
            </a:r>
            <a:r>
              <a:rPr lang="tr-TR" sz="4000" b="1" u="sng" dirty="0" smtClean="0">
                <a:latin typeface="Times New Roman" panose="02020603050405020304" pitchFamily="18" charset="0"/>
                <a:cs typeface="Times New Roman" panose="02020603050405020304" pitchFamily="18" charset="0"/>
              </a:rPr>
              <a:t> bir Bedel </a:t>
            </a:r>
            <a:r>
              <a:rPr lang="tr-TR" sz="4000" b="1" dirty="0" smtClean="0">
                <a:latin typeface="Times New Roman" panose="02020603050405020304" pitchFamily="18" charset="0"/>
                <a:cs typeface="Times New Roman" panose="02020603050405020304" pitchFamily="18" charset="0"/>
              </a:rPr>
              <a:t>olması gerekir. </a:t>
            </a:r>
          </a:p>
          <a:p>
            <a:pPr algn="just"/>
            <a:r>
              <a:rPr lang="tr-TR" sz="4000" b="1" dirty="0" smtClean="0">
                <a:latin typeface="Times New Roman" panose="02020603050405020304" pitchFamily="18" charset="0"/>
                <a:cs typeface="Times New Roman" panose="02020603050405020304" pitchFamily="18" charset="0"/>
              </a:rPr>
              <a:t>Bu Bedelin Miktarını</a:t>
            </a:r>
            <a:r>
              <a:rPr lang="tr-TR" sz="4000" dirty="0" smtClean="0">
                <a:latin typeface="Times New Roman" panose="02020603050405020304" pitchFamily="18" charset="0"/>
                <a:cs typeface="Times New Roman" panose="02020603050405020304" pitchFamily="18" charset="0"/>
              </a:rPr>
              <a:t>, </a:t>
            </a:r>
            <a:r>
              <a:rPr lang="tr-TR" sz="4000" b="1" dirty="0">
                <a:latin typeface="Times New Roman" panose="02020603050405020304" pitchFamily="18" charset="0"/>
                <a:cs typeface="Times New Roman" panose="02020603050405020304" pitchFamily="18" charset="0"/>
              </a:rPr>
              <a:t>H</a:t>
            </a:r>
            <a:r>
              <a:rPr lang="tr-TR" sz="4000" b="1" dirty="0" smtClean="0">
                <a:latin typeface="Times New Roman" panose="02020603050405020304" pitchFamily="18" charset="0"/>
                <a:cs typeface="Times New Roman" panose="02020603050405020304" pitchFamily="18" charset="0"/>
              </a:rPr>
              <a:t>âkim, </a:t>
            </a:r>
            <a:r>
              <a:rPr lang="tr-TR" sz="4000" b="1" i="1" dirty="0" smtClean="0">
                <a:latin typeface="Times New Roman" panose="02020603050405020304" pitchFamily="18" charset="0"/>
                <a:cs typeface="Times New Roman" panose="02020603050405020304" pitchFamily="18" charset="0"/>
              </a:rPr>
              <a:t>Arazi Malikinin </a:t>
            </a:r>
            <a:r>
              <a:rPr lang="tr-TR" sz="4000" b="1" i="1" dirty="0" err="1">
                <a:latin typeface="Times New Roman" panose="02020603050405020304" pitchFamily="18" charset="0"/>
                <a:cs typeface="Times New Roman" panose="02020603050405020304" pitchFamily="18" charset="0"/>
              </a:rPr>
              <a:t>İ</a:t>
            </a:r>
            <a:r>
              <a:rPr lang="tr-TR" sz="4000" b="1" i="1" dirty="0" err="1" smtClean="0">
                <a:latin typeface="Times New Roman" panose="02020603050405020304" pitchFamily="18" charset="0"/>
                <a:cs typeface="Times New Roman" panose="02020603050405020304" pitchFamily="18" charset="0"/>
              </a:rPr>
              <a:t>yiniyeti</a:t>
            </a:r>
            <a:r>
              <a:rPr lang="tr-TR" sz="4000" b="1" i="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veya </a:t>
            </a:r>
            <a:r>
              <a:rPr lang="tr-TR" sz="4000" b="1" dirty="0" err="1">
                <a:latin typeface="Times New Roman" panose="02020603050405020304" pitchFamily="18" charset="0"/>
                <a:cs typeface="Times New Roman" panose="02020603050405020304" pitchFamily="18" charset="0"/>
              </a:rPr>
              <a:t>K</a:t>
            </a:r>
            <a:r>
              <a:rPr lang="tr-TR" sz="4000" b="1" dirty="0" err="1" smtClean="0">
                <a:latin typeface="Times New Roman" panose="02020603050405020304" pitchFamily="18" charset="0"/>
                <a:cs typeface="Times New Roman" panose="02020603050405020304" pitchFamily="18" charset="0"/>
              </a:rPr>
              <a:t>ötüniyetini</a:t>
            </a:r>
            <a:r>
              <a:rPr lang="tr-TR" sz="4000" b="1" dirty="0" smtClean="0">
                <a:latin typeface="Times New Roman" panose="02020603050405020304" pitchFamily="18" charset="0"/>
                <a:cs typeface="Times New Roman" panose="02020603050405020304" pitchFamily="18" charset="0"/>
              </a:rPr>
              <a:t> </a:t>
            </a:r>
            <a:r>
              <a:rPr lang="tr-TR" sz="4000" dirty="0" err="1" smtClean="0">
                <a:latin typeface="Times New Roman" panose="02020603050405020304" pitchFamily="18" charset="0"/>
                <a:cs typeface="Times New Roman" panose="02020603050405020304" pitchFamily="18" charset="0"/>
              </a:rPr>
              <a:t>gözönünde</a:t>
            </a:r>
            <a:r>
              <a:rPr lang="tr-TR" sz="4000" dirty="0" smtClean="0">
                <a:latin typeface="Times New Roman" panose="02020603050405020304" pitchFamily="18" charset="0"/>
                <a:cs typeface="Times New Roman" panose="02020603050405020304" pitchFamily="18" charset="0"/>
              </a:rPr>
              <a:t> tutarak ve</a:t>
            </a:r>
            <a:r>
              <a:rPr lang="tr-TR" sz="4000" b="1" dirty="0" smtClean="0">
                <a:latin typeface="Times New Roman" panose="02020603050405020304" pitchFamily="18" charset="0"/>
                <a:cs typeface="Times New Roman" panose="02020603050405020304" pitchFamily="18" charset="0"/>
              </a:rPr>
              <a:t> Arsanın hüküm tarihindeki Rayiç </a:t>
            </a:r>
            <a:r>
              <a:rPr lang="tr-TR" sz="4000" b="1" dirty="0">
                <a:latin typeface="Times New Roman" panose="02020603050405020304" pitchFamily="18" charset="0"/>
                <a:cs typeface="Times New Roman" panose="02020603050405020304" pitchFamily="18" charset="0"/>
              </a:rPr>
              <a:t>B</a:t>
            </a:r>
            <a:r>
              <a:rPr lang="tr-TR" sz="4000" b="1" dirty="0" smtClean="0">
                <a:latin typeface="Times New Roman" panose="02020603050405020304" pitchFamily="18" charset="0"/>
                <a:cs typeface="Times New Roman" panose="02020603050405020304" pitchFamily="18" charset="0"/>
              </a:rPr>
              <a:t>edelini </a:t>
            </a:r>
            <a:r>
              <a:rPr lang="tr-TR" sz="4000" dirty="0" smtClean="0">
                <a:latin typeface="Times New Roman" panose="02020603050405020304" pitchFamily="18" charset="0"/>
                <a:cs typeface="Times New Roman" panose="02020603050405020304" pitchFamily="18" charset="0"/>
              </a:rPr>
              <a:t>esas almak suretiyle</a:t>
            </a:r>
            <a:r>
              <a:rPr lang="tr-TR" sz="4000" b="1" dirty="0" smtClean="0">
                <a:latin typeface="Times New Roman" panose="02020603050405020304" pitchFamily="18" charset="0"/>
                <a:cs typeface="Times New Roman" panose="02020603050405020304" pitchFamily="18" charset="0"/>
              </a:rPr>
              <a:t> belirleyecektir. </a:t>
            </a:r>
          </a:p>
        </p:txBody>
      </p:sp>
    </p:spTree>
    <p:extLst>
      <p:ext uri="{BB962C8B-B14F-4D97-AF65-F5344CB8AC3E}">
        <p14:creationId xmlns:p14="http://schemas.microsoft.com/office/powerpoint/2010/main" val="142154469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Arazinin bir kısmının Mülkiyetinin geçirilmesine karar verilebilmesi </a:t>
            </a:r>
            <a:r>
              <a:rPr lang="tr-TR" sz="3600" dirty="0">
                <a:latin typeface="Times New Roman" panose="02020603050405020304" pitchFamily="18" charset="0"/>
                <a:cs typeface="Times New Roman" panose="02020603050405020304" pitchFamily="18" charset="0"/>
              </a:rPr>
              <a:t>için,</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İmar Mevzuatı </a:t>
            </a:r>
            <a:r>
              <a:rPr lang="tr-TR" sz="3600" dirty="0">
                <a:latin typeface="Times New Roman" panose="02020603050405020304" pitchFamily="18" charset="0"/>
                <a:cs typeface="Times New Roman" panose="02020603050405020304" pitchFamily="18" charset="0"/>
              </a:rPr>
              <a:t>da</a:t>
            </a:r>
            <a:r>
              <a:rPr lang="tr-TR" sz="3600" b="1" dirty="0">
                <a:latin typeface="Times New Roman" panose="02020603050405020304" pitchFamily="18" charset="0"/>
                <a:cs typeface="Times New Roman" panose="02020603050405020304" pitchFamily="18" charset="0"/>
              </a:rPr>
              <a:t> dikkate alınır. </a:t>
            </a:r>
          </a:p>
          <a:p>
            <a:pPr algn="just"/>
            <a:r>
              <a:rPr lang="tr-TR" sz="3600" b="1" dirty="0">
                <a:latin typeface="Times New Roman" panose="02020603050405020304" pitchFamily="18" charset="0"/>
                <a:cs typeface="Times New Roman" panose="02020603050405020304" pitchFamily="18" charset="0"/>
              </a:rPr>
              <a:t>Mülkiyetin geçirilmesine ilişkin Hüküm, </a:t>
            </a:r>
            <a:r>
              <a:rPr lang="tr-TR" sz="3600" b="1" i="1" dirty="0">
                <a:latin typeface="Times New Roman" panose="02020603050405020304" pitchFamily="18" charset="0"/>
                <a:cs typeface="Times New Roman" panose="02020603050405020304" pitchFamily="18" charset="0"/>
              </a:rPr>
              <a:t>yenilik doğuran bir hüküm</a:t>
            </a:r>
            <a:r>
              <a:rPr lang="tr-TR" sz="3600" b="1" dirty="0">
                <a:latin typeface="Times New Roman" panose="02020603050405020304" pitchFamily="18" charset="0"/>
                <a:cs typeface="Times New Roman" panose="02020603050405020304" pitchFamily="18" charset="0"/>
              </a:rPr>
              <a:t> </a:t>
            </a:r>
            <a:r>
              <a:rPr lang="tr-TR" sz="3600" dirty="0">
                <a:latin typeface="Times New Roman" panose="02020603050405020304" pitchFamily="18" charset="0"/>
                <a:cs typeface="Times New Roman" panose="02020603050405020304" pitchFamily="18" charset="0"/>
              </a:rPr>
              <a:t>olup,</a:t>
            </a:r>
            <a:r>
              <a:rPr lang="tr-TR" sz="3600" b="1" dirty="0">
                <a:latin typeface="Times New Roman" panose="02020603050405020304" pitchFamily="18" charset="0"/>
                <a:cs typeface="Times New Roman" panose="02020603050405020304" pitchFamily="18" charset="0"/>
              </a:rPr>
              <a:t> Arazinin Mülkiyeti, </a:t>
            </a:r>
            <a:r>
              <a:rPr lang="tr-TR" sz="3600" b="1" i="1" dirty="0">
                <a:latin typeface="Times New Roman" panose="02020603050405020304" pitchFamily="18" charset="0"/>
                <a:cs typeface="Times New Roman" panose="02020603050405020304" pitchFamily="18" charset="0"/>
              </a:rPr>
              <a:t>Mahkemenin Kararının </a:t>
            </a:r>
            <a:r>
              <a:rPr lang="tr-TR" sz="3600" b="1" i="1" dirty="0" smtClean="0">
                <a:latin typeface="Times New Roman" panose="02020603050405020304" pitchFamily="18" charset="0"/>
                <a:cs typeface="Times New Roman" panose="02020603050405020304" pitchFamily="18" charset="0"/>
              </a:rPr>
              <a:t>kesinleşmesi </a:t>
            </a:r>
            <a:r>
              <a:rPr lang="tr-TR" sz="3600" dirty="0" smtClean="0">
                <a:latin typeface="Times New Roman" panose="02020603050405020304" pitchFamily="18" charset="0"/>
                <a:cs typeface="Times New Roman" panose="02020603050405020304" pitchFamily="18" charset="0"/>
              </a:rPr>
              <a:t>ile</a:t>
            </a:r>
            <a:r>
              <a:rPr lang="tr-TR" sz="3600" b="1" dirty="0" smtClean="0">
                <a:latin typeface="Times New Roman" panose="02020603050405020304" pitchFamily="18" charset="0"/>
                <a:cs typeface="Times New Roman" panose="02020603050405020304" pitchFamily="18" charset="0"/>
              </a:rPr>
              <a:t> </a:t>
            </a:r>
            <a:r>
              <a:rPr lang="tr-TR" sz="3600" b="1" dirty="0">
                <a:latin typeface="Times New Roman" panose="02020603050405020304" pitchFamily="18" charset="0"/>
                <a:cs typeface="Times New Roman" panose="02020603050405020304" pitchFamily="18" charset="0"/>
              </a:rPr>
              <a:t>Malzeme Sahibine geçer </a:t>
            </a:r>
            <a:r>
              <a:rPr lang="tr-TR" sz="3600" dirty="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yapılacak Tescil, açıklayıcıdır.</a:t>
            </a:r>
          </a:p>
          <a:p>
            <a:endParaRPr lang="tr-TR" dirty="0"/>
          </a:p>
        </p:txBody>
      </p:sp>
    </p:spTree>
    <p:extLst>
      <p:ext uri="{BB962C8B-B14F-4D97-AF65-F5344CB8AC3E}">
        <p14:creationId xmlns:p14="http://schemas.microsoft.com/office/powerpoint/2010/main" val="11159671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Yapıyı Malzeme Sahibinin Yaptırmış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Bir kimsenin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endi </a:t>
            </a:r>
            <a:r>
              <a:rPr lang="tr-TR" sz="3600" b="1" dirty="0">
                <a:latin typeface="Times New Roman" panose="02020603050405020304" pitchFamily="18" charset="0"/>
                <a:cs typeface="Times New Roman" panose="02020603050405020304" pitchFamily="18" charset="0"/>
              </a:rPr>
              <a:t>M</a:t>
            </a:r>
            <a:r>
              <a:rPr lang="tr-TR" sz="3600" b="1" dirty="0" smtClean="0">
                <a:latin typeface="Times New Roman" panose="02020603050405020304" pitchFamily="18" charset="0"/>
                <a:cs typeface="Times New Roman" panose="02020603050405020304" pitchFamily="18" charset="0"/>
              </a:rPr>
              <a:t>alzemesini </a:t>
            </a:r>
            <a:r>
              <a:rPr lang="tr-TR" sz="3600" b="1" dirty="0">
                <a:latin typeface="Times New Roman" panose="02020603050405020304" pitchFamily="18" charset="0"/>
                <a:cs typeface="Times New Roman" panose="02020603050405020304" pitchFamily="18" charset="0"/>
              </a:rPr>
              <a:t>B</a:t>
            </a:r>
            <a:r>
              <a:rPr lang="tr-TR" sz="3600" b="1" dirty="0" smtClean="0">
                <a:latin typeface="Times New Roman" panose="02020603050405020304" pitchFamily="18" charset="0"/>
                <a:cs typeface="Times New Roman" panose="02020603050405020304" pitchFamily="18" charset="0"/>
              </a:rPr>
              <a:t>aşkasının </a:t>
            </a:r>
            <a:r>
              <a:rPr lang="tr-TR" sz="3600" b="1" dirty="0">
                <a:latin typeface="Times New Roman" panose="02020603050405020304" pitchFamily="18" charset="0"/>
                <a:cs typeface="Times New Roman" panose="02020603050405020304" pitchFamily="18" charset="0"/>
              </a:rPr>
              <a:t>M</a:t>
            </a:r>
            <a:r>
              <a:rPr lang="tr-TR" sz="3600" b="1" dirty="0" smtClean="0">
                <a:latin typeface="Times New Roman" panose="02020603050405020304" pitchFamily="18" charset="0"/>
                <a:cs typeface="Times New Roman" panose="02020603050405020304" pitchFamily="18" charset="0"/>
              </a:rPr>
              <a:t>ülkiyetinde </a:t>
            </a:r>
            <a:r>
              <a:rPr lang="tr-TR" sz="3600" b="1" dirty="0">
                <a:latin typeface="Times New Roman" panose="02020603050405020304" pitchFamily="18" charset="0"/>
                <a:cs typeface="Times New Roman" panose="02020603050405020304" pitchFamily="18" charset="0"/>
              </a:rPr>
              <a:t>B</a:t>
            </a:r>
            <a:r>
              <a:rPr lang="tr-TR" sz="3600" b="1" dirty="0" smtClean="0">
                <a:latin typeface="Times New Roman" panose="02020603050405020304" pitchFamily="18" charset="0"/>
                <a:cs typeface="Times New Roman" panose="02020603050405020304" pitchFamily="18" charset="0"/>
              </a:rPr>
              <a:t>ulunan Arazideki Yapıda Kullanması, </a:t>
            </a:r>
            <a:r>
              <a:rPr lang="tr-TR" sz="3600" dirty="0" smtClean="0">
                <a:latin typeface="Times New Roman" panose="02020603050405020304" pitchFamily="18" charset="0"/>
                <a:cs typeface="Times New Roman" panose="02020603050405020304" pitchFamily="18" charset="0"/>
              </a:rPr>
              <a:t>uygulamada sık rastlanılan haldir. </a:t>
            </a:r>
          </a:p>
          <a:p>
            <a:pPr algn="just"/>
            <a:r>
              <a:rPr lang="tr-TR" sz="3600" dirty="0" smtClean="0">
                <a:latin typeface="Times New Roman" panose="02020603050405020304" pitchFamily="18" charset="0"/>
                <a:cs typeface="Times New Roman" panose="02020603050405020304" pitchFamily="18" charset="0"/>
              </a:rPr>
              <a:t>Ancak </a:t>
            </a:r>
            <a:r>
              <a:rPr lang="tr-TR" sz="3600" b="1" dirty="0" smtClean="0">
                <a:latin typeface="Times New Roman" panose="02020603050405020304" pitchFamily="18" charset="0"/>
                <a:cs typeface="Times New Roman" panose="02020603050405020304" pitchFamily="18" charset="0"/>
              </a:rPr>
              <a:t>Malzeme Sahibinin yaptırdığı Yapı, </a:t>
            </a:r>
            <a:r>
              <a:rPr lang="tr-TR" sz="3600" dirty="0" smtClean="0">
                <a:latin typeface="Times New Roman" panose="02020603050405020304" pitchFamily="18" charset="0"/>
                <a:cs typeface="Times New Roman" panose="02020603050405020304" pitchFamily="18" charset="0"/>
              </a:rPr>
              <a:t>«</a:t>
            </a:r>
            <a:r>
              <a:rPr lang="tr-TR" sz="3600" b="1" u="sng" dirty="0">
                <a:latin typeface="Times New Roman" panose="02020603050405020304" pitchFamily="18" charset="0"/>
                <a:cs typeface="Times New Roman" panose="02020603050405020304" pitchFamily="18" charset="0"/>
              </a:rPr>
              <a:t>G</a:t>
            </a:r>
            <a:r>
              <a:rPr lang="tr-TR" sz="3600" b="1" u="sng" dirty="0" smtClean="0">
                <a:latin typeface="Times New Roman" panose="02020603050405020304" pitchFamily="18" charset="0"/>
                <a:cs typeface="Times New Roman" panose="02020603050405020304" pitchFamily="18" charset="0"/>
              </a:rPr>
              <a:t>ecekondu»</a:t>
            </a:r>
            <a:r>
              <a:rPr lang="tr-TR" sz="3600" b="1" dirty="0" smtClean="0">
                <a:latin typeface="Times New Roman" panose="02020603050405020304" pitchFamily="18" charset="0"/>
                <a:cs typeface="Times New Roman" panose="02020603050405020304" pitchFamily="18" charset="0"/>
              </a:rPr>
              <a:t> niteliğini taşıyorsa </a:t>
            </a:r>
            <a:r>
              <a:rPr lang="tr-TR" sz="3600" dirty="0" smtClean="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775 sayılı </a:t>
            </a:r>
            <a:r>
              <a:rPr lang="tr-TR" sz="3600" b="1" u="sng" dirty="0" smtClean="0">
                <a:latin typeface="Times New Roman" panose="02020603050405020304" pitchFamily="18" charset="0"/>
                <a:cs typeface="Times New Roman" panose="02020603050405020304" pitchFamily="18" charset="0"/>
              </a:rPr>
              <a:t>Gecekondu Kanunu’nun kapsamına</a:t>
            </a:r>
            <a:r>
              <a:rPr lang="tr-TR" sz="3600" b="1" dirty="0" smtClean="0">
                <a:latin typeface="Times New Roman" panose="02020603050405020304" pitchFamily="18" charset="0"/>
                <a:cs typeface="Times New Roman" panose="02020603050405020304" pitchFamily="18" charset="0"/>
              </a:rPr>
              <a:t> giriyorsa, uyuşmazlık, </a:t>
            </a:r>
            <a:r>
              <a:rPr lang="tr-TR" sz="3600" b="1" i="1" dirty="0" smtClean="0">
                <a:latin typeface="Times New Roman" panose="02020603050405020304" pitchFamily="18" charset="0"/>
                <a:cs typeface="Times New Roman" panose="02020603050405020304" pitchFamily="18" charset="0"/>
              </a:rPr>
              <a:t>bu Kanuna göre </a:t>
            </a:r>
            <a:r>
              <a:rPr lang="tr-TR" sz="3600" b="1" dirty="0" smtClean="0">
                <a:latin typeface="Times New Roman" panose="02020603050405020304" pitchFamily="18" charset="0"/>
                <a:cs typeface="Times New Roman" panose="02020603050405020304" pitchFamily="18" charset="0"/>
              </a:rPr>
              <a:t>çözümlenir. </a:t>
            </a:r>
          </a:p>
          <a:p>
            <a:pPr marL="0" indent="0" algn="just">
              <a:buNone/>
            </a:pPr>
            <a:endParaRPr lang="tr-TR" sz="3600" dirty="0" smtClean="0"/>
          </a:p>
          <a:p>
            <a:pPr algn="just"/>
            <a:endParaRPr lang="tr-TR" sz="2400" dirty="0" smtClean="0"/>
          </a:p>
        </p:txBody>
      </p:sp>
    </p:spTree>
    <p:extLst>
      <p:ext uri="{BB962C8B-B14F-4D97-AF65-F5344CB8AC3E}">
        <p14:creationId xmlns:p14="http://schemas.microsoft.com/office/powerpoint/2010/main" val="404600088"/>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Bir kimse kendisine ait malzemeyi özel mülkiyet konusu olmayan, MK 715 anlamında Devletin hüküm ve tasarrufu altındaki bir arazide yaptırdığı yapıda kullanmışsa</a:t>
            </a:r>
            <a:r>
              <a:rPr lang="tr-TR" sz="3200" dirty="0">
                <a:latin typeface="Times New Roman" panose="02020603050405020304" pitchFamily="18" charset="0"/>
                <a:cs typeface="Times New Roman" panose="02020603050405020304" pitchFamily="18" charset="0"/>
              </a:rPr>
              <a:t>, yine Haksız Yapıya ilişkin hükümler uygulanmaz. </a:t>
            </a:r>
          </a:p>
          <a:p>
            <a:pPr algn="just"/>
            <a:r>
              <a:rPr lang="tr-TR" sz="3200" dirty="0">
                <a:latin typeface="Times New Roman" panose="02020603050405020304" pitchFamily="18" charset="0"/>
                <a:cs typeface="Times New Roman" panose="02020603050405020304" pitchFamily="18" charset="0"/>
              </a:rPr>
              <a:t>Yapıyı yaptıran kimse, </a:t>
            </a:r>
            <a:r>
              <a:rPr lang="tr-TR" sz="3200" b="1" dirty="0">
                <a:latin typeface="Times New Roman" panose="02020603050405020304" pitchFamily="18" charset="0"/>
                <a:cs typeface="Times New Roman" panose="02020603050405020304" pitchFamily="18" charset="0"/>
              </a:rPr>
              <a:t>Arazinin Paydaşı </a:t>
            </a:r>
            <a:r>
              <a:rPr lang="tr-TR" sz="3200" dirty="0">
                <a:latin typeface="Times New Roman" panose="02020603050405020304" pitchFamily="18" charset="0"/>
                <a:cs typeface="Times New Roman" panose="02020603050405020304" pitchFamily="18" charset="0"/>
              </a:rPr>
              <a:t>veya </a:t>
            </a:r>
            <a:r>
              <a:rPr lang="tr-TR" sz="3200" b="1" dirty="0">
                <a:latin typeface="Times New Roman" panose="02020603050405020304" pitchFamily="18" charset="0"/>
                <a:cs typeface="Times New Roman" panose="02020603050405020304" pitchFamily="18" charset="0"/>
              </a:rPr>
              <a:t>Elbirliği Halindeki Maliklerinden biri </a:t>
            </a:r>
            <a:r>
              <a:rPr lang="tr-TR" sz="3200" dirty="0">
                <a:latin typeface="Times New Roman" panose="02020603050405020304" pitchFamily="18" charset="0"/>
                <a:cs typeface="Times New Roman" panose="02020603050405020304" pitchFamily="18" charset="0"/>
              </a:rPr>
              <a:t>de olsa, yine </a:t>
            </a:r>
            <a:r>
              <a:rPr lang="tr-TR" sz="3200" b="1" dirty="0">
                <a:latin typeface="Times New Roman" panose="02020603050405020304" pitchFamily="18" charset="0"/>
                <a:cs typeface="Times New Roman" panose="02020603050405020304" pitchFamily="18" charset="0"/>
              </a:rPr>
              <a:t>Haksız İnşaata ilişkin hükümler </a:t>
            </a:r>
            <a:r>
              <a:rPr lang="tr-TR" dirty="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MK</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m. </a:t>
            </a:r>
            <a:r>
              <a:rPr lang="tr-TR" i="1" dirty="0" smtClean="0">
                <a:latin typeface="Times New Roman" panose="02020603050405020304" pitchFamily="18" charset="0"/>
                <a:cs typeface="Times New Roman" panose="02020603050405020304" pitchFamily="18" charset="0"/>
              </a:rPr>
              <a:t>722 </a:t>
            </a:r>
            <a:r>
              <a:rPr lang="tr-TR" i="1" dirty="0">
                <a:latin typeface="Times New Roman" panose="02020603050405020304" pitchFamily="18" charset="0"/>
                <a:cs typeface="Times New Roman" panose="02020603050405020304" pitchFamily="18" charset="0"/>
              </a:rPr>
              <a:t>– 724</a:t>
            </a:r>
            <a:r>
              <a:rPr lang="tr-TR"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uygulanır. </a:t>
            </a:r>
          </a:p>
          <a:p>
            <a:pPr marL="0" indent="0">
              <a:buNone/>
            </a:pPr>
            <a:endParaRPr lang="tr-TR" dirty="0"/>
          </a:p>
        </p:txBody>
      </p:sp>
    </p:spTree>
    <p:extLst>
      <p:ext uri="{BB962C8B-B14F-4D97-AF65-F5344CB8AC3E}">
        <p14:creationId xmlns:p14="http://schemas.microsoft.com/office/powerpoint/2010/main" val="31522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Haksız Yapının Ortaya Çıkma Şekilleri </a:t>
            </a:r>
            <a:endParaRPr lang="tr-TR" b="1" dirty="0">
              <a:latin typeface="+mn-lt"/>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Bu tanımdan da anlaşılacağı gibi, Haksız Yapı, üç şekilde ortaya çıkabilir: </a:t>
            </a:r>
          </a:p>
          <a:p>
            <a:pPr algn="just"/>
            <a:r>
              <a:rPr lang="tr-TR" b="1" dirty="0" smtClean="0">
                <a:latin typeface="Times New Roman" panose="02020603050405020304" pitchFamily="18" charset="0"/>
                <a:cs typeface="Times New Roman" panose="02020603050405020304" pitchFamily="18" charset="0"/>
              </a:rPr>
              <a:t>1</a:t>
            </a:r>
            <a:r>
              <a:rPr lang="tr-TR" dirty="0" smtClean="0">
                <a:latin typeface="Times New Roman" panose="02020603050405020304" pitchFamily="18" charset="0"/>
                <a:cs typeface="Times New Roman" panose="02020603050405020304" pitchFamily="18" charset="0"/>
              </a:rPr>
              <a:t>)Yapı Malikinin Başkasının Malzemesini Kendi Arazisindeki Yapıda Kullanması (</a:t>
            </a:r>
            <a:r>
              <a:rPr lang="tr-TR" b="1" i="1" dirty="0" smtClean="0">
                <a:latin typeface="Times New Roman" panose="02020603050405020304" pitchFamily="18" charset="0"/>
                <a:cs typeface="Times New Roman" panose="02020603050405020304" pitchFamily="18" charset="0"/>
              </a:rPr>
              <a:t>Yapıyı Arazi Malikinin Yaptırmış Olması) </a:t>
            </a:r>
          </a:p>
          <a:p>
            <a:r>
              <a:rPr lang="tr-TR" b="1" dirty="0" smtClean="0">
                <a:latin typeface="Times New Roman" panose="02020603050405020304" pitchFamily="18" charset="0"/>
                <a:cs typeface="Times New Roman" panose="02020603050405020304" pitchFamily="18" charset="0"/>
              </a:rPr>
              <a:t>2)</a:t>
            </a:r>
            <a:r>
              <a:rPr lang="tr-TR" dirty="0" smtClean="0">
                <a:latin typeface="Times New Roman" panose="02020603050405020304" pitchFamily="18" charset="0"/>
                <a:cs typeface="Times New Roman" panose="02020603050405020304" pitchFamily="18" charset="0"/>
              </a:rPr>
              <a:t> Yapı Malikinin Kendi Malzemesini Başkasının Arazisindeki Yapıda Kullanması (</a:t>
            </a:r>
            <a:r>
              <a:rPr lang="tr-TR" b="1" i="1" dirty="0" smtClean="0">
                <a:latin typeface="Times New Roman" panose="02020603050405020304" pitchFamily="18" charset="0"/>
                <a:cs typeface="Times New Roman" panose="02020603050405020304" pitchFamily="18" charset="0"/>
              </a:rPr>
              <a:t>Yapıyı Malzeme Sahibinin Yaptırmış Olması)</a:t>
            </a:r>
          </a:p>
          <a:p>
            <a:pPr algn="just"/>
            <a:r>
              <a:rPr lang="tr-TR" b="1" dirty="0" smtClean="0">
                <a:latin typeface="Times New Roman" panose="02020603050405020304" pitchFamily="18" charset="0"/>
                <a:cs typeface="Times New Roman" panose="02020603050405020304" pitchFamily="18" charset="0"/>
              </a:rPr>
              <a:t>3</a:t>
            </a:r>
            <a:r>
              <a:rPr lang="tr-TR" dirty="0" smtClean="0">
                <a:latin typeface="Times New Roman" panose="02020603050405020304" pitchFamily="18" charset="0"/>
                <a:cs typeface="Times New Roman" panose="02020603050405020304" pitchFamily="18" charset="0"/>
              </a:rPr>
              <a:t>)Üçüncü Bir Kişinin Başkasının Malzemesini Başkasının Arazisindeki Yapıda Kullanması </a:t>
            </a:r>
            <a:r>
              <a:rPr lang="tr-TR" b="1" dirty="0" smtClean="0">
                <a:latin typeface="Times New Roman" panose="02020603050405020304" pitchFamily="18" charset="0"/>
                <a:cs typeface="Times New Roman" panose="02020603050405020304" pitchFamily="18" charset="0"/>
              </a:rPr>
              <a:t>(</a:t>
            </a:r>
            <a:r>
              <a:rPr lang="tr-TR" b="1" i="1" dirty="0" smtClean="0">
                <a:latin typeface="Times New Roman" panose="02020603050405020304" pitchFamily="18" charset="0"/>
                <a:cs typeface="Times New Roman" panose="02020603050405020304" pitchFamily="18" charset="0"/>
              </a:rPr>
              <a:t>Yapıyı Bir Üçüncü Kişinin Yaptırmış Olması</a:t>
            </a:r>
            <a:r>
              <a:rPr lang="tr-TR" b="1" dirty="0" smtClean="0">
                <a:latin typeface="Times New Roman" panose="02020603050405020304" pitchFamily="18" charset="0"/>
                <a:cs typeface="Times New Roman" panose="02020603050405020304" pitchFamily="18" charset="0"/>
              </a:rPr>
              <a:t>)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171460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Bir kimse kendi Malzemesiyle haksız olarak başkasının Arazisine Yapı yaptırmışsa</a:t>
            </a:r>
            <a:r>
              <a:rPr lang="tr-TR" b="1" dirty="0" smtClean="0">
                <a:latin typeface="Times New Roman" panose="02020603050405020304" pitchFamily="18" charset="0"/>
                <a:cs typeface="Times New Roman" panose="02020603050405020304" pitchFamily="18" charset="0"/>
              </a:rPr>
              <a:t>, Arazi Malikinin,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alzemenin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ökülerek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aldırılmasını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alep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tme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 vardır. </a:t>
            </a:r>
          </a:p>
          <a:p>
            <a:pPr algn="just"/>
            <a:r>
              <a:rPr lang="tr-TR" b="1" dirty="0" smtClean="0">
                <a:latin typeface="Times New Roman" panose="02020603050405020304" pitchFamily="18" charset="0"/>
                <a:cs typeface="Times New Roman" panose="02020603050405020304" pitchFamily="18" charset="0"/>
              </a:rPr>
              <a:t>Malzemenin sökülerek kaldırılması istenmediği ya da şartları gerçekleşmediği için istenemediği takdirde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Malzeme Sahibinin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İyiniyetli olup olmamasına göre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Malzeme için Tazminat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Arazinin Mülkiyetinin kendisine geçirilmesi talebi söz konusu olur. </a:t>
            </a:r>
          </a:p>
          <a:p>
            <a:pPr algn="just"/>
            <a:r>
              <a:rPr lang="tr-TR" dirty="0" smtClean="0">
                <a:latin typeface="Times New Roman" panose="02020603050405020304" pitchFamily="18" charset="0"/>
                <a:cs typeface="Times New Roman" panose="02020603050405020304" pitchFamily="18" charset="0"/>
              </a:rPr>
              <a:t>Bu durumda, </a:t>
            </a:r>
            <a:r>
              <a:rPr lang="tr-TR" b="1" dirty="0" smtClean="0">
                <a:latin typeface="Times New Roman" panose="02020603050405020304" pitchFamily="18" charset="0"/>
                <a:cs typeface="Times New Roman" panose="02020603050405020304" pitchFamily="18" charset="0"/>
              </a:rPr>
              <a:t>Arazi Maliki </a:t>
            </a:r>
            <a:r>
              <a:rPr lang="tr-TR" dirty="0" smtClean="0">
                <a:latin typeface="Times New Roman" panose="02020603050405020304" pitchFamily="18" charset="0"/>
                <a:cs typeface="Times New Roman" panose="02020603050405020304" pitchFamily="18" charset="0"/>
              </a:rPr>
              <a:t>de </a:t>
            </a:r>
            <a:r>
              <a:rPr lang="tr-TR" b="1" i="1" dirty="0" smtClean="0">
                <a:latin typeface="Times New Roman" panose="02020603050405020304" pitchFamily="18" charset="0"/>
                <a:cs typeface="Times New Roman" panose="02020603050405020304" pitchFamily="18" charset="0"/>
              </a:rPr>
              <a:t>Arazinin Mülkiyetinin Malzeme Sahibine geçirilmesini talep hakkına </a:t>
            </a:r>
            <a:r>
              <a:rPr lang="tr-TR" b="1" dirty="0" smtClean="0">
                <a:latin typeface="Times New Roman" panose="02020603050405020304" pitchFamily="18" charset="0"/>
                <a:cs typeface="Times New Roman" panose="02020603050405020304" pitchFamily="18" charset="0"/>
              </a:rPr>
              <a:t>sahiptir.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318324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Arazi Malikinin Malzemenin Sökülüp Kaldırılması Talebi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b="1" i="1" dirty="0" smtClean="0">
                <a:latin typeface="Times New Roman" panose="02020603050405020304" pitchFamily="18" charset="0"/>
                <a:cs typeface="Times New Roman" panose="02020603050405020304" pitchFamily="18" charset="0"/>
              </a:rPr>
              <a:t>Eğer bir kimse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endi </a:t>
            </a:r>
            <a:r>
              <a:rPr lang="tr-TR" b="1" i="1" dirty="0">
                <a:latin typeface="Times New Roman" panose="02020603050405020304" pitchFamily="18" charset="0"/>
                <a:cs typeface="Times New Roman" panose="02020603050405020304" pitchFamily="18" charset="0"/>
              </a:rPr>
              <a:t>M</a:t>
            </a:r>
            <a:r>
              <a:rPr lang="tr-TR" b="1" i="1" dirty="0" smtClean="0">
                <a:latin typeface="Times New Roman" panose="02020603050405020304" pitchFamily="18" charset="0"/>
                <a:cs typeface="Times New Roman" panose="02020603050405020304" pitchFamily="18" charset="0"/>
              </a:rPr>
              <a:t>alzemesini </a:t>
            </a:r>
            <a:r>
              <a:rPr lang="tr-TR" b="1" i="1" dirty="0">
                <a:latin typeface="Times New Roman" panose="02020603050405020304" pitchFamily="18" charset="0"/>
                <a:cs typeface="Times New Roman" panose="02020603050405020304" pitchFamily="18" charset="0"/>
              </a:rPr>
              <a:t>B</a:t>
            </a:r>
            <a:r>
              <a:rPr lang="tr-TR" b="1" i="1" dirty="0" smtClean="0">
                <a:latin typeface="Times New Roman" panose="02020603050405020304" pitchFamily="18" charset="0"/>
                <a:cs typeface="Times New Roman" panose="02020603050405020304" pitchFamily="18" charset="0"/>
              </a:rPr>
              <a:t>aşkasının Arazisinde yaptırdığı Yapıda kullanırsa</a:t>
            </a:r>
            <a:r>
              <a:rPr lang="tr-TR" b="1" dirty="0" smtClean="0">
                <a:latin typeface="Times New Roman" panose="02020603050405020304" pitchFamily="18" charset="0"/>
                <a:cs typeface="Times New Roman" panose="02020603050405020304" pitchFamily="18" charset="0"/>
              </a:rPr>
              <a:t>, Malzeme </a:t>
            </a:r>
            <a:r>
              <a:rPr lang="tr-TR" dirty="0" smtClean="0">
                <a:latin typeface="Times New Roman" panose="02020603050405020304" pitchFamily="18" charset="0"/>
                <a:cs typeface="Times New Roman" panose="02020603050405020304" pitchFamily="18" charset="0"/>
              </a:rPr>
              <a:t>artık</a:t>
            </a:r>
            <a:r>
              <a:rPr lang="tr-TR" b="1" dirty="0" smtClean="0">
                <a:latin typeface="Times New Roman" panose="02020603050405020304" pitchFamily="18" charset="0"/>
                <a:cs typeface="Times New Roman" panose="02020603050405020304" pitchFamily="18" charset="0"/>
              </a:rPr>
              <a:t> Arazinin </a:t>
            </a:r>
            <a:r>
              <a:rPr lang="tr-TR" b="1" dirty="0">
                <a:latin typeface="Times New Roman" panose="02020603050405020304" pitchFamily="18" charset="0"/>
                <a:cs typeface="Times New Roman" panose="02020603050405020304" pitchFamily="18" charset="0"/>
              </a:rPr>
              <a:t>B</a:t>
            </a:r>
            <a:r>
              <a:rPr lang="tr-TR" b="1" dirty="0" smtClean="0">
                <a:latin typeface="Times New Roman" panose="02020603050405020304" pitchFamily="18" charset="0"/>
                <a:cs typeface="Times New Roman" panose="02020603050405020304" pitchFamily="18" charset="0"/>
              </a:rPr>
              <a:t>ütünleyici </a:t>
            </a:r>
            <a:r>
              <a:rPr lang="tr-TR" b="1" dirty="0">
                <a:latin typeface="Times New Roman" panose="02020603050405020304" pitchFamily="18" charset="0"/>
                <a:cs typeface="Times New Roman" panose="02020603050405020304" pitchFamily="18" charset="0"/>
              </a:rPr>
              <a:t>P</a:t>
            </a:r>
            <a:r>
              <a:rPr lang="tr-TR" b="1" dirty="0" smtClean="0">
                <a:latin typeface="Times New Roman" panose="02020603050405020304" pitchFamily="18" charset="0"/>
                <a:cs typeface="Times New Roman" panose="02020603050405020304" pitchFamily="18" charset="0"/>
              </a:rPr>
              <a:t>arçası durumuna gelmiştir </a:t>
            </a:r>
            <a:r>
              <a:rPr lang="tr-TR" dirty="0" smtClean="0">
                <a:latin typeface="Times New Roman" panose="02020603050405020304" pitchFamily="18" charset="0"/>
                <a:cs typeface="Times New Roman" panose="02020603050405020304" pitchFamily="18" charset="0"/>
              </a:rPr>
              <a:t>ve</a:t>
            </a:r>
            <a:r>
              <a:rPr lang="tr-TR" b="1" dirty="0" smtClean="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bu nedenle,</a:t>
            </a:r>
            <a:r>
              <a:rPr lang="tr-TR" b="1" dirty="0" smtClean="0">
                <a:latin typeface="Times New Roman" panose="02020603050405020304" pitchFamily="18" charset="0"/>
                <a:cs typeface="Times New Roman" panose="02020603050405020304" pitchFamily="18" charset="0"/>
              </a:rPr>
              <a:t> Arazi Maliki,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alzemenin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sahibi olur. </a:t>
            </a:r>
          </a:p>
          <a:p>
            <a:pPr algn="just"/>
            <a:r>
              <a:rPr lang="tr-TR" dirty="0" smtClean="0">
                <a:latin typeface="Times New Roman" panose="02020603050405020304" pitchFamily="18" charset="0"/>
                <a:cs typeface="Times New Roman" panose="02020603050405020304" pitchFamily="18" charset="0"/>
              </a:rPr>
              <a:t>Fakat, </a:t>
            </a:r>
            <a:r>
              <a:rPr lang="tr-TR" b="1" i="1" dirty="0" smtClean="0">
                <a:latin typeface="Times New Roman" panose="02020603050405020304" pitchFamily="18" charset="0"/>
                <a:cs typeface="Times New Roman" panose="02020603050405020304" pitchFamily="18" charset="0"/>
              </a:rPr>
              <a:t>Arazi Malikinin rızası olmaksızın yapılan Yapılarda, yapının kaldırılması aşırı zarara yol açmıyorsa</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Arazi Maliki</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Malzemenin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ökülüp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aldırılmasını talep edebilir. </a:t>
            </a:r>
          </a:p>
          <a:p>
            <a:pPr algn="just"/>
            <a:r>
              <a:rPr lang="tr-TR" dirty="0" smtClean="0">
                <a:latin typeface="Times New Roman" panose="02020603050405020304" pitchFamily="18" charset="0"/>
                <a:cs typeface="Times New Roman" panose="02020603050405020304" pitchFamily="18" charset="0"/>
              </a:rPr>
              <a:t>Bu durumda, Kaldırma gideri,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alzeme Sahibine ait olur (</a:t>
            </a:r>
            <a:r>
              <a:rPr lang="tr-TR" i="1" dirty="0" smtClean="0">
                <a:latin typeface="Times New Roman" panose="02020603050405020304" pitchFamily="18" charset="0"/>
                <a:cs typeface="Times New Roman" panose="02020603050405020304" pitchFamily="18" charset="0"/>
              </a:rPr>
              <a:t>MK m. 722 / III</a:t>
            </a:r>
            <a:r>
              <a:rPr lang="tr-TR" dirty="0" smtClean="0">
                <a:latin typeface="Times New Roman" panose="02020603050405020304" pitchFamily="18" charset="0"/>
                <a:cs typeface="Times New Roman" panose="02020603050405020304" pitchFamily="18" charset="0"/>
              </a:rPr>
              <a:t>). </a:t>
            </a:r>
            <a:endParaRPr lang="tr-TR" dirty="0">
              <a:latin typeface="Times New Roman" panose="02020603050405020304" pitchFamily="18" charset="0"/>
              <a:cs typeface="Times New Roman" panose="02020603050405020304" pitchFamily="18" charset="0"/>
            </a:endParaRPr>
          </a:p>
          <a:p>
            <a:pPr marL="0" indent="0" algn="just">
              <a:buNone/>
            </a:pPr>
            <a:endParaRPr lang="tr-TR" sz="3200" dirty="0"/>
          </a:p>
        </p:txBody>
      </p:sp>
    </p:spTree>
    <p:extLst>
      <p:ext uri="{BB962C8B-B14F-4D97-AF65-F5344CB8AC3E}">
        <p14:creationId xmlns:p14="http://schemas.microsoft.com/office/powerpoint/2010/main" val="52102636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Malzemenin sökülüp kaldırılmasına rağmen Arazi Malikinin bir zararı varsa</a:t>
            </a:r>
            <a:r>
              <a:rPr lang="tr-TR" sz="3600" dirty="0" smtClean="0">
                <a:latin typeface="Times New Roman" panose="02020603050405020304" pitchFamily="18" charset="0"/>
                <a:cs typeface="Times New Roman" panose="02020603050405020304" pitchFamily="18" charset="0"/>
              </a:rPr>
              <a:t>, bu </a:t>
            </a:r>
            <a:r>
              <a:rPr lang="tr-TR" sz="3600" b="1" dirty="0" smtClean="0">
                <a:latin typeface="Times New Roman" panose="02020603050405020304" pitchFamily="18" charset="0"/>
                <a:cs typeface="Times New Roman" panose="02020603050405020304" pitchFamily="18" charset="0"/>
              </a:rPr>
              <a:t>Zarar,</a:t>
            </a:r>
            <a:r>
              <a:rPr lang="tr-TR" sz="3600" dirty="0" smtClean="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H</a:t>
            </a:r>
            <a:r>
              <a:rPr lang="tr-TR" sz="3600" b="1" i="1" dirty="0" smtClean="0">
                <a:latin typeface="Times New Roman" panose="02020603050405020304" pitchFamily="18" charset="0"/>
                <a:cs typeface="Times New Roman" panose="02020603050405020304" pitchFamily="18" charset="0"/>
              </a:rPr>
              <a:t>aksız </a:t>
            </a:r>
            <a:r>
              <a:rPr lang="tr-TR" sz="3600" b="1" i="1" dirty="0">
                <a:latin typeface="Times New Roman" panose="02020603050405020304" pitchFamily="18" charset="0"/>
                <a:cs typeface="Times New Roman" panose="02020603050405020304" pitchFamily="18" charset="0"/>
              </a:rPr>
              <a:t>F</a:t>
            </a:r>
            <a:r>
              <a:rPr lang="tr-TR" sz="3600" b="1" i="1" dirty="0" smtClean="0">
                <a:latin typeface="Times New Roman" panose="02020603050405020304" pitchFamily="18" charset="0"/>
                <a:cs typeface="Times New Roman" panose="02020603050405020304" pitchFamily="18" charset="0"/>
              </a:rPr>
              <a:t>iile </a:t>
            </a:r>
            <a:r>
              <a:rPr lang="tr-TR" sz="3600" dirty="0" smtClean="0">
                <a:latin typeface="Times New Roman" panose="02020603050405020304" pitchFamily="18" charset="0"/>
                <a:cs typeface="Times New Roman" panose="02020603050405020304" pitchFamily="18" charset="0"/>
              </a:rPr>
              <a:t>veya </a:t>
            </a:r>
            <a:r>
              <a:rPr lang="tr-TR" sz="3600" b="1" i="1" dirty="0" smtClean="0">
                <a:latin typeface="Times New Roman" panose="02020603050405020304" pitchFamily="18" charset="0"/>
                <a:cs typeface="Times New Roman" panose="02020603050405020304" pitchFamily="18" charset="0"/>
              </a:rPr>
              <a:t>Vekâletsiz </a:t>
            </a:r>
            <a:r>
              <a:rPr lang="tr-TR" sz="3600" b="1" i="1" dirty="0">
                <a:latin typeface="Times New Roman" panose="02020603050405020304" pitchFamily="18" charset="0"/>
                <a:cs typeface="Times New Roman" panose="02020603050405020304" pitchFamily="18" charset="0"/>
              </a:rPr>
              <a:t>İ</a:t>
            </a:r>
            <a:r>
              <a:rPr lang="tr-TR" sz="3600" b="1" i="1" dirty="0" smtClean="0">
                <a:latin typeface="Times New Roman" panose="02020603050405020304" pitchFamily="18" charset="0"/>
                <a:cs typeface="Times New Roman" panose="02020603050405020304" pitchFamily="18" charset="0"/>
              </a:rPr>
              <a:t>ş </a:t>
            </a:r>
            <a:r>
              <a:rPr lang="tr-TR" sz="3600" b="1" i="1" dirty="0">
                <a:latin typeface="Times New Roman" panose="02020603050405020304" pitchFamily="18" charset="0"/>
                <a:cs typeface="Times New Roman" panose="02020603050405020304" pitchFamily="18" charset="0"/>
              </a:rPr>
              <a:t>G</a:t>
            </a:r>
            <a:r>
              <a:rPr lang="tr-TR" sz="3600" b="1" i="1" dirty="0" smtClean="0">
                <a:latin typeface="Times New Roman" panose="02020603050405020304" pitchFamily="18" charset="0"/>
                <a:cs typeface="Times New Roman" panose="02020603050405020304" pitchFamily="18" charset="0"/>
              </a:rPr>
              <a:t>örmeye ilişkin Hükümlere </a:t>
            </a:r>
            <a:r>
              <a:rPr lang="tr-TR" sz="3600" dirty="0" smtClean="0">
                <a:latin typeface="Times New Roman" panose="02020603050405020304" pitchFamily="18" charset="0"/>
                <a:cs typeface="Times New Roman" panose="02020603050405020304" pitchFamily="18" charset="0"/>
              </a:rPr>
              <a:t>göre </a:t>
            </a:r>
            <a:r>
              <a:rPr lang="tr-TR" sz="3600" b="1" dirty="0" smtClean="0">
                <a:latin typeface="Times New Roman" panose="02020603050405020304" pitchFamily="18" charset="0"/>
                <a:cs typeface="Times New Roman" panose="02020603050405020304" pitchFamily="18" charset="0"/>
              </a:rPr>
              <a:t>istenir. </a:t>
            </a:r>
          </a:p>
          <a:p>
            <a:pPr algn="just"/>
            <a:r>
              <a:rPr lang="tr-TR" sz="3600" b="1" i="1" dirty="0" smtClean="0">
                <a:latin typeface="Times New Roman" panose="02020603050405020304" pitchFamily="18" charset="0"/>
                <a:cs typeface="Times New Roman" panose="02020603050405020304" pitchFamily="18" charset="0"/>
              </a:rPr>
              <a:t>Arazi üzerindeki Zilyetliği, </a:t>
            </a:r>
            <a:r>
              <a:rPr lang="tr-TR" sz="3600" b="1" i="1" dirty="0" err="1">
                <a:latin typeface="Times New Roman" panose="02020603050405020304" pitchFamily="18" charset="0"/>
                <a:cs typeface="Times New Roman" panose="02020603050405020304" pitchFamily="18" charset="0"/>
              </a:rPr>
              <a:t>K</a:t>
            </a:r>
            <a:r>
              <a:rPr lang="tr-TR" sz="3600" b="1" i="1" dirty="0" err="1" smtClean="0">
                <a:latin typeface="Times New Roman" panose="02020603050405020304" pitchFamily="18" charset="0"/>
                <a:cs typeface="Times New Roman" panose="02020603050405020304" pitchFamily="18" charset="0"/>
              </a:rPr>
              <a:t>ötüniyete</a:t>
            </a:r>
            <a:r>
              <a:rPr lang="tr-TR" sz="3600" b="1" i="1" dirty="0" smtClean="0">
                <a:latin typeface="Times New Roman" panose="02020603050405020304" pitchFamily="18" charset="0"/>
                <a:cs typeface="Times New Roman" panose="02020603050405020304" pitchFamily="18" charset="0"/>
              </a:rPr>
              <a:t> dayanan Malzeme Sahibi</a:t>
            </a:r>
            <a:r>
              <a:rPr lang="tr-TR" sz="3600" dirty="0" smtClean="0">
                <a:latin typeface="Times New Roman" panose="02020603050405020304" pitchFamily="18" charset="0"/>
                <a:cs typeface="Times New Roman" panose="02020603050405020304" pitchFamily="18" charset="0"/>
              </a:rPr>
              <a:t>, Yapıyı boşalttığı kadar </a:t>
            </a:r>
            <a:r>
              <a:rPr lang="tr-TR" sz="3600" b="1" dirty="0" err="1" smtClean="0">
                <a:latin typeface="Times New Roman" panose="02020603050405020304" pitchFamily="18" charset="0"/>
                <a:cs typeface="Times New Roman" panose="02020603050405020304" pitchFamily="18" charset="0"/>
              </a:rPr>
              <a:t>Ecrimisil</a:t>
            </a:r>
            <a:r>
              <a:rPr lang="tr-TR" sz="3600" dirty="0" smtClean="0">
                <a:latin typeface="Times New Roman" panose="02020603050405020304" pitchFamily="18" charset="0"/>
                <a:cs typeface="Times New Roman" panose="02020603050405020304" pitchFamily="18" charset="0"/>
              </a:rPr>
              <a:t> de </a:t>
            </a:r>
            <a:r>
              <a:rPr lang="tr-TR" sz="3600" b="1" dirty="0" smtClean="0">
                <a:latin typeface="Times New Roman" panose="02020603050405020304" pitchFamily="18" charset="0"/>
                <a:cs typeface="Times New Roman" panose="02020603050405020304" pitchFamily="18" charset="0"/>
              </a:rPr>
              <a:t>ödemek zorundadır. </a:t>
            </a:r>
          </a:p>
        </p:txBody>
      </p:sp>
    </p:spTree>
    <p:extLst>
      <p:ext uri="{BB962C8B-B14F-4D97-AF65-F5344CB8AC3E}">
        <p14:creationId xmlns:p14="http://schemas.microsoft.com/office/powerpoint/2010/main" val="278446667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200" b="1" i="1" dirty="0">
                <a:latin typeface="Times New Roman" panose="02020603050405020304" pitchFamily="18" charset="0"/>
                <a:cs typeface="Times New Roman" panose="02020603050405020304" pitchFamily="18" charset="0"/>
              </a:rPr>
              <a:t>Yapı, Arazi Malikinin açık veya örtülü rızası ile yapılmışsa, </a:t>
            </a:r>
            <a:r>
              <a:rPr lang="tr-TR" sz="3200" dirty="0" smtClean="0">
                <a:latin typeface="Times New Roman" panose="02020603050405020304" pitchFamily="18" charset="0"/>
                <a:cs typeface="Times New Roman" panose="02020603050405020304" pitchFamily="18" charset="0"/>
              </a:rPr>
              <a:t>Malzemenin </a:t>
            </a:r>
            <a:r>
              <a:rPr lang="tr-TR" sz="3200" dirty="0">
                <a:latin typeface="Times New Roman" panose="02020603050405020304" pitchFamily="18" charset="0"/>
                <a:cs typeface="Times New Roman" panose="02020603050405020304" pitchFamily="18" charset="0"/>
              </a:rPr>
              <a:t>sökülüp kaldırılması istenemez. </a:t>
            </a:r>
          </a:p>
          <a:p>
            <a:pPr algn="just"/>
            <a:r>
              <a:rPr lang="tr-TR" sz="3200" b="1" dirty="0">
                <a:latin typeface="Times New Roman" panose="02020603050405020304" pitchFamily="18" charset="0"/>
                <a:cs typeface="Times New Roman" panose="02020603050405020304" pitchFamily="18" charset="0"/>
              </a:rPr>
              <a:t>5.7.1944 tarihli ve 12 / 26 sayılı İçtihadı Birleştirme Kararına göre</a:t>
            </a:r>
            <a:r>
              <a:rPr lang="tr-TR" sz="3200" dirty="0">
                <a:latin typeface="Times New Roman" panose="02020603050405020304" pitchFamily="18" charset="0"/>
                <a:cs typeface="Times New Roman" panose="02020603050405020304" pitchFamily="18" charset="0"/>
              </a:rPr>
              <a:t>, bir </a:t>
            </a:r>
            <a:r>
              <a:rPr lang="tr-TR" sz="3200" b="1" dirty="0" smtClean="0">
                <a:latin typeface="Times New Roman" panose="02020603050405020304" pitchFamily="18" charset="0"/>
                <a:cs typeface="Times New Roman" panose="02020603050405020304" pitchFamily="18" charset="0"/>
              </a:rPr>
              <a:t>Taşınmazı </a:t>
            </a:r>
            <a:r>
              <a:rPr lang="tr-TR" sz="3200" b="1" dirty="0">
                <a:latin typeface="Times New Roman" panose="02020603050405020304" pitchFamily="18" charset="0"/>
                <a:cs typeface="Times New Roman" panose="02020603050405020304" pitchFamily="18" charset="0"/>
              </a:rPr>
              <a:t>haricen satın alan kimse</a:t>
            </a:r>
            <a:r>
              <a:rPr lang="tr-TR" sz="3200" dirty="0">
                <a:latin typeface="Times New Roman" panose="02020603050405020304" pitchFamily="18" charset="0"/>
                <a:cs typeface="Times New Roman" panose="02020603050405020304" pitchFamily="18" charset="0"/>
              </a:rPr>
              <a:t>, söz konusu </a:t>
            </a:r>
            <a:r>
              <a:rPr lang="tr-TR" sz="3200" b="1" dirty="0" smtClean="0">
                <a:latin typeface="Times New Roman" panose="02020603050405020304" pitchFamily="18" charset="0"/>
                <a:cs typeface="Times New Roman" panose="02020603050405020304" pitchFamily="18" charset="0"/>
              </a:rPr>
              <a:t>Taşınmaz </a:t>
            </a:r>
            <a:r>
              <a:rPr lang="tr-TR" sz="3200" b="1" dirty="0">
                <a:latin typeface="Times New Roman" panose="02020603050405020304" pitchFamily="18" charset="0"/>
                <a:cs typeface="Times New Roman" panose="02020603050405020304" pitchFamily="18" charset="0"/>
              </a:rPr>
              <a:t>üzerinde </a:t>
            </a:r>
            <a:r>
              <a:rPr lang="tr-TR" sz="3200" b="1" i="1" dirty="0" smtClean="0">
                <a:latin typeface="Times New Roman" panose="02020603050405020304" pitchFamily="18" charset="0"/>
                <a:cs typeface="Times New Roman" panose="02020603050405020304" pitchFamily="18" charset="0"/>
              </a:rPr>
              <a:t>Yapı</a:t>
            </a:r>
            <a:r>
              <a:rPr lang="tr-TR" sz="3200" b="1" dirty="0" smtClean="0">
                <a:latin typeface="Times New Roman" panose="02020603050405020304" pitchFamily="18" charset="0"/>
                <a:cs typeface="Times New Roman" panose="02020603050405020304" pitchFamily="18" charset="0"/>
              </a:rPr>
              <a:t> yapar</a:t>
            </a:r>
            <a:r>
              <a:rPr lang="tr-TR" sz="3200" dirty="0" smtClean="0">
                <a:latin typeface="Times New Roman" panose="02020603050405020304" pitchFamily="18" charset="0"/>
                <a:cs typeface="Times New Roman" panose="02020603050405020304" pitchFamily="18" charset="0"/>
              </a:rPr>
              <a:t>, </a:t>
            </a:r>
            <a:r>
              <a:rPr lang="tr-TR" sz="3200" b="1" i="1" dirty="0" smtClean="0">
                <a:latin typeface="Times New Roman" panose="02020603050405020304" pitchFamily="18" charset="0"/>
                <a:cs typeface="Times New Roman" panose="02020603050405020304" pitchFamily="18" charset="0"/>
              </a:rPr>
              <a:t>Ağaç </a:t>
            </a:r>
            <a:r>
              <a:rPr lang="tr-TR" sz="3200" b="1" dirty="0">
                <a:latin typeface="Times New Roman" panose="02020603050405020304" pitchFamily="18" charset="0"/>
                <a:cs typeface="Times New Roman" panose="02020603050405020304" pitchFamily="18" charset="0"/>
              </a:rPr>
              <a:t>dikerse, </a:t>
            </a:r>
            <a:r>
              <a:rPr lang="tr-TR" sz="3200" dirty="0">
                <a:latin typeface="Times New Roman" panose="02020603050405020304" pitchFamily="18" charset="0"/>
                <a:cs typeface="Times New Roman" panose="02020603050405020304" pitchFamily="18" charset="0"/>
              </a:rPr>
              <a:t>bunları </a:t>
            </a:r>
            <a:r>
              <a:rPr lang="tr-TR" sz="3200" b="1" dirty="0" smtClean="0">
                <a:latin typeface="Times New Roman" panose="02020603050405020304" pitchFamily="18" charset="0"/>
                <a:cs typeface="Times New Roman" panose="02020603050405020304" pitchFamily="18" charset="0"/>
              </a:rPr>
              <a:t>Malikin </a:t>
            </a:r>
            <a:r>
              <a:rPr lang="tr-TR" sz="3200" b="1" dirty="0">
                <a:latin typeface="Times New Roman" panose="02020603050405020304" pitchFamily="18" charset="0"/>
                <a:cs typeface="Times New Roman" panose="02020603050405020304" pitchFamily="18" charset="0"/>
              </a:rPr>
              <a:t>en azından </a:t>
            </a:r>
            <a:r>
              <a:rPr lang="tr-TR" sz="3200" b="1" i="1" dirty="0" smtClean="0">
                <a:latin typeface="Times New Roman" panose="02020603050405020304" pitchFamily="18" charset="0"/>
                <a:cs typeface="Times New Roman" panose="02020603050405020304" pitchFamily="18" charset="0"/>
              </a:rPr>
              <a:t>Zımni </a:t>
            </a:r>
            <a:r>
              <a:rPr lang="tr-TR" sz="3200" dirty="0">
                <a:latin typeface="Times New Roman" panose="02020603050405020304" pitchFamily="18" charset="0"/>
                <a:cs typeface="Times New Roman" panose="02020603050405020304" pitchFamily="18" charset="0"/>
              </a:rPr>
              <a:t>(</a:t>
            </a:r>
            <a:r>
              <a:rPr lang="tr-TR" sz="3200" i="1" dirty="0">
                <a:latin typeface="Times New Roman" panose="02020603050405020304" pitchFamily="18" charset="0"/>
                <a:cs typeface="Times New Roman" panose="02020603050405020304" pitchFamily="18" charset="0"/>
              </a:rPr>
              <a:t>örtülü) </a:t>
            </a:r>
            <a:r>
              <a:rPr lang="tr-TR" sz="3200" b="1" i="1" dirty="0" smtClean="0">
                <a:latin typeface="Times New Roman" panose="02020603050405020304" pitchFamily="18" charset="0"/>
                <a:cs typeface="Times New Roman" panose="02020603050405020304" pitchFamily="18" charset="0"/>
              </a:rPr>
              <a:t>Rızasıyla</a:t>
            </a:r>
            <a:r>
              <a:rPr lang="tr-TR" sz="3200" b="1" dirty="0" smtClean="0">
                <a:latin typeface="Times New Roman" panose="02020603050405020304" pitchFamily="18" charset="0"/>
                <a:cs typeface="Times New Roman" panose="02020603050405020304" pitchFamily="18" charset="0"/>
              </a:rPr>
              <a:t> </a:t>
            </a:r>
            <a:r>
              <a:rPr lang="tr-TR" sz="3200" b="1" dirty="0">
                <a:latin typeface="Times New Roman" panose="02020603050405020304" pitchFamily="18" charset="0"/>
                <a:cs typeface="Times New Roman" panose="02020603050405020304" pitchFamily="18" charset="0"/>
              </a:rPr>
              <a:t>yapmış sayılır. </a:t>
            </a:r>
          </a:p>
          <a:p>
            <a:pPr marL="0" indent="0">
              <a:buNone/>
            </a:pPr>
            <a:endParaRPr lang="tr-TR" dirty="0"/>
          </a:p>
        </p:txBody>
      </p:sp>
    </p:spTree>
    <p:extLst>
      <p:ext uri="{BB962C8B-B14F-4D97-AF65-F5344CB8AC3E}">
        <p14:creationId xmlns:p14="http://schemas.microsoft.com/office/powerpoint/2010/main" val="719144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i="1" dirty="0" smtClean="0">
                <a:latin typeface="Times New Roman" panose="02020603050405020304" pitchFamily="18" charset="0"/>
                <a:cs typeface="Times New Roman" panose="02020603050405020304" pitchFamily="18" charset="0"/>
              </a:rPr>
              <a:t>Malzemenin sökülmesi aşırı zarara yol açacaksa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Arazi</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Maliki,</a:t>
            </a:r>
            <a:r>
              <a:rPr lang="tr-TR" sz="3200" dirty="0" smtClean="0">
                <a:latin typeface="Times New Roman" panose="02020603050405020304" pitchFamily="18" charset="0"/>
                <a:cs typeface="Times New Roman" panose="02020603050405020304" pitchFamily="18" charset="0"/>
              </a:rPr>
              <a:t> kaldırma giderleri Malzeme Sahibine ait olmak üzere </a:t>
            </a:r>
            <a:r>
              <a:rPr lang="tr-TR" sz="3200" b="1" dirty="0" smtClean="0">
                <a:latin typeface="Times New Roman" panose="02020603050405020304" pitchFamily="18" charset="0"/>
                <a:cs typeface="Times New Roman" panose="02020603050405020304" pitchFamily="18" charset="0"/>
              </a:rPr>
              <a:t>Malzemenin sökülüp kaldırılmasını isteyemez. </a:t>
            </a:r>
          </a:p>
          <a:p>
            <a:pPr algn="just"/>
            <a:r>
              <a:rPr lang="tr-TR" sz="3200" dirty="0" smtClean="0">
                <a:latin typeface="Times New Roman" panose="02020603050405020304" pitchFamily="18" charset="0"/>
                <a:cs typeface="Times New Roman" panose="02020603050405020304" pitchFamily="18" charset="0"/>
              </a:rPr>
              <a:t>Burada söz konusu olan </a:t>
            </a:r>
            <a:r>
              <a:rPr lang="tr-TR" sz="3200" b="1" dirty="0" smtClean="0">
                <a:latin typeface="Times New Roman" panose="02020603050405020304" pitchFamily="18" charset="0"/>
                <a:cs typeface="Times New Roman" panose="02020603050405020304" pitchFamily="18" charset="0"/>
              </a:rPr>
              <a:t>Arazi Malikinin malzemenin kaldırılması talebini engelleyen </a:t>
            </a:r>
            <a:r>
              <a:rPr lang="tr-TR" sz="3200" dirty="0" smtClean="0">
                <a:latin typeface="Times New Roman" panose="02020603050405020304" pitchFamily="18" charset="0"/>
                <a:cs typeface="Times New Roman" panose="02020603050405020304" pitchFamily="18" charset="0"/>
              </a:rPr>
              <a:t>«</a:t>
            </a:r>
            <a:r>
              <a:rPr lang="tr-TR" sz="3200" b="1" u="sng" dirty="0">
                <a:latin typeface="Times New Roman" panose="02020603050405020304" pitchFamily="18" charset="0"/>
                <a:cs typeface="Times New Roman" panose="02020603050405020304" pitchFamily="18" charset="0"/>
              </a:rPr>
              <a:t>A</a:t>
            </a:r>
            <a:r>
              <a:rPr lang="tr-TR" sz="3200" b="1" u="sng" dirty="0" smtClean="0">
                <a:latin typeface="Times New Roman" panose="02020603050405020304" pitchFamily="18" charset="0"/>
                <a:cs typeface="Times New Roman" panose="02020603050405020304" pitchFamily="18" charset="0"/>
              </a:rPr>
              <a:t>şırı </a:t>
            </a:r>
            <a:r>
              <a:rPr lang="tr-TR" sz="3200" b="1" u="sng" dirty="0">
                <a:latin typeface="Times New Roman" panose="02020603050405020304" pitchFamily="18" charset="0"/>
                <a:cs typeface="Times New Roman" panose="02020603050405020304" pitchFamily="18" charset="0"/>
              </a:rPr>
              <a:t>Z</a:t>
            </a:r>
            <a:r>
              <a:rPr lang="tr-TR" sz="3200" b="1" u="sng" dirty="0" smtClean="0">
                <a:latin typeface="Times New Roman" panose="02020603050405020304" pitchFamily="18" charset="0"/>
                <a:cs typeface="Times New Roman" panose="02020603050405020304" pitchFamily="18" charset="0"/>
              </a:rPr>
              <a:t>arara </a:t>
            </a:r>
            <a:r>
              <a:rPr lang="tr-TR" sz="3200" b="1" u="sng" dirty="0">
                <a:latin typeface="Times New Roman" panose="02020603050405020304" pitchFamily="18" charset="0"/>
                <a:cs typeface="Times New Roman" panose="02020603050405020304" pitchFamily="18" charset="0"/>
              </a:rPr>
              <a:t>Y</a:t>
            </a:r>
            <a:r>
              <a:rPr lang="tr-TR" sz="3200" b="1" u="sng" dirty="0" smtClean="0">
                <a:latin typeface="Times New Roman" panose="02020603050405020304" pitchFamily="18" charset="0"/>
                <a:cs typeface="Times New Roman" panose="02020603050405020304" pitchFamily="18" charset="0"/>
              </a:rPr>
              <a:t>ol </a:t>
            </a:r>
            <a:r>
              <a:rPr lang="tr-TR" sz="3200" b="1" u="sng" dirty="0">
                <a:latin typeface="Times New Roman" panose="02020603050405020304" pitchFamily="18" charset="0"/>
                <a:cs typeface="Times New Roman" panose="02020603050405020304" pitchFamily="18" charset="0"/>
              </a:rPr>
              <a:t>A</a:t>
            </a:r>
            <a:r>
              <a:rPr lang="tr-TR" sz="3200" b="1" u="sng" dirty="0" smtClean="0">
                <a:latin typeface="Times New Roman" panose="02020603050405020304" pitchFamily="18" charset="0"/>
                <a:cs typeface="Times New Roman" panose="02020603050405020304" pitchFamily="18" charset="0"/>
              </a:rPr>
              <a:t>çma</a:t>
            </a:r>
            <a:r>
              <a:rPr lang="tr-TR" sz="3200" dirty="0" smtClean="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kavramı</a:t>
            </a:r>
            <a:r>
              <a:rPr lang="tr-TR" sz="3200" dirty="0" smtClean="0">
                <a:latin typeface="Times New Roman" panose="02020603050405020304" pitchFamily="18" charset="0"/>
                <a:cs typeface="Times New Roman" panose="02020603050405020304" pitchFamily="18" charset="0"/>
              </a:rPr>
              <a:t> ile </a:t>
            </a:r>
            <a:r>
              <a:rPr lang="tr-TR" sz="3200" b="1" dirty="0" smtClean="0">
                <a:latin typeface="Times New Roman" panose="02020603050405020304" pitchFamily="18" charset="0"/>
                <a:cs typeface="Times New Roman" panose="02020603050405020304" pitchFamily="18" charset="0"/>
              </a:rPr>
              <a:t>Malzeme Sahibinin, başkasının arazisindeki yapıdan malzemesinin sökülüp geri verilmesi talebini engelleyen </a:t>
            </a:r>
            <a:r>
              <a:rPr lang="tr-TR" sz="3200" dirty="0" smtClean="0">
                <a:latin typeface="Times New Roman" panose="02020603050405020304" pitchFamily="18" charset="0"/>
                <a:cs typeface="Times New Roman" panose="02020603050405020304" pitchFamily="18" charset="0"/>
              </a:rPr>
              <a:t>«</a:t>
            </a:r>
            <a:r>
              <a:rPr lang="tr-TR" sz="3200" b="1" u="sng" dirty="0" smtClean="0">
                <a:latin typeface="Times New Roman" panose="02020603050405020304" pitchFamily="18" charset="0"/>
                <a:cs typeface="Times New Roman" panose="02020603050405020304" pitchFamily="18" charset="0"/>
              </a:rPr>
              <a:t>Aşırı Zarar Yol Açma</a:t>
            </a:r>
            <a:r>
              <a:rPr lang="tr-TR" sz="3200" u="sng" dirty="0" smtClean="0">
                <a:latin typeface="Times New Roman" panose="02020603050405020304" pitchFamily="18" charset="0"/>
                <a:cs typeface="Times New Roman" panose="02020603050405020304" pitchFamily="18" charset="0"/>
              </a:rPr>
              <a:t>» kavramı </a:t>
            </a:r>
            <a:r>
              <a:rPr lang="tr-TR" sz="3200" dirty="0" smtClean="0">
                <a:latin typeface="Times New Roman" panose="02020603050405020304" pitchFamily="18" charset="0"/>
                <a:cs typeface="Times New Roman" panose="02020603050405020304" pitchFamily="18" charset="0"/>
              </a:rPr>
              <a:t>, kural olarak, içerik bakımından </a:t>
            </a:r>
            <a:r>
              <a:rPr lang="tr-TR" sz="3200" b="1" dirty="0" smtClean="0">
                <a:latin typeface="Times New Roman" panose="02020603050405020304" pitchFamily="18" charset="0"/>
                <a:cs typeface="Times New Roman" panose="02020603050405020304" pitchFamily="18" charset="0"/>
              </a:rPr>
              <a:t>aynıdır. </a:t>
            </a:r>
          </a:p>
        </p:txBody>
      </p:sp>
    </p:spTree>
    <p:extLst>
      <p:ext uri="{BB962C8B-B14F-4D97-AF65-F5344CB8AC3E}">
        <p14:creationId xmlns:p14="http://schemas.microsoft.com/office/powerpoint/2010/main" val="12881885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dirty="0" smtClean="0">
                <a:latin typeface="Times New Roman" panose="02020603050405020304" pitchFamily="18" charset="0"/>
                <a:cs typeface="Times New Roman" panose="02020603050405020304" pitchFamily="18" charset="0"/>
              </a:rPr>
              <a:t>Öyleyse, Malzemenin sökülmesi sonucunda Arazi Malikinin elde edeceği yarar ile Malzeme Sahibinin uğrayacağı zarar arasında </a:t>
            </a:r>
            <a:r>
              <a:rPr lang="tr-TR" sz="4400" b="1" dirty="0" smtClean="0">
                <a:latin typeface="Times New Roman" panose="02020603050405020304" pitchFamily="18" charset="0"/>
                <a:cs typeface="Times New Roman" panose="02020603050405020304" pitchFamily="18" charset="0"/>
              </a:rPr>
              <a:t>açık bir oransızlık</a:t>
            </a:r>
            <a:r>
              <a:rPr lang="tr-TR" sz="4400" dirty="0" smtClean="0">
                <a:latin typeface="Times New Roman" panose="02020603050405020304" pitchFamily="18" charset="0"/>
                <a:cs typeface="Times New Roman" panose="02020603050405020304" pitchFamily="18" charset="0"/>
              </a:rPr>
              <a:t> varsa, Malzemelerin </a:t>
            </a:r>
            <a:r>
              <a:rPr lang="tr-TR" sz="4400" dirty="0">
                <a:latin typeface="Times New Roman" panose="02020603050405020304" pitchFamily="18" charset="0"/>
                <a:cs typeface="Times New Roman" panose="02020603050405020304" pitchFamily="18" charset="0"/>
              </a:rPr>
              <a:t>S</a:t>
            </a:r>
            <a:r>
              <a:rPr lang="tr-TR" sz="4400" dirty="0" smtClean="0">
                <a:latin typeface="Times New Roman" panose="02020603050405020304" pitchFamily="18" charset="0"/>
                <a:cs typeface="Times New Roman" panose="02020603050405020304" pitchFamily="18" charset="0"/>
              </a:rPr>
              <a:t>ökülmesinin </a:t>
            </a:r>
            <a:r>
              <a:rPr lang="tr-TR" sz="4400" b="1" dirty="0" smtClean="0">
                <a:latin typeface="Times New Roman" panose="02020603050405020304" pitchFamily="18" charset="0"/>
                <a:cs typeface="Times New Roman" panose="02020603050405020304" pitchFamily="18" charset="0"/>
              </a:rPr>
              <a:t>aşırı zarara yol açtığı </a:t>
            </a:r>
            <a:r>
              <a:rPr lang="tr-TR" sz="4400" dirty="0" smtClean="0">
                <a:latin typeface="Times New Roman" panose="02020603050405020304" pitchFamily="18" charset="0"/>
                <a:cs typeface="Times New Roman" panose="02020603050405020304" pitchFamily="18" charset="0"/>
              </a:rPr>
              <a:t>kabul edilmelidir. </a:t>
            </a:r>
          </a:p>
        </p:txBody>
      </p:sp>
    </p:spTree>
    <p:extLst>
      <p:ext uri="{BB962C8B-B14F-4D97-AF65-F5344CB8AC3E}">
        <p14:creationId xmlns:p14="http://schemas.microsoft.com/office/powerpoint/2010/main" val="166156447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a:latin typeface="Times New Roman" panose="02020603050405020304" pitchFamily="18" charset="0"/>
                <a:cs typeface="Times New Roman" panose="02020603050405020304" pitchFamily="18" charset="0"/>
              </a:rPr>
              <a:t>Ancak, </a:t>
            </a:r>
            <a:r>
              <a:rPr lang="tr-TR" sz="3200" b="1" u="sng" dirty="0">
                <a:latin typeface="Times New Roman" panose="02020603050405020304" pitchFamily="18" charset="0"/>
                <a:cs typeface="Times New Roman" panose="02020603050405020304" pitchFamily="18" charset="0"/>
              </a:rPr>
              <a:t>Öğretide,</a:t>
            </a:r>
            <a:r>
              <a:rPr lang="tr-TR" sz="3200" b="1" dirty="0">
                <a:latin typeface="Times New Roman" panose="02020603050405020304" pitchFamily="18" charset="0"/>
                <a:cs typeface="Times New Roman" panose="02020603050405020304" pitchFamily="18" charset="0"/>
              </a:rPr>
              <a:t> Arazi Maliki ile Malzeme Sahibinin karşılıklı çıkarlarının temel alınmasının yeterli olmadığı kabul edilmektedir. </a:t>
            </a:r>
          </a:p>
          <a:p>
            <a:pPr algn="just"/>
            <a:r>
              <a:rPr lang="tr-TR" sz="3200" b="1" dirty="0">
                <a:latin typeface="Times New Roman" panose="02020603050405020304" pitchFamily="18" charset="0"/>
                <a:cs typeface="Times New Roman" panose="02020603050405020304" pitchFamily="18" charset="0"/>
              </a:rPr>
              <a:t>Öğretide,</a:t>
            </a:r>
            <a:r>
              <a:rPr lang="tr-TR" sz="3200"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Malzemenin Sökülmesi sonucu Arazi ile Malzemede meydana gelecek Değer Azalmasının, Arazi Malikinin elde edeceği yarara oranla önemli ölçüde fazla olması durumunda, </a:t>
            </a:r>
            <a:r>
              <a:rPr lang="tr-TR" sz="3200" dirty="0">
                <a:latin typeface="Times New Roman" panose="02020603050405020304" pitchFamily="18" charset="0"/>
                <a:cs typeface="Times New Roman" panose="02020603050405020304" pitchFamily="18" charset="0"/>
              </a:rPr>
              <a:t>Malzemenin Sökülüp Kaldırılmasının, </a:t>
            </a:r>
            <a:r>
              <a:rPr lang="tr-TR" sz="3200" b="1" dirty="0" smtClean="0">
                <a:latin typeface="Times New Roman" panose="02020603050405020304" pitchFamily="18" charset="0"/>
                <a:cs typeface="Times New Roman" panose="02020603050405020304" pitchFamily="18" charset="0"/>
              </a:rPr>
              <a:t>Aşırı Zarara </a:t>
            </a:r>
            <a:r>
              <a:rPr lang="tr-TR" sz="3200" b="1" dirty="0">
                <a:latin typeface="Times New Roman" panose="02020603050405020304" pitchFamily="18" charset="0"/>
                <a:cs typeface="Times New Roman" panose="02020603050405020304" pitchFamily="18" charset="0"/>
              </a:rPr>
              <a:t>yol açmış sayılacağı</a:t>
            </a:r>
            <a:r>
              <a:rPr lang="tr-TR" sz="3200" dirty="0">
                <a:latin typeface="Times New Roman" panose="02020603050405020304" pitchFamily="18" charset="0"/>
                <a:cs typeface="Times New Roman" panose="02020603050405020304" pitchFamily="18" charset="0"/>
              </a:rPr>
              <a:t> da ileri sürülmektedir. </a:t>
            </a:r>
          </a:p>
          <a:p>
            <a:pPr marL="0" indent="0">
              <a:buNone/>
            </a:pPr>
            <a:endParaRPr lang="tr-TR" sz="3200" dirty="0"/>
          </a:p>
        </p:txBody>
      </p:sp>
    </p:spTree>
    <p:extLst>
      <p:ext uri="{BB962C8B-B14F-4D97-AF65-F5344CB8AC3E}">
        <p14:creationId xmlns:p14="http://schemas.microsoft.com/office/powerpoint/2010/main" val="9904987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Arazide meydana gelecek Değer </a:t>
            </a:r>
            <a:r>
              <a:rPr lang="tr-TR" sz="3600" b="1" dirty="0">
                <a:latin typeface="Times New Roman" panose="02020603050405020304" pitchFamily="18" charset="0"/>
                <a:cs typeface="Times New Roman" panose="02020603050405020304" pitchFamily="18" charset="0"/>
              </a:rPr>
              <a:t>A</a:t>
            </a:r>
            <a:r>
              <a:rPr lang="tr-TR" sz="3600" b="1" dirty="0" smtClean="0">
                <a:latin typeface="Times New Roman" panose="02020603050405020304" pitchFamily="18" charset="0"/>
                <a:cs typeface="Times New Roman" panose="02020603050405020304" pitchFamily="18" charset="0"/>
              </a:rPr>
              <a:t>zalmasının değerlendirilmesinde </a:t>
            </a:r>
            <a:r>
              <a:rPr lang="tr-TR" sz="3600" dirty="0" smtClean="0">
                <a:latin typeface="Times New Roman" panose="02020603050405020304" pitchFamily="18" charset="0"/>
                <a:cs typeface="Times New Roman" panose="02020603050405020304" pitchFamily="18" charset="0"/>
              </a:rPr>
              <a:t>de, </a:t>
            </a:r>
            <a:r>
              <a:rPr lang="tr-TR" sz="3600" b="1" i="1" dirty="0">
                <a:latin typeface="Times New Roman" panose="02020603050405020304" pitchFamily="18" charset="0"/>
                <a:cs typeface="Times New Roman" panose="02020603050405020304" pitchFamily="18" charset="0"/>
              </a:rPr>
              <a:t>T</a:t>
            </a:r>
            <a:r>
              <a:rPr lang="tr-TR" sz="3600" b="1" i="1" dirty="0" smtClean="0">
                <a:latin typeface="Times New Roman" panose="02020603050405020304" pitchFamily="18" charset="0"/>
                <a:cs typeface="Times New Roman" panose="02020603050405020304" pitchFamily="18" charset="0"/>
              </a:rPr>
              <a:t>oplum </a:t>
            </a:r>
            <a:r>
              <a:rPr lang="tr-TR" sz="3600" b="1" i="1" dirty="0">
                <a:latin typeface="Times New Roman" panose="02020603050405020304" pitchFamily="18" charset="0"/>
                <a:cs typeface="Times New Roman" panose="02020603050405020304" pitchFamily="18" charset="0"/>
              </a:rPr>
              <a:t>Y</a:t>
            </a:r>
            <a:r>
              <a:rPr lang="tr-TR" sz="3600" b="1" i="1" dirty="0" smtClean="0">
                <a:latin typeface="Times New Roman" panose="02020603050405020304" pitchFamily="18" charset="0"/>
                <a:cs typeface="Times New Roman" panose="02020603050405020304" pitchFamily="18" charset="0"/>
              </a:rPr>
              <a:t>ararının </a:t>
            </a:r>
            <a:r>
              <a:rPr lang="tr-TR" sz="3600" b="1" dirty="0" smtClean="0">
                <a:latin typeface="Times New Roman" panose="02020603050405020304" pitchFamily="18" charset="0"/>
                <a:cs typeface="Times New Roman" panose="02020603050405020304" pitchFamily="18" charset="0"/>
              </a:rPr>
              <a:t>dikkate alınması gerektiği belirtilmektedir</a:t>
            </a:r>
            <a:r>
              <a:rPr lang="tr-TR" sz="3600" dirty="0" smtClean="0">
                <a:latin typeface="Times New Roman" panose="02020603050405020304" pitchFamily="18" charset="0"/>
                <a:cs typeface="Times New Roman" panose="02020603050405020304" pitchFamily="18" charset="0"/>
              </a:rPr>
              <a:t>. </a:t>
            </a:r>
          </a:p>
          <a:p>
            <a:pPr algn="just"/>
            <a:r>
              <a:rPr lang="tr-TR" sz="3600" dirty="0" smtClean="0">
                <a:latin typeface="Times New Roman" panose="02020603050405020304" pitchFamily="18" charset="0"/>
                <a:cs typeface="Times New Roman" panose="02020603050405020304" pitchFamily="18" charset="0"/>
              </a:rPr>
              <a:t>Bu bağlamda, </a:t>
            </a:r>
            <a:r>
              <a:rPr lang="tr-TR" sz="3600" b="1" dirty="0" smtClean="0">
                <a:latin typeface="Times New Roman" panose="02020603050405020304" pitchFamily="18" charset="0"/>
                <a:cs typeface="Times New Roman" panose="02020603050405020304" pitchFamily="18" charset="0"/>
              </a:rPr>
              <a:t>Malzemenin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ökülüp Kaldırılmasının</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Malzeme Sahibine </a:t>
            </a:r>
            <a:r>
              <a:rPr lang="tr-TR" sz="3600" dirty="0" smtClean="0">
                <a:latin typeface="Times New Roman" panose="02020603050405020304" pitchFamily="18" charset="0"/>
                <a:cs typeface="Times New Roman" panose="02020603050405020304" pitchFamily="18" charset="0"/>
              </a:rPr>
              <a:t>ve </a:t>
            </a:r>
            <a:r>
              <a:rPr lang="tr-TR" sz="3600" b="1" i="1" dirty="0" smtClean="0">
                <a:latin typeface="Times New Roman" panose="02020603050405020304" pitchFamily="18" charset="0"/>
                <a:cs typeface="Times New Roman" panose="02020603050405020304" pitchFamily="18" charset="0"/>
              </a:rPr>
              <a:t>Topluma</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vereceği Zarar </a:t>
            </a:r>
            <a:r>
              <a:rPr lang="tr-TR" sz="3600" dirty="0" smtClean="0">
                <a:latin typeface="Times New Roman" panose="02020603050405020304" pitchFamily="18" charset="0"/>
                <a:cs typeface="Times New Roman" panose="02020603050405020304" pitchFamily="18" charset="0"/>
              </a:rPr>
              <a:t>ile bundan </a:t>
            </a:r>
            <a:r>
              <a:rPr lang="tr-TR" sz="3600" b="1" dirty="0" smtClean="0">
                <a:latin typeface="Times New Roman" panose="02020603050405020304" pitchFamily="18" charset="0"/>
                <a:cs typeface="Times New Roman" panose="02020603050405020304" pitchFamily="18" charset="0"/>
              </a:rPr>
              <a:t>Arazi Malikinin elde edeceği Yararın karşılaştırılması </a:t>
            </a:r>
            <a:r>
              <a:rPr lang="tr-TR" sz="3600" dirty="0" smtClean="0">
                <a:latin typeface="Times New Roman" panose="02020603050405020304" pitchFamily="18" charset="0"/>
                <a:cs typeface="Times New Roman" panose="02020603050405020304" pitchFamily="18" charset="0"/>
              </a:rPr>
              <a:t>yapılmaktadır. </a:t>
            </a:r>
          </a:p>
          <a:p>
            <a:pPr marL="0" indent="0" algn="just">
              <a:buNone/>
            </a:pP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9165031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smtClean="0">
                <a:latin typeface="+mn-lt"/>
              </a:rPr>
              <a:t>Malzemenin Sökülüp Kaldırılması Talebinin Niteliği</a:t>
            </a:r>
            <a:endParaRPr lang="tr-TR" b="1" dirty="0">
              <a:latin typeface="+mn-lt"/>
            </a:endParaRPr>
          </a:p>
        </p:txBody>
      </p:sp>
      <p:sp>
        <p:nvSpPr>
          <p:cNvPr id="3" name="İçerik Yer Tutucusu 2"/>
          <p:cNvSpPr>
            <a:spLocks noGrp="1"/>
          </p:cNvSpPr>
          <p:nvPr>
            <p:ph idx="1"/>
          </p:nvPr>
        </p:nvSpPr>
        <p:spPr/>
        <p:txBody>
          <a:bodyPr>
            <a:normAutofit fontScale="25000" lnSpcReduction="20000"/>
          </a:bodyPr>
          <a:lstStyle/>
          <a:p>
            <a:pPr algn="just"/>
            <a:r>
              <a:rPr lang="tr-TR" sz="16000" b="1" dirty="0" smtClean="0">
                <a:latin typeface="Times New Roman" panose="02020603050405020304" pitchFamily="18" charset="0"/>
                <a:cs typeface="Times New Roman" panose="02020603050405020304" pitchFamily="18" charset="0"/>
              </a:rPr>
              <a:t>Malzemenin Sökülüp Kaldırılması Talebinin niteliği tartışmalıdır. </a:t>
            </a:r>
          </a:p>
          <a:p>
            <a:pPr algn="just"/>
            <a:r>
              <a:rPr lang="tr-TR" sz="16000" b="1" i="1" dirty="0" smtClean="0">
                <a:latin typeface="Times New Roman" panose="02020603050405020304" pitchFamily="18" charset="0"/>
                <a:cs typeface="Times New Roman" panose="02020603050405020304" pitchFamily="18" charset="0"/>
              </a:rPr>
              <a:t>Bir görüşe göre</a:t>
            </a:r>
            <a:r>
              <a:rPr lang="tr-TR" sz="16000" dirty="0" smtClean="0">
                <a:latin typeface="Times New Roman" panose="02020603050405020304" pitchFamily="18" charset="0"/>
                <a:cs typeface="Times New Roman" panose="02020603050405020304" pitchFamily="18" charset="0"/>
              </a:rPr>
              <a:t>, </a:t>
            </a:r>
            <a:r>
              <a:rPr lang="tr-TR" sz="16000" b="1" dirty="0" smtClean="0">
                <a:latin typeface="Times New Roman" panose="02020603050405020304" pitchFamily="18" charset="0"/>
                <a:cs typeface="Times New Roman" panose="02020603050405020304" pitchFamily="18" charset="0"/>
              </a:rPr>
              <a:t>Mülkiyet Hakkına dayanan bu talep, </a:t>
            </a:r>
            <a:r>
              <a:rPr lang="tr-TR" sz="16000" dirty="0" smtClean="0">
                <a:latin typeface="Times New Roman" panose="02020603050405020304" pitchFamily="18" charset="0"/>
                <a:cs typeface="Times New Roman" panose="02020603050405020304" pitchFamily="18" charset="0"/>
              </a:rPr>
              <a:t>MK m. 683 / II hükmü anlamında, </a:t>
            </a:r>
            <a:r>
              <a:rPr lang="tr-TR" sz="16000" b="1" dirty="0" err="1" smtClean="0">
                <a:latin typeface="Times New Roman" panose="02020603050405020304" pitchFamily="18" charset="0"/>
                <a:cs typeface="Times New Roman" panose="02020603050405020304" pitchFamily="18" charset="0"/>
              </a:rPr>
              <a:t>Elatmanın</a:t>
            </a:r>
            <a:r>
              <a:rPr lang="tr-TR" sz="16000" b="1" dirty="0" smtClean="0">
                <a:latin typeface="Times New Roman" panose="02020603050405020304" pitchFamily="18" charset="0"/>
                <a:cs typeface="Times New Roman" panose="02020603050405020304" pitchFamily="18" charset="0"/>
              </a:rPr>
              <a:t> Önlenmesi Talebinin özel bir uygulaması </a:t>
            </a:r>
            <a:r>
              <a:rPr lang="tr-TR" sz="16000" dirty="0" smtClean="0">
                <a:latin typeface="Times New Roman" panose="02020603050405020304" pitchFamily="18" charset="0"/>
                <a:cs typeface="Times New Roman" panose="02020603050405020304" pitchFamily="18" charset="0"/>
              </a:rPr>
              <a:t>olarak kabul edilir ve bu nedenle de </a:t>
            </a:r>
            <a:r>
              <a:rPr lang="tr-TR" sz="16000" b="1" dirty="0" smtClean="0">
                <a:latin typeface="Times New Roman" panose="02020603050405020304" pitchFamily="18" charset="0"/>
                <a:cs typeface="Times New Roman" panose="02020603050405020304" pitchFamily="18" charset="0"/>
              </a:rPr>
              <a:t>ayni </a:t>
            </a:r>
            <a:r>
              <a:rPr lang="tr-TR" sz="16000" dirty="0" smtClean="0">
                <a:latin typeface="Times New Roman" panose="02020603050405020304" pitchFamily="18" charset="0"/>
                <a:cs typeface="Times New Roman" panose="02020603050405020304" pitchFamily="18" charset="0"/>
              </a:rPr>
              <a:t>niteliktedir</a:t>
            </a:r>
            <a:r>
              <a:rPr lang="tr-TR" sz="14400" dirty="0" smtClean="0">
                <a:latin typeface="Times New Roman" panose="02020603050405020304" pitchFamily="18" charset="0"/>
                <a:cs typeface="Times New Roman" panose="02020603050405020304" pitchFamily="18" charset="0"/>
              </a:rPr>
              <a:t>. </a:t>
            </a:r>
          </a:p>
          <a:p>
            <a:pPr marL="0" indent="0" algn="just">
              <a:buNone/>
            </a:pPr>
            <a:r>
              <a:rPr lang="tr-TR" sz="14400" dirty="0" smtClean="0">
                <a:latin typeface="Times New Roman" panose="02020603050405020304" pitchFamily="18" charset="0"/>
                <a:cs typeface="Times New Roman" panose="02020603050405020304" pitchFamily="18" charset="0"/>
              </a:rPr>
              <a:t> (</a:t>
            </a:r>
            <a:r>
              <a:rPr lang="tr-TR" sz="11200" b="1" i="1" dirty="0" err="1" smtClean="0">
                <a:latin typeface="Times New Roman" panose="02020603050405020304" pitchFamily="18" charset="0"/>
                <a:cs typeface="Times New Roman" panose="02020603050405020304" pitchFamily="18" charset="0"/>
              </a:rPr>
              <a:t>Tekinay</a:t>
            </a:r>
            <a:r>
              <a:rPr lang="tr-TR" sz="11200" b="1" i="1" dirty="0" smtClean="0">
                <a:latin typeface="Times New Roman" panose="02020603050405020304" pitchFamily="18" charset="0"/>
                <a:cs typeface="Times New Roman" panose="02020603050405020304" pitchFamily="18" charset="0"/>
              </a:rPr>
              <a:t> / Akman / </a:t>
            </a:r>
            <a:r>
              <a:rPr lang="tr-TR" sz="11200" b="1" i="1" dirty="0" err="1" smtClean="0">
                <a:latin typeface="Times New Roman" panose="02020603050405020304" pitchFamily="18" charset="0"/>
                <a:cs typeface="Times New Roman" panose="02020603050405020304" pitchFamily="18" charset="0"/>
              </a:rPr>
              <a:t>Burcuoğlu</a:t>
            </a:r>
            <a:r>
              <a:rPr lang="tr-TR" sz="11200" b="1" i="1" dirty="0" smtClean="0">
                <a:latin typeface="Times New Roman" panose="02020603050405020304" pitchFamily="18" charset="0"/>
                <a:cs typeface="Times New Roman" panose="02020603050405020304" pitchFamily="18" charset="0"/>
              </a:rPr>
              <a:t> / </a:t>
            </a:r>
            <a:r>
              <a:rPr lang="tr-TR" sz="11200" b="1" i="1" dirty="0" err="1" smtClean="0">
                <a:latin typeface="Times New Roman" panose="02020603050405020304" pitchFamily="18" charset="0"/>
                <a:cs typeface="Times New Roman" panose="02020603050405020304" pitchFamily="18" charset="0"/>
              </a:rPr>
              <a:t>Altop</a:t>
            </a:r>
            <a:r>
              <a:rPr lang="tr-TR" sz="11200" i="1" dirty="0" smtClean="0">
                <a:latin typeface="Times New Roman" panose="02020603050405020304" pitchFamily="18" charset="0"/>
                <a:cs typeface="Times New Roman" panose="02020603050405020304" pitchFamily="18" charset="0"/>
              </a:rPr>
              <a:t>, s. 814- 815; </a:t>
            </a:r>
            <a:r>
              <a:rPr lang="tr-TR" sz="11200" b="1" i="1" dirty="0" smtClean="0">
                <a:latin typeface="Times New Roman" panose="02020603050405020304" pitchFamily="18" charset="0"/>
                <a:cs typeface="Times New Roman" panose="02020603050405020304" pitchFamily="18" charset="0"/>
              </a:rPr>
              <a:t>Erkan</a:t>
            </a:r>
            <a:r>
              <a:rPr lang="tr-TR" sz="11200" i="1" dirty="0" smtClean="0">
                <a:latin typeface="Times New Roman" panose="02020603050405020304" pitchFamily="18" charset="0"/>
                <a:cs typeface="Times New Roman" panose="02020603050405020304" pitchFamily="18" charset="0"/>
              </a:rPr>
              <a:t>, s. 111)</a:t>
            </a:r>
          </a:p>
          <a:p>
            <a:pPr marL="0" indent="0" algn="just">
              <a:buNone/>
            </a:pPr>
            <a:endParaRPr lang="tr-TR" sz="14400" dirty="0" smtClean="0">
              <a:latin typeface="Times New Roman" panose="02020603050405020304" pitchFamily="18" charset="0"/>
              <a:cs typeface="Times New Roman" panose="02020603050405020304" pitchFamily="18" charset="0"/>
            </a:endParaRPr>
          </a:p>
          <a:p>
            <a:pPr algn="just"/>
            <a:endParaRPr lang="tr-TR" sz="14400" dirty="0" smtClean="0">
              <a:latin typeface="Times New Roman" panose="02020603050405020304" pitchFamily="18" charset="0"/>
              <a:cs typeface="Times New Roman" panose="02020603050405020304" pitchFamily="18" charset="0"/>
            </a:endParaRPr>
          </a:p>
          <a:p>
            <a:pPr algn="just"/>
            <a:r>
              <a:rPr lang="tr-TR" dirty="0" smtClean="0"/>
              <a:t> </a:t>
            </a:r>
            <a:endParaRPr lang="tr-TR" dirty="0"/>
          </a:p>
        </p:txBody>
      </p:sp>
    </p:spTree>
    <p:extLst>
      <p:ext uri="{BB962C8B-B14F-4D97-AF65-F5344CB8AC3E}">
        <p14:creationId xmlns:p14="http://schemas.microsoft.com/office/powerpoint/2010/main" val="337592070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32500" lnSpcReduction="20000"/>
          </a:bodyPr>
          <a:lstStyle/>
          <a:p>
            <a:pPr algn="just"/>
            <a:r>
              <a:rPr lang="tr-TR" sz="9800" b="1" dirty="0">
                <a:latin typeface="Times New Roman" panose="02020603050405020304" pitchFamily="18" charset="0"/>
                <a:cs typeface="Times New Roman" panose="02020603050405020304" pitchFamily="18" charset="0"/>
              </a:rPr>
              <a:t>Bizim de katıldığımız diğer bir görüşe göre </a:t>
            </a:r>
            <a:r>
              <a:rPr lang="tr-TR" sz="9800" b="1" dirty="0" smtClean="0">
                <a:latin typeface="Times New Roman" panose="02020603050405020304" pitchFamily="18" charset="0"/>
                <a:cs typeface="Times New Roman" panose="02020603050405020304" pitchFamily="18" charset="0"/>
              </a:rPr>
              <a:t>ise, </a:t>
            </a:r>
            <a:r>
              <a:rPr lang="tr-TR" sz="9800" dirty="0">
                <a:latin typeface="Times New Roman" panose="02020603050405020304" pitchFamily="18" charset="0"/>
                <a:cs typeface="Times New Roman" panose="02020603050405020304" pitchFamily="18" charset="0"/>
              </a:rPr>
              <a:t>buradaki özellik, malzemeyi söküp kaldırmanın </a:t>
            </a:r>
            <a:r>
              <a:rPr lang="tr-TR" sz="9800" dirty="0" err="1">
                <a:latin typeface="Times New Roman" panose="02020603050405020304" pitchFamily="18" charset="0"/>
                <a:cs typeface="Times New Roman" panose="02020603050405020304" pitchFamily="18" charset="0"/>
              </a:rPr>
              <a:t>yanısıra</a:t>
            </a:r>
            <a:r>
              <a:rPr lang="tr-TR" sz="9800" dirty="0">
                <a:latin typeface="Times New Roman" panose="02020603050405020304" pitchFamily="18" charset="0"/>
                <a:cs typeface="Times New Roman" panose="02020603050405020304" pitchFamily="18" charset="0"/>
              </a:rPr>
              <a:t>, söküp kaldırma giderlerinin de malzeme sahibinden talep edilebilmesidir. </a:t>
            </a:r>
          </a:p>
          <a:p>
            <a:pPr algn="just"/>
            <a:r>
              <a:rPr lang="tr-TR" sz="9800" dirty="0">
                <a:latin typeface="Times New Roman" panose="02020603050405020304" pitchFamily="18" charset="0"/>
                <a:cs typeface="Times New Roman" panose="02020603050405020304" pitchFamily="18" charset="0"/>
              </a:rPr>
              <a:t>Bu görüş bağlamında, şüphesiz Arazi Maliki isterse, sökme giderleri kendisine ait olmak üzere MK </a:t>
            </a:r>
            <a:r>
              <a:rPr lang="tr-TR" sz="9800" dirty="0" smtClean="0">
                <a:latin typeface="Times New Roman" panose="02020603050405020304" pitchFamily="18" charset="0"/>
                <a:cs typeface="Times New Roman" panose="02020603050405020304" pitchFamily="18" charset="0"/>
              </a:rPr>
              <a:t>m. 683 </a:t>
            </a:r>
            <a:r>
              <a:rPr lang="tr-TR" sz="9800" dirty="0">
                <a:latin typeface="Times New Roman" panose="02020603050405020304" pitchFamily="18" charset="0"/>
                <a:cs typeface="Times New Roman" panose="02020603050405020304" pitchFamily="18" charset="0"/>
              </a:rPr>
              <a:t>/ </a:t>
            </a:r>
            <a:r>
              <a:rPr lang="tr-TR" sz="9800" dirty="0" smtClean="0">
                <a:latin typeface="Times New Roman" panose="02020603050405020304" pitchFamily="18" charset="0"/>
                <a:cs typeface="Times New Roman" panose="02020603050405020304" pitchFamily="18" charset="0"/>
              </a:rPr>
              <a:t>II hükmüne </a:t>
            </a:r>
            <a:r>
              <a:rPr lang="tr-TR" sz="9800" dirty="0">
                <a:latin typeface="Times New Roman" panose="02020603050405020304" pitchFamily="18" charset="0"/>
                <a:cs typeface="Times New Roman" panose="02020603050405020304" pitchFamily="18" charset="0"/>
              </a:rPr>
              <a:t>göre açacağı bir Ayni Davayla da malzemenin kaldırılmasını talep edebilir. </a:t>
            </a:r>
            <a:endParaRPr lang="tr-TR" sz="9800" dirty="0" smtClean="0">
              <a:latin typeface="Times New Roman" panose="02020603050405020304" pitchFamily="18" charset="0"/>
              <a:cs typeface="Times New Roman" panose="02020603050405020304" pitchFamily="18" charset="0"/>
            </a:endParaRPr>
          </a:p>
          <a:p>
            <a:pPr algn="just"/>
            <a:r>
              <a:rPr lang="tr-TR" sz="9800" dirty="0" smtClean="0">
                <a:latin typeface="Times New Roman" panose="02020603050405020304" pitchFamily="18" charset="0"/>
                <a:cs typeface="Times New Roman" panose="02020603050405020304" pitchFamily="18" charset="0"/>
              </a:rPr>
              <a:t>Ancak</a:t>
            </a:r>
            <a:r>
              <a:rPr lang="tr-TR" sz="9800" dirty="0">
                <a:latin typeface="Times New Roman" panose="02020603050405020304" pitchFamily="18" charset="0"/>
                <a:cs typeface="Times New Roman" panose="02020603050405020304" pitchFamily="18" charset="0"/>
              </a:rPr>
              <a:t>, </a:t>
            </a:r>
            <a:r>
              <a:rPr lang="tr-TR" sz="9800" b="1" dirty="0">
                <a:latin typeface="Times New Roman" panose="02020603050405020304" pitchFamily="18" charset="0"/>
                <a:cs typeface="Times New Roman" panose="02020603050405020304" pitchFamily="18" charset="0"/>
              </a:rPr>
              <a:t>MK </a:t>
            </a:r>
            <a:r>
              <a:rPr lang="tr-TR" sz="9800" b="1" dirty="0" smtClean="0">
                <a:latin typeface="Times New Roman" panose="02020603050405020304" pitchFamily="18" charset="0"/>
                <a:cs typeface="Times New Roman" panose="02020603050405020304" pitchFamily="18" charset="0"/>
              </a:rPr>
              <a:t>m. 722 </a:t>
            </a:r>
            <a:r>
              <a:rPr lang="tr-TR" sz="9800" b="1" dirty="0">
                <a:latin typeface="Times New Roman" panose="02020603050405020304" pitchFamily="18" charset="0"/>
                <a:cs typeface="Times New Roman" panose="02020603050405020304" pitchFamily="18" charset="0"/>
              </a:rPr>
              <a:t>/ </a:t>
            </a:r>
            <a:r>
              <a:rPr lang="tr-TR" sz="9800" b="1" dirty="0" smtClean="0">
                <a:latin typeface="Times New Roman" panose="02020603050405020304" pitchFamily="18" charset="0"/>
                <a:cs typeface="Times New Roman" panose="02020603050405020304" pitchFamily="18" charset="0"/>
              </a:rPr>
              <a:t>II hükmüne </a:t>
            </a:r>
            <a:r>
              <a:rPr lang="tr-TR" sz="9800" b="1" dirty="0">
                <a:latin typeface="Times New Roman" panose="02020603050405020304" pitchFamily="18" charset="0"/>
                <a:cs typeface="Times New Roman" panose="02020603050405020304" pitchFamily="18" charset="0"/>
              </a:rPr>
              <a:t>dayanılarak yapılan talep</a:t>
            </a:r>
            <a:r>
              <a:rPr lang="tr-TR" sz="9800" dirty="0">
                <a:latin typeface="Times New Roman" panose="02020603050405020304" pitchFamily="18" charset="0"/>
                <a:cs typeface="Times New Roman" panose="02020603050405020304" pitchFamily="18" charset="0"/>
              </a:rPr>
              <a:t>, </a:t>
            </a:r>
            <a:r>
              <a:rPr lang="tr-TR" sz="9800" b="1" dirty="0">
                <a:latin typeface="Times New Roman" panose="02020603050405020304" pitchFamily="18" charset="0"/>
                <a:cs typeface="Times New Roman" panose="02020603050405020304" pitchFamily="18" charset="0"/>
              </a:rPr>
              <a:t>kişisel nitelikte </a:t>
            </a:r>
            <a:r>
              <a:rPr lang="tr-TR" sz="9800" dirty="0">
                <a:latin typeface="Times New Roman" panose="02020603050405020304" pitchFamily="18" charset="0"/>
                <a:cs typeface="Times New Roman" panose="02020603050405020304" pitchFamily="18" charset="0"/>
              </a:rPr>
              <a:t>bir taleptir. </a:t>
            </a:r>
          </a:p>
          <a:p>
            <a:pPr marL="0" indent="0" algn="just">
              <a:buNone/>
            </a:pPr>
            <a:r>
              <a:rPr lang="tr-TR" sz="7400" i="1" dirty="0" smtClean="0"/>
              <a:t>   (</a:t>
            </a:r>
            <a:r>
              <a:rPr lang="tr-TR" sz="8600" b="1" i="1" dirty="0">
                <a:latin typeface="Times New Roman" panose="02020603050405020304" pitchFamily="18" charset="0"/>
                <a:cs typeface="Times New Roman" panose="02020603050405020304" pitchFamily="18" charset="0"/>
              </a:rPr>
              <a:t>Sirmen </a:t>
            </a:r>
            <a:r>
              <a:rPr lang="tr-TR" sz="8600" i="1" dirty="0">
                <a:latin typeface="Times New Roman" panose="02020603050405020304" pitchFamily="18" charset="0"/>
                <a:cs typeface="Times New Roman" panose="02020603050405020304" pitchFamily="18" charset="0"/>
              </a:rPr>
              <a:t>de bu görüşte</a:t>
            </a:r>
            <a:r>
              <a:rPr lang="tr-TR" sz="8600" dirty="0">
                <a:latin typeface="Times New Roman" panose="02020603050405020304" pitchFamily="18" charset="0"/>
                <a:cs typeface="Times New Roman" panose="02020603050405020304" pitchFamily="18" charset="0"/>
              </a:rPr>
              <a:t>, </a:t>
            </a:r>
            <a:r>
              <a:rPr lang="tr-TR" sz="8600" i="1" dirty="0">
                <a:latin typeface="Times New Roman" panose="02020603050405020304" pitchFamily="18" charset="0"/>
                <a:cs typeface="Times New Roman" panose="02020603050405020304" pitchFamily="18" charset="0"/>
              </a:rPr>
              <a:t>bkz. </a:t>
            </a:r>
            <a:r>
              <a:rPr lang="tr-TR" sz="8600" b="1" i="1" dirty="0">
                <a:latin typeface="Times New Roman" panose="02020603050405020304" pitchFamily="18" charset="0"/>
                <a:cs typeface="Times New Roman" panose="02020603050405020304" pitchFamily="18" charset="0"/>
              </a:rPr>
              <a:t>Sirmen, </a:t>
            </a:r>
            <a:r>
              <a:rPr lang="tr-TR" sz="8600" i="1" dirty="0">
                <a:latin typeface="Times New Roman" panose="02020603050405020304" pitchFamily="18" charset="0"/>
                <a:cs typeface="Times New Roman" panose="02020603050405020304" pitchFamily="18" charset="0"/>
              </a:rPr>
              <a:t>Eşya H., 7</a:t>
            </a:r>
            <a:r>
              <a:rPr lang="tr-TR" sz="8600" i="1" dirty="0" smtClean="0">
                <a:latin typeface="Times New Roman" panose="02020603050405020304" pitchFamily="18" charset="0"/>
                <a:cs typeface="Times New Roman" panose="02020603050405020304" pitchFamily="18" charset="0"/>
              </a:rPr>
              <a:t>. </a:t>
            </a:r>
            <a:r>
              <a:rPr lang="tr-TR" sz="8600" i="1" dirty="0">
                <a:latin typeface="Times New Roman" panose="02020603050405020304" pitchFamily="18" charset="0"/>
                <a:cs typeface="Times New Roman" panose="02020603050405020304" pitchFamily="18" charset="0"/>
              </a:rPr>
              <a:t>B., s. </a:t>
            </a:r>
            <a:r>
              <a:rPr lang="tr-TR" sz="8600" i="1" dirty="0" smtClean="0">
                <a:latin typeface="Times New Roman" panose="02020603050405020304" pitchFamily="18" charset="0"/>
                <a:cs typeface="Times New Roman" panose="02020603050405020304" pitchFamily="18" charset="0"/>
              </a:rPr>
              <a:t>401</a:t>
            </a:r>
            <a:r>
              <a:rPr lang="tr-TR" sz="8600" dirty="0" smtClean="0">
                <a:latin typeface="Times New Roman" panose="02020603050405020304" pitchFamily="18" charset="0"/>
                <a:cs typeface="Times New Roman" panose="02020603050405020304" pitchFamily="18" charset="0"/>
              </a:rPr>
              <a:t>) </a:t>
            </a:r>
            <a:r>
              <a:rPr lang="tr-TR" sz="8600" dirty="0">
                <a:latin typeface="Times New Roman" panose="02020603050405020304" pitchFamily="18" charset="0"/>
                <a:cs typeface="Times New Roman" panose="02020603050405020304" pitchFamily="18" charset="0"/>
              </a:rPr>
              <a:t>.  </a:t>
            </a:r>
          </a:p>
          <a:p>
            <a:endParaRPr lang="tr-TR" dirty="0"/>
          </a:p>
        </p:txBody>
      </p:sp>
    </p:spTree>
    <p:extLst>
      <p:ext uri="{BB962C8B-B14F-4D97-AF65-F5344CB8AC3E}">
        <p14:creationId xmlns:p14="http://schemas.microsoft.com/office/powerpoint/2010/main" val="1751179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smtClean="0">
                <a:latin typeface="Times New Roman" panose="02020603050405020304" pitchFamily="18" charset="0"/>
                <a:cs typeface="Times New Roman" panose="02020603050405020304" pitchFamily="18" charset="0"/>
              </a:rPr>
              <a:t>Bir yapının Haksız Yapı olması durumunda da, </a:t>
            </a:r>
            <a:r>
              <a:rPr lang="tr-TR" sz="3600" b="1" dirty="0">
                <a:latin typeface="Times New Roman" panose="02020603050405020304" pitchFamily="18" charset="0"/>
                <a:cs typeface="Times New Roman" panose="02020603050405020304" pitchFamily="18" charset="0"/>
              </a:rPr>
              <a:t>Y</a:t>
            </a:r>
            <a:r>
              <a:rPr lang="tr-TR" sz="3600" b="1" dirty="0" smtClean="0">
                <a:latin typeface="Times New Roman" panose="02020603050405020304" pitchFamily="18" charset="0"/>
                <a:cs typeface="Times New Roman" panose="02020603050405020304" pitchFamily="18" charset="0"/>
              </a:rPr>
              <a:t>apı üzerindeki Hak durumu değişmez. Çünkü, bu  durumda da, Yapı, </a:t>
            </a:r>
            <a:r>
              <a:rPr lang="tr-TR" sz="3600" b="1" i="1" dirty="0" smtClean="0">
                <a:latin typeface="Times New Roman" panose="02020603050405020304" pitchFamily="18" charset="0"/>
                <a:cs typeface="Times New Roman" panose="02020603050405020304" pitchFamily="18" charset="0"/>
              </a:rPr>
              <a:t>Arazinin Bütünleyici </a:t>
            </a:r>
            <a:r>
              <a:rPr lang="tr-TR" sz="3600" b="1" i="1" dirty="0">
                <a:latin typeface="Times New Roman" panose="02020603050405020304" pitchFamily="18" charset="0"/>
                <a:cs typeface="Times New Roman" panose="02020603050405020304" pitchFamily="18" charset="0"/>
              </a:rPr>
              <a:t>P</a:t>
            </a:r>
            <a:r>
              <a:rPr lang="tr-TR" sz="3600" b="1" i="1" dirty="0" smtClean="0">
                <a:latin typeface="Times New Roman" panose="02020603050405020304" pitchFamily="18" charset="0"/>
                <a:cs typeface="Times New Roman" panose="02020603050405020304" pitchFamily="18" charset="0"/>
              </a:rPr>
              <a:t>arçası </a:t>
            </a:r>
            <a:r>
              <a:rPr lang="tr-TR" sz="3600" b="1" dirty="0" smtClean="0">
                <a:latin typeface="Times New Roman" panose="02020603050405020304" pitchFamily="18" charset="0"/>
                <a:cs typeface="Times New Roman" panose="02020603050405020304" pitchFamily="18" charset="0"/>
              </a:rPr>
              <a:t>olacaktır.   </a:t>
            </a:r>
            <a:r>
              <a:rPr lang="tr-TR" sz="36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722 /1)</a:t>
            </a:r>
          </a:p>
          <a:p>
            <a:pPr algn="just"/>
            <a:r>
              <a:rPr lang="tr-TR" sz="3600" dirty="0" smtClean="0">
                <a:latin typeface="Times New Roman" panose="02020603050405020304" pitchFamily="18" charset="0"/>
                <a:cs typeface="Times New Roman" panose="02020603050405020304" pitchFamily="18" charset="0"/>
              </a:rPr>
              <a:t> Bu bağlamda, üzerinde </a:t>
            </a:r>
            <a:r>
              <a:rPr lang="tr-TR" sz="3600" dirty="0">
                <a:latin typeface="Times New Roman" panose="02020603050405020304" pitchFamily="18" charset="0"/>
                <a:cs typeface="Times New Roman" panose="02020603050405020304" pitchFamily="18" charset="0"/>
              </a:rPr>
              <a:t>A</a:t>
            </a:r>
            <a:r>
              <a:rPr lang="tr-TR" sz="3600" dirty="0" smtClean="0">
                <a:latin typeface="Times New Roman" panose="02020603050405020304" pitchFamily="18" charset="0"/>
                <a:cs typeface="Times New Roman" panose="02020603050405020304" pitchFamily="18" charset="0"/>
              </a:rPr>
              <a:t>razi </a:t>
            </a:r>
            <a:r>
              <a:rPr lang="tr-TR" sz="3600" dirty="0">
                <a:latin typeface="Times New Roman" panose="02020603050405020304" pitchFamily="18" charset="0"/>
                <a:cs typeface="Times New Roman" panose="02020603050405020304" pitchFamily="18" charset="0"/>
              </a:rPr>
              <a:t>M</a:t>
            </a:r>
            <a:r>
              <a:rPr lang="tr-TR" sz="3600" dirty="0" smtClean="0">
                <a:latin typeface="Times New Roman" panose="02020603050405020304" pitchFamily="18" charset="0"/>
                <a:cs typeface="Times New Roman" panose="02020603050405020304" pitchFamily="18" charset="0"/>
              </a:rPr>
              <a:t>alikinin Mülkiyet </a:t>
            </a:r>
            <a:r>
              <a:rPr lang="tr-TR" sz="3600" dirty="0">
                <a:latin typeface="Times New Roman" panose="02020603050405020304" pitchFamily="18" charset="0"/>
                <a:cs typeface="Times New Roman" panose="02020603050405020304" pitchFamily="18" charset="0"/>
              </a:rPr>
              <a:t>H</a:t>
            </a:r>
            <a:r>
              <a:rPr lang="tr-TR" sz="3600" dirty="0" smtClean="0">
                <a:latin typeface="Times New Roman" panose="02020603050405020304" pitchFamily="18" charset="0"/>
                <a:cs typeface="Times New Roman" panose="02020603050405020304" pitchFamily="18" charset="0"/>
              </a:rPr>
              <a:t>akkı doğacak ve sonuçta, Yapıda kullanılan Malzemenin </a:t>
            </a:r>
            <a:r>
              <a:rPr lang="tr-TR" sz="3600" dirty="0">
                <a:latin typeface="Times New Roman" panose="02020603050405020304" pitchFamily="18" charset="0"/>
                <a:cs typeface="Times New Roman" panose="02020603050405020304" pitchFamily="18" charset="0"/>
              </a:rPr>
              <a:t>S</a:t>
            </a:r>
            <a:r>
              <a:rPr lang="tr-TR" sz="3600" dirty="0" smtClean="0">
                <a:latin typeface="Times New Roman" panose="02020603050405020304" pitchFamily="18" charset="0"/>
                <a:cs typeface="Times New Roman" panose="02020603050405020304" pitchFamily="18" charset="0"/>
              </a:rPr>
              <a:t>ahibi, Malzeme üzerindeki Hakkını kaybedecektir.</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6657814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Malzeme Sahibinin Tazminat Talebi </a:t>
            </a:r>
            <a:endParaRPr lang="tr-TR" b="1" dirty="0">
              <a:latin typeface="+mn-lt"/>
            </a:endParaRPr>
          </a:p>
        </p:txBody>
      </p:sp>
      <p:sp>
        <p:nvSpPr>
          <p:cNvPr id="3" name="İçerik Yer Tutucusu 2"/>
          <p:cNvSpPr>
            <a:spLocks noGrp="1"/>
          </p:cNvSpPr>
          <p:nvPr>
            <p:ph idx="1"/>
          </p:nvPr>
        </p:nvSpPr>
        <p:spPr/>
        <p:txBody>
          <a:bodyPr/>
          <a:lstStyle/>
          <a:p>
            <a:pPr algn="just"/>
            <a:r>
              <a:rPr lang="tr-TR" b="1" dirty="0" smtClean="0">
                <a:latin typeface="Times New Roman" panose="02020603050405020304" pitchFamily="18" charset="0"/>
                <a:cs typeface="Times New Roman" panose="02020603050405020304" pitchFamily="18" charset="0"/>
              </a:rPr>
              <a:t>Arazi Malikinin</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malzemenin sökülüp kaldırılmasını talep etmediği veya talep hakkının bulunmadığı hallerde</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Malzeme Sahibi</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Arazi Malikinden</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tazminat talep edebilir. </a:t>
            </a:r>
          </a:p>
          <a:p>
            <a:pPr algn="just"/>
            <a:r>
              <a:rPr lang="tr-TR" b="1" dirty="0" smtClean="0">
                <a:latin typeface="Times New Roman" panose="02020603050405020304" pitchFamily="18" charset="0"/>
                <a:cs typeface="Times New Roman" panose="02020603050405020304" pitchFamily="18" charset="0"/>
              </a:rPr>
              <a:t>Malzeme sahibi Yapıyı </a:t>
            </a:r>
            <a:r>
              <a:rPr lang="tr-TR" b="1" i="1" dirty="0" err="1" smtClean="0">
                <a:latin typeface="Times New Roman" panose="02020603050405020304" pitchFamily="18" charset="0"/>
                <a:cs typeface="Times New Roman" panose="02020603050405020304" pitchFamily="18" charset="0"/>
              </a:rPr>
              <a:t>iyiniyetle</a:t>
            </a:r>
            <a:r>
              <a:rPr lang="tr-TR" b="1" i="1"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yaptırmışsa</a:t>
            </a:r>
            <a:r>
              <a:rPr lang="tr-TR" dirty="0" smtClean="0">
                <a:latin typeface="Times New Roman" panose="02020603050405020304" pitchFamily="18" charset="0"/>
                <a:cs typeface="Times New Roman" panose="02020603050405020304" pitchFamily="18" charset="0"/>
              </a:rPr>
              <a:t>, yani Yapıyı yaptırdığı Arazinin başkasına ait olduğunu bilmiyor, bilmesi gerekmiyorsa, Arazinin başkasının mülkiyetinde olduğunu bilmekle beraber Arazi Malikinin yapı yapılmasına açık veya örtülü rızası varsa veya Malzeme Sahibi böyle bir rızayı mevcut farz etmekte haklıysa, </a:t>
            </a:r>
            <a:r>
              <a:rPr lang="tr-TR" b="1" dirty="0" smtClean="0">
                <a:latin typeface="Times New Roman" panose="02020603050405020304" pitchFamily="18" charset="0"/>
                <a:cs typeface="Times New Roman" panose="02020603050405020304" pitchFamily="18" charset="0"/>
              </a:rPr>
              <a:t>kendisine uygun bir </a:t>
            </a:r>
            <a:r>
              <a:rPr lang="tr-TR" b="1" i="1" dirty="0" smtClean="0">
                <a:latin typeface="Times New Roman" panose="02020603050405020304" pitchFamily="18" charset="0"/>
                <a:cs typeface="Times New Roman" panose="02020603050405020304" pitchFamily="18" charset="0"/>
              </a:rPr>
              <a:t>tazminat</a:t>
            </a:r>
            <a:r>
              <a:rPr lang="tr-TR" b="1" dirty="0" smtClean="0">
                <a:latin typeface="Times New Roman" panose="02020603050405020304" pitchFamily="18" charset="0"/>
                <a:cs typeface="Times New Roman" panose="02020603050405020304" pitchFamily="18" charset="0"/>
              </a:rPr>
              <a:t> verilir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723 / 1).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229711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030310" y="1877140"/>
            <a:ext cx="10478036" cy="4794116"/>
          </a:xfrm>
        </p:spPr>
        <p:txBody>
          <a:bodyPr>
            <a:noAutofit/>
          </a:bodyPr>
          <a:lstStyle/>
          <a:p>
            <a:pPr algn="just"/>
            <a:r>
              <a:rPr lang="tr-TR" b="1" dirty="0" smtClean="0">
                <a:latin typeface="Times New Roman" panose="02020603050405020304" pitchFamily="18" charset="0"/>
                <a:cs typeface="Times New Roman" panose="02020603050405020304" pitchFamily="18" charset="0"/>
              </a:rPr>
              <a:t>Bu konuda </a:t>
            </a:r>
            <a:r>
              <a:rPr lang="tr-TR" dirty="0" smtClean="0">
                <a:latin typeface="Times New Roman" panose="02020603050405020304" pitchFamily="18" charset="0"/>
                <a:cs typeface="Times New Roman" panose="02020603050405020304" pitchFamily="18" charset="0"/>
              </a:rPr>
              <a:t>genellikle</a:t>
            </a:r>
            <a:r>
              <a:rPr lang="tr-TR" b="1" dirty="0" smtClean="0">
                <a:latin typeface="Times New Roman" panose="02020603050405020304" pitchFamily="18" charset="0"/>
                <a:cs typeface="Times New Roman" panose="02020603050405020304" pitchFamily="18" charset="0"/>
              </a:rPr>
              <a:t> Malzemenin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eğeri ve Yapıdaki </a:t>
            </a:r>
            <a:r>
              <a:rPr lang="tr-TR" b="1" dirty="0">
                <a:latin typeface="Times New Roman" panose="02020603050405020304" pitchFamily="18" charset="0"/>
                <a:cs typeface="Times New Roman" panose="02020603050405020304" pitchFamily="18" charset="0"/>
              </a:rPr>
              <a:t>E</a:t>
            </a:r>
            <a:r>
              <a:rPr lang="tr-TR" b="1" dirty="0" smtClean="0">
                <a:latin typeface="Times New Roman" panose="02020603050405020304" pitchFamily="18" charset="0"/>
                <a:cs typeface="Times New Roman" panose="02020603050405020304" pitchFamily="18" charset="0"/>
              </a:rPr>
              <a:t>meğin </a:t>
            </a:r>
            <a:r>
              <a:rPr lang="tr-TR" b="1" dirty="0">
                <a:latin typeface="Times New Roman" panose="02020603050405020304" pitchFamily="18" charset="0"/>
                <a:cs typeface="Times New Roman" panose="02020603050405020304" pitchFamily="18" charset="0"/>
              </a:rPr>
              <a:t>D</a:t>
            </a:r>
            <a:r>
              <a:rPr lang="tr-TR" b="1" dirty="0" smtClean="0">
                <a:latin typeface="Times New Roman" panose="02020603050405020304" pitchFamily="18" charset="0"/>
                <a:cs typeface="Times New Roman" panose="02020603050405020304" pitchFamily="18" charset="0"/>
              </a:rPr>
              <a:t>eğerine eşit bir tutar esas alınır</a:t>
            </a:r>
            <a:r>
              <a:rPr lang="tr-TR" dirty="0" smtClean="0">
                <a:latin typeface="Times New Roman" panose="02020603050405020304" pitchFamily="18" charset="0"/>
                <a:cs typeface="Times New Roman" panose="02020603050405020304" pitchFamily="18" charset="0"/>
              </a:rPr>
              <a:t>. </a:t>
            </a:r>
          </a:p>
          <a:p>
            <a:pPr algn="just"/>
            <a:r>
              <a:rPr lang="tr-TR" dirty="0" smtClean="0">
                <a:latin typeface="Times New Roman" panose="02020603050405020304" pitchFamily="18" charset="0"/>
                <a:cs typeface="Times New Roman" panose="02020603050405020304" pitchFamily="18" charset="0"/>
              </a:rPr>
              <a:t>Fakat, </a:t>
            </a:r>
            <a:r>
              <a:rPr lang="tr-TR" b="1" dirty="0" smtClean="0">
                <a:latin typeface="Times New Roman" panose="02020603050405020304" pitchFamily="18" charset="0"/>
                <a:cs typeface="Times New Roman" panose="02020603050405020304" pitchFamily="18" charset="0"/>
              </a:rPr>
              <a:t>Hâkim</a:t>
            </a:r>
            <a:r>
              <a:rPr lang="tr-TR" dirty="0" smtClean="0">
                <a:latin typeface="Times New Roman" panose="02020603050405020304" pitchFamily="18" charset="0"/>
                <a:cs typeface="Times New Roman" panose="02020603050405020304" pitchFamily="18" charset="0"/>
              </a:rPr>
              <a:t>, duruma göre </a:t>
            </a:r>
            <a:r>
              <a:rPr lang="tr-TR" b="1" dirty="0" smtClean="0">
                <a:latin typeface="Times New Roman" panose="02020603050405020304" pitchFamily="18" charset="0"/>
                <a:cs typeface="Times New Roman" panose="02020603050405020304" pitchFamily="18" charset="0"/>
              </a:rPr>
              <a:t>Tazminatın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iktarını azaltabilir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çoğaltabilir. </a:t>
            </a:r>
          </a:p>
          <a:p>
            <a:pPr algn="just"/>
            <a:r>
              <a:rPr lang="tr-TR" b="1" i="1" dirty="0" smtClean="0">
                <a:latin typeface="Times New Roman" panose="02020603050405020304" pitchFamily="18" charset="0"/>
                <a:cs typeface="Times New Roman" panose="02020603050405020304" pitchFamily="18" charset="0"/>
              </a:rPr>
              <a:t>Malzeme sahibinin zararı malzemenin ve emeğin değerinden fazla</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Arazi Maliki de Yapıdan yararlanabiliyor </a:t>
            </a:r>
            <a:r>
              <a:rPr lang="tr-TR" dirty="0" smtClean="0">
                <a:latin typeface="Times New Roman" panose="02020603050405020304" pitchFamily="18" charset="0"/>
                <a:cs typeface="Times New Roman" panose="02020603050405020304" pitchFamily="18" charset="0"/>
              </a:rPr>
              <a:t>ise, Tazminat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iktarı çoğaltılabilir. </a:t>
            </a:r>
          </a:p>
          <a:p>
            <a:pPr algn="just"/>
            <a:r>
              <a:rPr lang="tr-TR" b="1" i="1" dirty="0" smtClean="0">
                <a:latin typeface="Times New Roman" panose="02020603050405020304" pitchFamily="18" charset="0"/>
                <a:cs typeface="Times New Roman" panose="02020603050405020304" pitchFamily="18" charset="0"/>
              </a:rPr>
              <a:t>Eğer Arazi Maliki </a:t>
            </a:r>
            <a:r>
              <a:rPr lang="tr-TR" b="1" i="1" dirty="0" err="1" smtClean="0">
                <a:latin typeface="Times New Roman" panose="02020603050405020304" pitchFamily="18" charset="0"/>
                <a:cs typeface="Times New Roman" panose="02020603050405020304" pitchFamily="18" charset="0"/>
              </a:rPr>
              <a:t>kötüniyetle</a:t>
            </a:r>
            <a:r>
              <a:rPr lang="tr-TR" b="1" i="1" dirty="0" smtClean="0">
                <a:latin typeface="Times New Roman" panose="02020603050405020304" pitchFamily="18" charset="0"/>
                <a:cs typeface="Times New Roman" panose="02020603050405020304" pitchFamily="18" charset="0"/>
              </a:rPr>
              <a:t> davranıp Yapının yapılmasına kasten ses çıkarmamışsa</a:t>
            </a:r>
            <a:r>
              <a:rPr lang="tr-TR" dirty="0" smtClean="0">
                <a:latin typeface="Times New Roman" panose="02020603050405020304" pitchFamily="18" charset="0"/>
                <a:cs typeface="Times New Roman" panose="02020603050405020304" pitchFamily="18" charset="0"/>
              </a:rPr>
              <a:t>, Hâkim, Malzemenin ve Emeğin </a:t>
            </a:r>
            <a:r>
              <a:rPr lang="tr-TR" dirty="0">
                <a:latin typeface="Times New Roman" panose="02020603050405020304" pitchFamily="18" charset="0"/>
                <a:cs typeface="Times New Roman" panose="02020603050405020304" pitchFamily="18" charset="0"/>
              </a:rPr>
              <a:t>D</a:t>
            </a:r>
            <a:r>
              <a:rPr lang="tr-TR" dirty="0" smtClean="0">
                <a:latin typeface="Times New Roman" panose="02020603050405020304" pitchFamily="18" charset="0"/>
                <a:cs typeface="Times New Roman" panose="02020603050405020304" pitchFamily="18" charset="0"/>
              </a:rPr>
              <a:t>eğerinin </a:t>
            </a:r>
            <a:r>
              <a:rPr lang="tr-TR" dirty="0">
                <a:latin typeface="Times New Roman" panose="02020603050405020304" pitchFamily="18" charset="0"/>
                <a:cs typeface="Times New Roman" panose="02020603050405020304" pitchFamily="18" charset="0"/>
              </a:rPr>
              <a:t>T</a:t>
            </a:r>
            <a:r>
              <a:rPr lang="tr-TR" dirty="0" smtClean="0">
                <a:latin typeface="Times New Roman" panose="02020603050405020304" pitchFamily="18" charset="0"/>
                <a:cs typeface="Times New Roman" panose="02020603050405020304" pitchFamily="18" charset="0"/>
              </a:rPr>
              <a:t>aşınmaza sağladığı Değer </a:t>
            </a:r>
            <a:r>
              <a:rPr lang="tr-TR" dirty="0">
                <a:latin typeface="Times New Roman" panose="02020603050405020304" pitchFamily="18" charset="0"/>
                <a:cs typeface="Times New Roman" panose="02020603050405020304" pitchFamily="18" charset="0"/>
              </a:rPr>
              <a:t>F</a:t>
            </a:r>
            <a:r>
              <a:rPr lang="tr-TR" dirty="0" smtClean="0">
                <a:latin typeface="Times New Roman" panose="02020603050405020304" pitchFamily="18" charset="0"/>
                <a:cs typeface="Times New Roman" panose="02020603050405020304" pitchFamily="18" charset="0"/>
              </a:rPr>
              <a:t>azlalığını aşamayacak şekilde, </a:t>
            </a:r>
            <a:r>
              <a:rPr lang="tr-TR" b="1" dirty="0" smtClean="0">
                <a:latin typeface="Times New Roman" panose="02020603050405020304" pitchFamily="18" charset="0"/>
                <a:cs typeface="Times New Roman" panose="02020603050405020304" pitchFamily="18" charset="0"/>
              </a:rPr>
              <a:t>Malzeme Sahibinin tüm zararlarının tazminine </a:t>
            </a:r>
            <a:r>
              <a:rPr lang="tr-TR" dirty="0" smtClean="0">
                <a:latin typeface="Times New Roman" panose="02020603050405020304" pitchFamily="18" charset="0"/>
                <a:cs typeface="Times New Roman" panose="02020603050405020304" pitchFamily="18" charset="0"/>
              </a:rPr>
              <a:t>de </a:t>
            </a:r>
            <a:r>
              <a:rPr lang="tr-TR" b="1" dirty="0" smtClean="0">
                <a:latin typeface="Times New Roman" panose="02020603050405020304" pitchFamily="18" charset="0"/>
                <a:cs typeface="Times New Roman" panose="02020603050405020304" pitchFamily="18" charset="0"/>
              </a:rPr>
              <a:t>karar verebilir.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3656033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i="1" dirty="0" smtClean="0">
                <a:latin typeface="Times New Roman" panose="02020603050405020304" pitchFamily="18" charset="0"/>
                <a:cs typeface="Times New Roman" panose="02020603050405020304" pitchFamily="18" charset="0"/>
              </a:rPr>
              <a:t>Malzeme Sahibi </a:t>
            </a:r>
            <a:r>
              <a:rPr lang="tr-TR" b="1" i="1" dirty="0" err="1" smtClean="0">
                <a:latin typeface="Times New Roman" panose="02020603050405020304" pitchFamily="18" charset="0"/>
                <a:cs typeface="Times New Roman" panose="02020603050405020304" pitchFamily="18" charset="0"/>
              </a:rPr>
              <a:t>kötüniyetli</a:t>
            </a:r>
            <a:r>
              <a:rPr lang="tr-TR" b="1" i="1" dirty="0" smtClean="0">
                <a:latin typeface="Times New Roman" panose="02020603050405020304" pitchFamily="18" charset="0"/>
                <a:cs typeface="Times New Roman" panose="02020603050405020304" pitchFamily="18" charset="0"/>
              </a:rPr>
              <a:t> ise, </a:t>
            </a:r>
            <a:r>
              <a:rPr lang="tr-TR" dirty="0" smtClean="0">
                <a:latin typeface="Times New Roman" panose="02020603050405020304" pitchFamily="18" charset="0"/>
                <a:cs typeface="Times New Roman" panose="02020603050405020304" pitchFamily="18" charset="0"/>
              </a:rPr>
              <a:t>Arazinin başkasına ait olduğunu biliyor veya bilmesi gerekiyor ya da Yapıyı yapmasına malikin rızası bulunmadığını biliyor veya bilmesi gerekiyorsa, </a:t>
            </a:r>
            <a:r>
              <a:rPr lang="tr-TR" b="1" dirty="0" smtClean="0">
                <a:latin typeface="Times New Roman" panose="02020603050405020304" pitchFamily="18" charset="0"/>
                <a:cs typeface="Times New Roman" panose="02020603050405020304" pitchFamily="18" charset="0"/>
              </a:rPr>
              <a:t>Arazi Malikinin vereceği Tazminat</a:t>
            </a:r>
            <a:r>
              <a:rPr lang="tr-TR" dirty="0" smtClean="0">
                <a:latin typeface="Times New Roman" panose="02020603050405020304" pitchFamily="18" charset="0"/>
                <a:cs typeface="Times New Roman" panose="02020603050405020304" pitchFamily="18" charset="0"/>
              </a:rPr>
              <a:t>, </a:t>
            </a:r>
            <a:r>
              <a:rPr lang="tr-TR" b="1" dirty="0" smtClean="0">
                <a:latin typeface="Times New Roman" panose="02020603050405020304" pitchFamily="18" charset="0"/>
                <a:cs typeface="Times New Roman" panose="02020603050405020304" pitchFamily="18" charset="0"/>
              </a:rPr>
              <a:t>malzemenin Arazi Maliki için taşıdığı en az değeri geçmeyebilir </a:t>
            </a:r>
            <a:r>
              <a:rPr lang="tr-TR"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MK m. 723 / III). </a:t>
            </a:r>
          </a:p>
          <a:p>
            <a:pPr algn="just"/>
            <a:r>
              <a:rPr lang="tr-TR" dirty="0" smtClean="0">
                <a:latin typeface="Times New Roman" panose="02020603050405020304" pitchFamily="18" charset="0"/>
                <a:cs typeface="Times New Roman" panose="02020603050405020304" pitchFamily="18" charset="0"/>
              </a:rPr>
              <a:t>Malzeme Sahibi lehine bir tazminata hükmedilebilmesi için bunun talep edilmiş olması gerekir. </a:t>
            </a:r>
          </a:p>
          <a:p>
            <a:pPr algn="just"/>
            <a:r>
              <a:rPr lang="tr-TR" b="1" dirty="0" smtClean="0">
                <a:latin typeface="Times New Roman" panose="02020603050405020304" pitchFamily="18" charset="0"/>
                <a:cs typeface="Times New Roman" panose="02020603050405020304" pitchFamily="18" charset="0"/>
              </a:rPr>
              <a:t>Tazminat talebi, Yapıdaki değer artışının karşılığının </a:t>
            </a:r>
            <a:r>
              <a:rPr lang="tr-TR" dirty="0" smtClean="0">
                <a:latin typeface="Times New Roman" panose="02020603050405020304" pitchFamily="18" charset="0"/>
                <a:cs typeface="Times New Roman" panose="02020603050405020304" pitchFamily="18" charset="0"/>
              </a:rPr>
              <a:t>ya da </a:t>
            </a:r>
            <a:r>
              <a:rPr lang="tr-TR" b="1" dirty="0">
                <a:latin typeface="Times New Roman" panose="02020603050405020304" pitchFamily="18" charset="0"/>
                <a:cs typeface="Times New Roman" panose="02020603050405020304" pitchFamily="18" charset="0"/>
              </a:rPr>
              <a:t>Z</a:t>
            </a:r>
            <a:r>
              <a:rPr lang="tr-TR" b="1" dirty="0" smtClean="0">
                <a:latin typeface="Times New Roman" panose="02020603050405020304" pitchFamily="18" charset="0"/>
                <a:cs typeface="Times New Roman" panose="02020603050405020304" pitchFamily="18" charset="0"/>
              </a:rPr>
              <a:t>ararın istenmesine göre, </a:t>
            </a:r>
            <a:r>
              <a:rPr lang="tr-TR" b="1" i="1" dirty="0" smtClean="0">
                <a:latin typeface="Times New Roman" panose="02020603050405020304" pitchFamily="18" charset="0"/>
                <a:cs typeface="Times New Roman" panose="02020603050405020304" pitchFamily="18" charset="0"/>
              </a:rPr>
              <a:t>Sebepsiz Zenginleşme </a:t>
            </a:r>
            <a:r>
              <a:rPr lang="tr-TR" b="1" dirty="0" smtClean="0">
                <a:latin typeface="Times New Roman" panose="02020603050405020304" pitchFamily="18" charset="0"/>
                <a:cs typeface="Times New Roman" panose="02020603050405020304" pitchFamily="18" charset="0"/>
              </a:rPr>
              <a:t>ya da </a:t>
            </a:r>
            <a:r>
              <a:rPr lang="tr-TR" b="1" i="1" dirty="0" smtClean="0">
                <a:latin typeface="Times New Roman" panose="02020603050405020304" pitchFamily="18" charset="0"/>
                <a:cs typeface="Times New Roman" panose="02020603050405020304" pitchFamily="18" charset="0"/>
              </a:rPr>
              <a:t>Haksız Fiil </a:t>
            </a:r>
            <a:r>
              <a:rPr lang="tr-TR" b="1" i="1" dirty="0">
                <a:latin typeface="Times New Roman" panose="02020603050405020304" pitchFamily="18" charset="0"/>
                <a:cs typeface="Times New Roman" panose="02020603050405020304" pitchFamily="18" charset="0"/>
              </a:rPr>
              <a:t>Z</a:t>
            </a:r>
            <a:r>
              <a:rPr lang="tr-TR" b="1" i="1" dirty="0" smtClean="0">
                <a:latin typeface="Times New Roman" panose="02020603050405020304" pitchFamily="18" charset="0"/>
                <a:cs typeface="Times New Roman" panose="02020603050405020304" pitchFamily="18" charset="0"/>
              </a:rPr>
              <a:t>amanaşımına </a:t>
            </a:r>
            <a:r>
              <a:rPr lang="tr-TR" b="1" dirty="0" smtClean="0">
                <a:latin typeface="Times New Roman" panose="02020603050405020304" pitchFamily="18" charset="0"/>
                <a:cs typeface="Times New Roman" panose="02020603050405020304" pitchFamily="18" charset="0"/>
              </a:rPr>
              <a:t>tabidir. </a:t>
            </a:r>
            <a:endParaRPr lang="tr-TR"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934712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latin typeface="+mn-lt"/>
              </a:rPr>
              <a:t>Arazi Malikinin veya Malzeme Sahibinin Arazinin Mülkiyetinin Malzeme Sahibine Geçirilmesi Talebi </a:t>
            </a:r>
            <a:endParaRPr lang="tr-TR" b="1" dirty="0">
              <a:latin typeface="+mn-lt"/>
            </a:endParaRPr>
          </a:p>
        </p:txBody>
      </p:sp>
      <p:sp>
        <p:nvSpPr>
          <p:cNvPr id="3" name="İçerik Yer Tutucusu 2"/>
          <p:cNvSpPr>
            <a:spLocks noGrp="1"/>
          </p:cNvSpPr>
          <p:nvPr>
            <p:ph idx="1"/>
          </p:nvPr>
        </p:nvSpPr>
        <p:spPr/>
        <p:txBody>
          <a:bodyPr/>
          <a:lstStyle/>
          <a:p>
            <a:pPr algn="just"/>
            <a:r>
              <a:rPr lang="tr-TR" sz="3200" dirty="0" smtClean="0">
                <a:latin typeface="Times New Roman" panose="02020603050405020304" pitchFamily="18" charset="0"/>
                <a:cs typeface="Times New Roman" panose="02020603050405020304" pitchFamily="18" charset="0"/>
              </a:rPr>
              <a:t>Malzeme Sahibinin, kendi malzemesini başkasının Arazisinde, Arazi Maliki ile aralarında herhangi bir borç ilişkisi bulunmaksızın yaptırdığı Yapıda kullanması durumunda da MK 724 hükmü uygulanır. </a:t>
            </a:r>
          </a:p>
          <a:p>
            <a:pPr algn="just"/>
            <a:r>
              <a:rPr lang="tr-TR" sz="3200" dirty="0" smtClean="0">
                <a:latin typeface="Times New Roman" panose="02020603050405020304" pitchFamily="18" charset="0"/>
                <a:cs typeface="Times New Roman" panose="02020603050405020304" pitchFamily="18" charset="0"/>
              </a:rPr>
              <a:t>Bu hükümde, Yapının değeri Arazinin değerinden açıkça fazla ise, hem iyiniyetli Arazi Malikine, hem de iyiniyetli Malzeme Sahibine uygun bir bedel karşılığında Arazinin tamamının veya yeterli bir kısmının mülkiyetinin Malzeme Sahibine geçirilmesini talep yetkisi tanınmıştı</a:t>
            </a:r>
            <a:r>
              <a:rPr lang="tr-TR" dirty="0" smtClean="0">
                <a:latin typeface="Times New Roman" panose="02020603050405020304" pitchFamily="18" charset="0"/>
                <a:cs typeface="Times New Roman" panose="02020603050405020304" pitchFamily="18" charset="0"/>
              </a:rPr>
              <a:t>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9167509"/>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dirty="0" smtClean="0">
                <a:latin typeface="Times New Roman" panose="02020603050405020304" pitchFamily="18" charset="0"/>
                <a:cs typeface="Times New Roman" panose="02020603050405020304" pitchFamily="18" charset="0"/>
              </a:rPr>
              <a:t>Burada, Malzeme Sahibi Yapıyı yaptırdığı Arazinin başkasına ait olduğunu bilmiyor ve bilmesi gerekmiyorsa veya Arazinin başkasına ait olduğunu bilmekle beraber Arazide Yapı yapılmasına malikin rızası varsa ya da Malzeme Sahibi böyle bir rızayı mevcut sanmakta haklı ise, iyiniyetli sayılacaktır. </a:t>
            </a:r>
          </a:p>
          <a:p>
            <a:pPr algn="just"/>
            <a:r>
              <a:rPr lang="tr-TR" sz="3200" dirty="0" smtClean="0">
                <a:latin typeface="Times New Roman" panose="02020603050405020304" pitchFamily="18" charset="0"/>
                <a:cs typeface="Times New Roman" panose="02020603050405020304" pitchFamily="18" charset="0"/>
              </a:rPr>
              <a:t>Arazi Malikinin </a:t>
            </a:r>
            <a:r>
              <a:rPr lang="tr-TR" sz="3200" dirty="0" err="1" smtClean="0">
                <a:latin typeface="Times New Roman" panose="02020603050405020304" pitchFamily="18" charset="0"/>
                <a:cs typeface="Times New Roman" panose="02020603050405020304" pitchFamily="18" charset="0"/>
              </a:rPr>
              <a:t>iyiniyeti</a:t>
            </a:r>
            <a:r>
              <a:rPr lang="tr-TR" sz="3200" dirty="0" smtClean="0">
                <a:latin typeface="Times New Roman" panose="02020603050405020304" pitchFamily="18" charset="0"/>
                <a:cs typeface="Times New Roman" panose="02020603050405020304" pitchFamily="18" charset="0"/>
              </a:rPr>
              <a:t> de durumu bilip bilmemesine ve bildiği hallerde Malzeme Sahibini uyarıp uyarmamasına göre belirlenecektir.</a:t>
            </a:r>
          </a:p>
        </p:txBody>
      </p:sp>
    </p:spTree>
    <p:extLst>
      <p:ext uri="{BB962C8B-B14F-4D97-AF65-F5344CB8AC3E}">
        <p14:creationId xmlns:p14="http://schemas.microsoft.com/office/powerpoint/2010/main" val="418514959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err="1">
                <a:latin typeface="Times New Roman" panose="02020603050405020304" pitchFamily="18" charset="0"/>
                <a:cs typeface="Times New Roman" panose="02020603050405020304" pitchFamily="18" charset="0"/>
              </a:rPr>
              <a:t>İyiniyetin</a:t>
            </a:r>
            <a:r>
              <a:rPr lang="tr-TR" sz="3600" b="1" dirty="0">
                <a:latin typeface="Times New Roman" panose="02020603050405020304" pitchFamily="18" charset="0"/>
                <a:cs typeface="Times New Roman" panose="02020603050405020304" pitchFamily="18" charset="0"/>
              </a:rPr>
              <a:t>, Yapının başladığı andan tamamlanmasına kadar sürmüş olması gerekir. </a:t>
            </a:r>
          </a:p>
          <a:p>
            <a:pPr algn="just"/>
            <a:r>
              <a:rPr lang="tr-TR" sz="3600" dirty="0">
                <a:latin typeface="Times New Roman" panose="02020603050405020304" pitchFamily="18" charset="0"/>
                <a:cs typeface="Times New Roman" panose="02020603050405020304" pitchFamily="18" charset="0"/>
              </a:rPr>
              <a:t>Ayrıca, bir </a:t>
            </a:r>
            <a:r>
              <a:rPr lang="tr-TR" sz="3600" b="1" dirty="0">
                <a:latin typeface="Times New Roman" panose="02020603050405020304" pitchFamily="18" charset="0"/>
                <a:cs typeface="Times New Roman" panose="02020603050405020304" pitchFamily="18" charset="0"/>
              </a:rPr>
              <a:t>Taşınmazı haricen satın alan kimsenin, bu Arazi üzerinde Yapı yaptırması halinde</a:t>
            </a:r>
            <a:r>
              <a:rPr lang="tr-TR" sz="3600" dirty="0">
                <a:latin typeface="Times New Roman" panose="02020603050405020304" pitchFamily="18" charset="0"/>
                <a:cs typeface="Times New Roman" panose="02020603050405020304" pitchFamily="18" charset="0"/>
              </a:rPr>
              <a:t>, buna Arazi Malikinin rızasının varsayılacağı hakkında Yargıtay’ın </a:t>
            </a:r>
            <a:r>
              <a:rPr lang="tr-TR" sz="3600" b="1" dirty="0">
                <a:latin typeface="Times New Roman" panose="02020603050405020304" pitchFamily="18" charset="0"/>
                <a:cs typeface="Times New Roman" panose="02020603050405020304" pitchFamily="18" charset="0"/>
              </a:rPr>
              <a:t>5.7.1944 tarihli ve 12 / 26 sayılı </a:t>
            </a:r>
            <a:r>
              <a:rPr lang="tr-TR" sz="3600" b="1" i="1" dirty="0">
                <a:latin typeface="Times New Roman" panose="02020603050405020304" pitchFamily="18" charset="0"/>
                <a:cs typeface="Times New Roman" panose="02020603050405020304" pitchFamily="18" charset="0"/>
              </a:rPr>
              <a:t>İçtihadı</a:t>
            </a:r>
            <a:r>
              <a:rPr lang="tr-TR" sz="3600" b="1"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Birleştirme Kararı </a:t>
            </a:r>
            <a:r>
              <a:rPr lang="tr-TR" sz="3600" dirty="0">
                <a:latin typeface="Times New Roman" panose="02020603050405020304" pitchFamily="18" charset="0"/>
                <a:cs typeface="Times New Roman" panose="02020603050405020304" pitchFamily="18" charset="0"/>
              </a:rPr>
              <a:t>da göz önünde tutulmalıdır. </a:t>
            </a:r>
          </a:p>
          <a:p>
            <a:pPr marL="0" indent="0">
              <a:buNone/>
            </a:pPr>
            <a:endParaRPr lang="tr-TR" dirty="0"/>
          </a:p>
        </p:txBody>
      </p:sp>
    </p:spTree>
    <p:extLst>
      <p:ext uri="{BB962C8B-B14F-4D97-AF65-F5344CB8AC3E}">
        <p14:creationId xmlns:p14="http://schemas.microsoft.com/office/powerpoint/2010/main" val="26815926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dirty="0" smtClean="0">
                <a:latin typeface="Times New Roman" panose="02020603050405020304" pitchFamily="18" charset="0"/>
                <a:cs typeface="Times New Roman" panose="02020603050405020304" pitchFamily="18" charset="0"/>
              </a:rPr>
              <a:t>Arazinin mülkiyetinin Malzeme Sahibine geçirilmesini talep edebilmek için daha önce malzemenin sökülüp kaldırılmasının talep edilmemiş veya talebin reddedilmiş ve MK 723 uyarınca tazminat talep edilmemiş olması da gerekir. </a:t>
            </a:r>
          </a:p>
        </p:txBody>
      </p:sp>
    </p:spTree>
    <p:extLst>
      <p:ext uri="{BB962C8B-B14F-4D97-AF65-F5344CB8AC3E}">
        <p14:creationId xmlns:p14="http://schemas.microsoft.com/office/powerpoint/2010/main" val="276224675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pPr algn="just"/>
            <a:r>
              <a:rPr lang="tr-TR" sz="3600" b="1" dirty="0">
                <a:latin typeface="Times New Roman" panose="02020603050405020304" pitchFamily="18" charset="0"/>
                <a:cs typeface="Times New Roman" panose="02020603050405020304" pitchFamily="18" charset="0"/>
              </a:rPr>
              <a:t>MK </a:t>
            </a:r>
            <a:r>
              <a:rPr lang="tr-TR" sz="3600" b="1" dirty="0" smtClean="0">
                <a:latin typeface="Times New Roman" panose="02020603050405020304" pitchFamily="18" charset="0"/>
                <a:cs typeface="Times New Roman" panose="02020603050405020304" pitchFamily="18" charset="0"/>
              </a:rPr>
              <a:t>m. 724 hükmünde </a:t>
            </a:r>
            <a:r>
              <a:rPr lang="tr-TR" sz="3600" b="1" dirty="0">
                <a:latin typeface="Times New Roman" panose="02020603050405020304" pitchFamily="18" charset="0"/>
                <a:cs typeface="Times New Roman" panose="02020603050405020304" pitchFamily="18" charset="0"/>
              </a:rPr>
              <a:t>öngörülen şartlar gerçekleşip </a:t>
            </a:r>
            <a:r>
              <a:rPr lang="tr-TR" sz="3600" b="1" dirty="0" smtClean="0">
                <a:latin typeface="Times New Roman" panose="02020603050405020304" pitchFamily="18" charset="0"/>
                <a:cs typeface="Times New Roman" panose="02020603050405020304" pitchFamily="18" charset="0"/>
              </a:rPr>
              <a:t>taraflar Arazinin mülkiyetinin tamamının ya da yeterli bir kısmının Malzeme Sahibine devri konusunda ve Arazi Malikine ödenecek olan bedelin miktarında anlaşırlarsa</a:t>
            </a:r>
            <a:r>
              <a:rPr lang="tr-TR" sz="3600" dirty="0" smtClean="0">
                <a:latin typeface="Times New Roman" panose="02020603050405020304" pitchFamily="18" charset="0"/>
                <a:cs typeface="Times New Roman" panose="02020603050405020304" pitchFamily="18" charset="0"/>
              </a:rPr>
              <a:t>, Arazi Maliki ile Malzeme Sahibi arasındaki Anlaşma için </a:t>
            </a:r>
            <a:r>
              <a:rPr lang="tr-TR" sz="3600" b="1" dirty="0" smtClean="0">
                <a:latin typeface="Times New Roman" panose="02020603050405020304" pitchFamily="18" charset="0"/>
                <a:cs typeface="Times New Roman" panose="02020603050405020304" pitchFamily="18" charset="0"/>
              </a:rPr>
              <a:t>Resmi </a:t>
            </a:r>
            <a:r>
              <a:rPr lang="tr-TR" sz="3600" b="1" dirty="0">
                <a:latin typeface="Times New Roman" panose="02020603050405020304" pitchFamily="18" charset="0"/>
                <a:cs typeface="Times New Roman" panose="02020603050405020304" pitchFamily="18" charset="0"/>
              </a:rPr>
              <a:t>S</a:t>
            </a:r>
            <a:r>
              <a:rPr lang="tr-TR" sz="3600" b="1" dirty="0" smtClean="0">
                <a:latin typeface="Times New Roman" panose="02020603050405020304" pitchFamily="18" charset="0"/>
                <a:cs typeface="Times New Roman" panose="02020603050405020304" pitchFamily="18" charset="0"/>
              </a:rPr>
              <a:t>enet </a:t>
            </a:r>
            <a:r>
              <a:rPr lang="tr-TR" sz="3600" dirty="0" smtClean="0">
                <a:latin typeface="Times New Roman" panose="02020603050405020304" pitchFamily="18" charset="0"/>
                <a:cs typeface="Times New Roman" panose="02020603050405020304" pitchFamily="18" charset="0"/>
              </a:rPr>
              <a:t>düzenlenir (</a:t>
            </a:r>
            <a:r>
              <a:rPr lang="tr-TR" sz="3000" i="1" dirty="0" smtClean="0">
                <a:latin typeface="Times New Roman" panose="02020603050405020304" pitchFamily="18" charset="0"/>
                <a:cs typeface="Times New Roman" panose="02020603050405020304" pitchFamily="18" charset="0"/>
              </a:rPr>
              <a:t>MK m. 706 / I, Tapu K. </a:t>
            </a:r>
            <a:r>
              <a:rPr lang="tr-TR" sz="3600" i="1" dirty="0" smtClean="0">
                <a:latin typeface="Times New Roman" panose="02020603050405020304" pitchFamily="18" charset="0"/>
                <a:cs typeface="Times New Roman" panose="02020603050405020304" pitchFamily="18" charset="0"/>
              </a:rPr>
              <a:t>m. </a:t>
            </a:r>
            <a:r>
              <a:rPr lang="tr-TR" sz="3000" i="1" dirty="0" smtClean="0">
                <a:latin typeface="Times New Roman" panose="02020603050405020304" pitchFamily="18" charset="0"/>
                <a:cs typeface="Times New Roman" panose="02020603050405020304" pitchFamily="18" charset="0"/>
              </a:rPr>
              <a:t>26 / I).</a:t>
            </a:r>
          </a:p>
          <a:p>
            <a:pPr algn="just"/>
            <a:r>
              <a:rPr lang="tr-TR" sz="3000" i="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Bu bağlamda, </a:t>
            </a:r>
            <a:r>
              <a:rPr lang="tr-TR" sz="3600" b="1" dirty="0" smtClean="0">
                <a:latin typeface="Times New Roman" panose="02020603050405020304" pitchFamily="18" charset="0"/>
                <a:cs typeface="Times New Roman" panose="02020603050405020304" pitchFamily="18" charset="0"/>
              </a:rPr>
              <a:t>Arazi Maliki, </a:t>
            </a:r>
            <a:r>
              <a:rPr lang="tr-TR" sz="3600" b="1" i="1" dirty="0" smtClean="0">
                <a:latin typeface="Times New Roman" panose="02020603050405020304" pitchFamily="18" charset="0"/>
                <a:cs typeface="Times New Roman" panose="02020603050405020304" pitchFamily="18" charset="0"/>
              </a:rPr>
              <a:t>tescilin </a:t>
            </a:r>
            <a:r>
              <a:rPr lang="tr-TR" sz="3600" b="1" dirty="0" smtClean="0">
                <a:latin typeface="Times New Roman" panose="02020603050405020304" pitchFamily="18" charset="0"/>
                <a:cs typeface="Times New Roman" panose="02020603050405020304" pitchFamily="18" charset="0"/>
              </a:rPr>
              <a:t>Malzeme Sahibi adına yapılmasını talep eder</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Mülkiyet, tescil ile Malzeme Sahibine geçer. </a:t>
            </a:r>
          </a:p>
          <a:p>
            <a:pPr marL="0" indent="0" algn="just">
              <a:buNone/>
            </a:pPr>
            <a:endParaRPr lang="tr-TR" sz="3600" i="1" dirty="0">
              <a:latin typeface="Times New Roman" panose="02020603050405020304" pitchFamily="18" charset="0"/>
              <a:cs typeface="Times New Roman" panose="02020603050405020304" pitchFamily="18" charset="0"/>
            </a:endParaRPr>
          </a:p>
          <a:p>
            <a:endParaRPr lang="tr-TR" i="1" dirty="0"/>
          </a:p>
        </p:txBody>
      </p:sp>
    </p:spTree>
    <p:extLst>
      <p:ext uri="{BB962C8B-B14F-4D97-AF65-F5344CB8AC3E}">
        <p14:creationId xmlns:p14="http://schemas.microsoft.com/office/powerpoint/2010/main" val="1423644239"/>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800" b="1" dirty="0">
                <a:latin typeface="Times New Roman" panose="02020603050405020304" pitchFamily="18" charset="0"/>
                <a:cs typeface="Times New Roman" panose="02020603050405020304" pitchFamily="18" charset="0"/>
              </a:rPr>
              <a:t>MK m. 724 hükmü </a:t>
            </a:r>
            <a:r>
              <a:rPr lang="tr-TR" sz="4800" dirty="0">
                <a:latin typeface="Times New Roman" panose="02020603050405020304" pitchFamily="18" charset="0"/>
                <a:cs typeface="Times New Roman" panose="02020603050405020304" pitchFamily="18" charset="0"/>
              </a:rPr>
              <a:t>, </a:t>
            </a:r>
            <a:r>
              <a:rPr lang="tr-TR" sz="4800" b="1" i="1" dirty="0">
                <a:latin typeface="Times New Roman" panose="02020603050405020304" pitchFamily="18" charset="0"/>
                <a:cs typeface="Times New Roman" panose="02020603050405020304" pitchFamily="18" charset="0"/>
              </a:rPr>
              <a:t>emredici nitelikte </a:t>
            </a:r>
            <a:r>
              <a:rPr lang="tr-TR" sz="4800" b="1" i="1" dirty="0" smtClean="0">
                <a:latin typeface="Times New Roman" panose="02020603050405020304" pitchFamily="18" charset="0"/>
                <a:cs typeface="Times New Roman" panose="02020603050405020304" pitchFamily="18" charset="0"/>
              </a:rPr>
              <a:t>olmadığı için, </a:t>
            </a:r>
            <a:r>
              <a:rPr lang="tr-TR" sz="4800" dirty="0">
                <a:latin typeface="Times New Roman" panose="02020603050405020304" pitchFamily="18" charset="0"/>
                <a:cs typeface="Times New Roman" panose="02020603050405020304" pitchFamily="18" charset="0"/>
              </a:rPr>
              <a:t>Tarafların Arazi üzerinde Malzeme Sahibi lehine bir </a:t>
            </a:r>
            <a:r>
              <a:rPr lang="tr-TR" sz="4800" b="1" i="1" dirty="0">
                <a:latin typeface="Times New Roman" panose="02020603050405020304" pitchFamily="18" charset="0"/>
                <a:cs typeface="Times New Roman" panose="02020603050405020304" pitchFamily="18" charset="0"/>
              </a:rPr>
              <a:t>Üst Hakkı </a:t>
            </a:r>
            <a:r>
              <a:rPr lang="tr-TR" sz="4800" b="1" dirty="0">
                <a:latin typeface="Times New Roman" panose="02020603050405020304" pitchFamily="18" charset="0"/>
                <a:cs typeface="Times New Roman" panose="02020603050405020304" pitchFamily="18" charset="0"/>
              </a:rPr>
              <a:t>kurulması </a:t>
            </a:r>
            <a:r>
              <a:rPr lang="tr-TR" sz="4800" dirty="0">
                <a:latin typeface="Times New Roman" panose="02020603050405020304" pitchFamily="18" charset="0"/>
                <a:cs typeface="Times New Roman" panose="02020603050405020304" pitchFamily="18" charset="0"/>
              </a:rPr>
              <a:t>veya </a:t>
            </a:r>
            <a:r>
              <a:rPr lang="tr-TR" sz="4800" b="1" dirty="0">
                <a:latin typeface="Times New Roman" panose="02020603050405020304" pitchFamily="18" charset="0"/>
                <a:cs typeface="Times New Roman" panose="02020603050405020304" pitchFamily="18" charset="0"/>
              </a:rPr>
              <a:t>Paylı Mülkiyete geçilmesi konusunda anlaşmaları </a:t>
            </a:r>
            <a:r>
              <a:rPr lang="tr-TR" sz="4800" dirty="0">
                <a:latin typeface="Times New Roman" panose="02020603050405020304" pitchFamily="18" charset="0"/>
                <a:cs typeface="Times New Roman" panose="02020603050405020304" pitchFamily="18" charset="0"/>
              </a:rPr>
              <a:t>da mümkündür. </a:t>
            </a:r>
          </a:p>
          <a:p>
            <a:pPr marL="0" indent="0">
              <a:buNone/>
            </a:pPr>
            <a:endParaRPr lang="tr-TR" dirty="0"/>
          </a:p>
        </p:txBody>
      </p:sp>
    </p:spTree>
    <p:extLst>
      <p:ext uri="{BB962C8B-B14F-4D97-AF65-F5344CB8AC3E}">
        <p14:creationId xmlns:p14="http://schemas.microsoft.com/office/powerpoint/2010/main" val="305900930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Eğer taraflar uyuşamazlarsa, talepte bulunan, Arazinin Mülkiyetinin Malzeme Sahibinin mülkiyetine geçirilmesi için dava açar. </a:t>
            </a:r>
          </a:p>
          <a:p>
            <a:pPr algn="just"/>
            <a:r>
              <a:rPr lang="tr-TR" dirty="0" smtClean="0">
                <a:latin typeface="Times New Roman" panose="02020603050405020304" pitchFamily="18" charset="0"/>
                <a:cs typeface="Times New Roman" panose="02020603050405020304" pitchFamily="18" charset="0"/>
              </a:rPr>
              <a:t>Hâkim, Malzeme Sahibinin ödemesi gereken bedeli tayin edecek ve bu bedelin ödenmesinden sonra mülkiyetin Malzeme Sahibine geçmesine karar verecektir. </a:t>
            </a:r>
          </a:p>
          <a:p>
            <a:pPr algn="just"/>
            <a:r>
              <a:rPr lang="tr-TR" dirty="0" smtClean="0">
                <a:latin typeface="Times New Roman" panose="02020603050405020304" pitchFamily="18" charset="0"/>
                <a:cs typeface="Times New Roman" panose="02020603050405020304" pitchFamily="18" charset="0"/>
              </a:rPr>
              <a:t>Mülkiyetin geçmesine ilişkin hüküm, yenilik doğuran bir hüküm olup, Arazinin mülkiyeti, mahkemenin kararının kesinleşmesiyle Malzeme Sahibine geçer. </a:t>
            </a:r>
          </a:p>
          <a:p>
            <a:pPr algn="just"/>
            <a:r>
              <a:rPr lang="tr-TR" dirty="0" smtClean="0">
                <a:latin typeface="Times New Roman" panose="02020603050405020304" pitchFamily="18" charset="0"/>
                <a:cs typeface="Times New Roman" panose="02020603050405020304" pitchFamily="18" charset="0"/>
              </a:rPr>
              <a:t>Tescil, açıklayıcı niteliktedir.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661689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Yapıyı yaptıran, </a:t>
            </a:r>
            <a:r>
              <a:rPr lang="tr-TR" dirty="0" smtClean="0">
                <a:latin typeface="Times New Roman" panose="02020603050405020304" pitchFamily="18" charset="0"/>
                <a:cs typeface="Times New Roman" panose="02020603050405020304" pitchFamily="18" charset="0"/>
              </a:rPr>
              <a:t>ister </a:t>
            </a:r>
            <a:r>
              <a:rPr lang="tr-TR" b="1" dirty="0" smtClean="0">
                <a:latin typeface="Times New Roman" panose="02020603050405020304" pitchFamily="18" charset="0"/>
                <a:cs typeface="Times New Roman" panose="02020603050405020304" pitchFamily="18" charset="0"/>
              </a:rPr>
              <a:t>Arazinin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aliki, </a:t>
            </a:r>
            <a:r>
              <a:rPr lang="tr-TR" dirty="0" smtClean="0">
                <a:latin typeface="Times New Roman" panose="02020603050405020304" pitchFamily="18" charset="0"/>
                <a:cs typeface="Times New Roman" panose="02020603050405020304" pitchFamily="18" charset="0"/>
              </a:rPr>
              <a:t>ister</a:t>
            </a:r>
            <a:r>
              <a:rPr lang="tr-TR" b="1" dirty="0" smtClean="0">
                <a:latin typeface="Times New Roman" panose="02020603050405020304" pitchFamily="18" charset="0"/>
                <a:cs typeface="Times New Roman" panose="02020603050405020304" pitchFamily="18" charset="0"/>
              </a:rPr>
              <a:t> Malzemenin </a:t>
            </a:r>
            <a:r>
              <a:rPr lang="tr-TR" b="1" dirty="0">
                <a:latin typeface="Times New Roman" panose="02020603050405020304" pitchFamily="18" charset="0"/>
                <a:cs typeface="Times New Roman" panose="02020603050405020304" pitchFamily="18" charset="0"/>
              </a:rPr>
              <a:t>S</a:t>
            </a:r>
            <a:r>
              <a:rPr lang="tr-TR" b="1" dirty="0" smtClean="0">
                <a:latin typeface="Times New Roman" panose="02020603050405020304" pitchFamily="18" charset="0"/>
                <a:cs typeface="Times New Roman" panose="02020603050405020304" pitchFamily="18" charset="0"/>
              </a:rPr>
              <a:t>ahibi, </a:t>
            </a:r>
            <a:r>
              <a:rPr lang="tr-TR" dirty="0" smtClean="0">
                <a:latin typeface="Times New Roman" panose="02020603050405020304" pitchFamily="18" charset="0"/>
                <a:cs typeface="Times New Roman" panose="02020603050405020304" pitchFamily="18" charset="0"/>
              </a:rPr>
              <a:t>isterse</a:t>
            </a:r>
            <a:r>
              <a:rPr lang="tr-TR" b="1" dirty="0" smtClean="0">
                <a:latin typeface="Times New Roman" panose="02020603050405020304" pitchFamily="18" charset="0"/>
                <a:cs typeface="Times New Roman" panose="02020603050405020304" pitchFamily="18" charset="0"/>
              </a:rPr>
              <a:t> bir Üçüncü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işi olsun; </a:t>
            </a:r>
            <a:r>
              <a:rPr lang="tr-TR" dirty="0" smtClean="0">
                <a:latin typeface="Times New Roman" panose="02020603050405020304" pitchFamily="18" charset="0"/>
                <a:cs typeface="Times New Roman" panose="02020603050405020304" pitchFamily="18" charset="0"/>
              </a:rPr>
              <a:t>ister</a:t>
            </a:r>
            <a:r>
              <a:rPr lang="tr-TR" b="1" dirty="0" smtClean="0">
                <a:latin typeface="Times New Roman" panose="02020603050405020304" pitchFamily="18" charset="0"/>
                <a:cs typeface="Times New Roman" panose="02020603050405020304" pitchFamily="18" charset="0"/>
              </a:rPr>
              <a:t> İyiniyetli, </a:t>
            </a:r>
            <a:r>
              <a:rPr lang="tr-TR" dirty="0" smtClean="0">
                <a:latin typeface="Times New Roman" panose="02020603050405020304" pitchFamily="18" charset="0"/>
                <a:cs typeface="Times New Roman" panose="02020603050405020304" pitchFamily="18" charset="0"/>
              </a:rPr>
              <a:t>ister</a:t>
            </a:r>
            <a:r>
              <a:rPr lang="tr-TR" b="1" dirty="0" smtClean="0">
                <a:latin typeface="Times New Roman" panose="02020603050405020304" pitchFamily="18" charset="0"/>
                <a:cs typeface="Times New Roman" panose="02020603050405020304" pitchFamily="18" charset="0"/>
              </a:rPr>
              <a:t> </a:t>
            </a:r>
            <a:r>
              <a:rPr lang="tr-TR" b="1" dirty="0" err="1">
                <a:latin typeface="Times New Roman" panose="02020603050405020304" pitchFamily="18" charset="0"/>
                <a:cs typeface="Times New Roman" panose="02020603050405020304" pitchFamily="18" charset="0"/>
              </a:rPr>
              <a:t>K</a:t>
            </a:r>
            <a:r>
              <a:rPr lang="tr-TR" b="1" dirty="0" err="1" smtClean="0">
                <a:latin typeface="Times New Roman" panose="02020603050405020304" pitchFamily="18" charset="0"/>
                <a:cs typeface="Times New Roman" panose="02020603050405020304" pitchFamily="18" charset="0"/>
              </a:rPr>
              <a:t>ötüniyetli</a:t>
            </a:r>
            <a:r>
              <a:rPr lang="tr-TR" b="1" dirty="0" smtClean="0">
                <a:latin typeface="Times New Roman" panose="02020603050405020304" pitchFamily="18" charset="0"/>
                <a:cs typeface="Times New Roman" panose="02020603050405020304" pitchFamily="18" charset="0"/>
              </a:rPr>
              <a:t> olsun, sonuç aynıdır. </a:t>
            </a:r>
          </a:p>
          <a:p>
            <a:pPr algn="just"/>
            <a:r>
              <a:rPr lang="tr-TR" b="1" i="1" dirty="0" smtClean="0">
                <a:latin typeface="Times New Roman" panose="02020603050405020304" pitchFamily="18" charset="0"/>
                <a:cs typeface="Times New Roman" panose="02020603050405020304" pitchFamily="18" charset="0"/>
              </a:rPr>
              <a:t>Eğer bir kimseye ait Malzemenin başkasının mülkiyetinde olan arazideki yapıda kullanılması geçerli bir Hukuki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lişkiye</a:t>
            </a:r>
            <a:r>
              <a:rPr lang="tr-TR" dirty="0" smtClean="0">
                <a:latin typeface="Times New Roman" panose="02020603050405020304" pitchFamily="18" charset="0"/>
                <a:cs typeface="Times New Roman" panose="02020603050405020304" pitchFamily="18" charset="0"/>
              </a:rPr>
              <a:t>, (</a:t>
            </a:r>
            <a:r>
              <a:rPr lang="tr-TR" i="1" dirty="0" smtClean="0">
                <a:latin typeface="Times New Roman" panose="02020603050405020304" pitchFamily="18" charset="0"/>
                <a:cs typeface="Times New Roman" panose="02020603050405020304" pitchFamily="18" charset="0"/>
              </a:rPr>
              <a:t>örneğin, bir Eser </a:t>
            </a:r>
            <a:r>
              <a:rPr lang="tr-TR" i="1" dirty="0">
                <a:latin typeface="Times New Roman" panose="02020603050405020304" pitchFamily="18" charset="0"/>
                <a:cs typeface="Times New Roman" panose="02020603050405020304" pitchFamily="18" charset="0"/>
              </a:rPr>
              <a:t>S</a:t>
            </a:r>
            <a:r>
              <a:rPr lang="tr-TR" i="1" dirty="0" smtClean="0">
                <a:latin typeface="Times New Roman" panose="02020603050405020304" pitchFamily="18" charset="0"/>
                <a:cs typeface="Times New Roman" panose="02020603050405020304" pitchFamily="18" charset="0"/>
              </a:rPr>
              <a:t>özleşmesine</a:t>
            </a:r>
            <a:r>
              <a:rPr lang="tr-TR" dirty="0" smtClean="0">
                <a:latin typeface="Times New Roman" panose="02020603050405020304" pitchFamily="18" charset="0"/>
                <a:cs typeface="Times New Roman" panose="02020603050405020304" pitchFamily="18" charset="0"/>
              </a:rPr>
              <a:t>) </a:t>
            </a:r>
            <a:r>
              <a:rPr lang="tr-TR" b="1" i="1" dirty="0" smtClean="0">
                <a:latin typeface="Times New Roman" panose="02020603050405020304" pitchFamily="18" charset="0"/>
                <a:cs typeface="Times New Roman" panose="02020603050405020304" pitchFamily="18" charset="0"/>
              </a:rPr>
              <a:t>dayanıyorsa</a:t>
            </a:r>
            <a:r>
              <a:rPr lang="tr-TR" i="1"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alzemenin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ülkiyetindeki değişiklik nedeniyle, Tarafların </a:t>
            </a:r>
            <a:r>
              <a:rPr lang="tr-TR" dirty="0">
                <a:latin typeface="Times New Roman" panose="02020603050405020304" pitchFamily="18" charset="0"/>
                <a:cs typeface="Times New Roman" panose="02020603050405020304" pitchFamily="18" charset="0"/>
              </a:rPr>
              <a:t>K</a:t>
            </a:r>
            <a:r>
              <a:rPr lang="tr-TR" dirty="0" smtClean="0">
                <a:latin typeface="Times New Roman" panose="02020603050405020304" pitchFamily="18" charset="0"/>
                <a:cs typeface="Times New Roman" panose="02020603050405020304" pitchFamily="18" charset="0"/>
              </a:rPr>
              <a:t>arşılıklı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 ve Borçları, o Hukuki </a:t>
            </a:r>
            <a:r>
              <a:rPr lang="tr-TR" dirty="0">
                <a:latin typeface="Times New Roman" panose="02020603050405020304" pitchFamily="18" charset="0"/>
                <a:cs typeface="Times New Roman" panose="02020603050405020304" pitchFamily="18" charset="0"/>
              </a:rPr>
              <a:t>İ</a:t>
            </a:r>
            <a:r>
              <a:rPr lang="tr-TR" dirty="0" smtClean="0">
                <a:latin typeface="Times New Roman" panose="02020603050405020304" pitchFamily="18" charset="0"/>
                <a:cs typeface="Times New Roman" panose="02020603050405020304" pitchFamily="18" charset="0"/>
              </a:rPr>
              <a:t>lişkiye ait hükümlere tabidir. </a:t>
            </a:r>
          </a:p>
        </p:txBody>
      </p:sp>
    </p:spTree>
    <p:extLst>
      <p:ext uri="{BB962C8B-B14F-4D97-AF65-F5344CB8AC3E}">
        <p14:creationId xmlns:p14="http://schemas.microsoft.com/office/powerpoint/2010/main" val="30134718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Yapıyı Bir Üçüncü Kişinin Yaptırmış Olması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Yapıyı Arazi Maliki </a:t>
            </a:r>
            <a:r>
              <a:rPr lang="tr-TR" sz="3200" dirty="0" smtClean="0">
                <a:latin typeface="Times New Roman" panose="02020603050405020304" pitchFamily="18" charset="0"/>
                <a:cs typeface="Times New Roman" panose="02020603050405020304" pitchFamily="18" charset="0"/>
              </a:rPr>
              <a:t>ya da </a:t>
            </a:r>
            <a:r>
              <a:rPr lang="tr-TR" sz="3200" b="1" dirty="0" smtClean="0">
                <a:latin typeface="Times New Roman" panose="02020603050405020304" pitchFamily="18" charset="0"/>
                <a:cs typeface="Times New Roman" panose="02020603050405020304" pitchFamily="18" charset="0"/>
              </a:rPr>
              <a:t>Malzeme Sahibi olmayan </a:t>
            </a:r>
            <a:r>
              <a:rPr lang="tr-TR" sz="3200" dirty="0" smtClean="0">
                <a:latin typeface="Times New Roman" panose="02020603050405020304" pitchFamily="18" charset="0"/>
                <a:cs typeface="Times New Roman" panose="02020603050405020304" pitchFamily="18" charset="0"/>
              </a:rPr>
              <a:t>bir</a:t>
            </a:r>
            <a:r>
              <a:rPr lang="tr-TR" sz="3200" b="1" dirty="0" smtClean="0">
                <a:latin typeface="Times New Roman" panose="02020603050405020304" pitchFamily="18" charset="0"/>
                <a:cs typeface="Times New Roman" panose="02020603050405020304" pitchFamily="18" charset="0"/>
              </a:rPr>
              <a:t> Üçüncü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işinin yaptırmış olması durumunda, Arazi Maliki </a:t>
            </a:r>
            <a:r>
              <a:rPr lang="tr-TR" sz="3200" dirty="0" smtClean="0">
                <a:latin typeface="Times New Roman" panose="02020603050405020304" pitchFamily="18" charset="0"/>
                <a:cs typeface="Times New Roman" panose="02020603050405020304" pitchFamily="18" charset="0"/>
              </a:rPr>
              <a:t>veya</a:t>
            </a:r>
            <a:r>
              <a:rPr lang="tr-TR" sz="3200" b="1" dirty="0" smtClean="0">
                <a:latin typeface="Times New Roman" panose="02020603050405020304" pitchFamily="18" charset="0"/>
                <a:cs typeface="Times New Roman" panose="02020603050405020304" pitchFamily="18" charset="0"/>
              </a:rPr>
              <a:t> Malzeme Sahibi </a:t>
            </a:r>
            <a:r>
              <a:rPr lang="tr-TR" sz="3200" dirty="0" smtClean="0">
                <a:latin typeface="Times New Roman" panose="02020603050405020304" pitchFamily="18" charset="0"/>
                <a:cs typeface="Times New Roman" panose="02020603050405020304" pitchFamily="18" charset="0"/>
              </a:rPr>
              <a:t>ile</a:t>
            </a:r>
            <a:r>
              <a:rPr lang="tr-TR" sz="3200" b="1" dirty="0" smtClean="0">
                <a:latin typeface="Times New Roman" panose="02020603050405020304" pitchFamily="18" charset="0"/>
                <a:cs typeface="Times New Roman" panose="02020603050405020304" pitchFamily="18" charset="0"/>
              </a:rPr>
              <a:t> Üçüncü </a:t>
            </a:r>
            <a:r>
              <a:rPr lang="tr-TR" sz="3200" b="1" dirty="0">
                <a:latin typeface="Times New Roman" panose="02020603050405020304" pitchFamily="18" charset="0"/>
                <a:cs typeface="Times New Roman" panose="02020603050405020304" pitchFamily="18" charset="0"/>
              </a:rPr>
              <a:t>K</a:t>
            </a:r>
            <a:r>
              <a:rPr lang="tr-TR" sz="3200" b="1" dirty="0" smtClean="0">
                <a:latin typeface="Times New Roman" panose="02020603050405020304" pitchFamily="18" charset="0"/>
                <a:cs typeface="Times New Roman" panose="02020603050405020304" pitchFamily="18" charset="0"/>
              </a:rPr>
              <a:t>işinin karşılıklı olarak ne gibi talepleri olabileceği, Medeni Kanunda ayrıca düzenlenmemiştir. </a:t>
            </a:r>
          </a:p>
          <a:p>
            <a:pPr algn="just"/>
            <a:r>
              <a:rPr lang="tr-TR" sz="3200" dirty="0" smtClean="0">
                <a:latin typeface="Times New Roman" panose="02020603050405020304" pitchFamily="18" charset="0"/>
                <a:cs typeface="Times New Roman" panose="02020603050405020304" pitchFamily="18" charset="0"/>
              </a:rPr>
              <a:t>Bir kimse, başkasının malzemesini, başkasının Arazisi üzerinde yapılan bir Yapıda kullanmışsa, bu takdirde de malzeme, Arazinin bütünleyici parçası olarak, Arazi Mülkiyetinin Kapsamına girer (</a:t>
            </a:r>
            <a:r>
              <a:rPr lang="tr-TR" i="1" dirty="0" smtClean="0">
                <a:latin typeface="Times New Roman" panose="02020603050405020304" pitchFamily="18" charset="0"/>
                <a:cs typeface="Times New Roman" panose="02020603050405020304" pitchFamily="18" charset="0"/>
              </a:rPr>
              <a:t>MK m. 722 / I).</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496205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Eğer Taraflar arasında Yapı ile ilgili bir Hukuki İlişki yoksa, </a:t>
            </a:r>
            <a:r>
              <a:rPr lang="tr-TR" sz="4400" dirty="0">
                <a:latin typeface="Times New Roman" panose="02020603050405020304" pitchFamily="18" charset="0"/>
                <a:cs typeface="Times New Roman" panose="02020603050405020304" pitchFamily="18" charset="0"/>
              </a:rPr>
              <a:t>MK m. 722 – 724 hükümlerini uygulamanın </a:t>
            </a:r>
            <a:r>
              <a:rPr lang="tr-TR" sz="4400" dirty="0" err="1">
                <a:latin typeface="Times New Roman" panose="02020603050405020304" pitchFamily="18" charset="0"/>
                <a:cs typeface="Times New Roman" panose="02020603050405020304" pitchFamily="18" charset="0"/>
              </a:rPr>
              <a:t>yanısıra</a:t>
            </a:r>
            <a:r>
              <a:rPr lang="tr-TR" sz="4400" dirty="0">
                <a:latin typeface="Times New Roman" panose="02020603050405020304" pitchFamily="18" charset="0"/>
                <a:cs typeface="Times New Roman" panose="02020603050405020304" pitchFamily="18" charset="0"/>
              </a:rPr>
              <a:t>, Vekâletsiz İş Görme, Haksız Fiil ve Sebepsiz Zenginleşme hükümlerinden de yararlanılabilir.  </a:t>
            </a:r>
          </a:p>
          <a:p>
            <a:pPr marL="0" indent="0" algn="just">
              <a:buNone/>
            </a:pPr>
            <a:endParaRPr lang="tr-TR" sz="4800" dirty="0"/>
          </a:p>
        </p:txBody>
      </p:sp>
    </p:spTree>
    <p:extLst>
      <p:ext uri="{BB962C8B-B14F-4D97-AF65-F5344CB8AC3E}">
        <p14:creationId xmlns:p14="http://schemas.microsoft.com/office/powerpoint/2010/main" val="405112069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Arazi Malikinin Hakları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600" dirty="0" smtClean="0">
                <a:latin typeface="Times New Roman" panose="02020603050405020304" pitchFamily="18" charset="0"/>
                <a:cs typeface="Times New Roman" panose="02020603050405020304" pitchFamily="18" charset="0"/>
              </a:rPr>
              <a:t>Yapı, Arazi Malikinin rızası bulunmaksızın yapılmış olup, malzemenin sökülüp kaldırılması aşırı zarara yol açmıyorsa, malik, gideri Yapıyı yaptırana ait olmak üzere, malzemenin sökülüp kaldırılmasını isteyebilir. </a:t>
            </a:r>
          </a:p>
          <a:p>
            <a:pPr algn="just"/>
            <a:r>
              <a:rPr lang="tr-TR" sz="3600" dirty="0" smtClean="0">
                <a:latin typeface="Times New Roman" panose="02020603050405020304" pitchFamily="18" charset="0"/>
                <a:cs typeface="Times New Roman" panose="02020603050405020304" pitchFamily="18" charset="0"/>
              </a:rPr>
              <a:t>Yapı, Malzeme Sahibinin rızasıyla yapılmışsa, Arazi Maliki malzemenin sökülüp kaldırılması giderini ondan talep edebilir. </a:t>
            </a:r>
          </a:p>
        </p:txBody>
      </p:sp>
    </p:spTree>
    <p:extLst>
      <p:ext uri="{BB962C8B-B14F-4D97-AF65-F5344CB8AC3E}">
        <p14:creationId xmlns:p14="http://schemas.microsoft.com/office/powerpoint/2010/main" val="285823141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latin typeface="Times New Roman" panose="02020603050405020304" pitchFamily="18" charset="0"/>
                <a:cs typeface="Times New Roman" panose="02020603050405020304" pitchFamily="18" charset="0"/>
              </a:rPr>
              <a:t>Malzemenin sökülüp kaldırılmasının talep edilmediği ya da talep edilemediği hallerde de Arazi Maliki, bu yüzden uğradığı zararını, Vekâletsiz İş Görme veya Haksız Fiil kurallarına göre Yapıyı yaptırana tazmin ettirebilir. </a:t>
            </a:r>
          </a:p>
          <a:p>
            <a:pPr algn="just"/>
            <a:r>
              <a:rPr lang="tr-TR" sz="4000" dirty="0">
                <a:latin typeface="Times New Roman" panose="02020603050405020304" pitchFamily="18" charset="0"/>
                <a:cs typeface="Times New Roman" panose="02020603050405020304" pitchFamily="18" charset="0"/>
              </a:rPr>
              <a:t>İyiniyetli Arazi Maliki, Arazinin Mülkiyetinin Malzeme Sahibine geçirilmesini de isteyebilir. </a:t>
            </a:r>
          </a:p>
          <a:p>
            <a:endParaRPr lang="tr-TR" dirty="0"/>
          </a:p>
        </p:txBody>
      </p:sp>
    </p:spTree>
    <p:extLst>
      <p:ext uri="{BB962C8B-B14F-4D97-AF65-F5344CB8AC3E}">
        <p14:creationId xmlns:p14="http://schemas.microsoft.com/office/powerpoint/2010/main" val="108490363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Malzeme Sahibinin Hakları </a:t>
            </a:r>
            <a:endParaRPr lang="tr-TR" b="1" dirty="0">
              <a:latin typeface="+mn-lt"/>
            </a:endParaRPr>
          </a:p>
        </p:txBody>
      </p:sp>
      <p:sp>
        <p:nvSpPr>
          <p:cNvPr id="3" name="İçerik Yer Tutucusu 2"/>
          <p:cNvSpPr>
            <a:spLocks noGrp="1"/>
          </p:cNvSpPr>
          <p:nvPr>
            <p:ph idx="1"/>
          </p:nvPr>
        </p:nvSpPr>
        <p:spPr/>
        <p:txBody>
          <a:bodyPr/>
          <a:lstStyle/>
          <a:p>
            <a:pPr algn="just"/>
            <a:r>
              <a:rPr lang="tr-TR" dirty="0" smtClean="0">
                <a:latin typeface="Times New Roman" panose="02020603050405020304" pitchFamily="18" charset="0"/>
                <a:cs typeface="Times New Roman" panose="02020603050405020304" pitchFamily="18" charset="0"/>
              </a:rPr>
              <a:t>Malzemesi rızası dışında kullanılmış olan Malzeme Sahibi, Yapı, Arazi Malikinin rızasıyla yapılmış ve malzemenin sökülmesi de aşırı zarara yol açmıyorsa, malzemenin sökülüp geri verilmesini isteyebilir. </a:t>
            </a:r>
          </a:p>
          <a:p>
            <a:pPr algn="just"/>
            <a:r>
              <a:rPr lang="tr-TR" dirty="0" smtClean="0">
                <a:latin typeface="Times New Roman" panose="02020603050405020304" pitchFamily="18" charset="0"/>
                <a:cs typeface="Times New Roman" panose="02020603050405020304" pitchFamily="18" charset="0"/>
              </a:rPr>
              <a:t>Bundan başka, Malzeme Sahibi, Arazi Malikine karşı MK m. 723 hükmündeki ve iyiniyetli olması durumunda MK m. 724 hükmündeki talep haklarını kullanabilir. </a:t>
            </a:r>
          </a:p>
          <a:p>
            <a:pPr algn="just"/>
            <a:r>
              <a:rPr lang="tr-TR" dirty="0" smtClean="0">
                <a:latin typeface="Times New Roman" panose="02020603050405020304" pitchFamily="18" charset="0"/>
                <a:cs typeface="Times New Roman" panose="02020603050405020304" pitchFamily="18" charset="0"/>
              </a:rPr>
              <a:t>Yapının yapılmasına Arazi Malikinin rızası yoksa, Malzeme Sahibi, Arazi Malikine karşı Sebepsiz Zenginleşme hükümlerine, Yapıyı yaptırana karşı da Haksız Fiil veya Sebepsiz Zenginleşme hükümlerine dayanabilir.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1824680"/>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Yapıyı Yaptıranın Hakları</a:t>
            </a:r>
            <a:r>
              <a:rPr lang="tr-TR" dirty="0" smtClean="0">
                <a:latin typeface="+mn-lt"/>
              </a:rPr>
              <a:t> </a:t>
            </a:r>
            <a:endParaRPr lang="tr-TR" dirty="0">
              <a:latin typeface="+mn-lt"/>
            </a:endParaRPr>
          </a:p>
        </p:txBody>
      </p:sp>
      <p:sp>
        <p:nvSpPr>
          <p:cNvPr id="3" name="İçerik Yer Tutucusu 2"/>
          <p:cNvSpPr>
            <a:spLocks noGrp="1"/>
          </p:cNvSpPr>
          <p:nvPr>
            <p:ph idx="1"/>
          </p:nvPr>
        </p:nvSpPr>
        <p:spPr/>
        <p:txBody>
          <a:bodyPr>
            <a:normAutofit/>
          </a:bodyPr>
          <a:lstStyle/>
          <a:p>
            <a:pPr algn="just"/>
            <a:r>
              <a:rPr lang="tr-TR" sz="5400" dirty="0" smtClean="0"/>
              <a:t>Yapıyı yaptıran, Arazi Malikine karşı, onun Yapıya rızası varsa Vekâlet, yoksa Vekâletsiz İş Görme hükümlerine dayanabilir. </a:t>
            </a:r>
            <a:endParaRPr lang="tr-TR" sz="5400" dirty="0"/>
          </a:p>
        </p:txBody>
      </p:sp>
    </p:spTree>
    <p:extLst>
      <p:ext uri="{BB962C8B-B14F-4D97-AF65-F5344CB8AC3E}">
        <p14:creationId xmlns:p14="http://schemas.microsoft.com/office/powerpoint/2010/main" val="3869212523"/>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Yapının Arazinin Mülkiyetine Tabi Olması İlkesinin İstisnaları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MK m. 718 / II hükmünde, bir Arazideki </a:t>
            </a:r>
            <a:r>
              <a:rPr lang="tr-TR" sz="4000" b="1" dirty="0">
                <a:latin typeface="Times New Roman" panose="02020603050405020304" pitchFamily="18" charset="0"/>
                <a:cs typeface="Times New Roman" panose="02020603050405020304" pitchFamily="18" charset="0"/>
              </a:rPr>
              <a:t>Y</a:t>
            </a:r>
            <a:r>
              <a:rPr lang="tr-TR" sz="4000" b="1" dirty="0" smtClean="0">
                <a:latin typeface="Times New Roman" panose="02020603050405020304" pitchFamily="18" charset="0"/>
                <a:cs typeface="Times New Roman" panose="02020603050405020304" pitchFamily="18" charset="0"/>
              </a:rPr>
              <a:t>apının o Arazinin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ülkiyetine tabi olacağı belirtilmişse </a:t>
            </a:r>
            <a:r>
              <a:rPr lang="tr-TR" sz="4000" dirty="0" smtClean="0">
                <a:latin typeface="Times New Roman" panose="02020603050405020304" pitchFamily="18" charset="0"/>
                <a:cs typeface="Times New Roman" panose="02020603050405020304" pitchFamily="18" charset="0"/>
              </a:rPr>
              <a:t>de</a:t>
            </a:r>
            <a:r>
              <a:rPr lang="tr-TR" sz="4000" b="1" dirty="0" smtClean="0">
                <a:latin typeface="Times New Roman" panose="02020603050405020304" pitchFamily="18" charset="0"/>
                <a:cs typeface="Times New Roman" panose="02020603050405020304" pitchFamily="18" charset="0"/>
              </a:rPr>
              <a:t>, bu kuralın bazı istisnaları mevcuttur. </a:t>
            </a:r>
          </a:p>
          <a:p>
            <a:pPr algn="just"/>
            <a:r>
              <a:rPr lang="tr-TR" sz="4000" b="1" dirty="0" smtClean="0">
                <a:latin typeface="Times New Roman" panose="02020603050405020304" pitchFamily="18" charset="0"/>
                <a:cs typeface="Times New Roman" panose="02020603050405020304" pitchFamily="18" charset="0"/>
              </a:rPr>
              <a:t>Birinci istisna</a:t>
            </a:r>
            <a:r>
              <a:rPr lang="tr-TR" sz="4000" dirty="0" smtClean="0">
                <a:latin typeface="Times New Roman" panose="02020603050405020304" pitchFamily="18" charset="0"/>
                <a:cs typeface="Times New Roman" panose="02020603050405020304" pitchFamily="18" charset="0"/>
              </a:rPr>
              <a:t>, bir kimseye ait Arazideki </a:t>
            </a:r>
            <a:r>
              <a:rPr lang="tr-TR" sz="4000" dirty="0">
                <a:latin typeface="Times New Roman" panose="02020603050405020304" pitchFamily="18" charset="0"/>
                <a:cs typeface="Times New Roman" panose="02020603050405020304" pitchFamily="18" charset="0"/>
              </a:rPr>
              <a:t>Y</a:t>
            </a:r>
            <a:r>
              <a:rPr lang="tr-TR" sz="4000" dirty="0" smtClean="0">
                <a:latin typeface="Times New Roman" panose="02020603050405020304" pitchFamily="18" charset="0"/>
                <a:cs typeface="Times New Roman" panose="02020603050405020304" pitchFamily="18" charset="0"/>
              </a:rPr>
              <a:t>apıya, başka bir kişinin </a:t>
            </a:r>
            <a:r>
              <a:rPr lang="tr-TR" sz="4000" b="1" dirty="0" smtClean="0">
                <a:latin typeface="Times New Roman" panose="02020603050405020304" pitchFamily="18" charset="0"/>
                <a:cs typeface="Times New Roman" panose="02020603050405020304" pitchFamily="18" charset="0"/>
              </a:rPr>
              <a:t>Üst </a:t>
            </a:r>
            <a:r>
              <a:rPr lang="tr-TR" sz="4000" b="1" dirty="0">
                <a:latin typeface="Times New Roman" panose="02020603050405020304" pitchFamily="18" charset="0"/>
                <a:cs typeface="Times New Roman" panose="02020603050405020304" pitchFamily="18" charset="0"/>
              </a:rPr>
              <a:t>H</a:t>
            </a:r>
            <a:r>
              <a:rPr lang="tr-TR" sz="4000" b="1" dirty="0" smtClean="0">
                <a:latin typeface="Times New Roman" panose="02020603050405020304" pitchFamily="18" charset="0"/>
                <a:cs typeface="Times New Roman" panose="02020603050405020304" pitchFamily="18" charset="0"/>
              </a:rPr>
              <a:t>akkına </a:t>
            </a:r>
            <a:r>
              <a:rPr lang="tr-TR" sz="4000" dirty="0" smtClean="0">
                <a:latin typeface="Times New Roman" panose="02020603050405020304" pitchFamily="18" charset="0"/>
                <a:cs typeface="Times New Roman" panose="02020603050405020304" pitchFamily="18" charset="0"/>
              </a:rPr>
              <a:t>(</a:t>
            </a:r>
            <a:r>
              <a:rPr lang="tr-TR" sz="4000" i="1" dirty="0">
                <a:latin typeface="Times New Roman" panose="02020603050405020304" pitchFamily="18" charset="0"/>
                <a:cs typeface="Times New Roman" panose="02020603050405020304" pitchFamily="18" charset="0"/>
              </a:rPr>
              <a:t>İ</a:t>
            </a:r>
            <a:r>
              <a:rPr lang="tr-TR" sz="4000" i="1" dirty="0" smtClean="0">
                <a:latin typeface="Times New Roman" panose="02020603050405020304" pitchFamily="18" charset="0"/>
                <a:cs typeface="Times New Roman" panose="02020603050405020304" pitchFamily="18" charset="0"/>
              </a:rPr>
              <a:t>nşaat </a:t>
            </a:r>
            <a:r>
              <a:rPr lang="tr-TR" sz="4000" i="1" dirty="0">
                <a:latin typeface="Times New Roman" panose="02020603050405020304" pitchFamily="18" charset="0"/>
                <a:cs typeface="Times New Roman" panose="02020603050405020304" pitchFamily="18" charset="0"/>
              </a:rPr>
              <a:t>H</a:t>
            </a:r>
            <a:r>
              <a:rPr lang="tr-TR" sz="4000" i="1" dirty="0" smtClean="0">
                <a:latin typeface="Times New Roman" panose="02020603050405020304" pitchFamily="18" charset="0"/>
                <a:cs typeface="Times New Roman" panose="02020603050405020304" pitchFamily="18" charset="0"/>
              </a:rPr>
              <a:t>akkına</a:t>
            </a:r>
            <a:r>
              <a:rPr lang="tr-TR" sz="4000" dirty="0" smtClean="0">
                <a:latin typeface="Times New Roman" panose="02020603050405020304" pitchFamily="18" charset="0"/>
                <a:cs typeface="Times New Roman" panose="02020603050405020304" pitchFamily="18" charset="0"/>
              </a:rPr>
              <a:t>) dayanarak malik olabilmesidir. (</a:t>
            </a:r>
            <a:r>
              <a:rPr lang="tr-TR" sz="3600" i="1" dirty="0" smtClean="0">
                <a:latin typeface="Times New Roman" panose="02020603050405020304" pitchFamily="18" charset="0"/>
                <a:cs typeface="Times New Roman" panose="02020603050405020304" pitchFamily="18" charset="0"/>
              </a:rPr>
              <a:t>MK m. 726)</a:t>
            </a:r>
          </a:p>
          <a:p>
            <a:pPr marL="0" indent="0" algn="just">
              <a:buNone/>
            </a:pPr>
            <a:endParaRPr lang="tr-TR" sz="4000" dirty="0"/>
          </a:p>
        </p:txBody>
      </p:sp>
    </p:spTree>
    <p:extLst>
      <p:ext uri="{BB962C8B-B14F-4D97-AF65-F5344CB8AC3E}">
        <p14:creationId xmlns:p14="http://schemas.microsoft.com/office/powerpoint/2010/main" val="2841451479"/>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İkinci istisna</a:t>
            </a:r>
            <a:r>
              <a:rPr lang="tr-TR" sz="3600" dirty="0">
                <a:latin typeface="Times New Roman" panose="02020603050405020304" pitchFamily="18" charset="0"/>
                <a:cs typeface="Times New Roman" panose="02020603050405020304" pitchFamily="18" charset="0"/>
              </a:rPr>
              <a:t>, bir </a:t>
            </a:r>
            <a:r>
              <a:rPr lang="tr-TR" sz="3600" b="1" dirty="0">
                <a:latin typeface="Times New Roman" panose="02020603050405020304" pitchFamily="18" charset="0"/>
                <a:cs typeface="Times New Roman" panose="02020603050405020304" pitchFamily="18" charset="0"/>
              </a:rPr>
              <a:t>Araziden geçen </a:t>
            </a:r>
            <a:r>
              <a:rPr lang="tr-TR" sz="3600" dirty="0">
                <a:latin typeface="Times New Roman" panose="02020603050405020304" pitchFamily="18" charset="0"/>
                <a:cs typeface="Times New Roman" panose="02020603050405020304" pitchFamily="18" charset="0"/>
              </a:rPr>
              <a:t>su, elektrik, gaz vs. </a:t>
            </a:r>
            <a:r>
              <a:rPr lang="tr-TR" sz="3600" b="1" dirty="0">
                <a:latin typeface="Times New Roman" panose="02020603050405020304" pitchFamily="18" charset="0"/>
                <a:cs typeface="Times New Roman" panose="02020603050405020304" pitchFamily="18" charset="0"/>
              </a:rPr>
              <a:t>Mecralarının,</a:t>
            </a:r>
            <a:r>
              <a:rPr lang="tr-TR" sz="3600" dirty="0">
                <a:latin typeface="Times New Roman" panose="02020603050405020304" pitchFamily="18" charset="0"/>
                <a:cs typeface="Times New Roman" panose="02020603050405020304" pitchFamily="18" charset="0"/>
              </a:rPr>
              <a:t> bu güçlerin dağıtımını gerçekleştiren işletmelerin Mülkiyetine tabi olmasıdır (</a:t>
            </a:r>
            <a:r>
              <a:rPr lang="tr-TR" sz="3200" i="1" dirty="0">
                <a:latin typeface="Times New Roman" panose="02020603050405020304" pitchFamily="18" charset="0"/>
                <a:cs typeface="Times New Roman" panose="02020603050405020304" pitchFamily="18" charset="0"/>
              </a:rPr>
              <a:t>MK m. 727). </a:t>
            </a:r>
          </a:p>
          <a:p>
            <a:pPr algn="just"/>
            <a:r>
              <a:rPr lang="tr-TR" sz="3600" b="1" dirty="0">
                <a:latin typeface="Times New Roman" panose="02020603050405020304" pitchFamily="18" charset="0"/>
                <a:cs typeface="Times New Roman" panose="02020603050405020304" pitchFamily="18" charset="0"/>
              </a:rPr>
              <a:t>Üçüncü istisna </a:t>
            </a:r>
            <a:r>
              <a:rPr lang="tr-TR" sz="3600" dirty="0">
                <a:latin typeface="Times New Roman" panose="02020603050405020304" pitchFamily="18" charset="0"/>
                <a:cs typeface="Times New Roman" panose="02020603050405020304" pitchFamily="18" charset="0"/>
              </a:rPr>
              <a:t>ise, </a:t>
            </a:r>
            <a:r>
              <a:rPr lang="tr-TR" sz="3600" b="1" dirty="0">
                <a:latin typeface="Times New Roman" panose="02020603050405020304" pitchFamily="18" charset="0"/>
                <a:cs typeface="Times New Roman" panose="02020603050405020304" pitchFamily="18" charset="0"/>
              </a:rPr>
              <a:t>bu Arazideki Yapının başkasına ait araziye taşırılması halinde</a:t>
            </a:r>
            <a:r>
              <a:rPr lang="tr-TR" sz="3600" dirty="0">
                <a:latin typeface="Times New Roman" panose="02020603050405020304" pitchFamily="18" charset="0"/>
                <a:cs typeface="Times New Roman" panose="02020603050405020304" pitchFamily="18" charset="0"/>
              </a:rPr>
              <a:t>, </a:t>
            </a:r>
            <a:r>
              <a:rPr lang="tr-TR" sz="3600" b="1" i="1" dirty="0">
                <a:latin typeface="Times New Roman" panose="02020603050405020304" pitchFamily="18" charset="0"/>
                <a:cs typeface="Times New Roman" panose="02020603050405020304" pitchFamily="18" charset="0"/>
              </a:rPr>
              <a:t>Taşan Kısmın, </a:t>
            </a:r>
            <a:r>
              <a:rPr lang="tr-TR" sz="3600" dirty="0">
                <a:latin typeface="Times New Roman" panose="02020603050405020304" pitchFamily="18" charset="0"/>
                <a:cs typeface="Times New Roman" panose="02020603050405020304" pitchFamily="18" charset="0"/>
              </a:rPr>
              <a:t>Yapıyı Yapan Malikin Mülkiyetine tabi olması imkânıdır (</a:t>
            </a:r>
            <a:r>
              <a:rPr lang="tr-TR" sz="3200" i="1" dirty="0">
                <a:latin typeface="Times New Roman" panose="02020603050405020304" pitchFamily="18" charset="0"/>
                <a:cs typeface="Times New Roman" panose="02020603050405020304" pitchFamily="18" charset="0"/>
              </a:rPr>
              <a:t>MK m. 725). </a:t>
            </a:r>
          </a:p>
          <a:p>
            <a:pPr marL="0" indent="0">
              <a:buNone/>
            </a:pPr>
            <a:endParaRPr lang="tr-TR" sz="3600" dirty="0"/>
          </a:p>
        </p:txBody>
      </p:sp>
    </p:spTree>
    <p:extLst>
      <p:ext uri="{BB962C8B-B14F-4D97-AF65-F5344CB8AC3E}">
        <p14:creationId xmlns:p14="http://schemas.microsoft.com/office/powerpoint/2010/main" val="18793731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Üst Hakkı (</a:t>
            </a:r>
            <a:r>
              <a:rPr lang="tr-TR" i="1" dirty="0" smtClean="0">
                <a:latin typeface="+mn-lt"/>
              </a:rPr>
              <a:t>İnşaat Hakkı) </a:t>
            </a:r>
            <a:endParaRPr lang="tr-TR" i="1" dirty="0">
              <a:latin typeface="+mn-lt"/>
            </a:endParaRPr>
          </a:p>
        </p:txBody>
      </p:sp>
      <p:sp>
        <p:nvSpPr>
          <p:cNvPr id="3" name="İçerik Yer Tutucusu 2"/>
          <p:cNvSpPr>
            <a:spLocks noGrp="1"/>
          </p:cNvSpPr>
          <p:nvPr>
            <p:ph idx="1"/>
          </p:nvPr>
        </p:nvSpPr>
        <p:spPr/>
        <p:txBody>
          <a:bodyPr>
            <a:noAutofit/>
          </a:bodyPr>
          <a:lstStyle/>
          <a:p>
            <a:pPr algn="just"/>
            <a:r>
              <a:rPr lang="tr-TR" sz="4400" b="1" u="sng" dirty="0" smtClean="0">
                <a:latin typeface="Times New Roman" panose="02020603050405020304" pitchFamily="18" charset="0"/>
                <a:cs typeface="Times New Roman" panose="02020603050405020304" pitchFamily="18" charset="0"/>
              </a:rPr>
              <a:t>Üst Hakkı,</a:t>
            </a:r>
            <a:r>
              <a:rPr lang="tr-TR" sz="4400" b="1" dirty="0" smtClean="0">
                <a:latin typeface="Times New Roman" panose="02020603050405020304" pitchFamily="18" charset="0"/>
                <a:cs typeface="Times New Roman" panose="02020603050405020304" pitchFamily="18" charset="0"/>
              </a:rPr>
              <a:t> bir kişiye </a:t>
            </a:r>
            <a:r>
              <a:rPr lang="tr-TR" sz="4400" b="1" dirty="0">
                <a:latin typeface="Times New Roman" panose="02020603050405020304" pitchFamily="18" charset="0"/>
                <a:cs typeface="Times New Roman" panose="02020603050405020304" pitchFamily="18" charset="0"/>
              </a:rPr>
              <a:t>B</a:t>
            </a:r>
            <a:r>
              <a:rPr lang="tr-TR" sz="4400" b="1" dirty="0" smtClean="0">
                <a:latin typeface="Times New Roman" panose="02020603050405020304" pitchFamily="18" charset="0"/>
                <a:cs typeface="Times New Roman" panose="02020603050405020304" pitchFamily="18" charset="0"/>
              </a:rPr>
              <a:t>aşkasının </a:t>
            </a:r>
            <a:r>
              <a:rPr lang="tr-TR" sz="4400" b="1" dirty="0">
                <a:latin typeface="Times New Roman" panose="02020603050405020304" pitchFamily="18" charset="0"/>
                <a:cs typeface="Times New Roman" panose="02020603050405020304" pitchFamily="18" charset="0"/>
              </a:rPr>
              <a:t>A</a:t>
            </a:r>
            <a:r>
              <a:rPr lang="tr-TR" sz="4400" b="1" dirty="0" smtClean="0">
                <a:latin typeface="Times New Roman" panose="02020603050405020304" pitchFamily="18" charset="0"/>
                <a:cs typeface="Times New Roman" panose="02020603050405020304" pitchFamily="18" charset="0"/>
              </a:rPr>
              <a:t>razisindeki Yapının (</a:t>
            </a:r>
            <a:r>
              <a:rPr lang="tr-TR" sz="4400" b="1" i="1" dirty="0" smtClean="0">
                <a:latin typeface="Times New Roman" panose="02020603050405020304" pitchFamily="18" charset="0"/>
                <a:cs typeface="Times New Roman" panose="02020603050405020304" pitchFamily="18" charset="0"/>
              </a:rPr>
              <a:t>inşaatın</a:t>
            </a:r>
            <a:r>
              <a:rPr lang="tr-TR" sz="4400" b="1" dirty="0" smtClean="0">
                <a:latin typeface="Times New Roman" panose="02020603050405020304" pitchFamily="18" charset="0"/>
                <a:cs typeface="Times New Roman" panose="02020603050405020304" pitchFamily="18" charset="0"/>
              </a:rPr>
              <a:t>) Maliki olma imkânını sağlayan bir </a:t>
            </a:r>
            <a:r>
              <a:rPr lang="tr-TR" sz="4400" b="1" i="1" dirty="0" smtClean="0">
                <a:latin typeface="Times New Roman" panose="02020603050405020304" pitchFamily="18" charset="0"/>
                <a:cs typeface="Times New Roman" panose="02020603050405020304" pitchFamily="18" charset="0"/>
              </a:rPr>
              <a:t>İrtifak </a:t>
            </a:r>
            <a:r>
              <a:rPr lang="tr-TR" sz="4400" b="1" i="1" dirty="0">
                <a:latin typeface="Times New Roman" panose="02020603050405020304" pitchFamily="18" charset="0"/>
                <a:cs typeface="Times New Roman" panose="02020603050405020304" pitchFamily="18" charset="0"/>
              </a:rPr>
              <a:t>H</a:t>
            </a:r>
            <a:r>
              <a:rPr lang="tr-TR" sz="4400" b="1" i="1" dirty="0" smtClean="0">
                <a:latin typeface="Times New Roman" panose="02020603050405020304" pitchFamily="18" charset="0"/>
                <a:cs typeface="Times New Roman" panose="02020603050405020304" pitchFamily="18" charset="0"/>
              </a:rPr>
              <a:t>akkıdır</a:t>
            </a:r>
            <a:r>
              <a:rPr lang="tr-TR" sz="4400" b="1" dirty="0" smtClean="0">
                <a:latin typeface="Times New Roman" panose="02020603050405020304" pitchFamily="18" charset="0"/>
                <a:cs typeface="Times New Roman" panose="02020603050405020304" pitchFamily="18" charset="0"/>
              </a:rPr>
              <a:t>. </a:t>
            </a:r>
          </a:p>
          <a:p>
            <a:pPr algn="just"/>
            <a:r>
              <a:rPr lang="tr-TR" sz="4400" dirty="0" smtClean="0">
                <a:latin typeface="Times New Roman" panose="02020603050405020304" pitchFamily="18" charset="0"/>
                <a:cs typeface="Times New Roman" panose="02020603050405020304" pitchFamily="18" charset="0"/>
              </a:rPr>
              <a:t>MK m. 726, m. 826 – 836 hükümleri, bu İrtifakı düzenlemektedir. </a:t>
            </a:r>
          </a:p>
        </p:txBody>
      </p:sp>
    </p:spTree>
    <p:extLst>
      <p:ext uri="{BB962C8B-B14F-4D97-AF65-F5344CB8AC3E}">
        <p14:creationId xmlns:p14="http://schemas.microsoft.com/office/powerpoint/2010/main" val="188969718"/>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400" b="1" dirty="0">
                <a:latin typeface="Times New Roman" panose="02020603050405020304" pitchFamily="18" charset="0"/>
                <a:cs typeface="Times New Roman" panose="02020603050405020304" pitchFamily="18" charset="0"/>
              </a:rPr>
              <a:t>Medeni Kanun’un 826. maddesinin I. fıkrasına göre:</a:t>
            </a:r>
            <a:r>
              <a:rPr lang="tr-TR" sz="4400" dirty="0">
                <a:latin typeface="Times New Roman" panose="02020603050405020304" pitchFamily="18" charset="0"/>
                <a:cs typeface="Times New Roman" panose="02020603050405020304" pitchFamily="18" charset="0"/>
              </a:rPr>
              <a:t> </a:t>
            </a:r>
          </a:p>
          <a:p>
            <a:pPr algn="just"/>
            <a:r>
              <a:rPr lang="tr-TR" sz="4400" dirty="0">
                <a:latin typeface="Times New Roman" panose="02020603050405020304" pitchFamily="18" charset="0"/>
                <a:cs typeface="Times New Roman" panose="02020603050405020304" pitchFamily="18" charset="0"/>
              </a:rPr>
              <a:t>« </a:t>
            </a:r>
            <a:r>
              <a:rPr lang="tr-TR" sz="4400" i="1" dirty="0">
                <a:latin typeface="Times New Roman" panose="02020603050405020304" pitchFamily="18" charset="0"/>
                <a:cs typeface="Times New Roman" panose="02020603050405020304" pitchFamily="18" charset="0"/>
              </a:rPr>
              <a:t>Bir taşınmaz maliki üçüncü kişi lehine arazisinin altında veya üstünde yapı yapmak veya mevcut bir yapıyı muhafaza etmek yetkisi veren bir irtifak hakkı kurabilir.» </a:t>
            </a:r>
          </a:p>
          <a:p>
            <a:pPr marL="0" indent="0">
              <a:buNone/>
            </a:pPr>
            <a:endParaRPr lang="tr-TR" sz="4400" dirty="0"/>
          </a:p>
        </p:txBody>
      </p:sp>
    </p:spTree>
    <p:extLst>
      <p:ext uri="{BB962C8B-B14F-4D97-AF65-F5344CB8AC3E}">
        <p14:creationId xmlns:p14="http://schemas.microsoft.com/office/powerpoint/2010/main" val="8317537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u="sng" dirty="0" smtClean="0">
                <a:latin typeface="Times New Roman" panose="02020603050405020304" pitchFamily="18" charset="0"/>
                <a:cs typeface="Times New Roman" panose="02020603050405020304" pitchFamily="18" charset="0"/>
              </a:rPr>
              <a:t>Haksız Yapıda </a:t>
            </a:r>
            <a:r>
              <a:rPr lang="tr-TR" sz="3600" dirty="0" smtClean="0">
                <a:latin typeface="Times New Roman" panose="02020603050405020304" pitchFamily="18" charset="0"/>
                <a:cs typeface="Times New Roman" panose="02020603050405020304" pitchFamily="18" charset="0"/>
              </a:rPr>
              <a:t>ise, </a:t>
            </a:r>
            <a:r>
              <a:rPr lang="tr-TR" sz="3600" b="1" dirty="0" smtClean="0">
                <a:latin typeface="Times New Roman" panose="02020603050405020304" pitchFamily="18" charset="0"/>
                <a:cs typeface="Times New Roman" panose="02020603050405020304" pitchFamily="18" charset="0"/>
              </a:rPr>
              <a:t>Tarafların sahip oldukları Haklar</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MK m. 722- 724 </a:t>
            </a:r>
            <a:r>
              <a:rPr lang="tr-TR" sz="3600" b="1" dirty="0" smtClean="0">
                <a:latin typeface="Times New Roman" panose="02020603050405020304" pitchFamily="18" charset="0"/>
                <a:cs typeface="Times New Roman" panose="02020603050405020304" pitchFamily="18" charset="0"/>
              </a:rPr>
              <a:t>hükümlerine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göre</a:t>
            </a:r>
            <a:r>
              <a:rPr lang="tr-TR" sz="3600" dirty="0" smtClean="0">
                <a:latin typeface="Times New Roman" panose="02020603050405020304" pitchFamily="18" charset="0"/>
                <a:cs typeface="Times New Roman" panose="02020603050405020304" pitchFamily="18" charset="0"/>
              </a:rPr>
              <a:t> </a:t>
            </a:r>
            <a:r>
              <a:rPr lang="tr-TR" sz="3600" b="1" dirty="0" smtClean="0">
                <a:latin typeface="Times New Roman" panose="02020603050405020304" pitchFamily="18" charset="0"/>
                <a:cs typeface="Times New Roman" panose="02020603050405020304" pitchFamily="18" charset="0"/>
              </a:rPr>
              <a:t>belirlenir. </a:t>
            </a:r>
          </a:p>
          <a:p>
            <a:pPr algn="just"/>
            <a:r>
              <a:rPr lang="tr-TR" sz="3600" b="1" u="sng" dirty="0" smtClean="0">
                <a:latin typeface="Times New Roman" panose="02020603050405020304" pitchFamily="18" charset="0"/>
                <a:cs typeface="Times New Roman" panose="02020603050405020304" pitchFamily="18" charset="0"/>
              </a:rPr>
              <a:t>Tarafların sahip oldukları Haklar</a:t>
            </a:r>
            <a:r>
              <a:rPr lang="tr-TR" sz="3600" b="1" dirty="0" smtClean="0">
                <a:latin typeface="Times New Roman" panose="02020603050405020304" pitchFamily="18" charset="0"/>
                <a:cs typeface="Times New Roman" panose="02020603050405020304" pitchFamily="18" charset="0"/>
              </a:rPr>
              <a:t>, </a:t>
            </a:r>
            <a:r>
              <a:rPr lang="tr-TR" sz="3600" dirty="0" smtClean="0">
                <a:latin typeface="Times New Roman" panose="02020603050405020304" pitchFamily="18" charset="0"/>
                <a:cs typeface="Times New Roman" panose="02020603050405020304" pitchFamily="18" charset="0"/>
              </a:rPr>
              <a:t>Haksız Yapının, </a:t>
            </a:r>
            <a:r>
              <a:rPr lang="tr-TR" sz="3600" b="1" i="1" dirty="0" smtClean="0">
                <a:latin typeface="Times New Roman" panose="02020603050405020304" pitchFamily="18" charset="0"/>
                <a:cs typeface="Times New Roman" panose="02020603050405020304" pitchFamily="18" charset="0"/>
              </a:rPr>
              <a:t>Arazi </a:t>
            </a:r>
            <a:r>
              <a:rPr lang="tr-TR" sz="3600" b="1" i="1" dirty="0">
                <a:latin typeface="Times New Roman" panose="02020603050405020304" pitchFamily="18" charset="0"/>
                <a:cs typeface="Times New Roman" panose="02020603050405020304" pitchFamily="18" charset="0"/>
              </a:rPr>
              <a:t>M</a:t>
            </a:r>
            <a:r>
              <a:rPr lang="tr-TR" sz="3600" b="1" i="1" dirty="0" smtClean="0">
                <a:latin typeface="Times New Roman" panose="02020603050405020304" pitchFamily="18" charset="0"/>
                <a:cs typeface="Times New Roman" panose="02020603050405020304" pitchFamily="18" charset="0"/>
              </a:rPr>
              <a:t>aliki</a:t>
            </a:r>
            <a:r>
              <a:rPr lang="tr-TR" sz="3600" dirty="0" smtClean="0">
                <a:latin typeface="Times New Roman" panose="02020603050405020304" pitchFamily="18" charset="0"/>
                <a:cs typeface="Times New Roman" panose="02020603050405020304" pitchFamily="18" charset="0"/>
              </a:rPr>
              <a:t>, </a:t>
            </a:r>
            <a:r>
              <a:rPr lang="tr-TR" sz="3600" b="1" i="1" dirty="0" smtClean="0">
                <a:latin typeface="Times New Roman" panose="02020603050405020304" pitchFamily="18" charset="0"/>
                <a:cs typeface="Times New Roman" panose="02020603050405020304" pitchFamily="18" charset="0"/>
              </a:rPr>
              <a:t>Malzeme </a:t>
            </a:r>
            <a:r>
              <a:rPr lang="tr-TR" sz="3600" b="1" i="1" dirty="0">
                <a:latin typeface="Times New Roman" panose="02020603050405020304" pitchFamily="18" charset="0"/>
                <a:cs typeface="Times New Roman" panose="02020603050405020304" pitchFamily="18" charset="0"/>
              </a:rPr>
              <a:t>S</a:t>
            </a:r>
            <a:r>
              <a:rPr lang="tr-TR" sz="3600" b="1" i="1" dirty="0" smtClean="0">
                <a:latin typeface="Times New Roman" panose="02020603050405020304" pitchFamily="18" charset="0"/>
                <a:cs typeface="Times New Roman" panose="02020603050405020304" pitchFamily="18" charset="0"/>
              </a:rPr>
              <a:t>ahibi </a:t>
            </a:r>
            <a:r>
              <a:rPr lang="tr-TR" sz="3600" dirty="0" smtClean="0">
                <a:latin typeface="Times New Roman" panose="02020603050405020304" pitchFamily="18" charset="0"/>
                <a:cs typeface="Times New Roman" panose="02020603050405020304" pitchFamily="18" charset="0"/>
              </a:rPr>
              <a:t>veya bir </a:t>
            </a:r>
            <a:r>
              <a:rPr lang="tr-TR" sz="3600" b="1" i="1" dirty="0" smtClean="0">
                <a:latin typeface="Times New Roman" panose="02020603050405020304" pitchFamily="18" charset="0"/>
                <a:cs typeface="Times New Roman" panose="02020603050405020304" pitchFamily="18" charset="0"/>
              </a:rPr>
              <a:t>Üçüncü </a:t>
            </a:r>
            <a:r>
              <a:rPr lang="tr-TR" sz="3600" b="1" i="1" dirty="0">
                <a:latin typeface="Times New Roman" panose="02020603050405020304" pitchFamily="18" charset="0"/>
                <a:cs typeface="Times New Roman" panose="02020603050405020304" pitchFamily="18" charset="0"/>
              </a:rPr>
              <a:t>K</a:t>
            </a:r>
            <a:r>
              <a:rPr lang="tr-TR" sz="3600" b="1" i="1" dirty="0" smtClean="0">
                <a:latin typeface="Times New Roman" panose="02020603050405020304" pitchFamily="18" charset="0"/>
                <a:cs typeface="Times New Roman" panose="02020603050405020304" pitchFamily="18" charset="0"/>
              </a:rPr>
              <a:t>işi </a:t>
            </a:r>
            <a:r>
              <a:rPr lang="tr-TR" sz="3600" b="1" dirty="0" smtClean="0">
                <a:latin typeface="Times New Roman" panose="02020603050405020304" pitchFamily="18" charset="0"/>
                <a:cs typeface="Times New Roman" panose="02020603050405020304" pitchFamily="18" charset="0"/>
              </a:rPr>
              <a:t>tarafından yaptırılması durumuna göre </a:t>
            </a:r>
            <a:r>
              <a:rPr lang="tr-TR" sz="3600" dirty="0" smtClean="0">
                <a:latin typeface="Times New Roman" panose="02020603050405020304" pitchFamily="18" charset="0"/>
                <a:cs typeface="Times New Roman" panose="02020603050405020304" pitchFamily="18" charset="0"/>
              </a:rPr>
              <a:t>belirlenir.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1771209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b="1" dirty="0" smtClean="0">
                <a:latin typeface="Times New Roman" panose="02020603050405020304" pitchFamily="18" charset="0"/>
                <a:cs typeface="Times New Roman" panose="02020603050405020304" pitchFamily="18" charset="0"/>
              </a:rPr>
              <a:t>Medeni Kanunu’nun 726.maddesinin I. fıkrasına göre </a:t>
            </a:r>
            <a:r>
              <a:rPr lang="tr-TR" dirty="0" smtClean="0">
                <a:latin typeface="Times New Roman" panose="02020603050405020304" pitchFamily="18" charset="0"/>
                <a:cs typeface="Times New Roman" panose="02020603050405020304" pitchFamily="18" charset="0"/>
              </a:rPr>
              <a:t>ise</a:t>
            </a:r>
            <a:r>
              <a:rPr lang="tr-TR" b="1" dirty="0" smtClean="0">
                <a:latin typeface="Times New Roman" panose="02020603050405020304" pitchFamily="18" charset="0"/>
                <a:cs typeface="Times New Roman" panose="02020603050405020304" pitchFamily="18" charset="0"/>
              </a:rPr>
              <a:t>: </a:t>
            </a:r>
          </a:p>
          <a:p>
            <a:pPr algn="just"/>
            <a:r>
              <a:rPr lang="tr-TR" b="1" dirty="0" smtClean="0">
                <a:latin typeface="Times New Roman" panose="02020603050405020304" pitchFamily="18" charset="0"/>
                <a:cs typeface="Times New Roman" panose="02020603050405020304" pitchFamily="18" charset="0"/>
              </a:rPr>
              <a:t>«</a:t>
            </a:r>
            <a:r>
              <a:rPr lang="tr-TR" i="1" dirty="0" smtClean="0">
                <a:latin typeface="Times New Roman" panose="02020603050405020304" pitchFamily="18" charset="0"/>
                <a:cs typeface="Times New Roman" panose="02020603050405020304" pitchFamily="18" charset="0"/>
              </a:rPr>
              <a:t>Bir üst irtifakına dayalı olarak başkasına ait bir arazinin altında veya üstünde sürekli kalmak üzere inşa edilen yapıların mülkiyeti, irtifak hakkı sahibine ait olur.» </a:t>
            </a:r>
          </a:p>
          <a:p>
            <a:pPr algn="just"/>
            <a:r>
              <a:rPr lang="tr-TR" b="1" i="1" dirty="0" smtClean="0">
                <a:latin typeface="Times New Roman" panose="02020603050405020304" pitchFamily="18" charset="0"/>
                <a:cs typeface="Times New Roman" panose="02020603050405020304" pitchFamily="18" charset="0"/>
              </a:rPr>
              <a:t>Üst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a:t>
            </a:r>
            <a:r>
              <a:rPr lang="tr-TR" b="1" dirty="0" smtClean="0">
                <a:latin typeface="Times New Roman" panose="02020603050405020304" pitchFamily="18" charset="0"/>
                <a:cs typeface="Times New Roman" panose="02020603050405020304" pitchFamily="18" charset="0"/>
              </a:rPr>
              <a:t>, bir kimseye Başkasının </a:t>
            </a:r>
            <a:r>
              <a:rPr lang="tr-TR" b="1" dirty="0">
                <a:latin typeface="Times New Roman" panose="02020603050405020304" pitchFamily="18" charset="0"/>
                <a:cs typeface="Times New Roman" panose="02020603050405020304" pitchFamily="18" charset="0"/>
              </a:rPr>
              <a:t>A</a:t>
            </a:r>
            <a:r>
              <a:rPr lang="tr-TR" b="1" dirty="0" smtClean="0">
                <a:latin typeface="Times New Roman" panose="02020603050405020304" pitchFamily="18" charset="0"/>
                <a:cs typeface="Times New Roman" panose="02020603050405020304" pitchFamily="18" charset="0"/>
              </a:rPr>
              <a:t>razisi üzerinde veya altında bir Yapı yapma veya mevcut Yapıyı muhafaza etme yetkisini veren bir İrtifak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akkıdır (</a:t>
            </a:r>
            <a:r>
              <a:rPr lang="tr-TR" i="1" dirty="0" smtClean="0">
                <a:latin typeface="Times New Roman" panose="02020603050405020304" pitchFamily="18" charset="0"/>
                <a:cs typeface="Times New Roman" panose="02020603050405020304" pitchFamily="18" charset="0"/>
              </a:rPr>
              <a:t>MK m. 826).</a:t>
            </a:r>
          </a:p>
          <a:p>
            <a:pPr algn="just"/>
            <a:r>
              <a:rPr lang="tr-TR" dirty="0" smtClean="0">
                <a:latin typeface="Times New Roman" panose="02020603050405020304" pitchFamily="18" charset="0"/>
                <a:cs typeface="Times New Roman" panose="02020603050405020304" pitchFamily="18" charset="0"/>
              </a:rPr>
              <a:t>Bu </a:t>
            </a:r>
            <a:r>
              <a:rPr lang="tr-TR" b="1" dirty="0" smtClean="0">
                <a:latin typeface="Times New Roman" panose="02020603050405020304" pitchFamily="18" charset="0"/>
                <a:cs typeface="Times New Roman" panose="02020603050405020304" pitchFamily="18" charset="0"/>
              </a:rPr>
              <a:t>İrtifak </a:t>
            </a:r>
            <a:r>
              <a:rPr lang="tr-TR" b="1" dirty="0">
                <a:latin typeface="Times New Roman" panose="02020603050405020304" pitchFamily="18" charset="0"/>
                <a:cs typeface="Times New Roman" panose="02020603050405020304" pitchFamily="18" charset="0"/>
              </a:rPr>
              <a:t>H</a:t>
            </a:r>
            <a:r>
              <a:rPr lang="tr-TR" b="1" dirty="0" smtClean="0">
                <a:latin typeface="Times New Roman" panose="02020603050405020304" pitchFamily="18" charset="0"/>
                <a:cs typeface="Times New Roman" panose="02020603050405020304" pitchFamily="18" charset="0"/>
              </a:rPr>
              <a:t>akkı</a:t>
            </a:r>
            <a:r>
              <a:rPr lang="tr-TR" dirty="0" smtClean="0">
                <a:latin typeface="Times New Roman" panose="02020603050405020304" pitchFamily="18" charset="0"/>
                <a:cs typeface="Times New Roman" panose="02020603050405020304" pitchFamily="18" charset="0"/>
              </a:rPr>
              <a:t>, bir </a:t>
            </a:r>
            <a:r>
              <a:rPr lang="tr-TR" b="1" i="1" dirty="0" smtClean="0">
                <a:latin typeface="Times New Roman" panose="02020603050405020304" pitchFamily="18" charset="0"/>
                <a:cs typeface="Times New Roman" panose="02020603050405020304" pitchFamily="18" charset="0"/>
              </a:rPr>
              <a:t>Taşınmaz </a:t>
            </a:r>
            <a:r>
              <a:rPr lang="tr-TR" dirty="0" smtClean="0">
                <a:latin typeface="Times New Roman" panose="02020603050405020304" pitchFamily="18" charset="0"/>
                <a:cs typeface="Times New Roman" panose="02020603050405020304" pitchFamily="18" charset="0"/>
              </a:rPr>
              <a:t>veya </a:t>
            </a:r>
            <a:r>
              <a:rPr lang="tr-TR" b="1" i="1" dirty="0" smtClean="0">
                <a:latin typeface="Times New Roman" panose="02020603050405020304" pitchFamily="18" charset="0"/>
                <a:cs typeface="Times New Roman" panose="02020603050405020304" pitchFamily="18" charset="0"/>
              </a:rPr>
              <a:t>belli bir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işi lehine </a:t>
            </a:r>
            <a:r>
              <a:rPr lang="tr-TR" dirty="0" smtClean="0">
                <a:latin typeface="Times New Roman" panose="02020603050405020304" pitchFamily="18" charset="0"/>
                <a:cs typeface="Times New Roman" panose="02020603050405020304" pitchFamily="18" charset="0"/>
              </a:rPr>
              <a:t>(</a:t>
            </a:r>
            <a:r>
              <a:rPr lang="tr-TR" i="1" dirty="0">
                <a:latin typeface="Times New Roman" panose="02020603050405020304" pitchFamily="18" charset="0"/>
                <a:cs typeface="Times New Roman" panose="02020603050405020304" pitchFamily="18" charset="0"/>
              </a:rPr>
              <a:t>E</a:t>
            </a:r>
            <a:r>
              <a:rPr lang="tr-TR" i="1" dirty="0" smtClean="0">
                <a:latin typeface="Times New Roman" panose="02020603050405020304" pitchFamily="18" charset="0"/>
                <a:cs typeface="Times New Roman" panose="02020603050405020304" pitchFamily="18" charset="0"/>
              </a:rPr>
              <a:t>şyaya veya Kişiye bağlı olarak</a:t>
            </a:r>
            <a:r>
              <a:rPr lang="tr-TR" dirty="0" smtClean="0">
                <a:latin typeface="Times New Roman" panose="02020603050405020304" pitchFamily="18" charset="0"/>
                <a:cs typeface="Times New Roman" panose="02020603050405020304" pitchFamily="18" charset="0"/>
              </a:rPr>
              <a:t>) kurulabilir. </a:t>
            </a:r>
          </a:p>
          <a:p>
            <a:pPr marL="0" indent="0">
              <a:buNone/>
            </a:pPr>
            <a:endParaRPr lang="tr-TR" i="1" dirty="0"/>
          </a:p>
        </p:txBody>
      </p:sp>
    </p:spTree>
    <p:extLst>
      <p:ext uri="{BB962C8B-B14F-4D97-AF65-F5344CB8AC3E}">
        <p14:creationId xmlns:p14="http://schemas.microsoft.com/office/powerpoint/2010/main" val="395811373"/>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Üst Hakkı </a:t>
            </a:r>
            <a:r>
              <a:rPr lang="tr-TR" sz="4000" b="1" dirty="0">
                <a:latin typeface="Times New Roman" panose="02020603050405020304" pitchFamily="18" charset="0"/>
                <a:cs typeface="Times New Roman" panose="02020603050405020304" pitchFamily="18" charset="0"/>
              </a:rPr>
              <a:t>S</a:t>
            </a:r>
            <a:r>
              <a:rPr lang="tr-TR" sz="4000" b="1" dirty="0" smtClean="0">
                <a:latin typeface="Times New Roman" panose="02020603050405020304" pitchFamily="18" charset="0"/>
                <a:cs typeface="Times New Roman" panose="02020603050405020304" pitchFamily="18" charset="0"/>
              </a:rPr>
              <a:t>ahibi, yüklü taşınmaz üzerinde sadece </a:t>
            </a:r>
            <a:r>
              <a:rPr lang="tr-TR" sz="4000" dirty="0" smtClean="0">
                <a:latin typeface="Times New Roman" panose="02020603050405020304" pitchFamily="18" charset="0"/>
                <a:cs typeface="Times New Roman" panose="02020603050405020304" pitchFamily="18" charset="0"/>
              </a:rPr>
              <a:t>bir</a:t>
            </a:r>
            <a:r>
              <a:rPr lang="tr-TR" sz="4000" b="1"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İrtifak </a:t>
            </a:r>
            <a:r>
              <a:rPr lang="tr-TR" sz="4000" b="1" i="1" dirty="0">
                <a:latin typeface="Times New Roman" panose="02020603050405020304" pitchFamily="18" charset="0"/>
                <a:cs typeface="Times New Roman" panose="02020603050405020304" pitchFamily="18" charset="0"/>
              </a:rPr>
              <a:t>H</a:t>
            </a:r>
            <a:r>
              <a:rPr lang="tr-TR" sz="4000" b="1" i="1" dirty="0" smtClean="0">
                <a:latin typeface="Times New Roman" panose="02020603050405020304" pitchFamily="18" charset="0"/>
                <a:cs typeface="Times New Roman" panose="02020603050405020304" pitchFamily="18" charset="0"/>
              </a:rPr>
              <a:t>akkına </a:t>
            </a:r>
            <a:r>
              <a:rPr lang="tr-TR" sz="4000" b="1" dirty="0" smtClean="0">
                <a:latin typeface="Times New Roman" panose="02020603050405020304" pitchFamily="18" charset="0"/>
                <a:cs typeface="Times New Roman" panose="02020603050405020304" pitchFamily="18" charset="0"/>
              </a:rPr>
              <a:t>sahiptir. </a:t>
            </a:r>
          </a:p>
          <a:p>
            <a:pPr algn="just"/>
            <a:r>
              <a:rPr lang="tr-TR" sz="4000" dirty="0" smtClean="0">
                <a:latin typeface="Times New Roman" panose="02020603050405020304" pitchFamily="18" charset="0"/>
                <a:cs typeface="Times New Roman" panose="02020603050405020304" pitchFamily="18" charset="0"/>
              </a:rPr>
              <a:t>Yüklü Taşınmaz </a:t>
            </a:r>
            <a:r>
              <a:rPr lang="tr-TR" sz="4000" dirty="0">
                <a:latin typeface="Times New Roman" panose="02020603050405020304" pitchFamily="18" charset="0"/>
                <a:cs typeface="Times New Roman" panose="02020603050405020304" pitchFamily="18" charset="0"/>
              </a:rPr>
              <a:t>M</a:t>
            </a:r>
            <a:r>
              <a:rPr lang="tr-TR" sz="4000" dirty="0" smtClean="0">
                <a:latin typeface="Times New Roman" panose="02020603050405020304" pitchFamily="18" charset="0"/>
                <a:cs typeface="Times New Roman" panose="02020603050405020304" pitchFamily="18" charset="0"/>
              </a:rPr>
              <a:t>aliki de, İrtifak </a:t>
            </a:r>
            <a:r>
              <a:rPr lang="tr-TR" sz="4000" dirty="0">
                <a:latin typeface="Times New Roman" panose="02020603050405020304" pitchFamily="18" charset="0"/>
                <a:cs typeface="Times New Roman" panose="02020603050405020304" pitchFamily="18" charset="0"/>
              </a:rPr>
              <a:t>H</a:t>
            </a:r>
            <a:r>
              <a:rPr lang="tr-TR" sz="4000" dirty="0" smtClean="0">
                <a:latin typeface="Times New Roman" panose="02020603050405020304" pitchFamily="18" charset="0"/>
                <a:cs typeface="Times New Roman" panose="02020603050405020304" pitchFamily="18" charset="0"/>
              </a:rPr>
              <a:t>akkı </a:t>
            </a:r>
            <a:r>
              <a:rPr lang="tr-TR" sz="4000" dirty="0">
                <a:latin typeface="Times New Roman" panose="02020603050405020304" pitchFamily="18" charset="0"/>
                <a:cs typeface="Times New Roman" panose="02020603050405020304" pitchFamily="18" charset="0"/>
              </a:rPr>
              <a:t>S</a:t>
            </a:r>
            <a:r>
              <a:rPr lang="tr-TR" sz="4000" dirty="0" smtClean="0">
                <a:latin typeface="Times New Roman" panose="02020603050405020304" pitchFamily="18" charset="0"/>
                <a:cs typeface="Times New Roman" panose="02020603050405020304" pitchFamily="18" charset="0"/>
              </a:rPr>
              <a:t>ahibinin, bu hakkın kurulmasındaki şartlar çerçevesinde, yapı yapmasına, mevcut yapıyı muhafaza etmesine izin vermekle yükümlüdür. </a:t>
            </a:r>
          </a:p>
        </p:txBody>
      </p:sp>
    </p:spTree>
    <p:extLst>
      <p:ext uri="{BB962C8B-B14F-4D97-AF65-F5344CB8AC3E}">
        <p14:creationId xmlns:p14="http://schemas.microsoft.com/office/powerpoint/2010/main" val="4067323394"/>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Üst hakkının hak sahibine hakkın konusu olan yapı üzerinde sağladığı yetkiye gelince</a:t>
            </a:r>
            <a:r>
              <a:rPr lang="tr-TR" dirty="0">
                <a:latin typeface="Times New Roman" panose="02020603050405020304" pitchFamily="18" charset="0"/>
                <a:cs typeface="Times New Roman" panose="02020603050405020304" pitchFamily="18" charset="0"/>
              </a:rPr>
              <a:t>, MK m. 726 / I hükmünde bunun bir Mülkiyet Hakkı olduğu belirtilmektedir. </a:t>
            </a:r>
          </a:p>
          <a:p>
            <a:pPr algn="just"/>
            <a:r>
              <a:rPr lang="tr-TR" dirty="0">
                <a:latin typeface="Times New Roman" panose="02020603050405020304" pitchFamily="18" charset="0"/>
                <a:cs typeface="Times New Roman" panose="02020603050405020304" pitchFamily="18" charset="0"/>
              </a:rPr>
              <a:t>MK m. 726 /1 hükmüne göre, bir Arazide Üst Hakkına sahip olan kimse, bu İrtifak Hakkının konusunu teşkil eden Yapı üzerinde Mülkiyet Hakkına sahiptir. </a:t>
            </a:r>
          </a:p>
          <a:p>
            <a:pPr algn="just"/>
            <a:r>
              <a:rPr lang="tr-TR" dirty="0">
                <a:latin typeface="Times New Roman" panose="02020603050405020304" pitchFamily="18" charset="0"/>
                <a:cs typeface="Times New Roman" panose="02020603050405020304" pitchFamily="18" charset="0"/>
              </a:rPr>
              <a:t>Ancak Üst Hakkı sahibinin Bina üzerindeki Mülkiyetinin, bunu sağlayan İrtifak hakkından ayrı ve bağımsız varlığı yoktur. </a:t>
            </a:r>
          </a:p>
          <a:p>
            <a:pPr marL="0" indent="0">
              <a:buNone/>
            </a:pPr>
            <a:endParaRPr lang="tr-TR" dirty="0"/>
          </a:p>
        </p:txBody>
      </p:sp>
    </p:spTree>
    <p:extLst>
      <p:ext uri="{BB962C8B-B14F-4D97-AF65-F5344CB8AC3E}">
        <p14:creationId xmlns:p14="http://schemas.microsoft.com/office/powerpoint/2010/main" val="251871251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Bu Mülkiyet, </a:t>
            </a:r>
            <a:r>
              <a:rPr lang="tr-TR" sz="4000" b="1" i="1" dirty="0" smtClean="0">
                <a:latin typeface="Times New Roman" panose="02020603050405020304" pitchFamily="18" charset="0"/>
                <a:cs typeface="Times New Roman" panose="02020603050405020304" pitchFamily="18" charset="0"/>
              </a:rPr>
              <a:t>Arazideki </a:t>
            </a:r>
            <a:r>
              <a:rPr lang="tr-TR" sz="4000" b="1" i="1" dirty="0">
                <a:latin typeface="Times New Roman" panose="02020603050405020304" pitchFamily="18" charset="0"/>
                <a:cs typeface="Times New Roman" panose="02020603050405020304" pitchFamily="18" charset="0"/>
              </a:rPr>
              <a:t>İ</a:t>
            </a:r>
            <a:r>
              <a:rPr lang="tr-TR" sz="4000" b="1" i="1" dirty="0" smtClean="0">
                <a:latin typeface="Times New Roman" panose="02020603050405020304" pitchFamily="18" charset="0"/>
                <a:cs typeface="Times New Roman" panose="02020603050405020304" pitchFamily="18" charset="0"/>
              </a:rPr>
              <a:t>rtifakın bina üzerinde sağladığı bir Yetkiden </a:t>
            </a:r>
            <a:r>
              <a:rPr lang="tr-TR" sz="4000" b="1" dirty="0" smtClean="0">
                <a:latin typeface="Times New Roman" panose="02020603050405020304" pitchFamily="18" charset="0"/>
                <a:cs typeface="Times New Roman" panose="02020603050405020304" pitchFamily="18" charset="0"/>
              </a:rPr>
              <a:t>ibarettir. </a:t>
            </a:r>
          </a:p>
          <a:p>
            <a:pPr algn="just"/>
            <a:r>
              <a:rPr lang="tr-TR" sz="4000" b="1" dirty="0" smtClean="0">
                <a:latin typeface="Times New Roman" panose="02020603050405020304" pitchFamily="18" charset="0"/>
                <a:cs typeface="Times New Roman" panose="02020603050405020304" pitchFamily="18" charset="0"/>
              </a:rPr>
              <a:t>Bina üzerindeki Mülkiyet, bunu sağlayan İrtifaka ayrılmaz bir şekilde bağlı olup, onun hukuki kaderine tabidir. </a:t>
            </a:r>
          </a:p>
          <a:p>
            <a:pPr marL="0" indent="0" algn="just">
              <a:buNone/>
            </a:pPr>
            <a:endParaRPr lang="tr-TR"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8651294"/>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Bina üzerindeki Mülkiyetin Devri, başka haklarla kısıtlanması, İrtifak Hakkı üzerinde tasarruf yoluyla gerçekleşir</a:t>
            </a: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algn="just"/>
            <a:r>
              <a:rPr lang="tr-TR" dirty="0" smtClean="0">
                <a:latin typeface="Times New Roman" panose="02020603050405020304" pitchFamily="18" charset="0"/>
                <a:cs typeface="Times New Roman" panose="02020603050405020304" pitchFamily="18" charset="0"/>
              </a:rPr>
              <a:t>Bu bağlamda, </a:t>
            </a:r>
            <a:r>
              <a:rPr lang="tr-TR" dirty="0">
                <a:latin typeface="Times New Roman" panose="02020603050405020304" pitchFamily="18" charset="0"/>
                <a:cs typeface="Times New Roman" panose="02020603050405020304" pitchFamily="18" charset="0"/>
              </a:rPr>
              <a:t>Yapı üzerindeki Mülkiyet, ne Taşınır ne de Taşınmaz Mülkiyetine ait hükümlere tabidir. </a:t>
            </a:r>
          </a:p>
          <a:p>
            <a:pPr algn="just"/>
            <a:r>
              <a:rPr lang="tr-TR" dirty="0">
                <a:latin typeface="Times New Roman" panose="02020603050405020304" pitchFamily="18" charset="0"/>
                <a:cs typeface="Times New Roman" panose="02020603050405020304" pitchFamily="18" charset="0"/>
              </a:rPr>
              <a:t>Fakat, </a:t>
            </a:r>
            <a:r>
              <a:rPr lang="tr-TR" b="1" dirty="0">
                <a:latin typeface="Times New Roman" panose="02020603050405020304" pitchFamily="18" charset="0"/>
                <a:cs typeface="Times New Roman" panose="02020603050405020304" pitchFamily="18" charset="0"/>
              </a:rPr>
              <a:t>Üst Hakkı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bu Hakkın Yapı üzerinde sağladığı Mülkiyete, Taşınmaz Mülkiyetinin Kısıtlamalarıyla ilgili kanun hükümleri kıyasen uygulanır</a:t>
            </a:r>
            <a:r>
              <a:rPr lang="tr-TR" dirty="0" smtClean="0">
                <a:latin typeface="Times New Roman" panose="02020603050405020304" pitchFamily="18" charset="0"/>
                <a:cs typeface="Times New Roman" panose="02020603050405020304" pitchFamily="18" charset="0"/>
              </a:rPr>
              <a:t>.</a:t>
            </a:r>
          </a:p>
          <a:p>
            <a:pPr algn="just"/>
            <a:r>
              <a:rPr lang="tr-TR" dirty="0" smtClean="0">
                <a:latin typeface="Times New Roman" panose="02020603050405020304" pitchFamily="18" charset="0"/>
                <a:cs typeface="Times New Roman" panose="02020603050405020304" pitchFamily="18" charset="0"/>
              </a:rPr>
              <a:t> </a:t>
            </a:r>
            <a:r>
              <a:rPr lang="tr-TR" dirty="0">
                <a:latin typeface="Times New Roman" panose="02020603050405020304" pitchFamily="18" charset="0"/>
                <a:cs typeface="Times New Roman" panose="02020603050405020304" pitchFamily="18" charset="0"/>
              </a:rPr>
              <a:t>Çünkü taşınmaz mülkiyetine ait </a:t>
            </a:r>
            <a:r>
              <a:rPr lang="tr-TR" dirty="0" smtClean="0">
                <a:latin typeface="Times New Roman" panose="02020603050405020304" pitchFamily="18" charset="0"/>
                <a:cs typeface="Times New Roman" panose="02020603050405020304" pitchFamily="18" charset="0"/>
              </a:rPr>
              <a:t>kısıtlamalar, </a:t>
            </a:r>
            <a:r>
              <a:rPr lang="tr-TR" dirty="0">
                <a:latin typeface="Times New Roman" panose="02020603050405020304" pitchFamily="18" charset="0"/>
                <a:cs typeface="Times New Roman" panose="02020603050405020304" pitchFamily="18" charset="0"/>
              </a:rPr>
              <a:t>taşınmaz üzerindeki irtifakları da kapsamına alır.</a:t>
            </a:r>
            <a:endParaRPr lang="tr-TR" dirty="0"/>
          </a:p>
        </p:txBody>
      </p:sp>
    </p:spTree>
    <p:extLst>
      <p:ext uri="{BB962C8B-B14F-4D97-AF65-F5344CB8AC3E}">
        <p14:creationId xmlns:p14="http://schemas.microsoft.com/office/powerpoint/2010/main" val="66547575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b="1" dirty="0" smtClean="0">
                <a:latin typeface="Times New Roman" panose="02020603050405020304" pitchFamily="18" charset="0"/>
                <a:cs typeface="Times New Roman" panose="02020603050405020304" pitchFamily="18" charset="0"/>
              </a:rPr>
              <a:t>Aksi kararlaştırılmadıkça, </a:t>
            </a:r>
            <a:r>
              <a:rPr lang="tr-TR" b="1" i="1" dirty="0" smtClean="0">
                <a:latin typeface="Times New Roman" panose="02020603050405020304" pitchFamily="18" charset="0"/>
                <a:cs typeface="Times New Roman" panose="02020603050405020304" pitchFamily="18" charset="0"/>
              </a:rPr>
              <a:t>Üst </a:t>
            </a:r>
            <a:r>
              <a:rPr lang="tr-TR" b="1" i="1" dirty="0">
                <a:latin typeface="Times New Roman" panose="02020603050405020304" pitchFamily="18" charset="0"/>
                <a:cs typeface="Times New Roman" panose="02020603050405020304" pitchFamily="18" charset="0"/>
              </a:rPr>
              <a:t>H</a:t>
            </a:r>
            <a:r>
              <a:rPr lang="tr-TR" b="1" i="1" dirty="0" smtClean="0">
                <a:latin typeface="Times New Roman" panose="02020603050405020304" pitchFamily="18" charset="0"/>
                <a:cs typeface="Times New Roman" panose="02020603050405020304" pitchFamily="18" charset="0"/>
              </a:rPr>
              <a:t>akkı </a:t>
            </a:r>
            <a:r>
              <a:rPr lang="tr-TR" b="1" dirty="0" smtClean="0">
                <a:latin typeface="Times New Roman" panose="02020603050405020304" pitchFamily="18" charset="0"/>
                <a:cs typeface="Times New Roman" panose="02020603050405020304" pitchFamily="18" charset="0"/>
              </a:rPr>
              <a:t>devredilebilir ve Mirasçılara geçer </a:t>
            </a:r>
            <a:r>
              <a:rPr lang="tr-TR" i="1" dirty="0" smtClean="0">
                <a:latin typeface="Times New Roman" panose="02020603050405020304" pitchFamily="18" charset="0"/>
                <a:cs typeface="Times New Roman" panose="02020603050405020304" pitchFamily="18" charset="0"/>
              </a:rPr>
              <a:t>(MK m. 826 / II). </a:t>
            </a:r>
          </a:p>
          <a:p>
            <a:pPr algn="just"/>
            <a:r>
              <a:rPr lang="tr-TR" b="1" i="1" dirty="0" smtClean="0">
                <a:latin typeface="Times New Roman" panose="02020603050405020304" pitchFamily="18" charset="0"/>
                <a:cs typeface="Times New Roman" panose="02020603050405020304" pitchFamily="18" charset="0"/>
              </a:rPr>
              <a:t>Üst Hakkı bağımsız ve sürekli nitelikte ise</a:t>
            </a:r>
            <a:r>
              <a:rPr lang="tr-TR" dirty="0" smtClean="0">
                <a:latin typeface="Times New Roman" panose="02020603050405020304" pitchFamily="18" charset="0"/>
                <a:cs typeface="Times New Roman" panose="02020603050405020304" pitchFamily="18" charset="0"/>
              </a:rPr>
              <a:t>, Üst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 sahibinin istemi üzerine, </a:t>
            </a:r>
            <a:r>
              <a:rPr lang="tr-TR" b="1" dirty="0" smtClean="0">
                <a:latin typeface="Times New Roman" panose="02020603050405020304" pitchFamily="18" charset="0"/>
                <a:cs typeface="Times New Roman" panose="02020603050405020304" pitchFamily="18" charset="0"/>
              </a:rPr>
              <a:t>Tapu </a:t>
            </a:r>
            <a:r>
              <a:rPr lang="tr-TR" b="1" dirty="0">
                <a:latin typeface="Times New Roman" panose="02020603050405020304" pitchFamily="18" charset="0"/>
                <a:cs typeface="Times New Roman" panose="02020603050405020304" pitchFamily="18" charset="0"/>
              </a:rPr>
              <a:t>K</a:t>
            </a:r>
            <a:r>
              <a:rPr lang="tr-TR" b="1" dirty="0" smtClean="0">
                <a:latin typeface="Times New Roman" panose="02020603050405020304" pitchFamily="18" charset="0"/>
                <a:cs typeface="Times New Roman" panose="02020603050405020304" pitchFamily="18" charset="0"/>
              </a:rPr>
              <a:t>ütüğüne </a:t>
            </a:r>
            <a:r>
              <a:rPr lang="tr-TR" b="1" dirty="0">
                <a:latin typeface="Times New Roman" panose="02020603050405020304" pitchFamily="18" charset="0"/>
                <a:cs typeface="Times New Roman" panose="02020603050405020304" pitchFamily="18" charset="0"/>
              </a:rPr>
              <a:t>T</a:t>
            </a:r>
            <a:r>
              <a:rPr lang="tr-TR" b="1" dirty="0" smtClean="0">
                <a:latin typeface="Times New Roman" panose="02020603050405020304" pitchFamily="18" charset="0"/>
                <a:cs typeface="Times New Roman" panose="02020603050405020304" pitchFamily="18" charset="0"/>
              </a:rPr>
              <a:t>aşınmaz </a:t>
            </a:r>
            <a:r>
              <a:rPr lang="tr-TR" dirty="0" smtClean="0">
                <a:latin typeface="Times New Roman" panose="02020603050405020304" pitchFamily="18" charset="0"/>
                <a:cs typeface="Times New Roman" panose="02020603050405020304" pitchFamily="18" charset="0"/>
              </a:rPr>
              <a:t>olarak kaydedilir (</a:t>
            </a:r>
            <a:r>
              <a:rPr lang="tr-TR" i="1" dirty="0" smtClean="0">
                <a:latin typeface="Times New Roman" panose="02020603050405020304" pitchFamily="18" charset="0"/>
                <a:cs typeface="Times New Roman" panose="02020603050405020304" pitchFamily="18" charset="0"/>
              </a:rPr>
              <a:t>MK m. 826 / III). </a:t>
            </a:r>
          </a:p>
          <a:p>
            <a:pPr algn="just"/>
            <a:r>
              <a:rPr lang="tr-TR" b="1" i="1" dirty="0" smtClean="0">
                <a:latin typeface="Times New Roman" panose="02020603050405020304" pitchFamily="18" charset="0"/>
                <a:cs typeface="Times New Roman" panose="02020603050405020304" pitchFamily="18" charset="0"/>
              </a:rPr>
              <a:t>Üst Hakkı, bağımsız ve sürekli hak olarak Tapu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ütüğünde ayrı bir sayfaya kaydedilmişse</a:t>
            </a:r>
            <a:r>
              <a:rPr lang="tr-TR" dirty="0" smtClean="0">
                <a:latin typeface="Times New Roman" panose="02020603050405020304" pitchFamily="18" charset="0"/>
                <a:cs typeface="Times New Roman" panose="02020603050405020304" pitchFamily="18" charset="0"/>
              </a:rPr>
              <a:t>, Hakkın konusu olan Yapı ister mevcut olsun, ister olmasın, </a:t>
            </a:r>
            <a:r>
              <a:rPr lang="tr-TR" b="1" dirty="0" smtClean="0">
                <a:latin typeface="Times New Roman" panose="02020603050405020304" pitchFamily="18" charset="0"/>
                <a:cs typeface="Times New Roman" panose="02020603050405020304" pitchFamily="18" charset="0"/>
              </a:rPr>
              <a:t>bu Hak bir Taşınmaz gibi işlem </a:t>
            </a:r>
            <a:r>
              <a:rPr lang="tr-TR" dirty="0" smtClean="0">
                <a:latin typeface="Times New Roman" panose="02020603050405020304" pitchFamily="18" charset="0"/>
                <a:cs typeface="Times New Roman" panose="02020603050405020304" pitchFamily="18" charset="0"/>
              </a:rPr>
              <a:t>görür (</a:t>
            </a:r>
            <a:r>
              <a:rPr lang="tr-TR" i="1" dirty="0" smtClean="0">
                <a:latin typeface="Times New Roman" panose="02020603050405020304" pitchFamily="18" charset="0"/>
                <a:cs typeface="Times New Roman" panose="02020603050405020304" pitchFamily="18" charset="0"/>
              </a:rPr>
              <a:t>MK m. 704). </a:t>
            </a:r>
            <a:endParaRPr lang="tr-TR"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05663105"/>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439223"/>
            <a:ext cx="10515600" cy="1325563"/>
          </a:xfrm>
        </p:spPr>
        <p:txBody>
          <a:bodyPr/>
          <a:lstStyle/>
          <a:p>
            <a:endParaRPr lang="tr-TR"/>
          </a:p>
        </p:txBody>
      </p:sp>
      <p:sp>
        <p:nvSpPr>
          <p:cNvPr id="3" name="İçerik Yer Tutucusu 2"/>
          <p:cNvSpPr>
            <a:spLocks noGrp="1"/>
          </p:cNvSpPr>
          <p:nvPr>
            <p:ph idx="1"/>
          </p:nvPr>
        </p:nvSpPr>
        <p:spPr>
          <a:xfrm>
            <a:off x="838200" y="1890019"/>
            <a:ext cx="10515600" cy="4351338"/>
          </a:xfrm>
        </p:spPr>
        <p:txBody>
          <a:bodyPr>
            <a:normAutofit fontScale="92500"/>
          </a:bodyPr>
          <a:lstStyle/>
          <a:p>
            <a:pPr algn="just"/>
            <a:r>
              <a:rPr lang="tr-TR" sz="3500" b="1" dirty="0" smtClean="0">
                <a:latin typeface="Times New Roman" panose="02020603050405020304" pitchFamily="18" charset="0"/>
                <a:cs typeface="Times New Roman" panose="02020603050405020304" pitchFamily="18" charset="0"/>
              </a:rPr>
              <a:t>Medeni Kanunu’nun 726. maddesinin II. </a:t>
            </a:r>
            <a:r>
              <a:rPr lang="tr-TR" sz="3500" b="1" dirty="0">
                <a:latin typeface="Times New Roman" panose="02020603050405020304" pitchFamily="18" charset="0"/>
                <a:cs typeface="Times New Roman" panose="02020603050405020304" pitchFamily="18" charset="0"/>
              </a:rPr>
              <a:t>f</a:t>
            </a:r>
            <a:r>
              <a:rPr lang="tr-TR" sz="3500" b="1" dirty="0" smtClean="0">
                <a:latin typeface="Times New Roman" panose="02020603050405020304" pitchFamily="18" charset="0"/>
                <a:cs typeface="Times New Roman" panose="02020603050405020304" pitchFamily="18" charset="0"/>
              </a:rPr>
              <a:t>ıkrasında ise şu hükme yer verilmiştir: </a:t>
            </a:r>
          </a:p>
          <a:p>
            <a:pPr algn="just"/>
            <a:r>
              <a:rPr lang="tr-TR" sz="3500" dirty="0" smtClean="0">
                <a:latin typeface="Times New Roman" panose="02020603050405020304" pitchFamily="18" charset="0"/>
                <a:cs typeface="Times New Roman" panose="02020603050405020304" pitchFamily="18" charset="0"/>
              </a:rPr>
              <a:t>«</a:t>
            </a:r>
            <a:r>
              <a:rPr lang="tr-TR" sz="3500" i="1" dirty="0">
                <a:latin typeface="Times New Roman" panose="02020603050405020304" pitchFamily="18" charset="0"/>
                <a:cs typeface="Times New Roman" panose="02020603050405020304" pitchFamily="18" charset="0"/>
              </a:rPr>
              <a:t>B</a:t>
            </a:r>
            <a:r>
              <a:rPr lang="tr-TR" sz="3500" i="1" dirty="0" smtClean="0">
                <a:latin typeface="Times New Roman" panose="02020603050405020304" pitchFamily="18" charset="0"/>
                <a:cs typeface="Times New Roman" panose="02020603050405020304" pitchFamily="18" charset="0"/>
              </a:rPr>
              <a:t>ir binanın başlı başına kullanılmaya  elverişli bağımsız bölümleri üzerinde kat mülkiyeti veya kat irtifakı kurulması, Kat Mülkiyeti Kanununa tabidir.» </a:t>
            </a:r>
            <a:r>
              <a:rPr lang="tr-TR" sz="3500" dirty="0" smtClean="0">
                <a:latin typeface="Times New Roman" panose="02020603050405020304" pitchFamily="18" charset="0"/>
                <a:cs typeface="Times New Roman" panose="02020603050405020304" pitchFamily="18" charset="0"/>
              </a:rPr>
              <a:t>hükmüne yer verilerek, </a:t>
            </a:r>
          </a:p>
          <a:p>
            <a:pPr algn="just"/>
            <a:r>
              <a:rPr lang="tr-TR" sz="3500" b="1" dirty="0" smtClean="0">
                <a:latin typeface="Times New Roman" panose="02020603050405020304" pitchFamily="18" charset="0"/>
                <a:cs typeface="Times New Roman" panose="02020603050405020304" pitchFamily="18" charset="0"/>
              </a:rPr>
              <a:t>Medeni Kanun</a:t>
            </a:r>
            <a:r>
              <a:rPr lang="tr-TR" sz="3500" dirty="0" smtClean="0">
                <a:latin typeface="Times New Roman" panose="02020603050405020304" pitchFamily="18" charset="0"/>
                <a:cs typeface="Times New Roman" panose="02020603050405020304" pitchFamily="18" charset="0"/>
              </a:rPr>
              <a:t>, bu hükme yer vererek, Kat </a:t>
            </a:r>
            <a:r>
              <a:rPr lang="tr-TR" sz="3500" dirty="0">
                <a:latin typeface="Times New Roman" panose="02020603050405020304" pitchFamily="18" charset="0"/>
                <a:cs typeface="Times New Roman" panose="02020603050405020304" pitchFamily="18" charset="0"/>
              </a:rPr>
              <a:t>M</a:t>
            </a:r>
            <a:r>
              <a:rPr lang="tr-TR" sz="3500" dirty="0" smtClean="0">
                <a:latin typeface="Times New Roman" panose="02020603050405020304" pitchFamily="18" charset="0"/>
                <a:cs typeface="Times New Roman" panose="02020603050405020304" pitchFamily="18" charset="0"/>
              </a:rPr>
              <a:t>ülkiyeti veya Kat </a:t>
            </a:r>
            <a:r>
              <a:rPr lang="tr-TR" sz="3500" dirty="0">
                <a:latin typeface="Times New Roman" panose="02020603050405020304" pitchFamily="18" charset="0"/>
                <a:cs typeface="Times New Roman" panose="02020603050405020304" pitchFamily="18" charset="0"/>
              </a:rPr>
              <a:t>İ</a:t>
            </a:r>
            <a:r>
              <a:rPr lang="tr-TR" sz="3500" dirty="0" smtClean="0">
                <a:latin typeface="Times New Roman" panose="02020603050405020304" pitchFamily="18" charset="0"/>
                <a:cs typeface="Times New Roman" panose="02020603050405020304" pitchFamily="18" charset="0"/>
              </a:rPr>
              <a:t>rtifakı kurulmaya elverişli Bağımsız </a:t>
            </a:r>
            <a:r>
              <a:rPr lang="tr-TR" sz="3500" dirty="0">
                <a:latin typeface="Times New Roman" panose="02020603050405020304" pitchFamily="18" charset="0"/>
                <a:cs typeface="Times New Roman" panose="02020603050405020304" pitchFamily="18" charset="0"/>
              </a:rPr>
              <a:t>B</a:t>
            </a:r>
            <a:r>
              <a:rPr lang="tr-TR" sz="3500" dirty="0" smtClean="0">
                <a:latin typeface="Times New Roman" panose="02020603050405020304" pitchFamily="18" charset="0"/>
                <a:cs typeface="Times New Roman" panose="02020603050405020304" pitchFamily="18" charset="0"/>
              </a:rPr>
              <a:t>ölümler üzerinde ayrıca Üst </a:t>
            </a:r>
            <a:r>
              <a:rPr lang="tr-TR" sz="3500" dirty="0">
                <a:latin typeface="Times New Roman" panose="02020603050405020304" pitchFamily="18" charset="0"/>
                <a:cs typeface="Times New Roman" panose="02020603050405020304" pitchFamily="18" charset="0"/>
              </a:rPr>
              <a:t>H</a:t>
            </a:r>
            <a:r>
              <a:rPr lang="tr-TR" sz="3500" dirty="0" smtClean="0">
                <a:latin typeface="Times New Roman" panose="02020603050405020304" pitchFamily="18" charset="0"/>
                <a:cs typeface="Times New Roman" panose="02020603050405020304" pitchFamily="18" charset="0"/>
              </a:rPr>
              <a:t>akkı kurulmasını yasaklamıştır (</a:t>
            </a:r>
            <a:r>
              <a:rPr lang="tr-TR" sz="3500" i="1" dirty="0" smtClean="0">
                <a:latin typeface="Times New Roman" panose="02020603050405020304" pitchFamily="18" charset="0"/>
                <a:cs typeface="Times New Roman" panose="02020603050405020304" pitchFamily="18" charset="0"/>
              </a:rPr>
              <a:t>MK m. 726 / III</a:t>
            </a:r>
            <a:r>
              <a:rPr lang="tr-TR" sz="3500" dirty="0" smtClean="0">
                <a:latin typeface="Times New Roman" panose="02020603050405020304" pitchFamily="18" charset="0"/>
                <a:cs typeface="Times New Roman" panose="02020603050405020304" pitchFamily="18" charset="0"/>
              </a:rPr>
              <a:t>). </a:t>
            </a:r>
          </a:p>
          <a:p>
            <a:pPr marL="0" indent="0" algn="just">
              <a:buNone/>
            </a:pPr>
            <a:endParaRPr lang="tr-TR" sz="3600" i="1" dirty="0"/>
          </a:p>
        </p:txBody>
      </p:sp>
    </p:spTree>
    <p:extLst>
      <p:ext uri="{BB962C8B-B14F-4D97-AF65-F5344CB8AC3E}">
        <p14:creationId xmlns:p14="http://schemas.microsoft.com/office/powerpoint/2010/main" val="1454085564"/>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Mecralar </a:t>
            </a:r>
            <a:endParaRPr lang="tr-TR" b="1" dirty="0">
              <a:latin typeface="+mn-lt"/>
            </a:endParaRP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MK m. 727 / I</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hükmüne göre</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Su, gaz, elektrik ve benzerlerinin mecraları, işletmenin bulunduğu taşınmazın dışında olsalar bile aksine bir düzenleme olmadıkça o işletmenin eklentisi ve işletme malikinin malı sayılır.»</a:t>
            </a:r>
          </a:p>
          <a:p>
            <a:pPr algn="just"/>
            <a:r>
              <a:rPr lang="tr-TR" sz="3200" b="1" dirty="0" smtClean="0">
                <a:latin typeface="Times New Roman" panose="02020603050405020304" pitchFamily="18" charset="0"/>
                <a:cs typeface="Times New Roman" panose="02020603050405020304" pitchFamily="18" charset="0"/>
              </a:rPr>
              <a:t>Aynı maddenin II. fıkrasına göre de</a:t>
            </a:r>
            <a:r>
              <a:rPr lang="tr-TR" sz="3200" dirty="0" smtClean="0">
                <a:latin typeface="Times New Roman" panose="02020603050405020304" pitchFamily="18" charset="0"/>
                <a:cs typeface="Times New Roman" panose="02020603050405020304" pitchFamily="18" charset="0"/>
              </a:rPr>
              <a:t>: «</a:t>
            </a:r>
            <a:r>
              <a:rPr lang="tr-TR" sz="3200" i="1" dirty="0" smtClean="0">
                <a:latin typeface="Times New Roman" panose="02020603050405020304" pitchFamily="18" charset="0"/>
                <a:cs typeface="Times New Roman" panose="02020603050405020304" pitchFamily="18" charset="0"/>
              </a:rPr>
              <a:t>Komşuluk hukukunun gerektirdiği haller dışında bir taşınmazın böyle bir mecra ile ayni hak olarak yüklenmesi, ancak bir irtifak hakkının kurulması suretiyle olabilir.»</a:t>
            </a:r>
            <a:endParaRPr lang="tr-TR" sz="3200"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4537493"/>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Medeni Kanun, Mecradan ne anlaşılacağını belirtmemiştir. </a:t>
            </a:r>
          </a:p>
          <a:p>
            <a:pPr algn="just"/>
            <a:r>
              <a:rPr lang="tr-TR" sz="4000" b="1" dirty="0" smtClean="0">
                <a:latin typeface="Times New Roman" panose="02020603050405020304" pitchFamily="18" charset="0"/>
                <a:cs typeface="Times New Roman" panose="02020603050405020304" pitchFamily="18" charset="0"/>
              </a:rPr>
              <a:t>MK 727</a:t>
            </a:r>
            <a:r>
              <a:rPr lang="tr-TR" sz="4000" b="1" dirty="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hükmünde</a:t>
            </a:r>
            <a:r>
              <a:rPr lang="tr-TR" sz="4000" dirty="0" smtClean="0">
                <a:latin typeface="Times New Roman" panose="02020603050405020304" pitchFamily="18" charset="0"/>
                <a:cs typeface="Times New Roman" panose="02020603050405020304" pitchFamily="18" charset="0"/>
              </a:rPr>
              <a:t>, </a:t>
            </a:r>
            <a:r>
              <a:rPr lang="tr-TR" sz="4000" b="1" i="1" dirty="0" smtClean="0">
                <a:latin typeface="Times New Roman" panose="02020603050405020304" pitchFamily="18" charset="0"/>
                <a:cs typeface="Times New Roman" panose="02020603050405020304" pitchFamily="18" charset="0"/>
              </a:rPr>
              <a:t>«Su, gaz, elektrik ve benzerlerinin mecralarından</a:t>
            </a:r>
            <a:r>
              <a:rPr lang="tr-TR" sz="4000" dirty="0" smtClean="0">
                <a:latin typeface="Times New Roman" panose="02020603050405020304" pitchFamily="18" charset="0"/>
                <a:cs typeface="Times New Roman" panose="02020603050405020304" pitchFamily="18" charset="0"/>
              </a:rPr>
              <a:t>» söz edilmektedir.</a:t>
            </a:r>
          </a:p>
          <a:p>
            <a:pPr algn="just"/>
            <a:r>
              <a:rPr lang="tr-TR" sz="4000" b="1" dirty="0" smtClean="0">
                <a:latin typeface="Times New Roman" panose="02020603050405020304" pitchFamily="18" charset="0"/>
                <a:cs typeface="Times New Roman" panose="02020603050405020304" pitchFamily="18" charset="0"/>
              </a:rPr>
              <a:t>MK</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744 hükmünde </a:t>
            </a:r>
            <a:r>
              <a:rPr lang="tr-TR" sz="4000" dirty="0" smtClean="0">
                <a:latin typeface="Times New Roman" panose="02020603050405020304" pitchFamily="18" charset="0"/>
                <a:cs typeface="Times New Roman" panose="02020603050405020304" pitchFamily="18" charset="0"/>
              </a:rPr>
              <a:t>ise, «</a:t>
            </a:r>
            <a:r>
              <a:rPr lang="tr-TR" sz="4000" b="1" i="1" dirty="0">
                <a:latin typeface="Times New Roman" panose="02020603050405020304" pitchFamily="18" charset="0"/>
                <a:cs typeface="Times New Roman" panose="02020603050405020304" pitchFamily="18" charset="0"/>
              </a:rPr>
              <a:t>S</a:t>
            </a:r>
            <a:r>
              <a:rPr lang="tr-TR" sz="4000" b="1" i="1" dirty="0" smtClean="0">
                <a:latin typeface="Times New Roman" panose="02020603050405020304" pitchFamily="18" charset="0"/>
                <a:cs typeface="Times New Roman" panose="02020603050405020304" pitchFamily="18" charset="0"/>
              </a:rPr>
              <a:t>u yolu, kurutma kanalı, gaz ve benzerlerine ait borular, elektrik hat ve kablolarından»</a:t>
            </a:r>
            <a:r>
              <a:rPr lang="tr-TR" sz="4000" dirty="0" smtClean="0">
                <a:latin typeface="Times New Roman" panose="02020603050405020304" pitchFamily="18" charset="0"/>
                <a:cs typeface="Times New Roman" panose="02020603050405020304" pitchFamily="18" charset="0"/>
              </a:rPr>
              <a:t> söz edilmektedir. </a:t>
            </a:r>
          </a:p>
        </p:txBody>
      </p:sp>
    </p:spTree>
    <p:extLst>
      <p:ext uri="{BB962C8B-B14F-4D97-AF65-F5344CB8AC3E}">
        <p14:creationId xmlns:p14="http://schemas.microsoft.com/office/powerpoint/2010/main" val="129243978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u="sng" dirty="0">
                <a:latin typeface="Times New Roman" panose="02020603050405020304" pitchFamily="18" charset="0"/>
                <a:cs typeface="Times New Roman" panose="02020603050405020304" pitchFamily="18" charset="0"/>
              </a:rPr>
              <a:t>Mecra, </a:t>
            </a:r>
            <a:r>
              <a:rPr lang="tr-TR" sz="3200" b="1" i="1" dirty="0" smtClean="0">
                <a:latin typeface="Times New Roman" panose="02020603050405020304" pitchFamily="18" charset="0"/>
                <a:cs typeface="Times New Roman" panose="02020603050405020304" pitchFamily="18" charset="0"/>
              </a:rPr>
              <a:t>Öğretide</a:t>
            </a:r>
            <a:r>
              <a:rPr lang="tr-TR" sz="3200" b="1" dirty="0" smtClean="0">
                <a:latin typeface="Times New Roman" panose="02020603050405020304" pitchFamily="18" charset="0"/>
                <a:cs typeface="Times New Roman" panose="02020603050405020304" pitchFamily="18" charset="0"/>
              </a:rPr>
              <a:t> </a:t>
            </a:r>
            <a:r>
              <a:rPr lang="tr-TR" sz="3200" dirty="0" smtClean="0">
                <a:latin typeface="Times New Roman" panose="02020603050405020304" pitchFamily="18" charset="0"/>
                <a:cs typeface="Times New Roman" panose="02020603050405020304" pitchFamily="18" charset="0"/>
              </a:rPr>
              <a:t>«</a:t>
            </a:r>
            <a:r>
              <a:rPr lang="tr-TR" sz="3200" b="1" dirty="0" smtClean="0">
                <a:latin typeface="Times New Roman" panose="02020603050405020304" pitchFamily="18" charset="0"/>
                <a:cs typeface="Times New Roman" panose="02020603050405020304" pitchFamily="18" charset="0"/>
              </a:rPr>
              <a:t>Enerji </a:t>
            </a:r>
            <a:r>
              <a:rPr lang="tr-TR" sz="3200" b="1" dirty="0">
                <a:latin typeface="Times New Roman" panose="02020603050405020304" pitchFamily="18" charset="0"/>
                <a:cs typeface="Times New Roman" panose="02020603050405020304" pitchFamily="18" charset="0"/>
              </a:rPr>
              <a:t>ve maddelerin taşınmasına ve dağıtılmasına yarayan teknik tesisat» </a:t>
            </a:r>
            <a:r>
              <a:rPr lang="tr-TR" sz="3200" dirty="0">
                <a:latin typeface="Times New Roman" panose="02020603050405020304" pitchFamily="18" charset="0"/>
                <a:cs typeface="Times New Roman" panose="02020603050405020304" pitchFamily="18" charset="0"/>
              </a:rPr>
              <a:t>olarak </a:t>
            </a:r>
            <a:r>
              <a:rPr lang="tr-TR" sz="3200" b="1" dirty="0">
                <a:latin typeface="Times New Roman" panose="02020603050405020304" pitchFamily="18" charset="0"/>
                <a:cs typeface="Times New Roman" panose="02020603050405020304" pitchFamily="18" charset="0"/>
              </a:rPr>
              <a:t>tanımlanmaktadır. </a:t>
            </a:r>
          </a:p>
          <a:p>
            <a:pPr algn="just"/>
            <a:r>
              <a:rPr lang="tr-TR" sz="3200" b="1" dirty="0">
                <a:latin typeface="Times New Roman" panose="02020603050405020304" pitchFamily="18" charset="0"/>
                <a:cs typeface="Times New Roman" panose="02020603050405020304" pitchFamily="18" charset="0"/>
              </a:rPr>
              <a:t>Öğretide </a:t>
            </a:r>
            <a:r>
              <a:rPr lang="tr-TR" sz="3200" dirty="0">
                <a:latin typeface="Times New Roman" panose="02020603050405020304" pitchFamily="18" charset="0"/>
                <a:cs typeface="Times New Roman" panose="02020603050405020304" pitchFamily="18" charset="0"/>
              </a:rPr>
              <a:t>ve</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Uygulamada </a:t>
            </a:r>
            <a:r>
              <a:rPr lang="tr-TR" sz="3200" dirty="0">
                <a:latin typeface="Times New Roman" panose="02020603050405020304" pitchFamily="18" charset="0"/>
                <a:cs typeface="Times New Roman" panose="02020603050405020304" pitchFamily="18" charset="0"/>
              </a:rPr>
              <a:t>ancak</a:t>
            </a:r>
            <a:r>
              <a:rPr lang="tr-TR" sz="3200" b="1" dirty="0">
                <a:latin typeface="Times New Roman" panose="02020603050405020304" pitchFamily="18" charset="0"/>
                <a:cs typeface="Times New Roman" panose="02020603050405020304" pitchFamily="18" charset="0"/>
              </a:rPr>
              <a:t> </a:t>
            </a:r>
            <a:r>
              <a:rPr lang="tr-TR" sz="3200" b="1" dirty="0" smtClean="0">
                <a:latin typeface="Times New Roman" panose="02020603050405020304" pitchFamily="18" charset="0"/>
                <a:cs typeface="Times New Roman" panose="02020603050405020304" pitchFamily="18" charset="0"/>
              </a:rPr>
              <a:t>Su</a:t>
            </a:r>
            <a:r>
              <a:rPr lang="tr-TR" sz="3200" b="1" dirty="0">
                <a:latin typeface="Times New Roman" panose="02020603050405020304" pitchFamily="18" charset="0"/>
                <a:cs typeface="Times New Roman" panose="02020603050405020304" pitchFamily="18" charset="0"/>
              </a:rPr>
              <a:t>, gaz, elektrik, buhar, petrol gibi akıcı şeylerin taşınması için kurulan </a:t>
            </a:r>
            <a:r>
              <a:rPr lang="tr-TR" sz="3200" b="1" dirty="0" smtClean="0">
                <a:latin typeface="Times New Roman" panose="02020603050405020304" pitchFamily="18" charset="0"/>
                <a:cs typeface="Times New Roman" panose="02020603050405020304" pitchFamily="18" charset="0"/>
              </a:rPr>
              <a:t>Tesisat</a:t>
            </a:r>
            <a:r>
              <a:rPr lang="tr-TR" sz="3200" b="1" dirty="0">
                <a:latin typeface="Times New Roman" panose="02020603050405020304" pitchFamily="18" charset="0"/>
                <a:cs typeface="Times New Roman" panose="02020603050405020304" pitchFamily="18" charset="0"/>
              </a:rPr>
              <a:t>, </a:t>
            </a:r>
            <a:r>
              <a:rPr lang="tr-TR" sz="3200" b="1" i="1" dirty="0">
                <a:latin typeface="Times New Roman" panose="02020603050405020304" pitchFamily="18" charset="0"/>
                <a:cs typeface="Times New Roman" panose="02020603050405020304" pitchFamily="18" charset="0"/>
              </a:rPr>
              <a:t>Mecra</a:t>
            </a:r>
            <a:r>
              <a:rPr lang="tr-TR" sz="3200" b="1" dirty="0">
                <a:latin typeface="Times New Roman" panose="02020603050405020304" pitchFamily="18" charset="0"/>
                <a:cs typeface="Times New Roman" panose="02020603050405020304" pitchFamily="18" charset="0"/>
              </a:rPr>
              <a:t> </a:t>
            </a:r>
            <a:r>
              <a:rPr lang="tr-TR" sz="3200" dirty="0">
                <a:latin typeface="Times New Roman" panose="02020603050405020304" pitchFamily="18" charset="0"/>
                <a:cs typeface="Times New Roman" panose="02020603050405020304" pitchFamily="18" charset="0"/>
              </a:rPr>
              <a:t>olarak</a:t>
            </a:r>
            <a:r>
              <a:rPr lang="tr-TR" sz="3200" b="1" dirty="0">
                <a:latin typeface="Times New Roman" panose="02020603050405020304" pitchFamily="18" charset="0"/>
                <a:cs typeface="Times New Roman" panose="02020603050405020304" pitchFamily="18" charset="0"/>
              </a:rPr>
              <a:t> kabul edilmektedir</a:t>
            </a:r>
            <a:r>
              <a:rPr lang="tr-TR" sz="3200" dirty="0">
                <a:latin typeface="Times New Roman" panose="02020603050405020304" pitchFamily="18" charset="0"/>
                <a:cs typeface="Times New Roman" panose="02020603050405020304" pitchFamily="18" charset="0"/>
              </a:rPr>
              <a:t>. </a:t>
            </a:r>
          </a:p>
          <a:p>
            <a:pPr algn="just"/>
            <a:r>
              <a:rPr lang="tr-TR" sz="3200" dirty="0">
                <a:latin typeface="Times New Roman" panose="02020603050405020304" pitchFamily="18" charset="0"/>
                <a:cs typeface="Times New Roman" panose="02020603050405020304" pitchFamily="18" charset="0"/>
              </a:rPr>
              <a:t>Bir dekovil hattı, bir teleferik mecra kavramına sokulmamaktadır. </a:t>
            </a:r>
          </a:p>
          <a:p>
            <a:endParaRPr lang="tr-TR" sz="3200" dirty="0"/>
          </a:p>
        </p:txBody>
      </p:sp>
    </p:spTree>
    <p:extLst>
      <p:ext uri="{BB962C8B-B14F-4D97-AF65-F5344CB8AC3E}">
        <p14:creationId xmlns:p14="http://schemas.microsoft.com/office/powerpoint/2010/main" val="39691161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Yapıyı Arazi Malikinin Yaptırmış Olması </a:t>
            </a:r>
            <a:endParaRPr lang="tr-TR" b="1" dirty="0">
              <a:latin typeface="+mn-lt"/>
            </a:endParaRPr>
          </a:p>
        </p:txBody>
      </p:sp>
      <p:sp>
        <p:nvSpPr>
          <p:cNvPr id="3" name="İçerik Yer Tutucusu 2"/>
          <p:cNvSpPr>
            <a:spLocks noGrp="1"/>
          </p:cNvSpPr>
          <p:nvPr>
            <p:ph idx="1"/>
          </p:nvPr>
        </p:nvSpPr>
        <p:spPr>
          <a:xfrm>
            <a:off x="838200" y="1967293"/>
            <a:ext cx="10515600" cy="4351338"/>
          </a:xfrm>
        </p:spPr>
        <p:txBody>
          <a:bodyPr/>
          <a:lstStyle/>
          <a:p>
            <a:pPr algn="just"/>
            <a:r>
              <a:rPr lang="tr-TR" b="1" dirty="0" smtClean="0">
                <a:latin typeface="Times New Roman" panose="02020603050405020304" pitchFamily="18" charset="0"/>
                <a:cs typeface="Times New Roman" panose="02020603050405020304" pitchFamily="18" charset="0"/>
              </a:rPr>
              <a:t>Arazi Maliki kendi arazisinde yaptırdığı yapıda haksız olarak başkasına ait malzemeyi kullanmışsa, </a:t>
            </a:r>
            <a:r>
              <a:rPr lang="tr-TR" b="1" u="sng" dirty="0" smtClean="0">
                <a:latin typeface="Times New Roman" panose="02020603050405020304" pitchFamily="18" charset="0"/>
                <a:cs typeface="Times New Roman" panose="02020603050405020304" pitchFamily="18" charset="0"/>
              </a:rPr>
              <a:t>Malzeme </a:t>
            </a:r>
            <a:r>
              <a:rPr lang="tr-TR" b="1" u="sng" dirty="0">
                <a:latin typeface="Times New Roman" panose="02020603050405020304" pitchFamily="18" charset="0"/>
                <a:cs typeface="Times New Roman" panose="02020603050405020304" pitchFamily="18" charset="0"/>
              </a:rPr>
              <a:t>S</a:t>
            </a:r>
            <a:r>
              <a:rPr lang="tr-TR" b="1" u="sng" dirty="0" smtClean="0">
                <a:latin typeface="Times New Roman" panose="02020603050405020304" pitchFamily="18" charset="0"/>
                <a:cs typeface="Times New Roman" panose="02020603050405020304" pitchFamily="18" charset="0"/>
              </a:rPr>
              <a:t>ahibi için üç hak söz konusu olabilir: </a:t>
            </a:r>
          </a:p>
          <a:p>
            <a:pPr algn="just"/>
            <a:r>
              <a:rPr lang="tr-TR" b="1" i="1" dirty="0" smtClean="0">
                <a:latin typeface="Times New Roman" panose="02020603050405020304" pitchFamily="18" charset="0"/>
                <a:cs typeface="Times New Roman" panose="02020603050405020304" pitchFamily="18" charset="0"/>
              </a:rPr>
              <a:t>1)Malzemenin Sökülerek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eri </a:t>
            </a:r>
            <a:r>
              <a:rPr lang="tr-TR" b="1" i="1" dirty="0">
                <a:latin typeface="Times New Roman" panose="02020603050405020304" pitchFamily="18" charset="0"/>
                <a:cs typeface="Times New Roman" panose="02020603050405020304" pitchFamily="18" charset="0"/>
              </a:rPr>
              <a:t>V</a:t>
            </a:r>
            <a:r>
              <a:rPr lang="tr-TR" b="1" i="1" dirty="0" smtClean="0">
                <a:latin typeface="Times New Roman" panose="02020603050405020304" pitchFamily="18" charset="0"/>
                <a:cs typeface="Times New Roman" panose="02020603050405020304" pitchFamily="18" charset="0"/>
              </a:rPr>
              <a:t>erilmesini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stemek</a:t>
            </a:r>
          </a:p>
          <a:p>
            <a:pPr algn="just"/>
            <a:r>
              <a:rPr lang="tr-TR" b="1" i="1" dirty="0" smtClean="0">
                <a:latin typeface="Times New Roman" panose="02020603050405020304" pitchFamily="18" charset="0"/>
                <a:cs typeface="Times New Roman" panose="02020603050405020304" pitchFamily="18" charset="0"/>
              </a:rPr>
              <a:t>2)Malzemeye Karşılık </a:t>
            </a:r>
            <a:r>
              <a:rPr lang="tr-TR" b="1" i="1" dirty="0">
                <a:latin typeface="Times New Roman" panose="02020603050405020304" pitchFamily="18" charset="0"/>
                <a:cs typeface="Times New Roman" panose="02020603050405020304" pitchFamily="18" charset="0"/>
              </a:rPr>
              <a:t>T</a:t>
            </a:r>
            <a:r>
              <a:rPr lang="tr-TR" b="1" i="1" dirty="0" smtClean="0">
                <a:latin typeface="Times New Roman" panose="02020603050405020304" pitchFamily="18" charset="0"/>
                <a:cs typeface="Times New Roman" panose="02020603050405020304" pitchFamily="18" charset="0"/>
              </a:rPr>
              <a:t>azminat </a:t>
            </a:r>
            <a:r>
              <a:rPr lang="tr-TR" b="1" i="1" dirty="0">
                <a:latin typeface="Times New Roman" panose="02020603050405020304" pitchFamily="18" charset="0"/>
                <a:cs typeface="Times New Roman" panose="02020603050405020304" pitchFamily="18" charset="0"/>
              </a:rPr>
              <a:t>İ</a:t>
            </a:r>
            <a:r>
              <a:rPr lang="tr-TR" b="1" i="1" dirty="0" smtClean="0">
                <a:latin typeface="Times New Roman" panose="02020603050405020304" pitchFamily="18" charset="0"/>
                <a:cs typeface="Times New Roman" panose="02020603050405020304" pitchFamily="18" charset="0"/>
              </a:rPr>
              <a:t>stemek</a:t>
            </a:r>
          </a:p>
          <a:p>
            <a:pPr algn="just"/>
            <a:r>
              <a:rPr lang="tr-TR" b="1" i="1" dirty="0" smtClean="0">
                <a:latin typeface="Times New Roman" panose="02020603050405020304" pitchFamily="18" charset="0"/>
                <a:cs typeface="Times New Roman" panose="02020603050405020304" pitchFamily="18" charset="0"/>
              </a:rPr>
              <a:t>3)Arazinin Mülkiyetinin </a:t>
            </a:r>
            <a:r>
              <a:rPr lang="tr-TR" b="1" i="1" dirty="0">
                <a:latin typeface="Times New Roman" panose="02020603050405020304" pitchFamily="18" charset="0"/>
                <a:cs typeface="Times New Roman" panose="02020603050405020304" pitchFamily="18" charset="0"/>
              </a:rPr>
              <a:t>K</a:t>
            </a:r>
            <a:r>
              <a:rPr lang="tr-TR" b="1" i="1" dirty="0" smtClean="0">
                <a:latin typeface="Times New Roman" panose="02020603050405020304" pitchFamily="18" charset="0"/>
                <a:cs typeface="Times New Roman" panose="02020603050405020304" pitchFamily="18" charset="0"/>
              </a:rPr>
              <a:t>endisine </a:t>
            </a:r>
            <a:r>
              <a:rPr lang="tr-TR" b="1" i="1" dirty="0">
                <a:latin typeface="Times New Roman" panose="02020603050405020304" pitchFamily="18" charset="0"/>
                <a:cs typeface="Times New Roman" panose="02020603050405020304" pitchFamily="18" charset="0"/>
              </a:rPr>
              <a:t>G</a:t>
            </a:r>
            <a:r>
              <a:rPr lang="tr-TR" b="1" i="1" dirty="0" smtClean="0">
                <a:latin typeface="Times New Roman" panose="02020603050405020304" pitchFamily="18" charset="0"/>
                <a:cs typeface="Times New Roman" panose="02020603050405020304" pitchFamily="18" charset="0"/>
              </a:rPr>
              <a:t>eçirilmesini İstemek</a:t>
            </a:r>
          </a:p>
          <a:p>
            <a:pPr marL="0" indent="0" algn="just">
              <a:buNone/>
            </a:pPr>
            <a:endParaRPr lang="tr-TR" b="1" i="1" dirty="0" smtClean="0">
              <a:latin typeface="Times New Roman" panose="02020603050405020304" pitchFamily="18" charset="0"/>
              <a:cs typeface="Times New Roman" panose="02020603050405020304" pitchFamily="18" charset="0"/>
            </a:endParaRPr>
          </a:p>
          <a:p>
            <a:pPr algn="just"/>
            <a:r>
              <a:rPr lang="tr-TR" b="1" dirty="0" smtClean="0">
                <a:latin typeface="Times New Roman" panose="02020603050405020304" pitchFamily="18" charset="0"/>
                <a:cs typeface="Times New Roman" panose="02020603050405020304" pitchFamily="18" charset="0"/>
              </a:rPr>
              <a:t>Eğer, Yapıyı yaptıran Arazi </a:t>
            </a:r>
            <a:r>
              <a:rPr lang="tr-TR" b="1" dirty="0">
                <a:latin typeface="Times New Roman" panose="02020603050405020304" pitchFamily="18" charset="0"/>
                <a:cs typeface="Times New Roman" panose="02020603050405020304" pitchFamily="18" charset="0"/>
              </a:rPr>
              <a:t>M</a:t>
            </a:r>
            <a:r>
              <a:rPr lang="tr-TR" b="1" dirty="0" smtClean="0">
                <a:latin typeface="Times New Roman" panose="02020603050405020304" pitchFamily="18" charset="0"/>
                <a:cs typeface="Times New Roman" panose="02020603050405020304" pitchFamily="18" charset="0"/>
              </a:rPr>
              <a:t>aliki iyiniyetli ise</a:t>
            </a:r>
            <a:r>
              <a:rPr lang="tr-TR" dirty="0" smtClean="0">
                <a:latin typeface="Times New Roman" panose="02020603050405020304" pitchFamily="18" charset="0"/>
                <a:cs typeface="Times New Roman" panose="02020603050405020304" pitchFamily="18" charset="0"/>
              </a:rPr>
              <a:t>, o da Arazinin Mülkiyetinin, </a:t>
            </a:r>
            <a:r>
              <a:rPr lang="tr-TR" dirty="0">
                <a:latin typeface="Times New Roman" panose="02020603050405020304" pitchFamily="18" charset="0"/>
                <a:cs typeface="Times New Roman" panose="02020603050405020304" pitchFamily="18" charset="0"/>
              </a:rPr>
              <a:t>M</a:t>
            </a:r>
            <a:r>
              <a:rPr lang="tr-TR" dirty="0" smtClean="0">
                <a:latin typeface="Times New Roman" panose="02020603050405020304" pitchFamily="18" charset="0"/>
                <a:cs typeface="Times New Roman" panose="02020603050405020304" pitchFamily="18" charset="0"/>
              </a:rPr>
              <a:t>alzeme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ahibine geçirilmesini isteyebilecektir. </a:t>
            </a:r>
          </a:p>
          <a:p>
            <a:pPr marL="0" indent="0">
              <a:buNone/>
            </a:pPr>
            <a:endParaRPr lang="tr-TR" dirty="0"/>
          </a:p>
        </p:txBody>
      </p:sp>
    </p:spTree>
    <p:extLst>
      <p:ext uri="{BB962C8B-B14F-4D97-AF65-F5344CB8AC3E}">
        <p14:creationId xmlns:p14="http://schemas.microsoft.com/office/powerpoint/2010/main" val="1845687583"/>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Mecra kavramına giren bir Tesisat, bir Arazi üzerinde veya altında o Arazinin ihtiyacı için kurulmuşsa</a:t>
            </a:r>
            <a:r>
              <a:rPr lang="tr-TR" sz="4000" dirty="0" smtClean="0">
                <a:latin typeface="Times New Roman" panose="02020603050405020304" pitchFamily="18" charset="0"/>
                <a:cs typeface="Times New Roman" panose="02020603050405020304" pitchFamily="18" charset="0"/>
              </a:rPr>
              <a:t>, «</a:t>
            </a:r>
            <a:r>
              <a:rPr lang="tr-TR" sz="4000" b="1" u="sng" dirty="0" smtClean="0">
                <a:latin typeface="Times New Roman" panose="02020603050405020304" pitchFamily="18" charset="0"/>
                <a:cs typeface="Times New Roman" panose="02020603050405020304" pitchFamily="18" charset="0"/>
              </a:rPr>
              <a:t>Dahili Mecra</a:t>
            </a:r>
            <a:r>
              <a:rPr lang="tr-TR" sz="4000" b="1" dirty="0" smtClean="0">
                <a:latin typeface="Times New Roman" panose="02020603050405020304" pitchFamily="18" charset="0"/>
                <a:cs typeface="Times New Roman" panose="02020603050405020304" pitchFamily="18" charset="0"/>
              </a:rPr>
              <a:t>» </a:t>
            </a:r>
            <a:r>
              <a:rPr lang="tr-TR" sz="4000" dirty="0" smtClean="0">
                <a:latin typeface="Times New Roman" panose="02020603050405020304" pitchFamily="18" charset="0"/>
                <a:cs typeface="Times New Roman" panose="02020603050405020304" pitchFamily="18" charset="0"/>
              </a:rPr>
              <a:t>söz konusudur. </a:t>
            </a:r>
          </a:p>
          <a:p>
            <a:pPr algn="just"/>
            <a:r>
              <a:rPr lang="tr-TR" sz="4000" b="1" dirty="0" smtClean="0">
                <a:latin typeface="Times New Roman" panose="02020603050405020304" pitchFamily="18" charset="0"/>
                <a:cs typeface="Times New Roman" panose="02020603050405020304" pitchFamily="18" charset="0"/>
              </a:rPr>
              <a:t>Dahili Mecradaki Tesisat, </a:t>
            </a:r>
            <a:r>
              <a:rPr lang="tr-TR" sz="4000" b="1" i="1" dirty="0" smtClean="0">
                <a:latin typeface="Times New Roman" panose="02020603050405020304" pitchFamily="18" charset="0"/>
                <a:cs typeface="Times New Roman" panose="02020603050405020304" pitchFamily="18" charset="0"/>
              </a:rPr>
              <a:t>MK m. 718 / II </a:t>
            </a:r>
            <a:r>
              <a:rPr lang="tr-TR" sz="4000" b="1" dirty="0" smtClean="0">
                <a:latin typeface="Times New Roman" panose="02020603050405020304" pitchFamily="18" charset="0"/>
                <a:cs typeface="Times New Roman" panose="02020603050405020304" pitchFamily="18" charset="0"/>
              </a:rPr>
              <a:t>hükmü gereğince, Arazinin </a:t>
            </a:r>
            <a:r>
              <a:rPr lang="tr-TR" sz="4000" b="1" dirty="0">
                <a:latin typeface="Times New Roman" panose="02020603050405020304" pitchFamily="18" charset="0"/>
                <a:cs typeface="Times New Roman" panose="02020603050405020304" pitchFamily="18" charset="0"/>
              </a:rPr>
              <a:t>B</a:t>
            </a:r>
            <a:r>
              <a:rPr lang="tr-TR" sz="4000" b="1" dirty="0" smtClean="0">
                <a:latin typeface="Times New Roman" panose="02020603050405020304" pitchFamily="18" charset="0"/>
                <a:cs typeface="Times New Roman" panose="02020603050405020304" pitchFamily="18" charset="0"/>
              </a:rPr>
              <a:t>ütünleyici </a:t>
            </a:r>
            <a:r>
              <a:rPr lang="tr-TR" sz="4000" b="1" dirty="0">
                <a:latin typeface="Times New Roman" panose="02020603050405020304" pitchFamily="18" charset="0"/>
                <a:cs typeface="Times New Roman" panose="02020603050405020304" pitchFamily="18" charset="0"/>
              </a:rPr>
              <a:t>P</a:t>
            </a:r>
            <a:r>
              <a:rPr lang="tr-TR" sz="4000" b="1" dirty="0" smtClean="0">
                <a:latin typeface="Times New Roman" panose="02020603050405020304" pitchFamily="18" charset="0"/>
                <a:cs typeface="Times New Roman" panose="02020603050405020304" pitchFamily="18" charset="0"/>
              </a:rPr>
              <a:t>arçası olup, Arazinin </a:t>
            </a:r>
            <a:r>
              <a:rPr lang="tr-TR" sz="4000" b="1" dirty="0">
                <a:latin typeface="Times New Roman" panose="02020603050405020304" pitchFamily="18" charset="0"/>
                <a:cs typeface="Times New Roman" panose="02020603050405020304" pitchFamily="18" charset="0"/>
              </a:rPr>
              <a:t>M</a:t>
            </a:r>
            <a:r>
              <a:rPr lang="tr-TR" sz="4000" b="1" dirty="0" smtClean="0">
                <a:latin typeface="Times New Roman" panose="02020603050405020304" pitchFamily="18" charset="0"/>
                <a:cs typeface="Times New Roman" panose="02020603050405020304" pitchFamily="18" charset="0"/>
              </a:rPr>
              <a:t>ülkiyetine tabi olur. </a:t>
            </a:r>
          </a:p>
        </p:txBody>
      </p:sp>
    </p:spTree>
    <p:extLst>
      <p:ext uri="{BB962C8B-B14F-4D97-AF65-F5344CB8AC3E}">
        <p14:creationId xmlns:p14="http://schemas.microsoft.com/office/powerpoint/2010/main" val="2938920717"/>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Eğer Arazinin üzerindeki veya altındaki Mecra o Taşınmazın ihtiyacına özgülenmiş değilse</a:t>
            </a:r>
            <a:r>
              <a:rPr lang="tr-TR" sz="3600" dirty="0">
                <a:latin typeface="Times New Roman" panose="02020603050405020304" pitchFamily="18" charset="0"/>
                <a:cs typeface="Times New Roman" panose="02020603050405020304" pitchFamily="18" charset="0"/>
              </a:rPr>
              <a:t>, «</a:t>
            </a:r>
            <a:r>
              <a:rPr lang="tr-TR" sz="3600" b="1" u="sng" dirty="0">
                <a:latin typeface="Times New Roman" panose="02020603050405020304" pitchFamily="18" charset="0"/>
                <a:cs typeface="Times New Roman" panose="02020603050405020304" pitchFamily="18" charset="0"/>
              </a:rPr>
              <a:t>Transit Mecra»</a:t>
            </a:r>
            <a:r>
              <a:rPr lang="tr-TR" sz="3600" dirty="0">
                <a:latin typeface="Times New Roman" panose="02020603050405020304" pitchFamily="18" charset="0"/>
                <a:cs typeface="Times New Roman" panose="02020603050405020304" pitchFamily="18" charset="0"/>
              </a:rPr>
              <a:t> söz konusudur. </a:t>
            </a:r>
          </a:p>
          <a:p>
            <a:pPr algn="just"/>
            <a:r>
              <a:rPr lang="tr-TR" sz="3600" b="1" dirty="0">
                <a:latin typeface="Times New Roman" panose="02020603050405020304" pitchFamily="18" charset="0"/>
                <a:cs typeface="Times New Roman" panose="02020603050405020304" pitchFamily="18" charset="0"/>
              </a:rPr>
              <a:t>Transit Mecrada</a:t>
            </a:r>
            <a:r>
              <a:rPr lang="tr-TR" sz="3600" dirty="0">
                <a:latin typeface="Times New Roman" panose="02020603050405020304" pitchFamily="18" charset="0"/>
                <a:cs typeface="Times New Roman" panose="02020603050405020304" pitchFamily="18" charset="0"/>
              </a:rPr>
              <a:t>, bunların Mülkiyetinin, su, gaz, elektrik gibi madde ve enerjinin üretimine ve dağıtımına yönelik faaliyet gösteren ve Mecrayla dağıtımı gerçekleştiren İşletmenin sahibine ait olması imkânı vardır. </a:t>
            </a:r>
          </a:p>
          <a:p>
            <a:pPr marL="0" indent="0">
              <a:buNone/>
            </a:pPr>
            <a:endParaRPr lang="tr-TR" sz="3600" dirty="0"/>
          </a:p>
        </p:txBody>
      </p:sp>
    </p:spTree>
    <p:extLst>
      <p:ext uri="{BB962C8B-B14F-4D97-AF65-F5344CB8AC3E}">
        <p14:creationId xmlns:p14="http://schemas.microsoft.com/office/powerpoint/2010/main" val="175774866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200" b="1" dirty="0" smtClean="0">
                <a:latin typeface="Times New Roman" panose="02020603050405020304" pitchFamily="18" charset="0"/>
                <a:cs typeface="Times New Roman" panose="02020603050405020304" pitchFamily="18" charset="0"/>
              </a:rPr>
              <a:t>Arazinin üzerinde veya altında olup o taşınmazın hizmetine özgülenmemiş mecranın mülkiyetinin, dağıtımı gerçekleştiren işletmenin sahibine ait olabilmesi için tesisatı yapma konusunda bir irtifak hakkı kurulmuş olmalıdır </a:t>
            </a:r>
            <a:r>
              <a:rPr lang="tr-TR" sz="3200" dirty="0" smtClean="0">
                <a:latin typeface="Times New Roman" panose="02020603050405020304" pitchFamily="18" charset="0"/>
                <a:cs typeface="Times New Roman" panose="02020603050405020304" pitchFamily="18" charset="0"/>
              </a:rPr>
              <a:t>(</a:t>
            </a:r>
            <a:r>
              <a:rPr lang="tr-TR" sz="3200" i="1" dirty="0" smtClean="0">
                <a:latin typeface="Times New Roman" panose="02020603050405020304" pitchFamily="18" charset="0"/>
                <a:cs typeface="Times New Roman" panose="02020603050405020304" pitchFamily="18" charset="0"/>
              </a:rPr>
              <a:t>MK m. 727 / II). </a:t>
            </a:r>
          </a:p>
          <a:p>
            <a:pPr algn="just"/>
            <a:r>
              <a:rPr lang="tr-TR" sz="3200" dirty="0" smtClean="0">
                <a:latin typeface="Times New Roman" panose="02020603050405020304" pitchFamily="18" charset="0"/>
                <a:cs typeface="Times New Roman" panose="02020603050405020304" pitchFamily="18" charset="0"/>
              </a:rPr>
              <a:t>Bu İrtifak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akkı, Araziyle bağlantılı Mecralarda bir Üst </a:t>
            </a:r>
            <a:r>
              <a:rPr lang="tr-TR" sz="3200" dirty="0">
                <a:latin typeface="Times New Roman" panose="02020603050405020304" pitchFamily="18" charset="0"/>
                <a:cs typeface="Times New Roman" panose="02020603050405020304" pitchFamily="18" charset="0"/>
              </a:rPr>
              <a:t>H</a:t>
            </a:r>
            <a:r>
              <a:rPr lang="tr-TR" sz="3200" dirty="0" smtClean="0">
                <a:latin typeface="Times New Roman" panose="02020603050405020304" pitchFamily="18" charset="0"/>
                <a:cs typeface="Times New Roman" panose="02020603050405020304" pitchFamily="18" charset="0"/>
              </a:rPr>
              <a:t>akkı, Araziyle bağlantısı olmayanlarda ise bir Katlanma </a:t>
            </a:r>
            <a:r>
              <a:rPr lang="tr-TR" sz="3200" dirty="0">
                <a:latin typeface="Times New Roman" panose="02020603050405020304" pitchFamily="18" charset="0"/>
                <a:cs typeface="Times New Roman" panose="02020603050405020304" pitchFamily="18" charset="0"/>
              </a:rPr>
              <a:t>İ</a:t>
            </a:r>
            <a:r>
              <a:rPr lang="tr-TR" sz="3200" dirty="0" smtClean="0">
                <a:latin typeface="Times New Roman" panose="02020603050405020304" pitchFamily="18" charset="0"/>
                <a:cs typeface="Times New Roman" panose="02020603050405020304" pitchFamily="18" charset="0"/>
              </a:rPr>
              <a:t>rtifakı şeklinde kurulacaktır. </a:t>
            </a:r>
          </a:p>
        </p:txBody>
      </p:sp>
    </p:spTree>
    <p:extLst>
      <p:ext uri="{BB962C8B-B14F-4D97-AF65-F5344CB8AC3E}">
        <p14:creationId xmlns:p14="http://schemas.microsoft.com/office/powerpoint/2010/main" val="761703075"/>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3600" b="1" dirty="0">
                <a:latin typeface="Times New Roman" panose="02020603050405020304" pitchFamily="18" charset="0"/>
                <a:cs typeface="Times New Roman" panose="02020603050405020304" pitchFamily="18" charset="0"/>
              </a:rPr>
              <a:t>Mecra İrtifakı</a:t>
            </a:r>
            <a:r>
              <a:rPr lang="tr-TR" sz="3600" dirty="0">
                <a:latin typeface="Times New Roman" panose="02020603050405020304" pitchFamily="18" charset="0"/>
                <a:cs typeface="Times New Roman" panose="02020603050405020304" pitchFamily="18" charset="0"/>
              </a:rPr>
              <a:t>, bu konuda tapu müdürlüğünde yapılmış olan sözleşmeye dayanarak, Tapu Kütüğüne tescil ile doğar. </a:t>
            </a:r>
          </a:p>
          <a:p>
            <a:pPr algn="just"/>
            <a:r>
              <a:rPr lang="tr-TR" sz="3600" dirty="0">
                <a:latin typeface="Times New Roman" panose="02020603050405020304" pitchFamily="18" charset="0"/>
                <a:cs typeface="Times New Roman" panose="02020603050405020304" pitchFamily="18" charset="0"/>
              </a:rPr>
              <a:t>Fakat </a:t>
            </a:r>
            <a:r>
              <a:rPr lang="tr-TR" sz="3600" b="1" dirty="0">
                <a:latin typeface="Times New Roman" panose="02020603050405020304" pitchFamily="18" charset="0"/>
                <a:cs typeface="Times New Roman" panose="02020603050405020304" pitchFamily="18" charset="0"/>
              </a:rPr>
              <a:t>MK m.727 / III hükmü</a:t>
            </a:r>
            <a:r>
              <a:rPr lang="tr-TR" sz="3600" dirty="0">
                <a:latin typeface="Times New Roman" panose="02020603050405020304" pitchFamily="18" charset="0"/>
                <a:cs typeface="Times New Roman" panose="02020603050405020304" pitchFamily="18" charset="0"/>
              </a:rPr>
              <a:t>, Mecra dışarıdan görülecek şekilde açıktan geçiyorsa, Noterde düzenlenecek Sözleşmeye dayanılarak Mecranın yapılmasıyla İrtifakın doğacağını kabul ederek, tescile gerek görmemiştir.</a:t>
            </a:r>
          </a:p>
          <a:p>
            <a:pPr marL="0" indent="0">
              <a:buNone/>
            </a:pPr>
            <a:endParaRPr lang="tr-TR" dirty="0"/>
          </a:p>
        </p:txBody>
      </p:sp>
    </p:spTree>
    <p:extLst>
      <p:ext uri="{BB962C8B-B14F-4D97-AF65-F5344CB8AC3E}">
        <p14:creationId xmlns:p14="http://schemas.microsoft.com/office/powerpoint/2010/main" val="110070207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4000" b="1" dirty="0" smtClean="0">
                <a:latin typeface="Times New Roman" panose="02020603050405020304" pitchFamily="18" charset="0"/>
                <a:cs typeface="Times New Roman" panose="02020603050405020304" pitchFamily="18" charset="0"/>
              </a:rPr>
              <a:t>Mecraları o Araziden geçirme, Tesisatı yapma yetkisi, </a:t>
            </a:r>
            <a:r>
              <a:rPr lang="tr-TR" sz="4000" b="1" dirty="0">
                <a:latin typeface="Times New Roman" panose="02020603050405020304" pitchFamily="18" charset="0"/>
                <a:cs typeface="Times New Roman" panose="02020603050405020304" pitchFamily="18" charset="0"/>
              </a:rPr>
              <a:t>K</a:t>
            </a:r>
            <a:r>
              <a:rPr lang="tr-TR" sz="4000" b="1" dirty="0" smtClean="0">
                <a:latin typeface="Times New Roman" panose="02020603050405020304" pitchFamily="18" charset="0"/>
                <a:cs typeface="Times New Roman" panose="02020603050405020304" pitchFamily="18" charset="0"/>
              </a:rPr>
              <a:t>omşuluk </a:t>
            </a:r>
            <a:r>
              <a:rPr lang="tr-TR" sz="4000" b="1" dirty="0">
                <a:latin typeface="Times New Roman" panose="02020603050405020304" pitchFamily="18" charset="0"/>
                <a:cs typeface="Times New Roman" panose="02020603050405020304" pitchFamily="18" charset="0"/>
              </a:rPr>
              <a:t>İ</a:t>
            </a:r>
            <a:r>
              <a:rPr lang="tr-TR" sz="4000" b="1" dirty="0" smtClean="0">
                <a:latin typeface="Times New Roman" panose="02020603050405020304" pitchFamily="18" charset="0"/>
                <a:cs typeface="Times New Roman" panose="02020603050405020304" pitchFamily="18" charset="0"/>
              </a:rPr>
              <a:t>lişkisine ait hükümlere </a:t>
            </a:r>
            <a:r>
              <a:rPr lang="tr-TR" sz="4000" dirty="0" smtClean="0">
                <a:latin typeface="Times New Roman" panose="02020603050405020304" pitchFamily="18" charset="0"/>
                <a:cs typeface="Times New Roman" panose="02020603050405020304" pitchFamily="18" charset="0"/>
              </a:rPr>
              <a:t>de (</a:t>
            </a:r>
            <a:r>
              <a:rPr lang="tr-TR" sz="4000" i="1" dirty="0" smtClean="0">
                <a:latin typeface="Times New Roman" panose="02020603050405020304" pitchFamily="18" charset="0"/>
                <a:cs typeface="Times New Roman" panose="02020603050405020304" pitchFamily="18" charset="0"/>
              </a:rPr>
              <a:t>MK m. 744)</a:t>
            </a:r>
            <a:r>
              <a:rPr lang="tr-TR" sz="4000" dirty="0" smtClean="0">
                <a:latin typeface="Times New Roman" panose="02020603050405020304" pitchFamily="18" charset="0"/>
                <a:cs typeface="Times New Roman" panose="02020603050405020304" pitchFamily="18" charset="0"/>
              </a:rPr>
              <a:t> </a:t>
            </a:r>
            <a:r>
              <a:rPr lang="tr-TR" sz="4000" b="1" dirty="0" smtClean="0">
                <a:latin typeface="Times New Roman" panose="02020603050405020304" pitchFamily="18" charset="0"/>
                <a:cs typeface="Times New Roman" panose="02020603050405020304" pitchFamily="18" charset="0"/>
              </a:rPr>
              <a:t>dayanabilir. </a:t>
            </a:r>
            <a:endParaRPr lang="tr-TR" sz="4000" b="1" dirty="0">
              <a:latin typeface="Times New Roman" panose="02020603050405020304" pitchFamily="18" charset="0"/>
              <a:cs typeface="Times New Roman" panose="02020603050405020304" pitchFamily="18" charset="0"/>
            </a:endParaRPr>
          </a:p>
          <a:p>
            <a:pPr algn="just"/>
            <a:r>
              <a:rPr lang="tr-TR" sz="4000" dirty="0" smtClean="0">
                <a:latin typeface="Times New Roman" panose="02020603050405020304" pitchFamily="18" charset="0"/>
                <a:cs typeface="Times New Roman" panose="02020603050405020304" pitchFamily="18" charset="0"/>
              </a:rPr>
              <a:t>Bu durumda da, bir </a:t>
            </a:r>
            <a:r>
              <a:rPr lang="tr-TR" sz="4000" b="1" dirty="0" smtClean="0">
                <a:latin typeface="Times New Roman" panose="02020603050405020304" pitchFamily="18" charset="0"/>
                <a:cs typeface="Times New Roman" panose="02020603050405020304" pitchFamily="18" charset="0"/>
              </a:rPr>
              <a:t>Zorunlu </a:t>
            </a:r>
            <a:r>
              <a:rPr lang="tr-TR" sz="4000" b="1" dirty="0">
                <a:latin typeface="Times New Roman" panose="02020603050405020304" pitchFamily="18" charset="0"/>
                <a:cs typeface="Times New Roman" panose="02020603050405020304" pitchFamily="18" charset="0"/>
              </a:rPr>
              <a:t>İ</a:t>
            </a:r>
            <a:r>
              <a:rPr lang="tr-TR" sz="4000" b="1" dirty="0" smtClean="0">
                <a:latin typeface="Times New Roman" panose="02020603050405020304" pitchFamily="18" charset="0"/>
                <a:cs typeface="Times New Roman" panose="02020603050405020304" pitchFamily="18" charset="0"/>
              </a:rPr>
              <a:t>rtifak </a:t>
            </a:r>
            <a:r>
              <a:rPr lang="tr-TR" sz="4000" b="1" dirty="0">
                <a:latin typeface="Times New Roman" panose="02020603050405020304" pitchFamily="18" charset="0"/>
                <a:cs typeface="Times New Roman" panose="02020603050405020304" pitchFamily="18" charset="0"/>
              </a:rPr>
              <a:t>H</a:t>
            </a:r>
            <a:r>
              <a:rPr lang="tr-TR" sz="4000" b="1" dirty="0" smtClean="0">
                <a:latin typeface="Times New Roman" panose="02020603050405020304" pitchFamily="18" charset="0"/>
                <a:cs typeface="Times New Roman" panose="02020603050405020304" pitchFamily="18" charset="0"/>
              </a:rPr>
              <a:t>akkının kurulması </a:t>
            </a:r>
            <a:r>
              <a:rPr lang="tr-TR" sz="4000" dirty="0" smtClean="0">
                <a:latin typeface="Times New Roman" panose="02020603050405020304" pitchFamily="18" charset="0"/>
                <a:cs typeface="Times New Roman" panose="02020603050405020304" pitchFamily="18" charset="0"/>
              </a:rPr>
              <a:t>söz konusudur.</a:t>
            </a:r>
          </a:p>
        </p:txBody>
      </p:sp>
    </p:spTree>
    <p:extLst>
      <p:ext uri="{BB962C8B-B14F-4D97-AF65-F5344CB8AC3E}">
        <p14:creationId xmlns:p14="http://schemas.microsoft.com/office/powerpoint/2010/main" val="350059344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dirty="0">
                <a:latin typeface="Times New Roman" panose="02020603050405020304" pitchFamily="18" charset="0"/>
                <a:cs typeface="Times New Roman" panose="02020603050405020304" pitchFamily="18" charset="0"/>
              </a:rPr>
              <a:t>Bu şartlardan hiçbiri gerçekleşmemişse, </a:t>
            </a:r>
            <a:r>
              <a:rPr lang="tr-TR" sz="3600" b="1" dirty="0">
                <a:latin typeface="Times New Roman" panose="02020603050405020304" pitchFamily="18" charset="0"/>
                <a:cs typeface="Times New Roman" panose="02020603050405020304" pitchFamily="18" charset="0"/>
              </a:rPr>
              <a:t>MK m. 727 hükmü </a:t>
            </a:r>
            <a:r>
              <a:rPr lang="tr-TR" sz="3600" dirty="0">
                <a:latin typeface="Times New Roman" panose="02020603050405020304" pitchFamily="18" charset="0"/>
                <a:cs typeface="Times New Roman" panose="02020603050405020304" pitchFamily="18" charset="0"/>
              </a:rPr>
              <a:t>uygulanamaz; </a:t>
            </a:r>
            <a:r>
              <a:rPr lang="tr-TR" sz="3600" b="1" dirty="0">
                <a:latin typeface="Times New Roman" panose="02020603050405020304" pitchFamily="18" charset="0"/>
                <a:cs typeface="Times New Roman" panose="02020603050405020304" pitchFamily="18" charset="0"/>
              </a:rPr>
              <a:t>Mecranın Mülkiyeti</a:t>
            </a:r>
            <a:r>
              <a:rPr lang="tr-TR" sz="3600" dirty="0">
                <a:latin typeface="Times New Roman" panose="02020603050405020304" pitchFamily="18" charset="0"/>
                <a:cs typeface="Times New Roman" panose="02020603050405020304" pitchFamily="18" charset="0"/>
              </a:rPr>
              <a:t>, Arazinin Mülkiyetine tabi olur. </a:t>
            </a:r>
          </a:p>
          <a:p>
            <a:pPr algn="just"/>
            <a:r>
              <a:rPr lang="tr-TR" sz="3600" b="1" i="1" dirty="0">
                <a:latin typeface="Times New Roman" panose="02020603050405020304" pitchFamily="18" charset="0"/>
                <a:cs typeface="Times New Roman" panose="02020603050405020304" pitchFamily="18" charset="0"/>
              </a:rPr>
              <a:t>Eğer Mecra, arazi maliki ile yapılan bir anlaşmaya dayanıyorsa</a:t>
            </a:r>
            <a:r>
              <a:rPr lang="tr-TR" sz="3600" dirty="0">
                <a:latin typeface="Times New Roman" panose="02020603050405020304" pitchFamily="18" charset="0"/>
                <a:cs typeface="Times New Roman" panose="02020603050405020304" pitchFamily="18" charset="0"/>
              </a:rPr>
              <a:t>, arazi maliki ile işletme sahibi arasındaki ilişki o anlaşma hükümlerine, aksi takdirde Haksız Yapıya ilişkin MK 722 vd. hükümlerine tabi olur.  </a:t>
            </a:r>
          </a:p>
          <a:p>
            <a:endParaRPr lang="tr-TR" sz="3600" dirty="0"/>
          </a:p>
        </p:txBody>
      </p:sp>
    </p:spTree>
    <p:extLst>
      <p:ext uri="{BB962C8B-B14F-4D97-AF65-F5344CB8AC3E}">
        <p14:creationId xmlns:p14="http://schemas.microsoft.com/office/powerpoint/2010/main" val="2188505098"/>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dirty="0" smtClean="0">
                <a:latin typeface="Times New Roman" panose="02020603050405020304" pitchFamily="18" charset="0"/>
                <a:cs typeface="Times New Roman" panose="02020603050405020304" pitchFamily="18" charset="0"/>
              </a:rPr>
              <a:t>Tescil ile doğan </a:t>
            </a:r>
            <a:r>
              <a:rPr lang="tr-TR" b="1" dirty="0" smtClean="0">
                <a:latin typeface="Times New Roman" panose="02020603050405020304" pitchFamily="18" charset="0"/>
                <a:cs typeface="Times New Roman" panose="02020603050405020304" pitchFamily="18" charset="0"/>
              </a:rPr>
              <a:t>Mecra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rtifaklarında</a:t>
            </a:r>
            <a:r>
              <a:rPr lang="tr-TR" dirty="0" smtClean="0">
                <a:latin typeface="Times New Roman" panose="02020603050405020304" pitchFamily="18" charset="0"/>
                <a:cs typeface="Times New Roman" panose="02020603050405020304" pitchFamily="18" charset="0"/>
              </a:rPr>
              <a:t>, İrtifakın </a:t>
            </a:r>
            <a:r>
              <a:rPr lang="tr-TR" dirty="0">
                <a:latin typeface="Times New Roman" panose="02020603050405020304" pitchFamily="18" charset="0"/>
                <a:cs typeface="Times New Roman" panose="02020603050405020304" pitchFamily="18" charset="0"/>
              </a:rPr>
              <a:t>N</a:t>
            </a:r>
            <a:r>
              <a:rPr lang="tr-TR" dirty="0" smtClean="0">
                <a:latin typeface="Times New Roman" panose="02020603050405020304" pitchFamily="18" charset="0"/>
                <a:cs typeface="Times New Roman" panose="02020603050405020304" pitchFamily="18" charset="0"/>
              </a:rPr>
              <a:t>iteliği ve İrtifak </a:t>
            </a:r>
            <a:r>
              <a:rPr lang="tr-TR" dirty="0">
                <a:latin typeface="Times New Roman" panose="02020603050405020304" pitchFamily="18" charset="0"/>
                <a:cs typeface="Times New Roman" panose="02020603050405020304" pitchFamily="18" charset="0"/>
              </a:rPr>
              <a:t>H</a:t>
            </a:r>
            <a:r>
              <a:rPr lang="tr-TR" dirty="0" smtClean="0">
                <a:latin typeface="Times New Roman" panose="02020603050405020304" pitchFamily="18" charset="0"/>
                <a:cs typeface="Times New Roman" panose="02020603050405020304" pitchFamily="18" charset="0"/>
              </a:rPr>
              <a:t>akkı </a:t>
            </a:r>
            <a:r>
              <a:rPr lang="tr-TR" dirty="0">
                <a:latin typeface="Times New Roman" panose="02020603050405020304" pitchFamily="18" charset="0"/>
                <a:cs typeface="Times New Roman" panose="02020603050405020304" pitchFamily="18" charset="0"/>
              </a:rPr>
              <a:t>S</a:t>
            </a:r>
            <a:r>
              <a:rPr lang="tr-TR" dirty="0" smtClean="0">
                <a:latin typeface="Times New Roman" panose="02020603050405020304" pitchFamily="18" charset="0"/>
                <a:cs typeface="Times New Roman" panose="02020603050405020304" pitchFamily="18" charset="0"/>
              </a:rPr>
              <a:t>ahibinin kim olduğu tescilden anlaşılacağı için, üçüncü kişilerce mecranın malikinin belirlenmesi mümkündür. </a:t>
            </a:r>
          </a:p>
          <a:p>
            <a:pPr algn="just"/>
            <a:r>
              <a:rPr lang="tr-TR" dirty="0" smtClean="0">
                <a:latin typeface="Times New Roman" panose="02020603050405020304" pitchFamily="18" charset="0"/>
                <a:cs typeface="Times New Roman" panose="02020603050405020304" pitchFamily="18" charset="0"/>
              </a:rPr>
              <a:t>Ancak, </a:t>
            </a:r>
            <a:r>
              <a:rPr lang="tr-TR" b="1" dirty="0" smtClean="0">
                <a:latin typeface="Times New Roman" panose="02020603050405020304" pitchFamily="18" charset="0"/>
                <a:cs typeface="Times New Roman" panose="02020603050405020304" pitchFamily="18" charset="0"/>
              </a:rPr>
              <a:t>Komşuluk </a:t>
            </a:r>
            <a:r>
              <a:rPr lang="tr-TR" b="1" dirty="0">
                <a:latin typeface="Times New Roman" panose="02020603050405020304" pitchFamily="18" charset="0"/>
                <a:cs typeface="Times New Roman" panose="02020603050405020304" pitchFamily="18" charset="0"/>
              </a:rPr>
              <a:t>İ</a:t>
            </a:r>
            <a:r>
              <a:rPr lang="tr-TR" b="1" dirty="0" smtClean="0">
                <a:latin typeface="Times New Roman" panose="02020603050405020304" pitchFamily="18" charset="0"/>
                <a:cs typeface="Times New Roman" panose="02020603050405020304" pitchFamily="18" charset="0"/>
              </a:rPr>
              <a:t>lişkisine dayanan Zorunlu Mecra Hakkında </a:t>
            </a:r>
            <a:r>
              <a:rPr lang="tr-TR" dirty="0" smtClean="0">
                <a:latin typeface="Times New Roman" panose="02020603050405020304" pitchFamily="18" charset="0"/>
                <a:cs typeface="Times New Roman" panose="02020603050405020304" pitchFamily="18" charset="0"/>
              </a:rPr>
              <a:t>veya </a:t>
            </a:r>
            <a:r>
              <a:rPr lang="tr-TR" b="1" dirty="0" smtClean="0">
                <a:latin typeface="Times New Roman" panose="02020603050405020304" pitchFamily="18" charset="0"/>
                <a:cs typeface="Times New Roman" panose="02020603050405020304" pitchFamily="18" charset="0"/>
              </a:rPr>
              <a:t>Açıktan Geçen Mecralarda </a:t>
            </a:r>
            <a:r>
              <a:rPr lang="tr-TR" dirty="0" smtClean="0">
                <a:latin typeface="Times New Roman" panose="02020603050405020304" pitchFamily="18" charset="0"/>
                <a:cs typeface="Times New Roman" panose="02020603050405020304" pitchFamily="18" charset="0"/>
              </a:rPr>
              <a:t>olduğu gibi, </a:t>
            </a:r>
            <a:r>
              <a:rPr lang="tr-TR" b="1" dirty="0" smtClean="0">
                <a:latin typeface="Times New Roman" panose="02020603050405020304" pitchFamily="18" charset="0"/>
                <a:cs typeface="Times New Roman" panose="02020603050405020304" pitchFamily="18" charset="0"/>
              </a:rPr>
              <a:t>Mecra İrtifakı </a:t>
            </a:r>
            <a:r>
              <a:rPr lang="tr-TR" dirty="0" smtClean="0">
                <a:latin typeface="Times New Roman" panose="02020603050405020304" pitchFamily="18" charset="0"/>
                <a:cs typeface="Times New Roman" panose="02020603050405020304" pitchFamily="18" charset="0"/>
              </a:rPr>
              <a:t>tescilden önce doğmuş ve </a:t>
            </a:r>
            <a:r>
              <a:rPr lang="tr-TR" b="1" dirty="0" smtClean="0">
                <a:latin typeface="Times New Roman" panose="02020603050405020304" pitchFamily="18" charset="0"/>
                <a:cs typeface="Times New Roman" panose="02020603050405020304" pitchFamily="18" charset="0"/>
              </a:rPr>
              <a:t>açıklayıcı tescil </a:t>
            </a:r>
            <a:r>
              <a:rPr lang="tr-TR" dirty="0" smtClean="0">
                <a:latin typeface="Times New Roman" panose="02020603050405020304" pitchFamily="18" charset="0"/>
                <a:cs typeface="Times New Roman" panose="02020603050405020304" pitchFamily="18" charset="0"/>
              </a:rPr>
              <a:t>de yapılmamışsa, bu takdirde, </a:t>
            </a:r>
            <a:r>
              <a:rPr lang="tr-TR" b="1" dirty="0" smtClean="0">
                <a:latin typeface="Times New Roman" panose="02020603050405020304" pitchFamily="18" charset="0"/>
                <a:cs typeface="Times New Roman" panose="02020603050405020304" pitchFamily="18" charset="0"/>
              </a:rPr>
              <a:t>üçüncü kişiler</a:t>
            </a:r>
            <a:r>
              <a:rPr lang="tr-TR" dirty="0" smtClean="0">
                <a:latin typeface="Times New Roman" panose="02020603050405020304" pitchFamily="18" charset="0"/>
                <a:cs typeface="Times New Roman" panose="02020603050405020304" pitchFamily="18" charset="0"/>
              </a:rPr>
              <a:t>, MK m. 727 hükmü uyarınca, işletme sahibinin </a:t>
            </a:r>
            <a:r>
              <a:rPr lang="tr-TR" b="1" dirty="0" smtClean="0">
                <a:latin typeface="Times New Roman" panose="02020603050405020304" pitchFamily="18" charset="0"/>
                <a:cs typeface="Times New Roman" panose="02020603050405020304" pitchFamily="18" charset="0"/>
              </a:rPr>
              <a:t>Transit Mecranın da maliki </a:t>
            </a:r>
            <a:r>
              <a:rPr lang="tr-TR" dirty="0" smtClean="0">
                <a:latin typeface="Times New Roman" panose="02020603050405020304" pitchFamily="18" charset="0"/>
                <a:cs typeface="Times New Roman" panose="02020603050405020304" pitchFamily="18" charset="0"/>
              </a:rPr>
              <a:t>bulunduğunu kabulde haklı olacaktır. </a:t>
            </a:r>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023013"/>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211688" y="2261963"/>
            <a:ext cx="10515600" cy="4351338"/>
          </a:xfrm>
        </p:spPr>
        <p:txBody>
          <a:bodyPr>
            <a:normAutofit/>
          </a:bodyPr>
          <a:lstStyle/>
          <a:p>
            <a:pPr algn="just"/>
            <a:r>
              <a:rPr lang="tr-TR" sz="3600" dirty="0" smtClean="0">
                <a:latin typeface="Times New Roman" panose="02020603050405020304" pitchFamily="18" charset="0"/>
                <a:cs typeface="Times New Roman" panose="02020603050405020304" pitchFamily="18" charset="0"/>
              </a:rPr>
              <a:t>Burada Kanun, </a:t>
            </a:r>
            <a:r>
              <a:rPr lang="tr-TR" sz="3600" b="1" dirty="0" smtClean="0">
                <a:latin typeface="Times New Roman" panose="02020603050405020304" pitchFamily="18" charset="0"/>
                <a:cs typeface="Times New Roman" panose="02020603050405020304" pitchFamily="18" charset="0"/>
              </a:rPr>
              <a:t>Mecranın, işletmenin eklentisi </a:t>
            </a:r>
            <a:r>
              <a:rPr lang="tr-TR" sz="3600" dirty="0" smtClean="0">
                <a:latin typeface="Times New Roman" panose="02020603050405020304" pitchFamily="18" charset="0"/>
                <a:cs typeface="Times New Roman" panose="02020603050405020304" pitchFamily="18" charset="0"/>
              </a:rPr>
              <a:t>ve </a:t>
            </a:r>
            <a:r>
              <a:rPr lang="tr-TR" sz="3600" b="1" dirty="0" smtClean="0">
                <a:latin typeface="Times New Roman" panose="02020603050405020304" pitchFamily="18" charset="0"/>
                <a:cs typeface="Times New Roman" panose="02020603050405020304" pitchFamily="18" charset="0"/>
              </a:rPr>
              <a:t>işletme malikinin malı olduğu konusunda aksi ispat edilebilir iki karine kabul etmiş bulunmaktadır</a:t>
            </a:r>
            <a:r>
              <a:rPr lang="tr-TR" sz="3600" dirty="0" smtClean="0">
                <a:latin typeface="Times New Roman" panose="02020603050405020304" pitchFamily="18" charset="0"/>
                <a:cs typeface="Times New Roman" panose="02020603050405020304" pitchFamily="18" charset="0"/>
              </a:rPr>
              <a:t>. </a:t>
            </a:r>
          </a:p>
          <a:p>
            <a:pPr algn="just"/>
            <a:r>
              <a:rPr lang="tr-TR" sz="3600" dirty="0" smtClean="0">
                <a:latin typeface="Times New Roman" panose="02020603050405020304" pitchFamily="18" charset="0"/>
                <a:cs typeface="Times New Roman" panose="02020603050405020304" pitchFamily="18" charset="0"/>
              </a:rPr>
              <a:t> Bunun için de iyiniyetli olmadıkları ispat edilmedikçe, üçüncü kişilerin işletme sahibinin mecranın da maliki olduğuna güvenerek kazandıkları Ayni </a:t>
            </a:r>
            <a:r>
              <a:rPr lang="tr-TR" sz="3600" dirty="0">
                <a:latin typeface="Times New Roman" panose="02020603050405020304" pitchFamily="18" charset="0"/>
                <a:cs typeface="Times New Roman" panose="02020603050405020304" pitchFamily="18" charset="0"/>
              </a:rPr>
              <a:t>H</a:t>
            </a:r>
            <a:r>
              <a:rPr lang="tr-TR" sz="3600" dirty="0" smtClean="0">
                <a:latin typeface="Times New Roman" panose="02020603050405020304" pitchFamily="18" charset="0"/>
                <a:cs typeface="Times New Roman" panose="02020603050405020304" pitchFamily="18" charset="0"/>
              </a:rPr>
              <a:t>aklar korunacaktır. </a:t>
            </a:r>
            <a:endParaRPr lang="tr-TR"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964708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Autofit/>
          </a:bodyPr>
          <a:lstStyle/>
          <a:p>
            <a:pPr algn="just"/>
            <a:r>
              <a:rPr lang="tr-TR" dirty="0" smtClean="0">
                <a:latin typeface="Times New Roman" panose="02020603050405020304" pitchFamily="18" charset="0"/>
                <a:cs typeface="Times New Roman" panose="02020603050405020304" pitchFamily="18" charset="0"/>
              </a:rPr>
              <a:t>MK m. 727 hükmü, «</a:t>
            </a:r>
            <a:r>
              <a:rPr lang="tr-TR" b="1" dirty="0" smtClean="0">
                <a:latin typeface="Times New Roman" panose="02020603050405020304" pitchFamily="18" charset="0"/>
                <a:cs typeface="Times New Roman" panose="02020603050405020304" pitchFamily="18" charset="0"/>
              </a:rPr>
              <a:t>aksine bir düzenleme olmadıkça</a:t>
            </a:r>
            <a:r>
              <a:rPr lang="tr-TR" dirty="0" smtClean="0">
                <a:latin typeface="Times New Roman" panose="02020603050405020304" pitchFamily="18" charset="0"/>
                <a:cs typeface="Times New Roman" panose="02020603050405020304" pitchFamily="18" charset="0"/>
              </a:rPr>
              <a:t>» uygulanır. </a:t>
            </a:r>
          </a:p>
          <a:p>
            <a:pPr algn="just"/>
            <a:r>
              <a:rPr lang="tr-TR" dirty="0" smtClean="0">
                <a:latin typeface="Times New Roman" panose="02020603050405020304" pitchFamily="18" charset="0"/>
                <a:cs typeface="Times New Roman" panose="02020603050405020304" pitchFamily="18" charset="0"/>
              </a:rPr>
              <a:t>Bu hüküm özellikle komşuluk ilişkisine ait hükümler uyarınca tescilden önce doğan zorunlu mecra hakkı bakımından önem taşımaktadır. </a:t>
            </a:r>
          </a:p>
          <a:p>
            <a:pPr algn="just"/>
            <a:r>
              <a:rPr lang="tr-TR" dirty="0" smtClean="0">
                <a:latin typeface="Times New Roman" panose="02020603050405020304" pitchFamily="18" charset="0"/>
                <a:cs typeface="Times New Roman" panose="02020603050405020304" pitchFamily="18" charset="0"/>
              </a:rPr>
              <a:t>Çünkü, Zorunlu Mecra Hakkı dışında, yüklü taşınmaz maliki ile mecra hakkı sahibi, gerekli şekil şartına uyarak MK 727’nin aksine istedikleri şekilde düzenleme yapabilirler ve hakkı tescil ettirmek suretiyle de bunun üçüncü kişiler açısından etkili olmasını sağlayabilirler. </a:t>
            </a:r>
          </a:p>
        </p:txBody>
      </p:sp>
    </p:spTree>
    <p:extLst>
      <p:ext uri="{BB962C8B-B14F-4D97-AF65-F5344CB8AC3E}">
        <p14:creationId xmlns:p14="http://schemas.microsoft.com/office/powerpoint/2010/main" val="1820466444"/>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algn="just"/>
            <a:r>
              <a:rPr lang="tr-TR" sz="3600" b="1" dirty="0">
                <a:latin typeface="Times New Roman" panose="02020603050405020304" pitchFamily="18" charset="0"/>
                <a:cs typeface="Times New Roman" panose="02020603050405020304" pitchFamily="18" charset="0"/>
              </a:rPr>
              <a:t>Komşuluk ilişkisine dayanılarak kurulan </a:t>
            </a:r>
            <a:r>
              <a:rPr lang="tr-TR" sz="3600" b="1" dirty="0" smtClean="0">
                <a:latin typeface="Times New Roman" panose="02020603050405020304" pitchFamily="18" charset="0"/>
                <a:cs typeface="Times New Roman" panose="02020603050405020304" pitchFamily="18" charset="0"/>
              </a:rPr>
              <a:t>Mecra </a:t>
            </a:r>
            <a:r>
              <a:rPr lang="tr-TR" sz="3600" b="1" dirty="0">
                <a:latin typeface="Times New Roman" panose="02020603050405020304" pitchFamily="18" charset="0"/>
                <a:cs typeface="Times New Roman" panose="02020603050405020304" pitchFamily="18" charset="0"/>
              </a:rPr>
              <a:t>İ</a:t>
            </a:r>
            <a:r>
              <a:rPr lang="tr-TR" sz="3600" b="1" dirty="0" smtClean="0">
                <a:latin typeface="Times New Roman" panose="02020603050405020304" pitchFamily="18" charset="0"/>
                <a:cs typeface="Times New Roman" panose="02020603050405020304" pitchFamily="18" charset="0"/>
              </a:rPr>
              <a:t>rtifakında </a:t>
            </a:r>
            <a:r>
              <a:rPr lang="tr-TR" sz="3600" dirty="0">
                <a:latin typeface="Times New Roman" panose="02020603050405020304" pitchFamily="18" charset="0"/>
                <a:cs typeface="Times New Roman" panose="02020603050405020304" pitchFamily="18" charset="0"/>
              </a:rPr>
              <a:t>ise, </a:t>
            </a:r>
            <a:r>
              <a:rPr lang="tr-TR" sz="3600" dirty="0" smtClean="0">
                <a:latin typeface="Times New Roman" panose="02020603050405020304" pitchFamily="18" charset="0"/>
                <a:cs typeface="Times New Roman" panose="02020603050405020304" pitchFamily="18" charset="0"/>
              </a:rPr>
              <a:t>taraflar bu konudaki Kanun </a:t>
            </a:r>
            <a:r>
              <a:rPr lang="tr-TR" sz="3600" dirty="0">
                <a:latin typeface="Times New Roman" panose="02020603050405020304" pitchFamily="18" charset="0"/>
                <a:cs typeface="Times New Roman" panose="02020603050405020304" pitchFamily="18" charset="0"/>
              </a:rPr>
              <a:t>H</a:t>
            </a:r>
            <a:r>
              <a:rPr lang="tr-TR" sz="3600" dirty="0" smtClean="0">
                <a:latin typeface="Times New Roman" panose="02020603050405020304" pitchFamily="18" charset="0"/>
                <a:cs typeface="Times New Roman" panose="02020603050405020304" pitchFamily="18" charset="0"/>
              </a:rPr>
              <a:t>ükümlerinden farklı bir anlaşmayı, MK m. 731 / II hükmü çerçevesinde gerçekleştirebileceklerdir. </a:t>
            </a:r>
          </a:p>
          <a:p>
            <a:pPr algn="just"/>
            <a:r>
              <a:rPr lang="tr-TR" sz="3600" dirty="0" smtClean="0">
                <a:latin typeface="Times New Roman" panose="02020603050405020304" pitchFamily="18" charset="0"/>
                <a:cs typeface="Times New Roman" panose="02020603050405020304" pitchFamily="18" charset="0"/>
              </a:rPr>
              <a:t>Bunun için </a:t>
            </a:r>
            <a:r>
              <a:rPr lang="tr-TR" sz="3600" b="1" dirty="0" smtClean="0">
                <a:latin typeface="Times New Roman" panose="02020603050405020304" pitchFamily="18" charset="0"/>
                <a:cs typeface="Times New Roman" panose="02020603050405020304" pitchFamily="18" charset="0"/>
              </a:rPr>
              <a:t>Resmi bir Sözleşme yapılması </a:t>
            </a:r>
            <a:r>
              <a:rPr lang="tr-TR" sz="3600" dirty="0" smtClean="0">
                <a:latin typeface="Times New Roman" panose="02020603050405020304" pitchFamily="18" charset="0"/>
                <a:cs typeface="Times New Roman" panose="02020603050405020304" pitchFamily="18" charset="0"/>
              </a:rPr>
              <a:t>ve </a:t>
            </a:r>
            <a:r>
              <a:rPr lang="tr-TR" sz="3600" b="1" dirty="0">
                <a:latin typeface="Times New Roman" panose="02020603050405020304" pitchFamily="18" charset="0"/>
                <a:cs typeface="Times New Roman" panose="02020603050405020304" pitchFamily="18" charset="0"/>
              </a:rPr>
              <a:t>T</a:t>
            </a:r>
            <a:r>
              <a:rPr lang="tr-TR" sz="3600" b="1" dirty="0" smtClean="0">
                <a:latin typeface="Times New Roman" panose="02020603050405020304" pitchFamily="18" charset="0"/>
                <a:cs typeface="Times New Roman" panose="02020603050405020304" pitchFamily="18" charset="0"/>
              </a:rPr>
              <a:t>apu </a:t>
            </a:r>
            <a:r>
              <a:rPr lang="tr-TR" sz="3600" b="1" dirty="0">
                <a:latin typeface="Times New Roman" panose="02020603050405020304" pitchFamily="18" charset="0"/>
                <a:cs typeface="Times New Roman" panose="02020603050405020304" pitchFamily="18" charset="0"/>
              </a:rPr>
              <a:t>K</a:t>
            </a:r>
            <a:r>
              <a:rPr lang="tr-TR" sz="3600" b="1" dirty="0" smtClean="0">
                <a:latin typeface="Times New Roman" panose="02020603050405020304" pitchFamily="18" charset="0"/>
                <a:cs typeface="Times New Roman" panose="02020603050405020304" pitchFamily="18" charset="0"/>
              </a:rPr>
              <a:t>ütüğüne şerh verilmesi </a:t>
            </a:r>
            <a:r>
              <a:rPr lang="tr-TR" sz="3600" dirty="0" smtClean="0">
                <a:latin typeface="Times New Roman" panose="02020603050405020304" pitchFamily="18" charset="0"/>
                <a:cs typeface="Times New Roman" panose="02020603050405020304" pitchFamily="18" charset="0"/>
              </a:rPr>
              <a:t>gerekir (</a:t>
            </a:r>
            <a:r>
              <a:rPr lang="tr-TR" sz="3200" i="1" dirty="0" smtClean="0">
                <a:latin typeface="Times New Roman" panose="02020603050405020304" pitchFamily="18" charset="0"/>
                <a:cs typeface="Times New Roman" panose="02020603050405020304" pitchFamily="18" charset="0"/>
              </a:rPr>
              <a:t>MK m. 731 / II). </a:t>
            </a:r>
          </a:p>
        </p:txBody>
      </p:sp>
    </p:spTree>
    <p:extLst>
      <p:ext uri="{BB962C8B-B14F-4D97-AF65-F5344CB8AC3E}">
        <p14:creationId xmlns:p14="http://schemas.microsoft.com/office/powerpoint/2010/main" val="1417466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latin typeface="+mn-lt"/>
              </a:rPr>
              <a:t>Yapıyı Arazi Malikinin Yaptırmış Olması Halinde Malzeme Sahibinin Hakları </a:t>
            </a:r>
            <a:endParaRPr lang="tr-TR" b="1" dirty="0">
              <a:latin typeface="+mn-lt"/>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024412885"/>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13426482"/>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b="1" dirty="0">
                <a:latin typeface="Times New Roman" panose="02020603050405020304" pitchFamily="18" charset="0"/>
                <a:cs typeface="Times New Roman" panose="02020603050405020304" pitchFamily="18" charset="0"/>
              </a:rPr>
              <a:t>MK </a:t>
            </a:r>
            <a:r>
              <a:rPr lang="tr-TR" b="1" dirty="0" smtClean="0">
                <a:latin typeface="Times New Roman" panose="02020603050405020304" pitchFamily="18" charset="0"/>
                <a:cs typeface="Times New Roman" panose="02020603050405020304" pitchFamily="18" charset="0"/>
              </a:rPr>
              <a:t>m. 727 hükmündeki </a:t>
            </a:r>
            <a:r>
              <a:rPr lang="tr-TR" b="1" dirty="0">
                <a:latin typeface="Times New Roman" panose="02020603050405020304" pitchFamily="18" charset="0"/>
                <a:cs typeface="Times New Roman" panose="02020603050405020304" pitchFamily="18" charset="0"/>
              </a:rPr>
              <a:t>şartın gerçekleşmesiyle mecra arazinin malikine ait değil de, o gücün dağıtımını yapan işletmenin malikinin malı oluyorsa, MK </a:t>
            </a:r>
            <a:r>
              <a:rPr lang="tr-TR" b="1" dirty="0" smtClean="0">
                <a:latin typeface="Times New Roman" panose="02020603050405020304" pitchFamily="18" charset="0"/>
                <a:cs typeface="Times New Roman" panose="02020603050405020304" pitchFamily="18" charset="0"/>
              </a:rPr>
              <a:t>m. 727 hükmü, Mecraların </a:t>
            </a:r>
            <a:r>
              <a:rPr lang="tr-TR" b="1" dirty="0">
                <a:latin typeface="Times New Roman" panose="02020603050405020304" pitchFamily="18" charset="0"/>
                <a:cs typeface="Times New Roman" panose="02020603050405020304" pitchFamily="18" charset="0"/>
              </a:rPr>
              <a:t>o işletmenin eklentisi olacağını karine olarak kabul etmektedir. </a:t>
            </a:r>
          </a:p>
          <a:p>
            <a:pPr algn="just"/>
            <a:r>
              <a:rPr lang="tr-TR" dirty="0">
                <a:latin typeface="Times New Roman" panose="02020603050405020304" pitchFamily="18" charset="0"/>
                <a:cs typeface="Times New Roman" panose="02020603050405020304" pitchFamily="18" charset="0"/>
              </a:rPr>
              <a:t>Fakat burada </a:t>
            </a:r>
            <a:r>
              <a:rPr lang="tr-TR" dirty="0" smtClean="0">
                <a:latin typeface="Times New Roman" panose="02020603050405020304" pitchFamily="18" charset="0"/>
                <a:cs typeface="Times New Roman" panose="02020603050405020304" pitchFamily="18" charset="0"/>
              </a:rPr>
              <a:t>«Eklenti</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deyimi, </a:t>
            </a:r>
            <a:r>
              <a:rPr lang="tr-TR" dirty="0">
                <a:latin typeface="Times New Roman" panose="02020603050405020304" pitchFamily="18" charset="0"/>
                <a:cs typeface="Times New Roman" panose="02020603050405020304" pitchFamily="18" charset="0"/>
              </a:rPr>
              <a:t>MK </a:t>
            </a:r>
            <a:r>
              <a:rPr lang="tr-TR" dirty="0" smtClean="0">
                <a:latin typeface="Times New Roman" panose="02020603050405020304" pitchFamily="18" charset="0"/>
                <a:cs typeface="Times New Roman" panose="02020603050405020304" pitchFamily="18" charset="0"/>
              </a:rPr>
              <a:t>m. 686 hükmündeki </a:t>
            </a:r>
            <a:r>
              <a:rPr lang="tr-TR" dirty="0">
                <a:latin typeface="Times New Roman" panose="02020603050405020304" pitchFamily="18" charset="0"/>
                <a:cs typeface="Times New Roman" panose="02020603050405020304" pitchFamily="18" charset="0"/>
              </a:rPr>
              <a:t>teknik anlamıyla kullanılmış değildir. </a:t>
            </a:r>
          </a:p>
          <a:p>
            <a:pPr algn="just"/>
            <a:r>
              <a:rPr lang="tr-TR" dirty="0">
                <a:latin typeface="Times New Roman" panose="02020603050405020304" pitchFamily="18" charset="0"/>
                <a:cs typeface="Times New Roman" panose="02020603050405020304" pitchFamily="18" charset="0"/>
              </a:rPr>
              <a:t>MK </a:t>
            </a:r>
            <a:r>
              <a:rPr lang="tr-TR" dirty="0" smtClean="0">
                <a:latin typeface="Times New Roman" panose="02020603050405020304" pitchFamily="18" charset="0"/>
                <a:cs typeface="Times New Roman" panose="02020603050405020304" pitchFamily="18" charset="0"/>
              </a:rPr>
              <a:t>m. </a:t>
            </a:r>
            <a:r>
              <a:rPr lang="tr-TR" smtClean="0">
                <a:latin typeface="Times New Roman" panose="02020603050405020304" pitchFamily="18" charset="0"/>
                <a:cs typeface="Times New Roman" panose="02020603050405020304" pitchFamily="18" charset="0"/>
              </a:rPr>
              <a:t>727 hükmünde </a:t>
            </a:r>
            <a:r>
              <a:rPr lang="tr-TR" dirty="0">
                <a:latin typeface="Times New Roman" panose="02020603050405020304" pitchFamily="18" charset="0"/>
                <a:cs typeface="Times New Roman" panose="02020603050405020304" pitchFamily="18" charset="0"/>
              </a:rPr>
              <a:t>kastedilen</a:t>
            </a:r>
            <a:r>
              <a:rPr lang="tr-TR">
                <a:latin typeface="Times New Roman" panose="02020603050405020304" pitchFamily="18" charset="0"/>
                <a:cs typeface="Times New Roman" panose="02020603050405020304" pitchFamily="18" charset="0"/>
              </a:rPr>
              <a:t>, </a:t>
            </a:r>
            <a:r>
              <a:rPr lang="tr-TR" smtClean="0">
                <a:latin typeface="Times New Roman" panose="02020603050405020304" pitchFamily="18" charset="0"/>
                <a:cs typeface="Times New Roman" panose="02020603050405020304" pitchFamily="18" charset="0"/>
              </a:rPr>
              <a:t>Mecraların </a:t>
            </a:r>
            <a:r>
              <a:rPr lang="tr-TR" dirty="0" smtClean="0">
                <a:latin typeface="Times New Roman" panose="02020603050405020304" pitchFamily="18" charset="0"/>
                <a:cs typeface="Times New Roman" panose="02020603050405020304" pitchFamily="18" charset="0"/>
              </a:rPr>
              <a:t>M</a:t>
            </a:r>
            <a:r>
              <a:rPr lang="tr-TR" smtClean="0">
                <a:latin typeface="Times New Roman" panose="02020603050405020304" pitchFamily="18" charset="0"/>
                <a:cs typeface="Times New Roman" panose="02020603050405020304" pitchFamily="18" charset="0"/>
              </a:rPr>
              <a:t>ülkiyetinin </a:t>
            </a:r>
            <a:r>
              <a:rPr lang="tr-TR" dirty="0">
                <a:latin typeface="Times New Roman" panose="02020603050405020304" pitchFamily="18" charset="0"/>
                <a:cs typeface="Times New Roman" panose="02020603050405020304" pitchFamily="18" charset="0"/>
              </a:rPr>
              <a:t>işletme sahipliğine bağlandığı, işletmenin devrinin veya rehininin mecraları da kapsayacağıdır. </a:t>
            </a:r>
          </a:p>
          <a:p>
            <a:pPr marL="0" indent="0">
              <a:buNone/>
            </a:pPr>
            <a:endParaRPr lang="tr-TR" dirty="0"/>
          </a:p>
        </p:txBody>
      </p:sp>
    </p:spTree>
    <p:extLst>
      <p:ext uri="{BB962C8B-B14F-4D97-AF65-F5344CB8AC3E}">
        <p14:creationId xmlns:p14="http://schemas.microsoft.com/office/powerpoint/2010/main" val="299449157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1226</TotalTime>
  <Words>5161</Words>
  <Application>Microsoft Office PowerPoint</Application>
  <PresentationFormat>Geniş ekran</PresentationFormat>
  <Paragraphs>256</Paragraphs>
  <Slides>90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90</vt:i4>
      </vt:variant>
    </vt:vector>
  </HeadingPairs>
  <TitlesOfParts>
    <vt:vector size="95" baseType="lpstr">
      <vt:lpstr>Arial</vt:lpstr>
      <vt:lpstr>Calibri</vt:lpstr>
      <vt:lpstr>Calibri Light</vt:lpstr>
      <vt:lpstr>Times New Roman</vt:lpstr>
      <vt:lpstr>Office Teması</vt:lpstr>
      <vt:lpstr>  A.Ü.H.F.  3/A EŞYA HUKUKU DERS NOTLARI (2.Dönem- 14. Hafta- Ek Ders -13.5.2020)  </vt:lpstr>
      <vt:lpstr>Haksız Yapı - Kaynakça</vt:lpstr>
      <vt:lpstr>Haksız Yapının Tanımı </vt:lpstr>
      <vt:lpstr>Haksız Yapının Ortaya Çıkma Şekilleri </vt:lpstr>
      <vt:lpstr>PowerPoint Sunusu</vt:lpstr>
      <vt:lpstr>PowerPoint Sunusu</vt:lpstr>
      <vt:lpstr>PowerPoint Sunusu</vt:lpstr>
      <vt:lpstr>Yapıyı Arazi Malikinin Yaptırmış Olması </vt:lpstr>
      <vt:lpstr>Yapıyı Arazi Malikinin Yaptırmış Olması Halinde Malzeme Sahibinin Hakları </vt:lpstr>
      <vt:lpstr>Malzeme Sahibinin Malzemenin Sökülüp Geri Verilmesi Talebi  </vt:lpstr>
      <vt:lpstr>PowerPoint Sunusu</vt:lpstr>
      <vt:lpstr>Malzemenin Sökülmesinin Aşırı Zarar Yol Açmasının Anlamı </vt:lpstr>
      <vt:lpstr>PowerPoint Sunusu</vt:lpstr>
      <vt:lpstr>PowerPoint Sunusu</vt:lpstr>
      <vt:lpstr>PowerPoint Sunusu</vt:lpstr>
      <vt:lpstr>Malzeme Sahibinin Tazminat Talebi </vt:lpstr>
      <vt:lpstr>PowerPoint Sunusu</vt:lpstr>
      <vt:lpstr>Arazi Malikinin Kötüniyetli Sayılması</vt:lpstr>
      <vt:lpstr>PowerPoint Sunusu</vt:lpstr>
      <vt:lpstr>PowerPoint Sunusu</vt:lpstr>
      <vt:lpstr>PowerPoint Sunusu</vt:lpstr>
      <vt:lpstr>PowerPoint Sunusu</vt:lpstr>
      <vt:lpstr>Malzeme Sahibinin veya Arazi Malikinin Arazinin Mülkiyetinin Malzeme Sahibine Geçirilmesi Talebi </vt:lpstr>
      <vt:lpstr>PowerPoint Sunusu</vt:lpstr>
      <vt:lpstr>PowerPoint Sunusu</vt:lpstr>
      <vt:lpstr>PowerPoint Sunusu</vt:lpstr>
      <vt:lpstr>Talep Eden Tarafın İyiniyetli Olması </vt:lpstr>
      <vt:lpstr>PowerPoint Sunusu</vt:lpstr>
      <vt:lpstr>Yapının Değerinin Açıkça Arazinin Değerinden Fazla Olması </vt:lpstr>
      <vt:lpstr>PowerPoint Sunusu</vt:lpstr>
      <vt:lpstr>PowerPoint Sunusu</vt:lpstr>
      <vt:lpstr>PowerPoint Sunusu</vt:lpstr>
      <vt:lpstr>PowerPoint Sunusu</vt:lpstr>
      <vt:lpstr>PowerPoint Sunusu</vt:lpstr>
      <vt:lpstr>PowerPoint Sunusu</vt:lpstr>
      <vt:lpstr>PowerPoint Sunusu</vt:lpstr>
      <vt:lpstr>PowerPoint Sunusu</vt:lpstr>
      <vt:lpstr>Yapıyı Malzeme Sahibinin Yaptırmış Olması </vt:lpstr>
      <vt:lpstr>PowerPoint Sunusu</vt:lpstr>
      <vt:lpstr>PowerPoint Sunusu</vt:lpstr>
      <vt:lpstr>Arazi Malikinin Malzemenin Sökülüp Kaldırılması Talebi </vt:lpstr>
      <vt:lpstr>PowerPoint Sunusu</vt:lpstr>
      <vt:lpstr>PowerPoint Sunusu</vt:lpstr>
      <vt:lpstr>PowerPoint Sunusu</vt:lpstr>
      <vt:lpstr>PowerPoint Sunusu</vt:lpstr>
      <vt:lpstr>PowerPoint Sunusu</vt:lpstr>
      <vt:lpstr>PowerPoint Sunusu</vt:lpstr>
      <vt:lpstr>Malzemenin Sökülüp Kaldırılması Talebinin Niteliği</vt:lpstr>
      <vt:lpstr>PowerPoint Sunusu</vt:lpstr>
      <vt:lpstr>Malzeme Sahibinin Tazminat Talebi </vt:lpstr>
      <vt:lpstr>PowerPoint Sunusu</vt:lpstr>
      <vt:lpstr>PowerPoint Sunusu</vt:lpstr>
      <vt:lpstr>Arazi Malikinin veya Malzeme Sahibinin Arazinin Mülkiyetinin Malzeme Sahibine Geçirilmesi Talebi </vt:lpstr>
      <vt:lpstr>PowerPoint Sunusu</vt:lpstr>
      <vt:lpstr>PowerPoint Sunusu</vt:lpstr>
      <vt:lpstr>PowerPoint Sunusu</vt:lpstr>
      <vt:lpstr>PowerPoint Sunusu</vt:lpstr>
      <vt:lpstr>PowerPoint Sunusu</vt:lpstr>
      <vt:lpstr>PowerPoint Sunusu</vt:lpstr>
      <vt:lpstr>Yapıyı Bir Üçüncü Kişinin Yaptırmış Olması </vt:lpstr>
      <vt:lpstr>PowerPoint Sunusu</vt:lpstr>
      <vt:lpstr>Arazi Malikinin Hakları </vt:lpstr>
      <vt:lpstr>PowerPoint Sunusu</vt:lpstr>
      <vt:lpstr>Malzeme Sahibinin Hakları </vt:lpstr>
      <vt:lpstr>Yapıyı Yaptıranın Hakları </vt:lpstr>
      <vt:lpstr>Yapının Arazinin Mülkiyetine Tabi Olması İlkesinin İstisnaları  </vt:lpstr>
      <vt:lpstr>PowerPoint Sunusu</vt:lpstr>
      <vt:lpstr>Üst Hakkı (İnşaat Hakkı) </vt:lpstr>
      <vt:lpstr>PowerPoint Sunusu</vt:lpstr>
      <vt:lpstr>PowerPoint Sunusu</vt:lpstr>
      <vt:lpstr>PowerPoint Sunusu</vt:lpstr>
      <vt:lpstr>PowerPoint Sunusu</vt:lpstr>
      <vt:lpstr>PowerPoint Sunusu</vt:lpstr>
      <vt:lpstr>PowerPoint Sunusu</vt:lpstr>
      <vt:lpstr>PowerPoint Sunusu</vt:lpstr>
      <vt:lpstr>PowerPoint Sunusu</vt:lpstr>
      <vt:lpstr>Mecralar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Malzeme Sahibinin Malzemenin Sökülüp Geri Verilmesi Talebi</dc:title>
  <dc:creator>user</dc:creator>
  <cp:lastModifiedBy>user</cp:lastModifiedBy>
  <cp:revision>361</cp:revision>
  <cp:lastPrinted>2020-05-13T18:01:59Z</cp:lastPrinted>
  <dcterms:created xsi:type="dcterms:W3CDTF">2016-04-26T07:46:46Z</dcterms:created>
  <dcterms:modified xsi:type="dcterms:W3CDTF">2020-05-13T18:11:29Z</dcterms:modified>
</cp:coreProperties>
</file>