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handoutMasterIdLst>
    <p:handoutMasterId r:id="rId15"/>
  </p:handoutMasterIdLst>
  <p:sldIdLst>
    <p:sldId id="256" r:id="rId2"/>
    <p:sldId id="317" r:id="rId3"/>
    <p:sldId id="316" r:id="rId4"/>
    <p:sldId id="318" r:id="rId5"/>
    <p:sldId id="308" r:id="rId6"/>
    <p:sldId id="315" r:id="rId7"/>
    <p:sldId id="314" r:id="rId8"/>
    <p:sldId id="313" r:id="rId9"/>
    <p:sldId id="312" r:id="rId10"/>
    <p:sldId id="311" r:id="rId11"/>
    <p:sldId id="310" r:id="rId12"/>
    <p:sldId id="309"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33" autoAdjust="0"/>
    <p:restoredTop sz="94660"/>
  </p:normalViewPr>
  <p:slideViewPr>
    <p:cSldViewPr>
      <p:cViewPr varScale="1">
        <p:scale>
          <a:sx n="108" d="100"/>
          <a:sy n="108" d="100"/>
        </p:scale>
        <p:origin x="1716"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26.02.2020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10</a:t>
            </a:fld>
            <a:endParaRPr lang="en-US"/>
          </a:p>
        </p:txBody>
      </p:sp>
    </p:spTree>
    <p:extLst>
      <p:ext uri="{BB962C8B-B14F-4D97-AF65-F5344CB8AC3E}">
        <p14:creationId xmlns:p14="http://schemas.microsoft.com/office/powerpoint/2010/main" val="18182673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11</a:t>
            </a:fld>
            <a:endParaRPr lang="en-US"/>
          </a:p>
        </p:txBody>
      </p:sp>
    </p:spTree>
    <p:extLst>
      <p:ext uri="{BB962C8B-B14F-4D97-AF65-F5344CB8AC3E}">
        <p14:creationId xmlns:p14="http://schemas.microsoft.com/office/powerpoint/2010/main" val="31226083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12</a:t>
            </a:fld>
            <a:endParaRPr lang="en-US"/>
          </a:p>
        </p:txBody>
      </p:sp>
    </p:spTree>
    <p:extLst>
      <p:ext uri="{BB962C8B-B14F-4D97-AF65-F5344CB8AC3E}">
        <p14:creationId xmlns:p14="http://schemas.microsoft.com/office/powerpoint/2010/main" val="39799797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2</a:t>
            </a:fld>
            <a:endParaRPr lang="en-US"/>
          </a:p>
        </p:txBody>
      </p:sp>
    </p:spTree>
    <p:extLst>
      <p:ext uri="{BB962C8B-B14F-4D97-AF65-F5344CB8AC3E}">
        <p14:creationId xmlns:p14="http://schemas.microsoft.com/office/powerpoint/2010/main" val="9886615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3</a:t>
            </a:fld>
            <a:endParaRPr lang="en-US"/>
          </a:p>
        </p:txBody>
      </p:sp>
    </p:spTree>
    <p:extLst>
      <p:ext uri="{BB962C8B-B14F-4D97-AF65-F5344CB8AC3E}">
        <p14:creationId xmlns:p14="http://schemas.microsoft.com/office/powerpoint/2010/main" val="4170287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4</a:t>
            </a:fld>
            <a:endParaRPr lang="en-US"/>
          </a:p>
        </p:txBody>
      </p:sp>
    </p:spTree>
    <p:extLst>
      <p:ext uri="{BB962C8B-B14F-4D97-AF65-F5344CB8AC3E}">
        <p14:creationId xmlns:p14="http://schemas.microsoft.com/office/powerpoint/2010/main" val="30854443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5</a:t>
            </a:fld>
            <a:endParaRPr lang="en-US"/>
          </a:p>
        </p:txBody>
      </p:sp>
    </p:spTree>
    <p:extLst>
      <p:ext uri="{BB962C8B-B14F-4D97-AF65-F5344CB8AC3E}">
        <p14:creationId xmlns:p14="http://schemas.microsoft.com/office/powerpoint/2010/main" val="42906890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6</a:t>
            </a:fld>
            <a:endParaRPr lang="en-US"/>
          </a:p>
        </p:txBody>
      </p:sp>
    </p:spTree>
    <p:extLst>
      <p:ext uri="{BB962C8B-B14F-4D97-AF65-F5344CB8AC3E}">
        <p14:creationId xmlns:p14="http://schemas.microsoft.com/office/powerpoint/2010/main" val="9870187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7</a:t>
            </a:fld>
            <a:endParaRPr lang="en-US"/>
          </a:p>
        </p:txBody>
      </p:sp>
    </p:spTree>
    <p:extLst>
      <p:ext uri="{BB962C8B-B14F-4D97-AF65-F5344CB8AC3E}">
        <p14:creationId xmlns:p14="http://schemas.microsoft.com/office/powerpoint/2010/main" val="42815914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B158E01A-7A81-4A50-BADA-B3DF7F87F41F}" type="slidenum">
              <a:rPr lang="en-US" smtClean="0"/>
              <a:pPr/>
              <a:t>8</a:t>
            </a:fld>
            <a:endParaRPr lang="en-US"/>
          </a:p>
        </p:txBody>
      </p:sp>
    </p:spTree>
    <p:extLst>
      <p:ext uri="{BB962C8B-B14F-4D97-AF65-F5344CB8AC3E}">
        <p14:creationId xmlns:p14="http://schemas.microsoft.com/office/powerpoint/2010/main" val="33507609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9</a:t>
            </a:fld>
            <a:endParaRPr lang="en-US"/>
          </a:p>
        </p:txBody>
      </p:sp>
    </p:spTree>
    <p:extLst>
      <p:ext uri="{BB962C8B-B14F-4D97-AF65-F5344CB8AC3E}">
        <p14:creationId xmlns:p14="http://schemas.microsoft.com/office/powerpoint/2010/main" val="31485618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26.02.2020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26.02.2020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26.02.2020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26.02.2020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26.02.2020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26.02.2020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07704" y="1556792"/>
            <a:ext cx="6172200" cy="3888432"/>
          </a:xfrm>
        </p:spPr>
        <p:txBody>
          <a:bodyPr>
            <a:normAutofit fontScale="90000"/>
          </a:bodyPr>
          <a:lstStyle/>
          <a:p>
            <a:pPr algn="ct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HİN 203 Eskiçağ Hint tarihi</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6. hafta</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a:t>
            </a:r>
            <a:r>
              <a:rPr lang="tr-TR" dirty="0" err="1">
                <a:solidFill>
                  <a:schemeClr val="accent2">
                    <a:lumMod val="75000"/>
                  </a:schemeClr>
                </a:solidFill>
                <a:effectLst>
                  <a:outerShdw blurRad="38100" dist="38100" dir="2700000" algn="tl">
                    <a:srgbClr val="000000">
                      <a:alpha val="43137"/>
                    </a:srgbClr>
                  </a:outerShdw>
                </a:effectLst>
                <a:latin typeface="Comic Sans MS" pitchFamily="66" charset="0"/>
              </a:rPr>
              <a:t>İndus</a:t>
            </a:r>
            <a: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t> Vadisi Medeniyeti Kültürü ı</a:t>
            </a: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effectLst>
                  <a:outerShdw blurRad="38100" dist="38100" dir="2700000" algn="tl">
                    <a:srgbClr val="000000">
                      <a:alpha val="43137"/>
                    </a:srgbClr>
                  </a:outerShdw>
                </a:effectLst>
              </a:rPr>
            </a:br>
            <a:br>
              <a:rPr lang="tr-TR" dirty="0">
                <a:effectLst>
                  <a:outerShdw blurRad="38100" dist="38100" dir="2700000" algn="tl">
                    <a:srgbClr val="000000">
                      <a:alpha val="43137"/>
                    </a:srgbClr>
                  </a:outerShdw>
                </a:effectLst>
              </a:rPr>
            </a:br>
            <a:br>
              <a:rPr lang="tr-TR" sz="1600" dirty="0">
                <a:solidFill>
                  <a:schemeClr val="tx1"/>
                </a:solidFill>
              </a:rPr>
            </a:br>
            <a:br>
              <a:rPr lang="tr-TR" sz="1600" dirty="0">
                <a:solidFill>
                  <a:schemeClr val="tx1"/>
                </a:solidFill>
              </a:rPr>
            </a:br>
            <a:br>
              <a:rPr lang="tr-TR" sz="1600" dirty="0">
                <a:solidFill>
                  <a:schemeClr val="tx1"/>
                </a:solidFill>
              </a:rPr>
            </a:br>
            <a:br>
              <a:rPr lang="tr-TR" sz="1600" dirty="0">
                <a:solidFill>
                  <a:schemeClr val="tx1"/>
                </a:solidFill>
              </a:rPr>
            </a:br>
            <a:endParaRPr lang="tr-TR" sz="1600" dirty="0">
              <a:solidFill>
                <a:schemeClr val="tx1"/>
              </a:solidFill>
            </a:endParaRPr>
          </a:p>
        </p:txBody>
      </p:sp>
      <p:sp>
        <p:nvSpPr>
          <p:cNvPr id="3" name="2 Alt Başlık"/>
          <p:cNvSpPr>
            <a:spLocks noGrp="1"/>
          </p:cNvSpPr>
          <p:nvPr>
            <p:ph type="subTitle" idx="1"/>
          </p:nvPr>
        </p:nvSpPr>
        <p:spPr>
          <a:xfrm>
            <a:off x="2339752" y="3573016"/>
            <a:ext cx="5976664"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Dini ritüeller bağlamında da </a:t>
            </a:r>
            <a:r>
              <a:rPr lang="tr-TR" dirty="0" err="1"/>
              <a:t>linga</a:t>
            </a:r>
            <a:r>
              <a:rPr lang="tr-TR" dirty="0"/>
              <a:t> ikonlarının üzerlerine süt, tereyağı gibi şeyler dökülüp etrafı çiçeklerle süslenerek saygı gösterilerek dini ibadet yerine getirmiş olunur. İndus şehirlerinde ulaşılan ve genellikle yükseklikleri 5 cm’den daha kısa olan geniş koni biçimindeki objelerin de </a:t>
            </a:r>
            <a:r>
              <a:rPr lang="tr-TR" dirty="0" err="1"/>
              <a:t>Şiva</a:t>
            </a:r>
            <a:r>
              <a:rPr lang="tr-TR" dirty="0"/>
              <a:t> inancıyla paralel bir biçimde gelişen </a:t>
            </a:r>
            <a:r>
              <a:rPr lang="tr-TR" dirty="0" err="1"/>
              <a:t>linga</a:t>
            </a:r>
            <a:r>
              <a:rPr lang="tr-TR" dirty="0"/>
              <a:t> tapınışının ilk örneklerini oluşturduğu düşünülmektedir. </a:t>
            </a:r>
          </a:p>
          <a:p>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201152490"/>
      </p:ext>
    </p:extLst>
  </p:cSld>
  <p:clrMapOvr>
    <a:masterClrMapping/>
  </p:clrMapOvr>
  <p:transition>
    <p:wheel spokes="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effectLst>
                  <a:outerShdw blurRad="38100" dist="38100" dir="2700000" algn="tl">
                    <a:srgbClr val="000000">
                      <a:alpha val="43137"/>
                    </a:srgbClr>
                  </a:outerShdw>
                </a:effectLst>
              </a:rPr>
              <a:t>İndus mühürleri üzerinde betimlenen hayvan figürlerinin başında tek boynuzlu boğa kabartmaları yer almaktadır. Yaban sığırı ya da boğası olarak anılan bu hayvanın bos </a:t>
            </a:r>
            <a:r>
              <a:rPr lang="tr-TR" dirty="0" err="1">
                <a:effectLst>
                  <a:outerShdw blurRad="38100" dist="38100" dir="2700000" algn="tl">
                    <a:srgbClr val="000000">
                      <a:alpha val="43137"/>
                    </a:srgbClr>
                  </a:outerShdw>
                </a:effectLst>
              </a:rPr>
              <a:t>primigenius</a:t>
            </a:r>
            <a:r>
              <a:rPr lang="tr-TR" dirty="0">
                <a:effectLst>
                  <a:outerShdw blurRad="38100" dist="38100" dir="2700000" algn="tl">
                    <a:srgbClr val="000000">
                      <a:alpha val="43137"/>
                    </a:srgbClr>
                  </a:outerShdw>
                </a:effectLst>
              </a:rPr>
              <a:t> ve bos </a:t>
            </a:r>
            <a:r>
              <a:rPr lang="tr-TR" dirty="0" err="1">
                <a:effectLst>
                  <a:outerShdw blurRad="38100" dist="38100" dir="2700000" algn="tl">
                    <a:srgbClr val="000000">
                      <a:alpha val="43137"/>
                    </a:srgbClr>
                  </a:outerShdw>
                </a:effectLst>
              </a:rPr>
              <a:t>namadicus</a:t>
            </a:r>
            <a:r>
              <a:rPr lang="tr-TR" dirty="0">
                <a:effectLst>
                  <a:outerShdw blurRad="38100" dist="38100" dir="2700000" algn="tl">
                    <a:srgbClr val="000000">
                      <a:alpha val="43137"/>
                    </a:srgbClr>
                  </a:outerShdw>
                </a:effectLst>
              </a:rPr>
              <a:t> olarak anılan iki farklı türünün tasvir edildiği görülmektedir. Ayrıca fil, manda, gergedan, timsah ve </a:t>
            </a:r>
            <a:r>
              <a:rPr lang="tr-TR" dirty="0" err="1">
                <a:effectLst>
                  <a:outerShdw blurRad="38100" dist="38100" dir="2700000" algn="tl">
                    <a:srgbClr val="000000">
                      <a:alpha val="43137"/>
                    </a:srgbClr>
                  </a:outerShdw>
                </a:effectLst>
              </a:rPr>
              <a:t>antromorfik</a:t>
            </a:r>
            <a:r>
              <a:rPr lang="tr-TR" dirty="0">
                <a:effectLst>
                  <a:outerShdw blurRad="38100" dist="38100" dir="2700000" algn="tl">
                    <a:srgbClr val="000000">
                      <a:alpha val="43137"/>
                    </a:srgbClr>
                  </a:outerShdw>
                </a:effectLst>
              </a:rPr>
              <a:t> fil-insan figürlerine rastlanılmaktadır. </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663572158"/>
      </p:ext>
    </p:extLst>
  </p:cSld>
  <p:clrMapOvr>
    <a:masterClrMapping/>
  </p:clrMapOvr>
  <p:transition>
    <p:wheel spokes="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Bu hayvanların önlerinde çoğunlukla yemliğe benzer ancak tam olarak anlaşılamayan nesneler bulunmaktadır. Bu görüntü hayvanların evcilleştirilmiş olabileceği ile ilgili yorumların yapılmasına sebep olmaktadır. </a:t>
            </a:r>
            <a:r>
              <a:rPr lang="tr-TR" dirty="0" err="1"/>
              <a:t>Harappa’daki</a:t>
            </a:r>
            <a:r>
              <a:rPr lang="tr-TR" dirty="0"/>
              <a:t> yaban tavşanı, boynuzlu hayvanlar ve vücudu tam olarak resmedilmemiş hayvan başlarının bulunduğu mühürlerin görünümleri, Sümer’deki kabartmalara benzemesi açısından oldukça dikkat çekicidir.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522886259"/>
      </p:ext>
    </p:extLst>
  </p:cSld>
  <p:clrMapOvr>
    <a:masterClrMapping/>
  </p:clrMapOvr>
  <p:transition>
    <p:wheel spokes="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Dini motiflerin ise zamanla kaybolmuş olabileceği üzerinde durulmaktadır. </a:t>
            </a:r>
            <a:r>
              <a:rPr lang="tr-TR" dirty="0" err="1"/>
              <a:t>Mohenco-Daro'da</a:t>
            </a:r>
            <a:r>
              <a:rPr lang="tr-TR" dirty="0"/>
              <a:t> bulunan yaklaşık 20 cm boyundaki rahip-kral ya da tanrı büstü ise bölgedeki dinsel hareketlilik hakkında birtakım ipuçları vermektedir. Büstün yüz kısmına bakıldığında, çok özenli bir biçimde işlenmiş sakal detayı dikkati çekmektedir, üst dudak tıraşlanmış ve saç arkada toplanmıştır.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72834963"/>
      </p:ext>
    </p:extLst>
  </p:cSld>
  <p:clrMapOvr>
    <a:masterClrMapping/>
  </p:clrMapOvr>
  <p:transition>
    <p:wheel spokes="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Geniş saç bandının ortasında yuvarlak bir süs vardır. Gözlerinin ise, aslında bir kabuk ile örtülü olduğu ve kısmen gizlenerek, dar bir şerit şeklinde tasarlandığı anlaşılmaktadır. Bazıları yarı kapalı bir biçimde tasarlanmış olan göz formunun, yoga yapan birini tasvir etmesi için kullanılmış olabileceğini ileri sürmektedir.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246156582"/>
      </p:ext>
    </p:extLst>
  </p:cSld>
  <p:clrMapOvr>
    <a:masterClrMapping/>
  </p:clrMapOvr>
  <p:transition>
    <p:wheel spokes="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
        <p:nvSpPr>
          <p:cNvPr id="8" name="AutoShape 10" descr="Ä°NDUS RAHÄ°P KRAL ile ilgili gÃ¶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1038" name="Picture 14" descr="INDUS KÄ°NG ile ilgili gÃ¶rsel sonucu"/>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bwMode="auto">
          <a:xfrm>
            <a:off x="2588260" y="1988840"/>
            <a:ext cx="3157856" cy="4480223"/>
          </a:xfrm>
          <a:prstGeom prst="rect">
            <a:avLst/>
          </a:prstGeom>
          <a:ln w="88900" cap="sq" cmpd="thickThin">
            <a:solidFill>
              <a:srgbClr val="000000"/>
            </a:solidFill>
            <a:prstDash val="solid"/>
            <a:miter lim="800000"/>
          </a:ln>
          <a:effectLst>
            <a:innerShdw blurRad="76200">
              <a:srgbClr val="000000"/>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1413829"/>
      </p:ext>
    </p:extLst>
  </p:cSld>
  <p:clrMapOvr>
    <a:masterClrMapping/>
  </p:clrMapOvr>
  <p:transition>
    <p:wheel spokes="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Son olarak kulaklarının hemen altında boynun her iki yanındaki boşluğun ise </a:t>
            </a:r>
            <a:r>
              <a:rPr lang="tr-TR" dirty="0" err="1"/>
              <a:t>birkolye</a:t>
            </a:r>
            <a:r>
              <a:rPr lang="tr-TR" dirty="0"/>
              <a:t> için tasarlandığı düşünülmektedir. Bu figürlerin daha sonraki benzer örnekleri, eski zaman </a:t>
            </a:r>
            <a:r>
              <a:rPr lang="tr-TR" dirty="0" err="1"/>
              <a:t>Sümerler’de</a:t>
            </a:r>
            <a:r>
              <a:rPr lang="tr-TR" dirty="0"/>
              <a:t> bulunmuştur. Heykelin üzerindeki yonca deseni ile süslü kıyafeti, üst göğüsten çapraz olarak düşer ve sağ omuzu açıkta bırakmaktadır.</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4030660368"/>
      </p:ext>
    </p:extLst>
  </p:cSld>
  <p:clrMapOvr>
    <a:masterClrMapping/>
  </p:clrMapOvr>
  <p:transition>
    <p:wheel spokes="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Yonca sembolü ilk olarak, Mısır, Girit ve Mezopotamya gibi medeniyetlerce kullanılmış, çeşitli tanrıları ve göksel varlıkları simgelemiştir. Ayrıca, </a:t>
            </a:r>
            <a:r>
              <a:rPr lang="tr-TR" dirty="0" err="1"/>
              <a:t>Harappa’daki</a:t>
            </a:r>
            <a:r>
              <a:rPr lang="tr-TR" dirty="0"/>
              <a:t> bazı kolyelerde, çanak-çömlekte ve bir kurban sunağında da yonca desenine rastlanılmıştır.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085519752"/>
      </p:ext>
    </p:extLst>
  </p:cSld>
  <p:clrMapOvr>
    <a:masterClrMapping/>
  </p:clrMapOvr>
  <p:transition>
    <p:wheel spokes="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Tipik </a:t>
            </a:r>
            <a:r>
              <a:rPr lang="tr-TR" dirty="0" err="1"/>
              <a:t>Harappa</a:t>
            </a:r>
            <a:r>
              <a:rPr lang="tr-TR" dirty="0"/>
              <a:t> mühürlerinde, boynuzlu, üç yüzlü tanrı betimlemeleri bulunmaktadır. Ayrıca geyik, antilop, gergedan, fil, kaplan ve manda resimleri de bulunmaktadır. Tanrı olduğu düşünülen figürlerin üzerinde bilezikler ve bazen de nazarlıklar bulunmaktadır. </a:t>
            </a:r>
            <a:endParaRPr lang="tr-TR" b="1" dirty="0"/>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3124985561"/>
      </p:ext>
    </p:extLst>
  </p:cSld>
  <p:clrMapOvr>
    <a:masterClrMapping/>
  </p:clrMapOvr>
  <p:transition>
    <p:wheel spokes="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a:t>Boğaya benzeyen figürün üzerinde tek bir boynuz yer almaktadır. John Marshall, bu figürü </a:t>
            </a:r>
            <a:r>
              <a:rPr lang="tr-TR" dirty="0" err="1"/>
              <a:t>Şiva’ya</a:t>
            </a:r>
            <a:r>
              <a:rPr lang="tr-TR" dirty="0"/>
              <a:t> benzetmekte, prototipi olabileceğini ifade etmektedir. Diğer bir mühürde ise, kutsal incir ağacının altında tek bir boynuzu olan bir tanrı figürü yer almaktadır. Önünde saygı göstermek için diz çöktüğü düşünülen ve </a:t>
            </a:r>
            <a:r>
              <a:rPr lang="tr-TR" dirty="0" err="1"/>
              <a:t>inanırlarını</a:t>
            </a:r>
            <a:r>
              <a:rPr lang="tr-TR" dirty="0"/>
              <a:t> temsil eden insan kabartmaları yer almaktadır. Bu figürlerin kollarında bilezikler bulunmakta ve uzun örülü saçlarının olduğu anlaşılmaktadır.</a:t>
            </a:r>
          </a:p>
          <a:p>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140282948"/>
      </p:ext>
    </p:extLst>
  </p:cSld>
  <p:clrMapOvr>
    <a:masterClrMapping/>
  </p:clrMapOvr>
  <p:transition>
    <p:wheel spokes="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ctr"/>
            <a:r>
              <a:rPr lang="tr-TR" dirty="0" err="1"/>
              <a:t>Mohenco-daro</a:t>
            </a:r>
            <a:r>
              <a:rPr lang="tr-TR" dirty="0"/>
              <a:t> ve </a:t>
            </a:r>
            <a:r>
              <a:rPr lang="tr-TR" dirty="0" err="1"/>
              <a:t>Harappa’dan</a:t>
            </a:r>
            <a:r>
              <a:rPr lang="tr-TR" dirty="0"/>
              <a:t> çıkartılmış çok sayıdaki </a:t>
            </a:r>
            <a:r>
              <a:rPr lang="tr-TR" dirty="0" err="1"/>
              <a:t>linga</a:t>
            </a:r>
            <a:r>
              <a:rPr lang="tr-TR" dirty="0"/>
              <a:t> biçimindeki taştan yapılmış nesneler ise, erken dönem </a:t>
            </a:r>
            <a:r>
              <a:rPr lang="tr-TR" dirty="0" err="1"/>
              <a:t>Şiva</a:t>
            </a:r>
            <a:r>
              <a:rPr lang="tr-TR" dirty="0"/>
              <a:t> inancı ile sıkça gündeme getirilen varsayımları destekler niteliktedir. Bugünkü Hindu inancında </a:t>
            </a:r>
            <a:r>
              <a:rPr lang="tr-TR" dirty="0" err="1"/>
              <a:t>linga</a:t>
            </a:r>
            <a:r>
              <a:rPr lang="tr-TR" dirty="0"/>
              <a:t>, tanrı </a:t>
            </a:r>
            <a:r>
              <a:rPr lang="tr-TR" dirty="0" err="1"/>
              <a:t>Şiva’nın</a:t>
            </a:r>
            <a:r>
              <a:rPr lang="tr-TR" dirty="0"/>
              <a:t> erkeklik organı olarak, verimlilik, bolluk ve bereketi simgelerken üremenin, çoğalmanın tanrısal boyuttaki karşılığı olarak düşünülmektedir.</a:t>
            </a:r>
            <a:endParaRPr lang="tr-TR" b="1" dirty="0">
              <a:effectLst>
                <a:outerShdw blurRad="38100" dist="38100" dir="2700000" algn="tl">
                  <a:srgbClr val="000000">
                    <a:alpha val="43137"/>
                  </a:srgbClr>
                </a:outerShdw>
              </a:effectLst>
            </a:endParaRPr>
          </a:p>
        </p:txBody>
      </p:sp>
      <p:sp>
        <p:nvSpPr>
          <p:cNvPr id="5" name="1 Başlık"/>
          <p:cNvSpPr txBox="1">
            <a:spLocks/>
          </p:cNvSpPr>
          <p:nvPr/>
        </p:nvSpPr>
        <p:spPr>
          <a:xfrm>
            <a:off x="611560" y="548680"/>
            <a:ext cx="7467600" cy="114300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tr-TR" sz="2800" b="0" i="0" u="none" strike="noStrike" kern="1200" cap="small" spc="0" normalizeH="0" baseline="0" noProof="0" dirty="0">
              <a:ln>
                <a:noFill/>
              </a:ln>
              <a:solidFill>
                <a:schemeClr val="accent2">
                  <a:lumMod val="75000"/>
                </a:schemeClr>
              </a:solidFill>
              <a:effectLst/>
              <a:uLnTx/>
              <a:uFillTx/>
              <a:latin typeface="+mj-lt"/>
              <a:ea typeface="+mj-ea"/>
              <a:cs typeface="+mj-cs"/>
            </a:endParaRPr>
          </a:p>
        </p:txBody>
      </p:sp>
      <p:sp>
        <p:nvSpPr>
          <p:cNvPr id="9" name="1 Başlık"/>
          <p:cNvSpPr>
            <a:spLocks noGrp="1"/>
          </p:cNvSpPr>
          <p:nvPr>
            <p:ph type="title"/>
          </p:nvPr>
        </p:nvSpPr>
        <p:spPr>
          <a:xfrm>
            <a:off x="755576" y="476672"/>
            <a:ext cx="7467600" cy="1143000"/>
          </a:xfrm>
        </p:spPr>
        <p:txBody>
          <a:bodyPr>
            <a:noAutofit/>
          </a:bodyPr>
          <a:lstStyle/>
          <a:p>
            <a:pPr algn="ctr"/>
            <a:r>
              <a:rPr lang="tr-TR" sz="3600" b="1" dirty="0">
                <a:solidFill>
                  <a:schemeClr val="accent2">
                    <a:lumMod val="75000"/>
                  </a:schemeClr>
                </a:solidFill>
              </a:rPr>
              <a:t>Hin 203 eskiçağ </a:t>
            </a:r>
            <a:r>
              <a:rPr lang="tr-TR" sz="3600" b="1" dirty="0" err="1">
                <a:solidFill>
                  <a:schemeClr val="accent2">
                    <a:lumMod val="75000"/>
                  </a:schemeClr>
                </a:solidFill>
              </a:rPr>
              <a:t>hint</a:t>
            </a:r>
            <a:r>
              <a:rPr lang="tr-TR" sz="3600" b="1" dirty="0">
                <a:solidFill>
                  <a:schemeClr val="accent2">
                    <a:lumMod val="75000"/>
                  </a:schemeClr>
                </a:solidFill>
              </a:rPr>
              <a:t> tarihi</a:t>
            </a:r>
          </a:p>
        </p:txBody>
      </p:sp>
    </p:spTree>
    <p:extLst>
      <p:ext uri="{BB962C8B-B14F-4D97-AF65-F5344CB8AC3E}">
        <p14:creationId xmlns:p14="http://schemas.microsoft.com/office/powerpoint/2010/main" val="236096789"/>
      </p:ext>
    </p:extLst>
  </p:cSld>
  <p:clrMapOvr>
    <a:masterClrMapping/>
  </p:clrMapOvr>
  <p:transition>
    <p:wheel spokes="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1253</TotalTime>
  <Words>634</Words>
  <Application>Microsoft Office PowerPoint</Application>
  <PresentationFormat>Ekran Gösterisi (4:3)</PresentationFormat>
  <Paragraphs>40</Paragraphs>
  <Slides>12</Slides>
  <Notes>12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Calibri</vt:lpstr>
      <vt:lpstr>Century Schoolbook</vt:lpstr>
      <vt:lpstr>Comic Sans MS</vt:lpstr>
      <vt:lpstr>Wingdings</vt:lpstr>
      <vt:lpstr>Wingdings 2</vt:lpstr>
      <vt:lpstr>Oriel</vt:lpstr>
      <vt:lpstr>                     HİN 203 Eskiçağ Hint tarihi  6. hafta   İndus Vadisi Medeniyeti Kültürü ı       </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lpstr>Hin 203 eskiçağ hint tarihi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115</cp:revision>
  <dcterms:created xsi:type="dcterms:W3CDTF">2014-11-21T09:52:05Z</dcterms:created>
  <dcterms:modified xsi:type="dcterms:W3CDTF">2020-02-26T17:18:43Z</dcterms:modified>
</cp:coreProperties>
</file>