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06.12.2015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06.12.2015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06.12.2015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06.12.2015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06.12.2015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06.12.2015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06.12.2015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06.12.2015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06.12.2015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06.12.2015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06.12.2015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06.12.2015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4291"/>
            <a:ext cx="7772400" cy="1571635"/>
          </a:xfrm>
        </p:spPr>
        <p:txBody>
          <a:bodyPr>
            <a:normAutofit fontScale="90000"/>
          </a:bodyPr>
          <a:lstStyle/>
          <a:p>
            <a:r>
              <a:rPr lang="tr-TR" b="1" dirty="0" err="1" smtClean="0"/>
              <a:t>Kur’ân’ın</a:t>
            </a:r>
            <a:r>
              <a:rPr lang="tr-TR" b="1" dirty="0" smtClean="0"/>
              <a:t> Müslüman Geleneğindeki İşlevinin   Anlaşılması Sorunu</a:t>
            </a:r>
            <a:br>
              <a:rPr lang="tr-TR" b="1" dirty="0" smtClean="0"/>
            </a:br>
            <a:r>
              <a:rPr lang="tr-TR" sz="2700" b="1" dirty="0" err="1" smtClean="0"/>
              <a:t>Nisâ</a:t>
            </a:r>
            <a:r>
              <a:rPr lang="tr-TR" sz="2700" b="1" dirty="0" smtClean="0"/>
              <a:t> 59</a:t>
            </a:r>
            <a:endParaRPr lang="tr-TR" sz="2700" dirty="0"/>
          </a:p>
        </p:txBody>
      </p:sp>
      <p:sp>
        <p:nvSpPr>
          <p:cNvPr id="3" name="2 Alt Başlık"/>
          <p:cNvSpPr>
            <a:spLocks noGrp="1"/>
          </p:cNvSpPr>
          <p:nvPr>
            <p:ph type="subTitle" idx="1"/>
          </p:nvPr>
        </p:nvSpPr>
        <p:spPr>
          <a:xfrm>
            <a:off x="357158" y="1928802"/>
            <a:ext cx="8429684" cy="4500594"/>
          </a:xfrm>
        </p:spPr>
        <p:txBody>
          <a:bodyPr>
            <a:normAutofit lnSpcReduction="10000"/>
          </a:bodyPr>
          <a:lstStyle/>
          <a:p>
            <a:r>
              <a:rPr lang="ar-SA" dirty="0" smtClean="0">
                <a:solidFill>
                  <a:schemeClr val="tx2">
                    <a:lumMod val="50000"/>
                  </a:schemeClr>
                </a:solidFill>
              </a:rPr>
              <a:t>يَٓا اَيُّهَا الَّذ۪ينَ اٰمَنُٓوا اَط۪يعُوا اللّٰهَ وَاَط۪يعُوا الرَّسُولَ وَاُو۬لِي الْاَمْرِ مِنْكُمْۚ فَاِنْ تَنَازَعْتُمْ ف۪ي شَيْءٍ فَرُدُّوهُ اِلَى اللّٰهِ وَالرَّسُولِ اِنْ كُنْتُمْ تُؤْمِنُونَ بِاللّٰهِ وَالْيَوْمِ الْاٰخِرِۜ ذٰلِكَ خَيْرٌ وَاَحْسَنُ تَأْو۪يلًا۟</a:t>
            </a:r>
            <a:endParaRPr lang="tr-TR" i="1" dirty="0" smtClean="0">
              <a:solidFill>
                <a:schemeClr val="tx2">
                  <a:lumMod val="50000"/>
                </a:schemeClr>
              </a:solidFill>
            </a:endParaRPr>
          </a:p>
          <a:p>
            <a:r>
              <a:rPr lang="tr-TR" i="1" dirty="0" smtClean="0">
                <a:solidFill>
                  <a:schemeClr val="tx2">
                    <a:lumMod val="50000"/>
                  </a:schemeClr>
                </a:solidFill>
              </a:rPr>
              <a:t>“Ey inananlar, Allah’a, resulüne ve içinizden emir sahiplerine (yetkililere) itaat edin. Eğer bir konuda anlaşmazlığa düşerseniz-Allaha ve </a:t>
            </a:r>
            <a:r>
              <a:rPr lang="tr-TR" i="1" dirty="0" err="1" smtClean="0">
                <a:solidFill>
                  <a:schemeClr val="tx2">
                    <a:lumMod val="50000"/>
                  </a:schemeClr>
                </a:solidFill>
              </a:rPr>
              <a:t>ahirete</a:t>
            </a:r>
            <a:r>
              <a:rPr lang="tr-TR" i="1" dirty="0" smtClean="0">
                <a:solidFill>
                  <a:schemeClr val="tx2">
                    <a:lumMod val="50000"/>
                  </a:schemeClr>
                </a:solidFill>
              </a:rPr>
              <a:t> gerçekten inanıyorsanız- konuyu Allaha ve resulüne götürün. Bu, hem hayırlı hem de sonucu bakımından daha güzeldir.” </a:t>
            </a:r>
            <a:endParaRPr lang="tr-TR" dirty="0" smtClean="0">
              <a:solidFill>
                <a:schemeClr val="tx2">
                  <a:lumMod val="50000"/>
                </a:schemeClr>
              </a:solidFill>
            </a:endParaRPr>
          </a:p>
          <a:p>
            <a:endParaRPr lang="tr-TR" dirty="0">
              <a:solidFill>
                <a:schemeClr val="tx2">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Ulu’l</a:t>
            </a:r>
            <a:r>
              <a:rPr lang="tr-TR" dirty="0" smtClean="0"/>
              <a:t>-</a:t>
            </a:r>
            <a:r>
              <a:rPr lang="tr-TR" dirty="0" err="1" smtClean="0"/>
              <a:t>emr</a:t>
            </a:r>
            <a:r>
              <a:rPr lang="tr-TR" dirty="0" smtClean="0"/>
              <a:t> Kimlerdir?</a:t>
            </a:r>
            <a:endParaRPr lang="tr-TR" dirty="0"/>
          </a:p>
        </p:txBody>
      </p:sp>
      <p:sp>
        <p:nvSpPr>
          <p:cNvPr id="3" name="2 İçerik Yer Tutucusu"/>
          <p:cNvSpPr>
            <a:spLocks noGrp="1"/>
          </p:cNvSpPr>
          <p:nvPr>
            <p:ph idx="1"/>
          </p:nvPr>
        </p:nvSpPr>
        <p:spPr/>
        <p:txBody>
          <a:bodyPr>
            <a:normAutofit fontScale="92500" lnSpcReduction="10000"/>
          </a:bodyPr>
          <a:lstStyle/>
          <a:p>
            <a:pPr lvl="0"/>
            <a:r>
              <a:rPr lang="tr-TR" dirty="0" err="1" smtClean="0">
                <a:solidFill>
                  <a:schemeClr val="tx2">
                    <a:lumMod val="50000"/>
                  </a:schemeClr>
                </a:solidFill>
              </a:rPr>
              <a:t>Ululemr</a:t>
            </a:r>
            <a:r>
              <a:rPr lang="tr-TR" dirty="0" smtClean="0">
                <a:solidFill>
                  <a:schemeClr val="tx2">
                    <a:lumMod val="50000"/>
                  </a:schemeClr>
                </a:solidFill>
              </a:rPr>
              <a:t>, devlet başkanları, imamlar, sultanlar, valiler, yöneticiler, kumandanlar ve yargıçlardır.</a:t>
            </a:r>
          </a:p>
          <a:p>
            <a:pPr lvl="0"/>
            <a:r>
              <a:rPr lang="tr-TR" dirty="0" smtClean="0">
                <a:solidFill>
                  <a:schemeClr val="tx2">
                    <a:lumMod val="50000"/>
                  </a:schemeClr>
                </a:solidFill>
              </a:rPr>
              <a:t>Alimler, fakihler ve düşünürlerdir. Yani anlayış ve kavrayış düzeyleri yüksek insanlardır.</a:t>
            </a:r>
          </a:p>
          <a:p>
            <a:pPr lvl="0"/>
            <a:r>
              <a:rPr lang="tr-TR" dirty="0" err="1" smtClean="0">
                <a:solidFill>
                  <a:schemeClr val="tx2">
                    <a:lumMod val="50000"/>
                  </a:schemeClr>
                </a:solidFill>
              </a:rPr>
              <a:t>Hz.Peygamberin</a:t>
            </a:r>
            <a:r>
              <a:rPr lang="tr-TR" dirty="0" smtClean="0">
                <a:solidFill>
                  <a:schemeClr val="tx2">
                    <a:lumMod val="50000"/>
                  </a:schemeClr>
                </a:solidFill>
              </a:rPr>
              <a:t> gönderdiği </a:t>
            </a:r>
            <a:r>
              <a:rPr lang="tr-TR" dirty="0" err="1" smtClean="0">
                <a:solidFill>
                  <a:schemeClr val="tx2">
                    <a:lumMod val="50000"/>
                  </a:schemeClr>
                </a:solidFill>
              </a:rPr>
              <a:t>seriyye</a:t>
            </a:r>
            <a:r>
              <a:rPr lang="tr-TR" dirty="0" smtClean="0">
                <a:solidFill>
                  <a:schemeClr val="tx2">
                    <a:lumMod val="50000"/>
                  </a:schemeClr>
                </a:solidFill>
              </a:rPr>
              <a:t> komutanlarıdır.</a:t>
            </a:r>
          </a:p>
          <a:p>
            <a:r>
              <a:rPr lang="tr-TR" dirty="0" err="1" smtClean="0">
                <a:solidFill>
                  <a:schemeClr val="tx2">
                    <a:lumMod val="50000"/>
                  </a:schemeClr>
                </a:solidFill>
              </a:rPr>
              <a:t>Hz.Peygamberin</a:t>
            </a:r>
            <a:r>
              <a:rPr lang="tr-TR" dirty="0" smtClean="0">
                <a:solidFill>
                  <a:schemeClr val="tx2">
                    <a:lumMod val="50000"/>
                  </a:schemeClr>
                </a:solidFill>
              </a:rPr>
              <a:t> ashabıdır.</a:t>
            </a:r>
          </a:p>
          <a:p>
            <a:r>
              <a:rPr lang="tr-TR" dirty="0" smtClean="0">
                <a:solidFill>
                  <a:srgbClr val="FF0000"/>
                </a:solidFill>
              </a:rPr>
              <a:t>Yukarıdaki bilgiler tabiin müfessirlerinden gelen haberlere dayanır.</a:t>
            </a:r>
            <a:endParaRPr lang="tr-TR"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Ulu’l</a:t>
            </a:r>
            <a:r>
              <a:rPr lang="tr-TR" dirty="0" smtClean="0"/>
              <a:t>-</a:t>
            </a:r>
            <a:r>
              <a:rPr lang="tr-TR" dirty="0" err="1" smtClean="0"/>
              <a:t>emr</a:t>
            </a:r>
            <a:r>
              <a:rPr lang="tr-TR" dirty="0" smtClean="0"/>
              <a:t> Kimlerdir?</a:t>
            </a:r>
            <a:endParaRPr lang="tr-TR" dirty="0"/>
          </a:p>
        </p:txBody>
      </p:sp>
      <p:sp>
        <p:nvSpPr>
          <p:cNvPr id="3" name="2 İçerik Yer Tutucusu"/>
          <p:cNvSpPr>
            <a:spLocks noGrp="1"/>
          </p:cNvSpPr>
          <p:nvPr>
            <p:ph idx="1"/>
          </p:nvPr>
        </p:nvSpPr>
        <p:spPr/>
        <p:txBody>
          <a:bodyPr/>
          <a:lstStyle/>
          <a:p>
            <a:endParaRPr lang="tr-TR" dirty="0" smtClean="0">
              <a:solidFill>
                <a:schemeClr val="tx2">
                  <a:lumMod val="50000"/>
                </a:schemeClr>
              </a:solidFill>
            </a:endParaRPr>
          </a:p>
          <a:p>
            <a:r>
              <a:rPr lang="tr-TR" dirty="0" smtClean="0">
                <a:solidFill>
                  <a:schemeClr val="tx2">
                    <a:lumMod val="50000"/>
                  </a:schemeClr>
                </a:solidFill>
              </a:rPr>
              <a:t>İlgili ayetteki “</a:t>
            </a:r>
            <a:r>
              <a:rPr lang="tr-TR" dirty="0" err="1" smtClean="0">
                <a:solidFill>
                  <a:schemeClr val="tx2">
                    <a:lumMod val="50000"/>
                  </a:schemeClr>
                </a:solidFill>
              </a:rPr>
              <a:t>ululemr</a:t>
            </a:r>
            <a:r>
              <a:rPr lang="tr-TR" dirty="0" smtClean="0">
                <a:solidFill>
                  <a:schemeClr val="tx2">
                    <a:lumMod val="50000"/>
                  </a:schemeClr>
                </a:solidFill>
              </a:rPr>
              <a:t>” tabirinden </a:t>
            </a:r>
            <a:r>
              <a:rPr lang="tr-TR" dirty="0" err="1" smtClean="0">
                <a:solidFill>
                  <a:schemeClr val="tx2">
                    <a:lumMod val="50000"/>
                  </a:schemeClr>
                </a:solidFill>
              </a:rPr>
              <a:t>Hz.Peygamberin</a:t>
            </a:r>
            <a:r>
              <a:rPr lang="tr-TR" dirty="0" smtClean="0">
                <a:solidFill>
                  <a:schemeClr val="tx2">
                    <a:lumMod val="50000"/>
                  </a:schemeClr>
                </a:solidFill>
              </a:rPr>
              <a:t>, güvenliğe ilişkin ve askerî konularda yetkili kıldığı amir ve kumandanlar anlaşılmalıdır.</a:t>
            </a:r>
          </a:p>
          <a:p>
            <a:r>
              <a:rPr lang="tr-TR" dirty="0" err="1" smtClean="0">
                <a:solidFill>
                  <a:srgbClr val="FF0000"/>
                </a:solidFill>
              </a:rPr>
              <a:t>Sebeb</a:t>
            </a:r>
            <a:r>
              <a:rPr lang="tr-TR" dirty="0" smtClean="0">
                <a:solidFill>
                  <a:srgbClr val="FF0000"/>
                </a:solidFill>
              </a:rPr>
              <a:t>-i </a:t>
            </a:r>
            <a:r>
              <a:rPr lang="tr-TR" dirty="0" err="1" smtClean="0">
                <a:solidFill>
                  <a:srgbClr val="FF0000"/>
                </a:solidFill>
              </a:rPr>
              <a:t>Nüzûl</a:t>
            </a:r>
            <a:r>
              <a:rPr lang="tr-TR" dirty="0" smtClean="0">
                <a:solidFill>
                  <a:srgbClr val="FF0000"/>
                </a:solidFill>
              </a:rPr>
              <a:t> bilgisine dayanıldığında</a:t>
            </a:r>
            <a:endParaRPr lang="tr-TR"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Ulu’l</a:t>
            </a:r>
            <a:r>
              <a:rPr lang="tr-TR" dirty="0" smtClean="0"/>
              <a:t>-</a:t>
            </a:r>
            <a:r>
              <a:rPr lang="tr-TR" dirty="0" err="1" smtClean="0"/>
              <a:t>emr</a:t>
            </a:r>
            <a:r>
              <a:rPr lang="tr-TR" dirty="0" smtClean="0"/>
              <a:t> Kimlerdir?</a:t>
            </a:r>
            <a:endParaRPr lang="tr-TR" dirty="0"/>
          </a:p>
        </p:txBody>
      </p:sp>
      <p:sp>
        <p:nvSpPr>
          <p:cNvPr id="3" name="2 İçerik Yer Tutucusu"/>
          <p:cNvSpPr>
            <a:spLocks noGrp="1"/>
          </p:cNvSpPr>
          <p:nvPr>
            <p:ph idx="1"/>
          </p:nvPr>
        </p:nvSpPr>
        <p:spPr/>
        <p:txBody>
          <a:bodyPr>
            <a:normAutofit fontScale="92500"/>
          </a:bodyPr>
          <a:lstStyle/>
          <a:p>
            <a:r>
              <a:rPr lang="ar-SA" dirty="0" smtClean="0"/>
              <a:t>وَاِذَا جَٓاءَهُمْ اَمْرٌ مِنَ الْاَمْنِ اَوِ الْخَوْفِ اَذَاعُوا بِه۪ۜ وَلَوْ رَدُّوهُ اِلَى الرَّسُولِ وَاِلٰٓى اُو۬لِي الْاَمْرِ مِنْهُمْ لَعَلِمَهُ الَّذ۪ينَ يَسْتَنْبِطُونَهُ مِنْهُمْۜ </a:t>
            </a:r>
            <a:endParaRPr lang="tr-TR" dirty="0" smtClean="0"/>
          </a:p>
          <a:p>
            <a:pPr algn="just"/>
            <a:r>
              <a:rPr lang="tr-TR" i="1" dirty="0" smtClean="0">
                <a:solidFill>
                  <a:schemeClr val="tx2">
                    <a:lumMod val="50000"/>
                  </a:schemeClr>
                </a:solidFill>
              </a:rPr>
              <a:t>onlar savaş veya barış ile ilgili herhangi bir [gizli] konuda bilgi sahibi olduklarında onu dışarıya yayarlar; halbuki onu Peygamber'e ve müminler arasından kendilerine otorite e-</a:t>
            </a:r>
            <a:r>
              <a:rPr lang="tr-TR" i="1" dirty="0" err="1" smtClean="0">
                <a:solidFill>
                  <a:schemeClr val="tx2">
                    <a:lumMod val="50000"/>
                  </a:schemeClr>
                </a:solidFill>
              </a:rPr>
              <a:t>manet</a:t>
            </a:r>
            <a:r>
              <a:rPr lang="tr-TR" i="1" dirty="0" smtClean="0">
                <a:solidFill>
                  <a:schemeClr val="tx2">
                    <a:lumMod val="50000"/>
                  </a:schemeClr>
                </a:solidFill>
              </a:rPr>
              <a:t> edilmiş olanlara </a:t>
            </a:r>
            <a:r>
              <a:rPr lang="tr-TR" i="1" dirty="0" err="1" smtClean="0">
                <a:solidFill>
                  <a:schemeClr val="tx2">
                    <a:lumMod val="50000"/>
                  </a:schemeClr>
                </a:solidFill>
              </a:rPr>
              <a:t>arzetmiş</a:t>
            </a:r>
            <a:r>
              <a:rPr lang="tr-TR" i="1" dirty="0" smtClean="0">
                <a:solidFill>
                  <a:schemeClr val="tx2">
                    <a:lumMod val="50000"/>
                  </a:schemeClr>
                </a:solidFill>
              </a:rPr>
              <a:t> olsalardı, gizli bilgiler elde etmekle uğraşanlar onu[</a:t>
            </a:r>
            <a:r>
              <a:rPr lang="tr-TR" i="1" dirty="0" err="1" smtClean="0">
                <a:solidFill>
                  <a:schemeClr val="tx2">
                    <a:lumMod val="50000"/>
                  </a:schemeClr>
                </a:solidFill>
              </a:rPr>
              <a:t>nla</a:t>
            </a:r>
            <a:r>
              <a:rPr lang="tr-TR" i="1" dirty="0" smtClean="0">
                <a:solidFill>
                  <a:schemeClr val="tx2">
                    <a:lumMod val="50000"/>
                  </a:schemeClr>
                </a:solidFill>
              </a:rPr>
              <a:t> ilgili olarak ne yapılması gerektiğini] mutlaka bilirlerdi. </a:t>
            </a:r>
            <a:r>
              <a:rPr lang="tr-TR" b="1" dirty="0" smtClean="0">
                <a:solidFill>
                  <a:schemeClr val="tx2">
                    <a:lumMod val="50000"/>
                  </a:schemeClr>
                </a:solidFill>
              </a:rPr>
              <a:t>(</a:t>
            </a:r>
            <a:r>
              <a:rPr lang="tr-TR" b="1" dirty="0" err="1" smtClean="0">
                <a:solidFill>
                  <a:schemeClr val="tx2">
                    <a:lumMod val="50000"/>
                  </a:schemeClr>
                </a:solidFill>
              </a:rPr>
              <a:t>Nisâ</a:t>
            </a:r>
            <a:r>
              <a:rPr lang="tr-TR" b="1" dirty="0" smtClean="0">
                <a:solidFill>
                  <a:schemeClr val="tx2">
                    <a:lumMod val="50000"/>
                  </a:schemeClr>
                </a:solidFill>
              </a:rPr>
              <a:t> 83)</a:t>
            </a:r>
            <a:endParaRPr lang="tr-TR" b="1" dirty="0">
              <a:solidFill>
                <a:schemeClr val="tx2">
                  <a:lumMod val="5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İtaat Nedir?</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solidFill>
                  <a:schemeClr val="tx2">
                    <a:lumMod val="50000"/>
                  </a:schemeClr>
                </a:solidFill>
              </a:rPr>
              <a:t>İtaat güç sahibine olur. Güç yoksa </a:t>
            </a:r>
            <a:r>
              <a:rPr lang="tr-TR" dirty="0" err="1" smtClean="0">
                <a:solidFill>
                  <a:schemeClr val="tx2">
                    <a:lumMod val="50000"/>
                  </a:schemeClr>
                </a:solidFill>
              </a:rPr>
              <a:t>itaattan</a:t>
            </a:r>
            <a:r>
              <a:rPr lang="tr-TR" dirty="0" smtClean="0">
                <a:solidFill>
                  <a:schemeClr val="tx2">
                    <a:lumMod val="50000"/>
                  </a:schemeClr>
                </a:solidFill>
              </a:rPr>
              <a:t> söz edilemez.</a:t>
            </a:r>
          </a:p>
          <a:p>
            <a:r>
              <a:rPr lang="tr-TR" dirty="0" smtClean="0">
                <a:solidFill>
                  <a:schemeClr val="tx2">
                    <a:lumMod val="50000"/>
                  </a:schemeClr>
                </a:solidFill>
              </a:rPr>
              <a:t> Komutan yetkisini ve gücünü kendisini tayin eden güçten alır. O, emretme mevkiindedir. Ve emrine itaat gerekir. </a:t>
            </a:r>
          </a:p>
          <a:p>
            <a:r>
              <a:rPr lang="tr-TR" dirty="0" smtClean="0">
                <a:solidFill>
                  <a:schemeClr val="tx2">
                    <a:lumMod val="50000"/>
                  </a:schemeClr>
                </a:solidFill>
              </a:rPr>
              <a:t>Alimlerin ve fakihlerin sözlerinin tartışmaya her zaman açık olduğu aşikardır. Çünkü onların yaptırım güçleri yoktur. Onlar, sözlerinin dışına çıkıldığında cezalandırma yetkisine sahip değillerdir. Bu da göstermektedir ki ayetteki “</a:t>
            </a:r>
            <a:r>
              <a:rPr lang="tr-TR" dirty="0" err="1" smtClean="0">
                <a:solidFill>
                  <a:schemeClr val="tx2">
                    <a:lumMod val="50000"/>
                  </a:schemeClr>
                </a:solidFill>
              </a:rPr>
              <a:t>ululemr</a:t>
            </a:r>
            <a:r>
              <a:rPr lang="tr-TR" dirty="0" smtClean="0">
                <a:solidFill>
                  <a:schemeClr val="tx2">
                    <a:lumMod val="50000"/>
                  </a:schemeClr>
                </a:solidFill>
              </a:rPr>
              <a:t>”, yetkisini siyasal erkten alan ve cezalandırma gücü olan yetkili ve sorumlulardır.</a:t>
            </a:r>
          </a:p>
          <a:p>
            <a:endParaRPr lang="tr-TR" dirty="0">
              <a:solidFill>
                <a:schemeClr val="tx2">
                  <a:lumMod val="50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Nisa 59.Ayetin Konusu Nedir?</a:t>
            </a:r>
            <a:endParaRPr lang="tr-TR" dirty="0"/>
          </a:p>
        </p:txBody>
      </p:sp>
      <p:sp>
        <p:nvSpPr>
          <p:cNvPr id="3" name="2 İçerik Yer Tutucusu"/>
          <p:cNvSpPr>
            <a:spLocks noGrp="1"/>
          </p:cNvSpPr>
          <p:nvPr>
            <p:ph idx="1"/>
          </p:nvPr>
        </p:nvSpPr>
        <p:spPr/>
        <p:txBody>
          <a:bodyPr/>
          <a:lstStyle/>
          <a:p>
            <a:endParaRPr lang="tr-TR" dirty="0" smtClean="0"/>
          </a:p>
          <a:p>
            <a:pPr>
              <a:buNone/>
            </a:pPr>
            <a:r>
              <a:rPr lang="tr-TR" dirty="0" smtClean="0"/>
              <a:t>              </a:t>
            </a:r>
            <a:br>
              <a:rPr lang="tr-TR" dirty="0" smtClean="0"/>
            </a:br>
            <a:r>
              <a:rPr lang="tr-TR" dirty="0" smtClean="0"/>
              <a:t>          </a:t>
            </a:r>
            <a:r>
              <a:rPr lang="tr-TR" dirty="0" smtClean="0">
                <a:solidFill>
                  <a:schemeClr val="tx2">
                    <a:lumMod val="50000"/>
                  </a:schemeClr>
                </a:solidFill>
              </a:rPr>
              <a:t>Konunun dinî olmadığı,</a:t>
            </a:r>
          </a:p>
          <a:p>
            <a:pPr>
              <a:buNone/>
            </a:pPr>
            <a:r>
              <a:rPr lang="tr-TR" dirty="0" smtClean="0">
                <a:solidFill>
                  <a:schemeClr val="tx2">
                    <a:lumMod val="50000"/>
                  </a:schemeClr>
                </a:solidFill>
              </a:rPr>
              <a:t>              Siyasî ve askerî olduğu</a:t>
            </a:r>
          </a:p>
          <a:p>
            <a:pPr>
              <a:buNone/>
            </a:pPr>
            <a:r>
              <a:rPr lang="tr-TR" dirty="0" smtClean="0">
                <a:solidFill>
                  <a:schemeClr val="tx2">
                    <a:lumMod val="50000"/>
                  </a:schemeClr>
                </a:solidFill>
              </a:rPr>
              <a:t>                                       </a:t>
            </a:r>
            <a:r>
              <a:rPr lang="tr-TR" dirty="0" smtClean="0">
                <a:solidFill>
                  <a:srgbClr val="FF0000"/>
                </a:solidFill>
              </a:rPr>
              <a:t>anlaşılmaktadır</a:t>
            </a:r>
            <a:r>
              <a:rPr lang="tr-TR" dirty="0" smtClean="0">
                <a:solidFill>
                  <a:schemeClr val="tx2">
                    <a:lumMod val="50000"/>
                  </a:schemeClr>
                </a:solidFill>
              </a:rPr>
              <a:t>.</a:t>
            </a:r>
            <a:endParaRPr lang="tr-TR" dirty="0">
              <a:solidFill>
                <a:schemeClr val="tx2">
                  <a:lumMod val="50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Kur’an</a:t>
            </a:r>
            <a:r>
              <a:rPr lang="tr-TR" dirty="0" smtClean="0"/>
              <a:t> Tasavvuru’nda Kırılma</a:t>
            </a:r>
            <a:endParaRPr lang="tr-TR" dirty="0"/>
          </a:p>
        </p:txBody>
      </p:sp>
      <p:sp>
        <p:nvSpPr>
          <p:cNvPr id="3" name="2 İçerik Yer Tutucusu"/>
          <p:cNvSpPr>
            <a:spLocks noGrp="1"/>
          </p:cNvSpPr>
          <p:nvPr>
            <p:ph idx="1"/>
          </p:nvPr>
        </p:nvSpPr>
        <p:spPr/>
        <p:txBody>
          <a:bodyPr/>
          <a:lstStyle/>
          <a:p>
            <a:pPr>
              <a:buNone/>
            </a:pPr>
            <a:endParaRPr lang="tr-TR" dirty="0" smtClean="0"/>
          </a:p>
          <a:p>
            <a:r>
              <a:rPr lang="tr-TR" dirty="0" smtClean="0"/>
              <a:t>    </a:t>
            </a:r>
            <a:r>
              <a:rPr lang="tr-TR" dirty="0" smtClean="0">
                <a:solidFill>
                  <a:schemeClr val="tx2">
                    <a:lumMod val="50000"/>
                  </a:schemeClr>
                </a:solidFill>
              </a:rPr>
              <a:t>Allah → </a:t>
            </a:r>
            <a:r>
              <a:rPr lang="tr-TR" dirty="0" err="1" smtClean="0">
                <a:solidFill>
                  <a:schemeClr val="tx2">
                    <a:lumMod val="50000"/>
                  </a:schemeClr>
                </a:solidFill>
              </a:rPr>
              <a:t>Kur’an</a:t>
            </a:r>
            <a:endParaRPr lang="tr-TR" dirty="0" smtClean="0">
              <a:solidFill>
                <a:schemeClr val="tx2">
                  <a:lumMod val="50000"/>
                </a:schemeClr>
              </a:solidFill>
            </a:endParaRPr>
          </a:p>
          <a:p>
            <a:endParaRPr lang="tr-TR" dirty="0" smtClean="0">
              <a:solidFill>
                <a:schemeClr val="tx2">
                  <a:lumMod val="50000"/>
                </a:schemeClr>
              </a:solidFill>
            </a:endParaRPr>
          </a:p>
          <a:p>
            <a:r>
              <a:rPr lang="tr-TR" dirty="0" smtClean="0">
                <a:solidFill>
                  <a:schemeClr val="tx2">
                    <a:lumMod val="50000"/>
                  </a:schemeClr>
                </a:solidFill>
              </a:rPr>
              <a:t>    Er-</a:t>
            </a:r>
            <a:r>
              <a:rPr lang="tr-TR" dirty="0" err="1" smtClean="0">
                <a:solidFill>
                  <a:schemeClr val="tx2">
                    <a:lumMod val="50000"/>
                  </a:schemeClr>
                </a:solidFill>
              </a:rPr>
              <a:t>Rasûl</a:t>
            </a:r>
            <a:r>
              <a:rPr lang="tr-TR" dirty="0" smtClean="0">
                <a:solidFill>
                  <a:schemeClr val="tx2">
                    <a:lumMod val="50000"/>
                  </a:schemeClr>
                </a:solidFill>
              </a:rPr>
              <a:t> → Sünnet</a:t>
            </a:r>
          </a:p>
          <a:p>
            <a:r>
              <a:rPr lang="tr-TR" dirty="0" smtClean="0">
                <a:solidFill>
                  <a:schemeClr val="tx2">
                    <a:lumMod val="50000"/>
                  </a:schemeClr>
                </a:solidFill>
              </a:rPr>
              <a:t>    </a:t>
            </a:r>
            <a:r>
              <a:rPr lang="tr-TR" dirty="0" smtClean="0"/>
              <a:t>                  </a:t>
            </a:r>
          </a:p>
          <a:p>
            <a:r>
              <a:rPr lang="tr-TR" dirty="0" smtClean="0">
                <a:solidFill>
                  <a:srgbClr val="FF0000"/>
                </a:solidFill>
              </a:rPr>
              <a:t>                        olarak tefsir edilmiş.</a:t>
            </a:r>
            <a:endParaRPr lang="tr-TR"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142844" y="357166"/>
            <a:ext cx="8786874" cy="6286544"/>
          </a:xfrm>
        </p:spPr>
        <p:txBody>
          <a:bodyPr>
            <a:noAutofit/>
          </a:bodyPr>
          <a:lstStyle/>
          <a:p>
            <a:r>
              <a:rPr lang="tr-TR" sz="2600" dirty="0" smtClean="0"/>
              <a:t>Adalet, hakkaniyet, insana saygı, kötülüğe karşı iyilikle karşılık verme, bağışlama, hoşgörü, insanî arınmışlık, özeleştiriyi terk etmeyen benliklerin oluşmasını amaçlama, ebediyete uzanan bir hayat derinliğine sahip oluş, Tanrılı bir dünya, Peygamberli bir yaşam, bozgunculuk yerine ıslah, yıkıcılık yerine yapıcılık, savaş yerine barış, çatışma yerine uzlaşma, yeryüzünün maddi ve manevî değerlerinin ölçülü tüketimi ve paylaşımı, özgürlük, zorlama yerine tanıtım, iffet, nezaket, işleri en güzel bir biçimde yapma, yani kaliteli hizmet, kaliteli ürün, nefretin yerine sevginin büyütülmesi, darda olana, yetime, yoksula yardım, insanca bir yaşam standardı amacı, ritüellerle benliğin geliştirilmesi, bilgiye, bilime ve düşünceye değer verme, kaos yerine düzen , yalan yerine doğruluk, iftiradan kaçınma, insanları ayıplamama, çekiştirmeme, doğru haberin peşinde olma, böbürlenmeme, alçakgönüllülük, insanlığın ortak sorunlarını sahiplenme, tarih bilincine sahip olma. </a:t>
            </a:r>
          </a:p>
          <a:p>
            <a:endParaRPr lang="tr-TR" sz="2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85728"/>
            <a:ext cx="8229600" cy="357190"/>
          </a:xfrm>
        </p:spPr>
        <p:txBody>
          <a:bodyPr>
            <a:normAutofit fontScale="90000"/>
          </a:bodyPr>
          <a:lstStyle/>
          <a:p>
            <a:r>
              <a:rPr lang="tr-TR" sz="2400" dirty="0" smtClean="0"/>
              <a:t>Sonuç</a:t>
            </a:r>
            <a:endParaRPr lang="tr-TR" sz="2400" dirty="0"/>
          </a:p>
        </p:txBody>
      </p:sp>
      <p:sp>
        <p:nvSpPr>
          <p:cNvPr id="3" name="2 İçerik Yer Tutucusu"/>
          <p:cNvSpPr>
            <a:spLocks noGrp="1"/>
          </p:cNvSpPr>
          <p:nvPr>
            <p:ph idx="1"/>
          </p:nvPr>
        </p:nvSpPr>
        <p:spPr>
          <a:xfrm>
            <a:off x="457200" y="785794"/>
            <a:ext cx="8229600" cy="5786478"/>
          </a:xfrm>
        </p:spPr>
        <p:txBody>
          <a:bodyPr>
            <a:normAutofit fontScale="85000" lnSpcReduction="20000"/>
          </a:bodyPr>
          <a:lstStyle/>
          <a:p>
            <a:r>
              <a:rPr lang="tr-TR" dirty="0" smtClean="0"/>
              <a:t>Ancak beşerin birikiminin, kültürünün ve başarılarının vahiyle harmanlanmasına cesaret edebilmek için Allah’ın, </a:t>
            </a:r>
            <a:r>
              <a:rPr lang="tr-TR" dirty="0" err="1" smtClean="0"/>
              <a:t>Kur’ân’ın</a:t>
            </a:r>
            <a:r>
              <a:rPr lang="tr-TR" dirty="0" smtClean="0"/>
              <a:t> nüzulü esnasındaki tutum ve davranış biçiminin doğru okunması gerekir. Yani sonraki asırlarda “</a:t>
            </a:r>
            <a:r>
              <a:rPr lang="tr-TR" dirty="0" err="1" smtClean="0"/>
              <a:t>mekâsıdu’ş</a:t>
            </a:r>
            <a:r>
              <a:rPr lang="tr-TR" dirty="0" smtClean="0"/>
              <a:t>-</a:t>
            </a:r>
            <a:r>
              <a:rPr lang="tr-TR" dirty="0" err="1" smtClean="0"/>
              <a:t>Şeria</a:t>
            </a:r>
            <a:r>
              <a:rPr lang="tr-TR" dirty="0" smtClean="0"/>
              <a:t>” adıyla ortaya atılan fikrin temelini oluşturan Allah’ın niyetini ve maksadını okumayı, bilimsel ve düşünsel çabaların odağına koymak gerekir. İşte o zaman Allah’ın yerine </a:t>
            </a:r>
            <a:r>
              <a:rPr lang="tr-TR" dirty="0" err="1" smtClean="0"/>
              <a:t>Kur’ân’ı</a:t>
            </a:r>
            <a:r>
              <a:rPr lang="tr-TR" dirty="0" smtClean="0"/>
              <a:t> koyma yanlışından </a:t>
            </a:r>
            <a:r>
              <a:rPr lang="tr-TR" dirty="0" err="1" smtClean="0"/>
              <a:t>kurtulunmuş</a:t>
            </a:r>
            <a:r>
              <a:rPr lang="tr-TR" dirty="0" smtClean="0"/>
              <a:t> olunur. </a:t>
            </a:r>
            <a:r>
              <a:rPr lang="tr-TR" b="1" dirty="0" smtClean="0"/>
              <a:t>Aksi takdirde Allah, kelamı marifetiyle tarihin derinliklerine mahkum edilmiş olur. Bu da beşeriyeti, kölelikten söz eden, kadınların, yerine göre dövülmesinden bahseden, düşmanlarla savaşmak için atlar beslememizi öğütleyen bir Allah’la karşı karşıya bırakmak demektir. </a:t>
            </a:r>
            <a:r>
              <a:rPr lang="tr-TR" dirty="0" smtClean="0"/>
              <a:t>Oysa bütün bunlar, o dönemin beşerî unsurlarının vahye katılmasının bir sonucuydu. Yani tarihsel ve durumsaldı.</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TotalTime>
  <Words>616</Words>
  <PresentationFormat>Ekran Gösterisi (4:3)</PresentationFormat>
  <Paragraphs>35</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Kur’ân’ın Müslüman Geleneğindeki İşlevinin   Anlaşılması Sorunu Nisâ 59</vt:lpstr>
      <vt:lpstr>Ulu’l-emr Kimlerdir?</vt:lpstr>
      <vt:lpstr>Ulu’l-emr Kimlerdir?</vt:lpstr>
      <vt:lpstr>Ulu’l-emr Kimlerdir?</vt:lpstr>
      <vt:lpstr>İtaat Nedir?</vt:lpstr>
      <vt:lpstr>Nisa 59.Ayetin Konusu Nedir?</vt:lpstr>
      <vt:lpstr>Kur’an Tasavvuru’nda Kırılma</vt:lpstr>
      <vt:lpstr>Slayt 8</vt:lpstr>
      <vt:lpstr>Sonuç</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Kur’ân’ın Müslüman Geleneğindeki İşlevinin   Anlaşılması Sorunu Nisâ 59</dc:title>
  <dc:creator>halis</dc:creator>
  <cp:lastModifiedBy>halis</cp:lastModifiedBy>
  <cp:revision>36</cp:revision>
  <dcterms:created xsi:type="dcterms:W3CDTF">2013-12-01T13:21:28Z</dcterms:created>
  <dcterms:modified xsi:type="dcterms:W3CDTF">2015-12-06T11:51:55Z</dcterms:modified>
</cp:coreProperties>
</file>