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446" r:id="rId3"/>
    <p:sldId id="280" r:id="rId4"/>
    <p:sldId id="426" r:id="rId5"/>
    <p:sldId id="337" r:id="rId6"/>
    <p:sldId id="305" r:id="rId7"/>
    <p:sldId id="423" r:id="rId8"/>
    <p:sldId id="308" r:id="rId9"/>
    <p:sldId id="309" r:id="rId10"/>
    <p:sldId id="311" r:id="rId11"/>
    <p:sldId id="428" r:id="rId12"/>
    <p:sldId id="312" r:id="rId13"/>
    <p:sldId id="314" r:id="rId14"/>
    <p:sldId id="430" r:id="rId15"/>
    <p:sldId id="315" r:id="rId16"/>
    <p:sldId id="310" r:id="rId17"/>
    <p:sldId id="427" r:id="rId18"/>
    <p:sldId id="316" r:id="rId19"/>
    <p:sldId id="319" r:id="rId20"/>
    <p:sldId id="447" r:id="rId21"/>
    <p:sldId id="296" r:id="rId22"/>
    <p:sldId id="297" r:id="rId23"/>
    <p:sldId id="306" r:id="rId24"/>
    <p:sldId id="278" r:id="rId2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69565" autoAdjust="0"/>
  </p:normalViewPr>
  <p:slideViewPr>
    <p:cSldViewPr>
      <p:cViewPr varScale="1">
        <p:scale>
          <a:sx n="54" d="100"/>
          <a:sy n="54" d="100"/>
        </p:scale>
        <p:origin x="184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83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710AC4-8C2A-4A06-AF2A-E20D9AABDE66}" type="slidenum">
              <a:rPr lang="tr-TR"/>
              <a:pPr>
                <a:defRPr/>
              </a:pPr>
              <a:t>‹#›</a:t>
            </a:fld>
            <a:endParaRPr lang="tr-TR"/>
          </a:p>
        </p:txBody>
      </p:sp>
    </p:spTree>
    <p:extLst>
      <p:ext uri="{BB962C8B-B14F-4D97-AF65-F5344CB8AC3E}">
        <p14:creationId xmlns:p14="http://schemas.microsoft.com/office/powerpoint/2010/main" val="1098717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600" b="1" baseline="0" dirty="0" smtClean="0"/>
          </a:p>
        </p:txBody>
      </p:sp>
      <p:sp>
        <p:nvSpPr>
          <p:cNvPr id="4" name="Slayt Numarası Yer Tutucusu 3"/>
          <p:cNvSpPr>
            <a:spLocks noGrp="1"/>
          </p:cNvSpPr>
          <p:nvPr>
            <p:ph type="sldNum" sz="quarter" idx="10"/>
          </p:nvPr>
        </p:nvSpPr>
        <p:spPr/>
        <p:txBody>
          <a:bodyPr/>
          <a:lstStyle/>
          <a:p>
            <a:pPr>
              <a:defRPr/>
            </a:pPr>
            <a:fld id="{DE710AC4-8C2A-4A06-AF2A-E20D9AABDE66}" type="slidenum">
              <a:rPr lang="tr-TR" smtClean="0"/>
              <a:pPr>
                <a:defRPr/>
              </a:pPr>
              <a:t>1</a:t>
            </a:fld>
            <a:endParaRPr lang="tr-TR"/>
          </a:p>
        </p:txBody>
      </p:sp>
    </p:spTree>
    <p:extLst>
      <p:ext uri="{BB962C8B-B14F-4D97-AF65-F5344CB8AC3E}">
        <p14:creationId xmlns:p14="http://schemas.microsoft.com/office/powerpoint/2010/main" val="384635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Slayt Görüntüsü Yer Tutucusu"/>
          <p:cNvSpPr>
            <a:spLocks noGrp="1" noRot="1" noChangeAspect="1"/>
          </p:cNvSpPr>
          <p:nvPr>
            <p:ph type="sldImg"/>
          </p:nvPr>
        </p:nvSpPr>
        <p:spPr>
          <a:ln/>
        </p:spPr>
      </p:sp>
      <p:sp>
        <p:nvSpPr>
          <p:cNvPr id="24578" name="2 Not Yer Tutucusu"/>
          <p:cNvSpPr>
            <a:spLocks noGrp="1"/>
          </p:cNvSpPr>
          <p:nvPr>
            <p:ph type="body" idx="1"/>
          </p:nvPr>
        </p:nvSpPr>
        <p:spPr>
          <a:noFill/>
          <a:ln/>
        </p:spPr>
        <p:txBody>
          <a:bodyPr/>
          <a:lstStyle/>
          <a:p>
            <a:endParaRPr lang="tr-TR" b="1" dirty="0" smtClean="0"/>
          </a:p>
        </p:txBody>
      </p:sp>
      <p:sp>
        <p:nvSpPr>
          <p:cNvPr id="24579" name="3 Slayt Numarası Yer Tutucusu"/>
          <p:cNvSpPr>
            <a:spLocks noGrp="1"/>
          </p:cNvSpPr>
          <p:nvPr>
            <p:ph type="sldNum" sz="quarter" idx="5"/>
          </p:nvPr>
        </p:nvSpPr>
        <p:spPr>
          <a:noFill/>
        </p:spPr>
        <p:txBody>
          <a:bodyPr/>
          <a:lstStyle/>
          <a:p>
            <a:fld id="{FDBAFC68-46B8-46F8-9431-A099216B1EE3}" type="slidenum">
              <a:rPr lang="tr-TR" smtClean="0"/>
              <a:pPr/>
              <a:t>3</a:t>
            </a:fld>
            <a:endParaRPr lang="tr-TR" smtClean="0"/>
          </a:p>
        </p:txBody>
      </p:sp>
    </p:spTree>
    <p:extLst>
      <p:ext uri="{BB962C8B-B14F-4D97-AF65-F5344CB8AC3E}">
        <p14:creationId xmlns:p14="http://schemas.microsoft.com/office/powerpoint/2010/main" val="282959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E710AC4-8C2A-4A06-AF2A-E20D9AABDE66}" type="slidenum">
              <a:rPr lang="tr-TR" smtClean="0"/>
              <a:pPr>
                <a:defRPr/>
              </a:pPr>
              <a:t>5</a:t>
            </a:fld>
            <a:endParaRPr lang="tr-TR"/>
          </a:p>
        </p:txBody>
      </p:sp>
    </p:spTree>
    <p:extLst>
      <p:ext uri="{BB962C8B-B14F-4D97-AF65-F5344CB8AC3E}">
        <p14:creationId xmlns:p14="http://schemas.microsoft.com/office/powerpoint/2010/main" val="119932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tr-TR" b="1" dirty="0" smtClean="0"/>
          </a:p>
        </p:txBody>
      </p:sp>
    </p:spTree>
    <p:extLst>
      <p:ext uri="{BB962C8B-B14F-4D97-AF65-F5344CB8AC3E}">
        <p14:creationId xmlns:p14="http://schemas.microsoft.com/office/powerpoint/2010/main" val="228883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E710AC4-8C2A-4A06-AF2A-E20D9AABDE66}" type="slidenum">
              <a:rPr lang="tr-TR" smtClean="0"/>
              <a:pPr>
                <a:defRPr/>
              </a:pPr>
              <a:t>8</a:t>
            </a:fld>
            <a:endParaRPr lang="tr-TR"/>
          </a:p>
        </p:txBody>
      </p:sp>
    </p:spTree>
    <p:extLst>
      <p:ext uri="{BB962C8B-B14F-4D97-AF65-F5344CB8AC3E}">
        <p14:creationId xmlns:p14="http://schemas.microsoft.com/office/powerpoint/2010/main" val="198921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tr-TR" b="1" dirty="0" smtClean="0"/>
          </a:p>
        </p:txBody>
      </p:sp>
    </p:spTree>
    <p:extLst>
      <p:ext uri="{BB962C8B-B14F-4D97-AF65-F5344CB8AC3E}">
        <p14:creationId xmlns:p14="http://schemas.microsoft.com/office/powerpoint/2010/main" val="280922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1 Slayt Görüntüsü Yer Tutucusu"/>
          <p:cNvSpPr>
            <a:spLocks noGrp="1" noRot="1" noChangeAspect="1" noTextEdit="1"/>
          </p:cNvSpPr>
          <p:nvPr>
            <p:ph type="sldImg"/>
          </p:nvPr>
        </p:nvSpPr>
        <p:spPr>
          <a:ln/>
        </p:spPr>
      </p:sp>
      <p:sp>
        <p:nvSpPr>
          <p:cNvPr id="149506" name="2 Not Yer Tutucusu"/>
          <p:cNvSpPr>
            <a:spLocks noGrp="1"/>
          </p:cNvSpPr>
          <p:nvPr>
            <p:ph type="body" idx="1"/>
          </p:nvPr>
        </p:nvSpPr>
        <p:spPr>
          <a:noFill/>
          <a:ln/>
        </p:spPr>
        <p:txBody>
          <a:bodyPr/>
          <a:lstStyle/>
          <a:p>
            <a:pPr>
              <a:lnSpc>
                <a:spcPct val="90000"/>
              </a:lnSpc>
            </a:pPr>
            <a:endParaRPr lang="tr-TR" dirty="0" smtClean="0"/>
          </a:p>
        </p:txBody>
      </p:sp>
      <p:sp>
        <p:nvSpPr>
          <p:cNvPr id="149507" name="3 Slayt Numarası Yer Tutucusu"/>
          <p:cNvSpPr>
            <a:spLocks noGrp="1"/>
          </p:cNvSpPr>
          <p:nvPr>
            <p:ph type="sldNum" sz="quarter" idx="5"/>
          </p:nvPr>
        </p:nvSpPr>
        <p:spPr>
          <a:noFill/>
        </p:spPr>
        <p:txBody>
          <a:bodyPr/>
          <a:lstStyle/>
          <a:p>
            <a:fld id="{0872E38C-982C-4335-8537-B4A9581B05E8}" type="slidenum">
              <a:rPr lang="tr-TR" smtClean="0"/>
              <a:pPr/>
              <a:t>21</a:t>
            </a:fld>
            <a:endParaRPr lang="tr-TR" smtClean="0"/>
          </a:p>
        </p:txBody>
      </p:sp>
    </p:spTree>
    <p:extLst>
      <p:ext uri="{BB962C8B-B14F-4D97-AF65-F5344CB8AC3E}">
        <p14:creationId xmlns:p14="http://schemas.microsoft.com/office/powerpoint/2010/main" val="2842751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p>
            <a:fld id="{AD5728DE-CF3A-4981-9EA6-4869B603143F}" type="slidenum">
              <a:rPr lang="tr-TR" smtClean="0"/>
              <a:pPr/>
              <a:t>24</a:t>
            </a:fld>
            <a:endParaRPr lang="tr-TR" smtClean="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14400" y="4343400"/>
            <a:ext cx="5029200" cy="4114800"/>
          </a:xfrm>
          <a:noFill/>
          <a:ln/>
        </p:spPr>
        <p:txBody>
          <a:bodyPr/>
          <a:lstStyle/>
          <a:p>
            <a:pPr>
              <a:spcBef>
                <a:spcPct val="0"/>
              </a:spcBef>
            </a:pPr>
            <a:endParaRPr lang="tr-TR" sz="2400" smtClean="0">
              <a:latin typeface="Times New Roman" pitchFamily="18" charset="0"/>
            </a:endParaRPr>
          </a:p>
        </p:txBody>
      </p:sp>
    </p:spTree>
    <p:extLst>
      <p:ext uri="{BB962C8B-B14F-4D97-AF65-F5344CB8AC3E}">
        <p14:creationId xmlns:p14="http://schemas.microsoft.com/office/powerpoint/2010/main" val="70794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57354" name="Rectangle 10"/>
          <p:cNvSpPr>
            <a:spLocks noGrp="1" noChangeArrowheads="1"/>
          </p:cNvSpPr>
          <p:nvPr>
            <p:ph type="ctrTitle" sz="quarter"/>
          </p:nvPr>
        </p:nvSpPr>
        <p:spPr>
          <a:xfrm>
            <a:off x="685800" y="1873250"/>
            <a:ext cx="7772400" cy="1555750"/>
          </a:xfrm>
        </p:spPr>
        <p:txBody>
          <a:bodyPr/>
          <a:lstStyle>
            <a:lvl1pPr>
              <a:defRPr sz="4800"/>
            </a:lvl1pPr>
          </a:lstStyle>
          <a:p>
            <a:r>
              <a:rPr lang="tr-TR"/>
              <a:t>Asıl başlık stili için tıklatın</a:t>
            </a:r>
          </a:p>
        </p:txBody>
      </p:sp>
      <p:sp>
        <p:nvSpPr>
          <p:cNvPr id="5735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2" name="Rectangle 12"/>
          <p:cNvSpPr>
            <a:spLocks noGrp="1" noChangeArrowheads="1"/>
          </p:cNvSpPr>
          <p:nvPr>
            <p:ph type="dt" sz="quarter" idx="10"/>
          </p:nvPr>
        </p:nvSpPr>
        <p:spPr/>
        <p:txBody>
          <a:bodyPr/>
          <a:lstStyle>
            <a:lvl1pPr>
              <a:defRPr/>
            </a:lvl1pPr>
          </a:lstStyle>
          <a:p>
            <a:pPr>
              <a:defRPr/>
            </a:pPr>
            <a:endParaRPr lang="tr-TR"/>
          </a:p>
        </p:txBody>
      </p:sp>
      <p:sp>
        <p:nvSpPr>
          <p:cNvPr id="13" name="Rectangle 13"/>
          <p:cNvSpPr>
            <a:spLocks noGrp="1" noChangeArrowheads="1"/>
          </p:cNvSpPr>
          <p:nvPr>
            <p:ph type="ftr" sz="quarter" idx="11"/>
          </p:nvPr>
        </p:nvSpPr>
        <p:spPr/>
        <p:txBody>
          <a:bodyPr/>
          <a:lstStyle>
            <a:lvl1pPr>
              <a:defRPr/>
            </a:lvl1pPr>
          </a:lstStyle>
          <a:p>
            <a:pPr>
              <a:defRPr/>
            </a:pPr>
            <a:endParaRPr lang="tr-TR"/>
          </a:p>
        </p:txBody>
      </p:sp>
      <p:sp>
        <p:nvSpPr>
          <p:cNvPr id="14" name="Rectangle 14"/>
          <p:cNvSpPr>
            <a:spLocks noGrp="1" noChangeArrowheads="1"/>
          </p:cNvSpPr>
          <p:nvPr>
            <p:ph type="sldNum" sz="quarter" idx="12"/>
          </p:nvPr>
        </p:nvSpPr>
        <p:spPr/>
        <p:txBody>
          <a:bodyPr/>
          <a:lstStyle>
            <a:lvl1pPr>
              <a:defRPr/>
            </a:lvl1pPr>
          </a:lstStyle>
          <a:p>
            <a:pPr>
              <a:defRPr/>
            </a:pPr>
            <a:fld id="{AB985E9A-D7C6-4394-8CD1-C5B9B1E9A79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4CDE02EB-1132-4D4C-B4CD-C29E4176F734}"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A4A59365-50A6-497B-818D-49DCC95ED85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2"/>
          <p:cNvSpPr>
            <a:spLocks noGrp="1" noChangeArrowheads="1"/>
          </p:cNvSpPr>
          <p:nvPr>
            <p:ph type="dt" sz="half" idx="10"/>
          </p:nvPr>
        </p:nvSpPr>
        <p:spPr>
          <a:ln/>
        </p:spPr>
        <p:txBody>
          <a:bodyPr/>
          <a:lstStyle>
            <a:lvl1pPr>
              <a:defRPr/>
            </a:lvl1pPr>
          </a:lstStyle>
          <a:p>
            <a:pPr>
              <a:defRPr/>
            </a:pPr>
            <a:endParaRPr lang="tr-TR"/>
          </a:p>
        </p:txBody>
      </p:sp>
      <p:sp>
        <p:nvSpPr>
          <p:cNvPr id="7" name="Rectangle 13"/>
          <p:cNvSpPr>
            <a:spLocks noGrp="1" noChangeArrowheads="1"/>
          </p:cNvSpPr>
          <p:nvPr>
            <p:ph type="ftr" sz="quarter" idx="11"/>
          </p:nvPr>
        </p:nvSpPr>
        <p:spPr>
          <a:ln/>
        </p:spPr>
        <p:txBody>
          <a:bodyPr/>
          <a:lstStyle>
            <a:lvl1pPr>
              <a:defRPr/>
            </a:lvl1pPr>
          </a:lstStyle>
          <a:p>
            <a:pPr>
              <a:defRPr/>
            </a:pPr>
            <a:endParaRPr lang="tr-TR"/>
          </a:p>
        </p:txBody>
      </p:sp>
      <p:sp>
        <p:nvSpPr>
          <p:cNvPr id="8" name="Rectangle 14"/>
          <p:cNvSpPr>
            <a:spLocks noGrp="1" noChangeArrowheads="1"/>
          </p:cNvSpPr>
          <p:nvPr>
            <p:ph type="sldNum" sz="quarter" idx="12"/>
          </p:nvPr>
        </p:nvSpPr>
        <p:spPr>
          <a:ln/>
        </p:spPr>
        <p:txBody>
          <a:bodyPr/>
          <a:lstStyle>
            <a:lvl1pPr>
              <a:defRPr/>
            </a:lvl1pPr>
          </a:lstStyle>
          <a:p>
            <a:pPr>
              <a:defRPr/>
            </a:pPr>
            <a:fld id="{D0B10F10-FAE3-4F28-B770-EB7E5EAD730D}"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9416C18A-8C1A-47E6-A3BA-FE0596EEFA3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30725"/>
          </a:xfrm>
        </p:spPr>
        <p:txBody>
          <a:bodyPr/>
          <a:lstStyle/>
          <a:p>
            <a:pPr lvl="0"/>
            <a:endParaRPr lang="tr-TR"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0B60279E-59F2-4451-BD22-1AFB7CB44FB3}"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9BB230D0-8EDD-44A8-87C7-D0E999BE6DFD}"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2"/>
          <p:cNvSpPr>
            <a:spLocks noGrp="1" noChangeArrowheads="1"/>
          </p:cNvSpPr>
          <p:nvPr>
            <p:ph type="dt" sz="half" idx="10"/>
          </p:nvPr>
        </p:nvSpPr>
        <p:spPr>
          <a:ln/>
        </p:spPr>
        <p:txBody>
          <a:bodyPr/>
          <a:lstStyle>
            <a:lvl1pPr>
              <a:defRPr/>
            </a:lvl1pPr>
          </a:lstStyle>
          <a:p>
            <a:pPr>
              <a:defRPr/>
            </a:pPr>
            <a:endParaRPr lang="tr-TR"/>
          </a:p>
        </p:txBody>
      </p:sp>
      <p:sp>
        <p:nvSpPr>
          <p:cNvPr id="4" name="Rectangle 13"/>
          <p:cNvSpPr>
            <a:spLocks noGrp="1" noChangeArrowheads="1"/>
          </p:cNvSpPr>
          <p:nvPr>
            <p:ph type="ftr" sz="quarter" idx="11"/>
          </p:nvPr>
        </p:nvSpPr>
        <p:spPr>
          <a:ln/>
        </p:spPr>
        <p:txBody>
          <a:bodyPr/>
          <a:lstStyle>
            <a:lvl1pPr>
              <a:defRPr/>
            </a:lvl1pPr>
          </a:lstStyle>
          <a:p>
            <a:pPr>
              <a:defRPr/>
            </a:pPr>
            <a:endParaRPr lang="tr-TR"/>
          </a:p>
        </p:txBody>
      </p:sp>
      <p:sp>
        <p:nvSpPr>
          <p:cNvPr id="5" name="Rectangle 14"/>
          <p:cNvSpPr>
            <a:spLocks noGrp="1" noChangeArrowheads="1"/>
          </p:cNvSpPr>
          <p:nvPr>
            <p:ph type="sldNum" sz="quarter" idx="12"/>
          </p:nvPr>
        </p:nvSpPr>
        <p:spPr>
          <a:ln/>
        </p:spPr>
        <p:txBody>
          <a:bodyPr/>
          <a:lstStyle>
            <a:lvl1pPr>
              <a:defRPr/>
            </a:lvl1pPr>
          </a:lstStyle>
          <a:p>
            <a:pPr>
              <a:defRPr/>
            </a:pPr>
            <a:fld id="{86BBAE65-BE91-4E34-86E8-EBE2544FEE8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8E1C4FE8-E43A-4880-B335-D0F4AFC40CA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CDFA3191-DBF2-4B11-8C45-1CD9457FD5A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3BDB8133-858B-4A38-9E70-7B3FF58A557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sz="half" idx="10"/>
          </p:nvPr>
        </p:nvSpPr>
        <p:spPr>
          <a:ln/>
        </p:spPr>
        <p:txBody>
          <a:bodyPr/>
          <a:lstStyle>
            <a:lvl1pPr>
              <a:defRPr/>
            </a:lvl1pPr>
          </a:lstStyle>
          <a:p>
            <a:pPr>
              <a:defRPr/>
            </a:pPr>
            <a:endParaRPr lang="tr-TR"/>
          </a:p>
        </p:txBody>
      </p:sp>
      <p:sp>
        <p:nvSpPr>
          <p:cNvPr id="8" name="Rectangle 13"/>
          <p:cNvSpPr>
            <a:spLocks noGrp="1" noChangeArrowheads="1"/>
          </p:cNvSpPr>
          <p:nvPr>
            <p:ph type="ftr" sz="quarter" idx="11"/>
          </p:nvPr>
        </p:nvSpPr>
        <p:spPr>
          <a:ln/>
        </p:spPr>
        <p:txBody>
          <a:bodyPr/>
          <a:lstStyle>
            <a:lvl1pPr>
              <a:defRPr/>
            </a:lvl1pPr>
          </a:lstStyle>
          <a:p>
            <a:pPr>
              <a:defRPr/>
            </a:pPr>
            <a:endParaRPr lang="tr-TR"/>
          </a:p>
        </p:txBody>
      </p:sp>
      <p:sp>
        <p:nvSpPr>
          <p:cNvPr id="9" name="Rectangle 14"/>
          <p:cNvSpPr>
            <a:spLocks noGrp="1" noChangeArrowheads="1"/>
          </p:cNvSpPr>
          <p:nvPr>
            <p:ph type="sldNum" sz="quarter" idx="12"/>
          </p:nvPr>
        </p:nvSpPr>
        <p:spPr>
          <a:ln/>
        </p:spPr>
        <p:txBody>
          <a:bodyPr/>
          <a:lstStyle>
            <a:lvl1pPr>
              <a:defRPr/>
            </a:lvl1pPr>
          </a:lstStyle>
          <a:p>
            <a:pPr>
              <a:defRPr/>
            </a:pPr>
            <a:fld id="{C697D2BA-A8FB-40D6-B168-6A4976573F3B}"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sz="half" idx="10"/>
          </p:nvPr>
        </p:nvSpPr>
        <p:spPr>
          <a:ln/>
        </p:spPr>
        <p:txBody>
          <a:bodyPr/>
          <a:lstStyle>
            <a:lvl1pPr>
              <a:defRPr/>
            </a:lvl1pPr>
          </a:lstStyle>
          <a:p>
            <a:pPr>
              <a:defRPr/>
            </a:pPr>
            <a:endParaRPr lang="tr-TR"/>
          </a:p>
        </p:txBody>
      </p:sp>
      <p:sp>
        <p:nvSpPr>
          <p:cNvPr id="4" name="Rectangle 13"/>
          <p:cNvSpPr>
            <a:spLocks noGrp="1" noChangeArrowheads="1"/>
          </p:cNvSpPr>
          <p:nvPr>
            <p:ph type="ftr" sz="quarter" idx="11"/>
          </p:nvPr>
        </p:nvSpPr>
        <p:spPr>
          <a:ln/>
        </p:spPr>
        <p:txBody>
          <a:bodyPr/>
          <a:lstStyle>
            <a:lvl1pPr>
              <a:defRPr/>
            </a:lvl1pPr>
          </a:lstStyle>
          <a:p>
            <a:pPr>
              <a:defRPr/>
            </a:pPr>
            <a:endParaRPr lang="tr-TR"/>
          </a:p>
        </p:txBody>
      </p:sp>
      <p:sp>
        <p:nvSpPr>
          <p:cNvPr id="5" name="Rectangle 14"/>
          <p:cNvSpPr>
            <a:spLocks noGrp="1" noChangeArrowheads="1"/>
          </p:cNvSpPr>
          <p:nvPr>
            <p:ph type="sldNum" sz="quarter" idx="12"/>
          </p:nvPr>
        </p:nvSpPr>
        <p:spPr>
          <a:ln/>
        </p:spPr>
        <p:txBody>
          <a:bodyPr/>
          <a:lstStyle>
            <a:lvl1pPr>
              <a:defRPr/>
            </a:lvl1pPr>
          </a:lstStyle>
          <a:p>
            <a:pPr>
              <a:defRPr/>
            </a:pPr>
            <a:fld id="{7768CA72-2E08-405B-8E7E-E78CAA32B0D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tr-TR"/>
          </a:p>
        </p:txBody>
      </p:sp>
      <p:sp>
        <p:nvSpPr>
          <p:cNvPr id="3" name="Rectangle 13"/>
          <p:cNvSpPr>
            <a:spLocks noGrp="1" noChangeArrowheads="1"/>
          </p:cNvSpPr>
          <p:nvPr>
            <p:ph type="ftr" sz="quarter" idx="11"/>
          </p:nvPr>
        </p:nvSpPr>
        <p:spPr>
          <a:ln/>
        </p:spPr>
        <p:txBody>
          <a:bodyPr/>
          <a:lstStyle>
            <a:lvl1pPr>
              <a:defRPr/>
            </a:lvl1pPr>
          </a:lstStyle>
          <a:p>
            <a:pPr>
              <a:defRPr/>
            </a:pPr>
            <a:endParaRPr lang="tr-TR"/>
          </a:p>
        </p:txBody>
      </p:sp>
      <p:sp>
        <p:nvSpPr>
          <p:cNvPr id="4" name="Rectangle 14"/>
          <p:cNvSpPr>
            <a:spLocks noGrp="1" noChangeArrowheads="1"/>
          </p:cNvSpPr>
          <p:nvPr>
            <p:ph type="sldNum" sz="quarter" idx="12"/>
          </p:nvPr>
        </p:nvSpPr>
        <p:spPr>
          <a:ln/>
        </p:spPr>
        <p:txBody>
          <a:bodyPr/>
          <a:lstStyle>
            <a:lvl1pPr>
              <a:defRPr/>
            </a:lvl1pPr>
          </a:lstStyle>
          <a:p>
            <a:pPr>
              <a:defRPr/>
            </a:pPr>
            <a:fld id="{21604A46-3582-4085-9F0C-8CB6E61AE10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6C83A0A3-575F-4CB6-9388-E85B3A2A938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996CF292-5316-4832-932A-8BF3B60AAE5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3902075"/>
            <a:ext cx="3400425" cy="2949575"/>
            <a:chOff x="0" y="2458"/>
            <a:chExt cx="2142" cy="1858"/>
          </a:xfrm>
        </p:grpSpPr>
        <p:sp>
          <p:nvSpPr>
            <p:cNvPr id="563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563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563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563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563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563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563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5633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5633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633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a:defRPr/>
            </a:pPr>
            <a:endParaRPr lang="tr-TR"/>
          </a:p>
        </p:txBody>
      </p:sp>
      <p:sp>
        <p:nvSpPr>
          <p:cNvPr id="5633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a:defRPr/>
            </a:pPr>
            <a:endParaRPr lang="tr-TR"/>
          </a:p>
        </p:txBody>
      </p:sp>
      <p:sp>
        <p:nvSpPr>
          <p:cNvPr id="5633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a:defRPr/>
            </a:pPr>
            <a:fld id="{FDA56918-BCAA-4D39-908D-8D8A003F507B}"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 id="2147483654" r:id="rId13"/>
    <p:sldLayoutId id="2147483653" r:id="rId14"/>
    <p:sldLayoutId id="2147483652" r:id="rId15"/>
    <p:sldLayoutId id="2147483651"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tr-TR" dirty="0" smtClean="0"/>
              <a:t>Ortopedik Hastaların</a:t>
            </a:r>
            <a:br>
              <a:rPr lang="tr-TR" dirty="0" smtClean="0"/>
            </a:br>
            <a:r>
              <a:rPr lang="tr-TR" dirty="0"/>
              <a:t>G</a:t>
            </a:r>
            <a:r>
              <a:rPr lang="tr-TR" dirty="0" smtClean="0"/>
              <a:t>enel Muayenesi</a:t>
            </a:r>
          </a:p>
        </p:txBody>
      </p:sp>
      <p:sp>
        <p:nvSpPr>
          <p:cNvPr id="2051" name="Rectangle 3"/>
          <p:cNvSpPr>
            <a:spLocks noGrp="1" noChangeArrowheads="1"/>
          </p:cNvSpPr>
          <p:nvPr>
            <p:ph type="subTitle" idx="1"/>
          </p:nvPr>
        </p:nvSpPr>
        <p:spPr/>
        <p:txBody>
          <a:bodyPr/>
          <a:lstStyle/>
          <a:p>
            <a:pPr eaLnBrk="1" hangingPunct="1">
              <a:defRPr/>
            </a:pPr>
            <a:r>
              <a:rPr lang="tr-TR" sz="2800" b="1" noProof="1" smtClean="0">
                <a:latin typeface="Times New Roman" pitchFamily="18" charset="0"/>
              </a:rPr>
              <a:t>Prof. Dr. Ümit KAYA</a:t>
            </a:r>
          </a:p>
          <a:p>
            <a:pPr eaLnBrk="1" hangingPunct="1">
              <a:defRPr/>
            </a:pPr>
            <a:r>
              <a:rPr lang="tr-TR" sz="2800" noProof="1" smtClean="0">
                <a:latin typeface="Times New Roman" pitchFamily="18" charset="0"/>
              </a:rPr>
              <a:t>Ankara Üniversitesi Veteriner Fakültesi Ortopedi ve Travmatoloji Bilim Dalı</a:t>
            </a:r>
          </a:p>
          <a:p>
            <a:pPr eaLnBrk="1" hangingPunct="1">
              <a:defRPr/>
            </a:pPr>
            <a:endParaRPr lang="tr-TR" sz="2800" dirty="0" smtClean="0"/>
          </a:p>
        </p:txBody>
      </p:sp>
      <p:graphicFrame>
        <p:nvGraphicFramePr>
          <p:cNvPr id="1026" name="Object 4"/>
          <p:cNvGraphicFramePr>
            <a:graphicFrameLocks noChangeAspect="1"/>
          </p:cNvGraphicFramePr>
          <p:nvPr/>
        </p:nvGraphicFramePr>
        <p:xfrm>
          <a:off x="0" y="0"/>
          <a:ext cx="1182688" cy="1196975"/>
        </p:xfrm>
        <a:graphic>
          <a:graphicData uri="http://schemas.openxmlformats.org/presentationml/2006/ole">
            <mc:AlternateContent xmlns:mc="http://schemas.openxmlformats.org/markup-compatibility/2006">
              <mc:Choice xmlns:v="urn:schemas-microsoft-com:vml" Requires="v">
                <p:oleObj spid="_x0000_s1164" name="Document" r:id="rId4" imgW="789432" imgH="795528" progId="">
                  <p:embed/>
                </p:oleObj>
              </mc:Choice>
              <mc:Fallback>
                <p:oleObj name="Document" r:id="rId4" imgW="789432" imgH="795528" progId="">
                  <p:embed/>
                  <p:pic>
                    <p:nvPicPr>
                      <p:cNvPr id="0" name="Picture 1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82688"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7985125" y="0"/>
          <a:ext cx="1158875" cy="1196975"/>
        </p:xfrm>
        <a:graphic>
          <a:graphicData uri="http://schemas.openxmlformats.org/presentationml/2006/ole">
            <mc:AlternateContent xmlns:mc="http://schemas.openxmlformats.org/markup-compatibility/2006">
              <mc:Choice xmlns:v="urn:schemas-microsoft-com:vml" Requires="v">
                <p:oleObj spid="_x0000_s1165" name="Document" r:id="rId6" imgW="780288" imgH="807720" progId="">
                  <p:embed/>
                </p:oleObj>
              </mc:Choice>
              <mc:Fallback>
                <p:oleObj name="Document" r:id="rId6" imgW="780288" imgH="807720" progId="">
                  <p:embed/>
                  <p:pic>
                    <p:nvPicPr>
                      <p:cNvPr id="0" name="Picture 1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5125" y="0"/>
                        <a:ext cx="11588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tr-TR" smtClean="0">
                <a:effectLst/>
              </a:rPr>
              <a:t>İnspeksiyon</a:t>
            </a:r>
          </a:p>
        </p:txBody>
      </p:sp>
      <p:sp>
        <p:nvSpPr>
          <p:cNvPr id="47106" name="Rectangle 3"/>
          <p:cNvSpPr>
            <a:spLocks noGrp="1" noChangeArrowheads="1"/>
          </p:cNvSpPr>
          <p:nvPr>
            <p:ph type="body" idx="1"/>
          </p:nvPr>
        </p:nvSpPr>
        <p:spPr/>
        <p:txBody>
          <a:bodyPr/>
          <a:lstStyle/>
          <a:p>
            <a:pPr marL="0" indent="0">
              <a:lnSpc>
                <a:spcPct val="90000"/>
              </a:lnSpc>
              <a:buNone/>
            </a:pPr>
            <a:r>
              <a:rPr lang="tr-TR" b="1" dirty="0" err="1" smtClean="0"/>
              <a:t>Ekstremite</a:t>
            </a:r>
            <a:r>
              <a:rPr lang="tr-TR" b="1" dirty="0" smtClean="0"/>
              <a:t> muayene öncesinde </a:t>
            </a:r>
            <a:r>
              <a:rPr lang="tr-TR" b="1" dirty="0" err="1"/>
              <a:t>inspeksiyon</a:t>
            </a:r>
            <a:r>
              <a:rPr lang="tr-TR" b="1" dirty="0"/>
              <a:t> hasta sahibinin yakınmalarını doğrulamak için önemlidir. </a:t>
            </a:r>
          </a:p>
          <a:p>
            <a:pPr>
              <a:lnSpc>
                <a:spcPct val="90000"/>
              </a:lnSpc>
            </a:pPr>
            <a:r>
              <a:rPr lang="tr-TR" b="1" dirty="0" smtClean="0">
                <a:effectLst/>
              </a:rPr>
              <a:t>Vücut </a:t>
            </a:r>
            <a:r>
              <a:rPr lang="tr-TR" b="1" dirty="0" err="1" smtClean="0">
                <a:effectLst/>
              </a:rPr>
              <a:t>kondüsyonu</a:t>
            </a:r>
            <a:endParaRPr lang="tr-TR" b="1" dirty="0" smtClean="0">
              <a:effectLst/>
            </a:endParaRPr>
          </a:p>
          <a:p>
            <a:pPr>
              <a:lnSpc>
                <a:spcPct val="90000"/>
              </a:lnSpc>
            </a:pPr>
            <a:r>
              <a:rPr lang="tr-TR" b="1" dirty="0" err="1" smtClean="0">
                <a:effectLst/>
              </a:rPr>
              <a:t>Ekstremiteler</a:t>
            </a:r>
            <a:r>
              <a:rPr lang="tr-TR" b="1" dirty="0" smtClean="0">
                <a:effectLst/>
              </a:rPr>
              <a:t> yük vermenin değerlendirilmesi</a:t>
            </a:r>
          </a:p>
          <a:p>
            <a:pPr>
              <a:lnSpc>
                <a:spcPct val="90000"/>
              </a:lnSpc>
            </a:pPr>
            <a:r>
              <a:rPr lang="tr-TR" b="1" dirty="0" smtClean="0">
                <a:effectLst/>
              </a:rPr>
              <a:t>Simetrik olmayan yumuşak doku ve eklem şişkinlikleri</a:t>
            </a:r>
          </a:p>
          <a:p>
            <a:pPr>
              <a:lnSpc>
                <a:spcPct val="90000"/>
              </a:lnSpc>
            </a:pPr>
            <a:r>
              <a:rPr lang="tr-TR" b="1" dirty="0" smtClean="0">
                <a:effectLst/>
              </a:rPr>
              <a:t>Parmak ve eklem düzgünlükleri</a:t>
            </a:r>
          </a:p>
          <a:p>
            <a:pPr>
              <a:lnSpc>
                <a:spcPct val="90000"/>
              </a:lnSpc>
            </a:pPr>
            <a:r>
              <a:rPr lang="tr-TR" b="1" dirty="0" err="1" smtClean="0">
                <a:effectLst/>
              </a:rPr>
              <a:t>İnspeksiyonda</a:t>
            </a:r>
            <a:r>
              <a:rPr lang="tr-TR" b="1" dirty="0" smtClean="0">
                <a:effectLst/>
              </a:rPr>
              <a:t> eklemlerin açısı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836712"/>
            <a:ext cx="8229600" cy="4530725"/>
          </a:xfrm>
        </p:spPr>
        <p:txBody>
          <a:bodyPr/>
          <a:lstStyle/>
          <a:p>
            <a:pPr>
              <a:lnSpc>
                <a:spcPct val="90000"/>
              </a:lnSpc>
            </a:pPr>
            <a:r>
              <a:rPr lang="tr-TR" b="1" dirty="0">
                <a:effectLst/>
              </a:rPr>
              <a:t>Kas yapısının </a:t>
            </a:r>
            <a:r>
              <a:rPr lang="tr-TR" b="1" dirty="0" err="1">
                <a:effectLst/>
              </a:rPr>
              <a:t>atrofi</a:t>
            </a:r>
            <a:r>
              <a:rPr lang="tr-TR" b="1" dirty="0">
                <a:effectLst/>
              </a:rPr>
              <a:t> ya da </a:t>
            </a:r>
            <a:r>
              <a:rPr lang="tr-TR" b="1" dirty="0" err="1">
                <a:effectLst/>
              </a:rPr>
              <a:t>hipertrofi</a:t>
            </a:r>
            <a:r>
              <a:rPr lang="tr-TR" b="1" dirty="0">
                <a:effectLst/>
              </a:rPr>
              <a:t> yönünden simetrisi</a:t>
            </a:r>
          </a:p>
          <a:p>
            <a:pPr>
              <a:lnSpc>
                <a:spcPct val="90000"/>
              </a:lnSpc>
              <a:buNone/>
            </a:pPr>
            <a:r>
              <a:rPr lang="tr-TR" b="1" dirty="0">
                <a:effectLst/>
              </a:rPr>
              <a:t>	- Kasların sınırları belirgin ve sürekliliği olmalı</a:t>
            </a:r>
          </a:p>
          <a:p>
            <a:pPr>
              <a:lnSpc>
                <a:spcPct val="90000"/>
              </a:lnSpc>
              <a:buNone/>
            </a:pPr>
            <a:r>
              <a:rPr lang="tr-TR" b="1" dirty="0">
                <a:effectLst/>
              </a:rPr>
              <a:t>	- Kasların boyutları hayvanın yaşı ve </a:t>
            </a:r>
            <a:r>
              <a:rPr lang="tr-TR" b="1" dirty="0" err="1">
                <a:effectLst/>
              </a:rPr>
              <a:t>kondüsyonuna</a:t>
            </a:r>
            <a:r>
              <a:rPr lang="tr-TR" b="1" dirty="0">
                <a:effectLst/>
              </a:rPr>
              <a:t> uygun olmalı</a:t>
            </a:r>
          </a:p>
          <a:p>
            <a:pPr>
              <a:lnSpc>
                <a:spcPct val="90000"/>
              </a:lnSpc>
              <a:buNone/>
            </a:pPr>
            <a:r>
              <a:rPr lang="tr-TR" b="1" dirty="0">
                <a:effectLst/>
              </a:rPr>
              <a:t>	- ritmik </a:t>
            </a:r>
            <a:r>
              <a:rPr lang="tr-TR" b="1" dirty="0" err="1">
                <a:effectLst/>
              </a:rPr>
              <a:t>kontraksiyonlar</a:t>
            </a:r>
            <a:r>
              <a:rPr lang="tr-TR" b="1" dirty="0">
                <a:effectLst/>
              </a:rPr>
              <a:t> bulunmamalıdır (tremor veya </a:t>
            </a:r>
            <a:r>
              <a:rPr lang="tr-TR" b="1" dirty="0" err="1">
                <a:effectLst/>
              </a:rPr>
              <a:t>miyoklonus</a:t>
            </a:r>
            <a:r>
              <a:rPr lang="tr-TR" b="1" dirty="0">
                <a:effectLst/>
              </a:rPr>
              <a:t>)</a:t>
            </a:r>
          </a:p>
          <a:p>
            <a:endParaRPr lang="tr-TR" dirty="0"/>
          </a:p>
        </p:txBody>
      </p:sp>
    </p:spTree>
    <p:extLst>
      <p:ext uri="{BB962C8B-B14F-4D97-AF65-F5344CB8AC3E}">
        <p14:creationId xmlns:p14="http://schemas.microsoft.com/office/powerpoint/2010/main" val="17127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body" sz="half" idx="4294967295"/>
          </p:nvPr>
        </p:nvSpPr>
        <p:spPr>
          <a:xfrm>
            <a:off x="611560" y="404664"/>
            <a:ext cx="7920880" cy="4530725"/>
          </a:xfrm>
        </p:spPr>
        <p:txBody>
          <a:bodyPr/>
          <a:lstStyle/>
          <a:p>
            <a:r>
              <a:rPr lang="tr-TR" b="1" dirty="0" err="1" smtClean="0">
                <a:effectLst/>
              </a:rPr>
              <a:t>Ligament</a:t>
            </a:r>
            <a:r>
              <a:rPr lang="tr-TR" b="1" dirty="0" smtClean="0">
                <a:effectLst/>
              </a:rPr>
              <a:t> ve </a:t>
            </a:r>
            <a:r>
              <a:rPr lang="tr-TR" b="1" dirty="0" err="1" smtClean="0">
                <a:effectLst/>
              </a:rPr>
              <a:t>tendolar</a:t>
            </a:r>
            <a:r>
              <a:rPr lang="tr-TR" b="1" dirty="0" smtClean="0">
                <a:effectLst/>
              </a:rPr>
              <a:t> </a:t>
            </a:r>
            <a:r>
              <a:rPr lang="tr-TR" b="1" dirty="0" err="1" smtClean="0">
                <a:effectLst/>
              </a:rPr>
              <a:t>inspeksiyonla</a:t>
            </a:r>
            <a:r>
              <a:rPr lang="tr-TR" b="1" dirty="0" smtClean="0">
                <a:effectLst/>
              </a:rPr>
              <a:t> muayene edilebilir.</a:t>
            </a:r>
          </a:p>
          <a:p>
            <a:r>
              <a:rPr lang="tr-TR" b="1" dirty="0" err="1" smtClean="0">
                <a:effectLst/>
              </a:rPr>
              <a:t>Patellar</a:t>
            </a:r>
            <a:r>
              <a:rPr lang="tr-TR" b="1" dirty="0" smtClean="0">
                <a:effectLst/>
              </a:rPr>
              <a:t> </a:t>
            </a:r>
            <a:r>
              <a:rPr lang="tr-TR" b="1" dirty="0" err="1" smtClean="0">
                <a:effectLst/>
              </a:rPr>
              <a:t>ligament</a:t>
            </a:r>
            <a:r>
              <a:rPr lang="tr-TR" b="1" dirty="0" smtClean="0">
                <a:effectLst/>
              </a:rPr>
              <a:t>,</a:t>
            </a:r>
          </a:p>
          <a:p>
            <a:r>
              <a:rPr lang="tr-TR" b="1" dirty="0" err="1" smtClean="0">
                <a:effectLst/>
              </a:rPr>
              <a:t>Achill</a:t>
            </a:r>
            <a:r>
              <a:rPr lang="tr-TR" b="1" dirty="0" smtClean="0">
                <a:effectLst/>
              </a:rPr>
              <a:t> </a:t>
            </a:r>
            <a:r>
              <a:rPr lang="tr-TR" b="1" dirty="0" err="1" smtClean="0">
                <a:effectLst/>
              </a:rPr>
              <a:t>tendosu</a:t>
            </a:r>
            <a:r>
              <a:rPr lang="tr-TR" b="1" dirty="0" smtClean="0">
                <a:effectLst/>
              </a:rPr>
              <a:t>, </a:t>
            </a:r>
          </a:p>
          <a:p>
            <a:r>
              <a:rPr lang="tr-TR" b="1" dirty="0" smtClean="0">
                <a:effectLst/>
              </a:rPr>
              <a:t>M. </a:t>
            </a:r>
            <a:r>
              <a:rPr lang="tr-TR" b="1" dirty="0" err="1" smtClean="0">
                <a:effectLst/>
              </a:rPr>
              <a:t>triceps</a:t>
            </a:r>
            <a:r>
              <a:rPr lang="tr-TR" b="1" dirty="0" smtClean="0">
                <a:effectLst/>
              </a:rPr>
              <a:t> </a:t>
            </a:r>
            <a:r>
              <a:rPr lang="tr-TR" b="1" dirty="0" err="1" smtClean="0">
                <a:effectLst/>
              </a:rPr>
              <a:t>tendosu</a:t>
            </a:r>
            <a:endParaRPr lang="tr-TR" b="1" dirty="0" smtClean="0">
              <a:effectLst/>
            </a:endParaRPr>
          </a:p>
          <a:p>
            <a:r>
              <a:rPr lang="tr-TR" b="1" dirty="0" smtClean="0">
                <a:effectLst/>
              </a:rPr>
              <a:t>M. </a:t>
            </a:r>
            <a:r>
              <a:rPr lang="tr-TR" b="1" dirty="0" err="1" smtClean="0">
                <a:effectLst/>
              </a:rPr>
              <a:t>fleksor</a:t>
            </a:r>
            <a:r>
              <a:rPr lang="tr-TR" b="1" dirty="0" smtClean="0">
                <a:effectLst/>
              </a:rPr>
              <a:t> </a:t>
            </a:r>
            <a:r>
              <a:rPr lang="tr-TR" b="1" dirty="0" err="1" smtClean="0">
                <a:effectLst/>
              </a:rPr>
              <a:t>carpi</a:t>
            </a:r>
            <a:r>
              <a:rPr lang="tr-TR" b="1" dirty="0" smtClean="0">
                <a:effectLst/>
              </a:rPr>
              <a:t> </a:t>
            </a:r>
            <a:r>
              <a:rPr lang="tr-TR" b="1" dirty="0" err="1" smtClean="0">
                <a:effectLst/>
              </a:rPr>
              <a:t>ulnaris</a:t>
            </a:r>
            <a:endParaRPr lang="tr-TR" b="1" dirty="0" smtClean="0">
              <a:effectLst/>
            </a:endParaRPr>
          </a:p>
          <a:p>
            <a:r>
              <a:rPr lang="tr-TR" b="1" dirty="0" err="1">
                <a:effectLst/>
              </a:rPr>
              <a:t>K</a:t>
            </a:r>
            <a:r>
              <a:rPr lang="tr-TR" b="1" dirty="0" err="1" smtClean="0">
                <a:effectLst/>
              </a:rPr>
              <a:t>ollateral</a:t>
            </a:r>
            <a:r>
              <a:rPr lang="tr-TR" b="1" dirty="0" smtClean="0">
                <a:effectLst/>
              </a:rPr>
              <a:t> </a:t>
            </a:r>
            <a:r>
              <a:rPr lang="tr-TR" b="1" dirty="0" err="1" smtClean="0">
                <a:effectLst/>
              </a:rPr>
              <a:t>ligamentler</a:t>
            </a:r>
            <a:endParaRPr lang="tr-TR" b="1" dirty="0" smtClean="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sz="half" idx="4294967295"/>
          </p:nvPr>
        </p:nvSpPr>
        <p:spPr>
          <a:xfrm>
            <a:off x="286385" y="188640"/>
            <a:ext cx="5365736" cy="4530725"/>
          </a:xfrm>
        </p:spPr>
        <p:txBody>
          <a:bodyPr/>
          <a:lstStyle/>
          <a:p>
            <a:r>
              <a:rPr lang="tr-TR" sz="2800" b="1" dirty="0" smtClean="0"/>
              <a:t>Oturuş mümkün olduğu kadar simetrik olmalı</a:t>
            </a:r>
          </a:p>
          <a:p>
            <a:r>
              <a:rPr lang="tr-TR" sz="2800" b="1" dirty="0" smtClean="0">
                <a:effectLst/>
              </a:rPr>
              <a:t>Köpek ayakta dururken ayak tırnaklarının masaya ya da yüzeye temas etmemesi gerekmektedir. Kedide ise tırnaklar normalde görünmez. Tırnakların uzunluğu ve durumu diğer ayakla kıyaslanarak bu ayağını nasıl kullandığı ve yürüyüşte hangi bacağa yüklenildiği konusunda bilgi verir.</a:t>
            </a:r>
          </a:p>
        </p:txBody>
      </p:sp>
      <p:pic>
        <p:nvPicPr>
          <p:cNvPr id="5" name="İçerik Yer Tutucusu 4"/>
          <p:cNvPicPr>
            <a:picLocks noGrp="1" noChangeAspect="1"/>
          </p:cNvPicPr>
          <p:nvPr>
            <p:ph sz="half" idx="4294967295"/>
          </p:nvPr>
        </p:nvPicPr>
        <p:blipFill>
          <a:blip r:embed="rId2" cstate="print"/>
          <a:stretch>
            <a:fillRect/>
          </a:stretch>
        </p:blipFill>
        <p:spPr>
          <a:xfrm>
            <a:off x="6243213" y="296862"/>
            <a:ext cx="2900787" cy="3864841"/>
          </a:xfrm>
          <a:prstGeom prst="rect">
            <a:avLst/>
          </a:prstGeom>
        </p:spPr>
      </p:pic>
      <p:pic>
        <p:nvPicPr>
          <p:cNvPr id="6" name="Resim 5"/>
          <p:cNvPicPr>
            <a:picLocks noChangeAspect="1"/>
          </p:cNvPicPr>
          <p:nvPr/>
        </p:nvPicPr>
        <p:blipFill>
          <a:blip r:embed="rId3" cstate="print"/>
          <a:stretch>
            <a:fillRect/>
          </a:stretch>
        </p:blipFill>
        <p:spPr>
          <a:xfrm flipH="1">
            <a:off x="5796136" y="4161703"/>
            <a:ext cx="3347864" cy="269629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Yürüyüş</a:t>
            </a:r>
            <a:endParaRPr lang="tr-TR" dirty="0"/>
          </a:p>
        </p:txBody>
      </p:sp>
      <p:sp>
        <p:nvSpPr>
          <p:cNvPr id="3" name="İçerik Yer Tutucusu 2"/>
          <p:cNvSpPr>
            <a:spLocks noGrp="1"/>
          </p:cNvSpPr>
          <p:nvPr>
            <p:ph sz="half" idx="1"/>
          </p:nvPr>
        </p:nvSpPr>
        <p:spPr>
          <a:xfrm>
            <a:off x="179511" y="1274540"/>
            <a:ext cx="4410925" cy="4530725"/>
          </a:xfrm>
        </p:spPr>
        <p:txBody>
          <a:bodyPr/>
          <a:lstStyle/>
          <a:p>
            <a:r>
              <a:rPr lang="tr-TR" b="1" dirty="0" smtClean="0">
                <a:effectLst/>
              </a:rPr>
              <a:t>Duruş ve yürüyüşü kontrol edilir, gerekirse koşturulur.</a:t>
            </a:r>
          </a:p>
          <a:p>
            <a:r>
              <a:rPr lang="tr-TR" b="1" dirty="0" smtClean="0">
                <a:effectLst/>
              </a:rPr>
              <a:t>Bazı topallıklar ise dar daire hareketi veya merdiven çıkarılırken belirlenebilir. </a:t>
            </a:r>
          </a:p>
          <a:p>
            <a:r>
              <a:rPr lang="tr-TR" b="1" dirty="0" smtClean="0">
                <a:effectLst/>
              </a:rPr>
              <a:t>Anormallikler adım boyunun kısalması veya uzaması</a:t>
            </a:r>
          </a:p>
          <a:p>
            <a:r>
              <a:rPr lang="tr-TR" b="1" dirty="0" smtClean="0">
                <a:effectLst/>
              </a:rPr>
              <a:t>Tırnakların yere sürtmesi   </a:t>
            </a:r>
            <a:endParaRPr lang="tr-TR" b="1" dirty="0">
              <a:effectLst/>
            </a:endParaRPr>
          </a:p>
        </p:txBody>
      </p:sp>
      <p:sp>
        <p:nvSpPr>
          <p:cNvPr id="4" name="İçerik Yer Tutucusu 3"/>
          <p:cNvSpPr>
            <a:spLocks noGrp="1"/>
          </p:cNvSpPr>
          <p:nvPr>
            <p:ph sz="half" idx="2"/>
          </p:nvPr>
        </p:nvSpPr>
        <p:spPr>
          <a:xfrm>
            <a:off x="4590437" y="1312557"/>
            <a:ext cx="4374052" cy="4205064"/>
          </a:xfrm>
        </p:spPr>
        <p:txBody>
          <a:bodyPr/>
          <a:lstStyle/>
          <a:p>
            <a:r>
              <a:rPr lang="tr-TR" b="1" dirty="0" smtClean="0">
                <a:effectLst/>
              </a:rPr>
              <a:t>Ayağın içe veya dışa basması</a:t>
            </a:r>
          </a:p>
          <a:p>
            <a:r>
              <a:rPr lang="tr-TR" b="1" dirty="0" smtClean="0">
                <a:effectLst/>
              </a:rPr>
              <a:t>Tökezleme</a:t>
            </a:r>
          </a:p>
          <a:p>
            <a:r>
              <a:rPr lang="tr-TR" b="1" dirty="0" smtClean="0">
                <a:effectLst/>
              </a:rPr>
              <a:t>Genel zayıflık</a:t>
            </a:r>
          </a:p>
          <a:p>
            <a:r>
              <a:rPr lang="tr-TR" b="1" dirty="0" err="1" smtClean="0">
                <a:effectLst/>
              </a:rPr>
              <a:t>Ataksi</a:t>
            </a:r>
            <a:endParaRPr lang="tr-TR" b="1" dirty="0" smtClean="0">
              <a:effectLst/>
            </a:endParaRPr>
          </a:p>
          <a:p>
            <a:r>
              <a:rPr lang="tr-TR" b="1" dirty="0" err="1" smtClean="0">
                <a:effectLst/>
              </a:rPr>
              <a:t>Ekstremitelerin</a:t>
            </a:r>
            <a:r>
              <a:rPr lang="tr-TR" b="1" dirty="0">
                <a:effectLst/>
              </a:rPr>
              <a:t> </a:t>
            </a:r>
            <a:r>
              <a:rPr lang="tr-TR" b="1" dirty="0" smtClean="0">
                <a:effectLst/>
              </a:rPr>
              <a:t>dolaşması</a:t>
            </a:r>
            <a:endParaRPr lang="tr-TR" b="1" dirty="0">
              <a:effectLst/>
            </a:endParaRPr>
          </a:p>
          <a:p>
            <a:r>
              <a:rPr lang="tr-TR" b="1" dirty="0">
                <a:effectLst/>
              </a:rPr>
              <a:t>Anormal sesler</a:t>
            </a:r>
          </a:p>
          <a:p>
            <a:r>
              <a:rPr lang="tr-TR" b="1" dirty="0" smtClean="0">
                <a:effectLst/>
              </a:rPr>
              <a:t>ön bacakta başın hareketi</a:t>
            </a:r>
          </a:p>
          <a:p>
            <a:r>
              <a:rPr lang="tr-TR" b="1" dirty="0" smtClean="0">
                <a:effectLst/>
              </a:rPr>
              <a:t>Topallık skalaları</a:t>
            </a:r>
            <a:endParaRPr lang="tr-TR" b="1" dirty="0">
              <a:effectLst/>
            </a:endParaRPr>
          </a:p>
        </p:txBody>
      </p:sp>
    </p:spTree>
    <p:extLst>
      <p:ext uri="{BB962C8B-B14F-4D97-AF65-F5344CB8AC3E}">
        <p14:creationId xmlns:p14="http://schemas.microsoft.com/office/powerpoint/2010/main" val="124315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tr-TR" dirty="0" err="1" smtClean="0">
                <a:effectLst/>
              </a:rPr>
              <a:t>Palpasyon</a:t>
            </a:r>
            <a:endParaRPr lang="tr-TR" dirty="0" smtClean="0">
              <a:effectLst/>
            </a:endParaRPr>
          </a:p>
        </p:txBody>
      </p:sp>
      <p:sp>
        <p:nvSpPr>
          <p:cNvPr id="53250" name="Rectangle 3"/>
          <p:cNvSpPr>
            <a:spLocks noGrp="1" noChangeArrowheads="1"/>
          </p:cNvSpPr>
          <p:nvPr>
            <p:ph type="body" idx="1"/>
          </p:nvPr>
        </p:nvSpPr>
        <p:spPr/>
        <p:txBody>
          <a:bodyPr/>
          <a:lstStyle/>
          <a:p>
            <a:r>
              <a:rPr lang="tr-TR" b="1" dirty="0" err="1" smtClean="0">
                <a:effectLst/>
              </a:rPr>
              <a:t>Palpasyonda</a:t>
            </a:r>
            <a:r>
              <a:rPr lang="tr-TR" b="1" dirty="0" smtClean="0">
                <a:effectLst/>
              </a:rPr>
              <a:t> deri ve kılların durumu ile duyarlılığı incelenir. Daha sonra ağrı ve lezyonun yeri saptanır. Eklemlerdeki şişkinlik, ısı artışı veya doku kıvam farklılığı tanımlanabilir. Kemiklerde kırıklar belirlenebilir. </a:t>
            </a:r>
            <a:r>
              <a:rPr lang="tr-TR" b="1" dirty="0" err="1" smtClean="0">
                <a:effectLst/>
              </a:rPr>
              <a:t>Panosteitis</a:t>
            </a:r>
            <a:r>
              <a:rPr lang="tr-TR" b="1" dirty="0" smtClean="0">
                <a:effectLst/>
              </a:rPr>
              <a:t> gibi hastalıklarda birden fazla kemikte duyarlılık saptanabilir.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tr-TR" sz="4000" smtClean="0">
                <a:effectLst/>
              </a:rPr>
              <a:t>Ekstremite Fonksiyon Bozukluklarının Etiyolojisi</a:t>
            </a:r>
          </a:p>
        </p:txBody>
      </p:sp>
      <p:sp>
        <p:nvSpPr>
          <p:cNvPr id="46082" name="Rectangle 3"/>
          <p:cNvSpPr>
            <a:spLocks noGrp="1" noChangeArrowheads="1"/>
          </p:cNvSpPr>
          <p:nvPr>
            <p:ph type="body" idx="1"/>
          </p:nvPr>
        </p:nvSpPr>
        <p:spPr>
          <a:xfrm>
            <a:off x="0" y="1417638"/>
            <a:ext cx="7056784" cy="4530725"/>
          </a:xfrm>
        </p:spPr>
        <p:txBody>
          <a:bodyPr/>
          <a:lstStyle/>
          <a:p>
            <a:pPr>
              <a:lnSpc>
                <a:spcPct val="90000"/>
              </a:lnSpc>
            </a:pPr>
            <a:r>
              <a:rPr lang="tr-TR" sz="2800" b="1" dirty="0" smtClean="0">
                <a:effectLst/>
              </a:rPr>
              <a:t>Kaslarda </a:t>
            </a:r>
            <a:r>
              <a:rPr lang="tr-TR" sz="2800" b="1" dirty="0" err="1" smtClean="0">
                <a:effectLst/>
              </a:rPr>
              <a:t>tendolarda</a:t>
            </a:r>
            <a:r>
              <a:rPr lang="tr-TR" sz="2800" b="1" dirty="0" smtClean="0">
                <a:effectLst/>
              </a:rPr>
              <a:t> kopma ya da aşırı gerilme</a:t>
            </a:r>
          </a:p>
          <a:p>
            <a:pPr>
              <a:lnSpc>
                <a:spcPct val="90000"/>
              </a:lnSpc>
            </a:pPr>
            <a:r>
              <a:rPr lang="tr-TR" sz="2800" b="1" dirty="0" smtClean="0">
                <a:effectLst/>
              </a:rPr>
              <a:t>Kemiklerde kırıklar</a:t>
            </a:r>
          </a:p>
          <a:p>
            <a:pPr>
              <a:lnSpc>
                <a:spcPct val="90000"/>
              </a:lnSpc>
            </a:pPr>
            <a:r>
              <a:rPr lang="tr-TR" sz="2800" b="1" dirty="0" err="1" smtClean="0">
                <a:effectLst/>
              </a:rPr>
              <a:t>Edinsel</a:t>
            </a:r>
            <a:r>
              <a:rPr lang="tr-TR" sz="2800" b="1" dirty="0" smtClean="0">
                <a:effectLst/>
              </a:rPr>
              <a:t> ya da kalıtsal patolojik bozukluklar</a:t>
            </a:r>
          </a:p>
          <a:p>
            <a:pPr>
              <a:lnSpc>
                <a:spcPct val="90000"/>
              </a:lnSpc>
            </a:pPr>
            <a:r>
              <a:rPr lang="tr-TR" sz="2800" b="1" dirty="0" smtClean="0">
                <a:effectLst/>
              </a:rPr>
              <a:t>Eklemlerde yangı ve dejenerasyonlar</a:t>
            </a:r>
          </a:p>
          <a:p>
            <a:pPr>
              <a:lnSpc>
                <a:spcPct val="90000"/>
              </a:lnSpc>
            </a:pPr>
            <a:r>
              <a:rPr lang="tr-TR" sz="2800" b="1" dirty="0" smtClean="0">
                <a:effectLst/>
              </a:rPr>
              <a:t>Sinirlerde ezilme, sıkışma ya da kopma</a:t>
            </a:r>
          </a:p>
          <a:p>
            <a:pPr>
              <a:lnSpc>
                <a:spcPct val="90000"/>
              </a:lnSpc>
            </a:pPr>
            <a:r>
              <a:rPr lang="tr-TR" sz="2800" b="1" dirty="0" smtClean="0">
                <a:effectLst/>
              </a:rPr>
              <a:t>Diğer sistemlerden kaynaklanan </a:t>
            </a:r>
            <a:r>
              <a:rPr lang="tr-TR" sz="2800" b="1" dirty="0" err="1" smtClean="0">
                <a:effectLst/>
              </a:rPr>
              <a:t>abdominal</a:t>
            </a:r>
            <a:r>
              <a:rPr lang="tr-TR" sz="2800" b="1" dirty="0" smtClean="0">
                <a:effectLst/>
              </a:rPr>
              <a:t> ağrının, prostat </a:t>
            </a:r>
            <a:r>
              <a:rPr lang="tr-TR" sz="2800" b="1" dirty="0" err="1" smtClean="0">
                <a:effectLst/>
              </a:rPr>
              <a:t>hiperplazilerinin</a:t>
            </a:r>
            <a:r>
              <a:rPr lang="tr-TR" sz="2800" b="1" dirty="0" smtClean="0">
                <a:effectLst/>
              </a:rPr>
              <a:t> yürüyüşü etkilemesi fonksiyon bozukluğunun nedeni olabilir.</a:t>
            </a:r>
          </a:p>
        </p:txBody>
      </p:sp>
      <p:pic>
        <p:nvPicPr>
          <p:cNvPr id="46083" name="Picture 6"/>
          <p:cNvPicPr>
            <a:picLocks noChangeAspect="1" noChangeArrowheads="1"/>
          </p:cNvPicPr>
          <p:nvPr/>
        </p:nvPicPr>
        <p:blipFill>
          <a:blip r:embed="rId2" cstate="print">
            <a:lum bright="-12000"/>
          </a:blip>
          <a:srcRect/>
          <a:stretch>
            <a:fillRect/>
          </a:stretch>
        </p:blipFill>
        <p:spPr bwMode="auto">
          <a:xfrm>
            <a:off x="6876255" y="4926454"/>
            <a:ext cx="2296707" cy="193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67544" y="836712"/>
            <a:ext cx="8229600" cy="4530725"/>
          </a:xfrm>
        </p:spPr>
        <p:txBody>
          <a:bodyPr/>
          <a:lstStyle/>
          <a:p>
            <a:r>
              <a:rPr lang="tr-TR" b="1" smtClean="0"/>
              <a:t>Kronik </a:t>
            </a:r>
            <a:r>
              <a:rPr lang="tr-TR" b="1" dirty="0" err="1" smtClean="0"/>
              <a:t>patella</a:t>
            </a:r>
            <a:r>
              <a:rPr lang="tr-TR" b="1" dirty="0" smtClean="0"/>
              <a:t> </a:t>
            </a:r>
            <a:r>
              <a:rPr lang="tr-TR" b="1" dirty="0" err="1" smtClean="0"/>
              <a:t>lukzasyonu</a:t>
            </a:r>
            <a:endParaRPr lang="tr-TR" b="1" dirty="0" smtClean="0"/>
          </a:p>
          <a:p>
            <a:r>
              <a:rPr lang="tr-TR" b="1" dirty="0" smtClean="0"/>
              <a:t>Kronik </a:t>
            </a:r>
            <a:r>
              <a:rPr lang="tr-TR" b="1" dirty="0" err="1" smtClean="0"/>
              <a:t>osteoartrit</a:t>
            </a:r>
            <a:r>
              <a:rPr lang="tr-TR" b="1" dirty="0" smtClean="0"/>
              <a:t> </a:t>
            </a:r>
          </a:p>
          <a:p>
            <a:r>
              <a:rPr lang="tr-TR" b="1" dirty="0" smtClean="0"/>
              <a:t>Kronik gelişen çapraz bağ kopuğu</a:t>
            </a:r>
          </a:p>
          <a:p>
            <a:r>
              <a:rPr lang="tr-TR" b="1" dirty="0" smtClean="0"/>
              <a:t>Yaşlı hayvan şiddetli artan ağrı (tümör)</a:t>
            </a:r>
          </a:p>
          <a:p>
            <a:endParaRPr lang="tr-TR" dirty="0" smtClean="0"/>
          </a:p>
          <a:p>
            <a:endParaRPr lang="tr-TR" dirty="0" smtClean="0"/>
          </a:p>
          <a:p>
            <a:endParaRPr lang="tr-TR" dirty="0"/>
          </a:p>
        </p:txBody>
      </p:sp>
    </p:spTree>
    <p:extLst>
      <p:ext uri="{BB962C8B-B14F-4D97-AF65-F5344CB8AC3E}">
        <p14:creationId xmlns:p14="http://schemas.microsoft.com/office/powerpoint/2010/main" val="136269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0" name="Rectangle 4"/>
          <p:cNvSpPr>
            <a:spLocks noGrp="1" noChangeArrowheads="1"/>
          </p:cNvSpPr>
          <p:nvPr>
            <p:ph type="ctrTitle"/>
          </p:nvPr>
        </p:nvSpPr>
        <p:spPr>
          <a:xfrm>
            <a:off x="684213" y="2133600"/>
            <a:ext cx="7772400" cy="1470025"/>
          </a:xfrm>
        </p:spPr>
        <p:txBody>
          <a:bodyPr/>
          <a:lstStyle/>
          <a:p>
            <a:r>
              <a:rPr lang="tr-TR" smtClean="0">
                <a:effectLst/>
              </a:rPr>
              <a:t>Ekstremitelerin Spesifik Muayenesi</a:t>
            </a:r>
          </a:p>
        </p:txBody>
      </p:sp>
      <p:sp>
        <p:nvSpPr>
          <p:cNvPr id="79877" name="Rectangle 5"/>
          <p:cNvSpPr>
            <a:spLocks noGrp="1" noChangeArrowheads="1"/>
          </p:cNvSpPr>
          <p:nvPr>
            <p:ph type="subTitle" idx="1"/>
          </p:nvPr>
        </p:nvSpPr>
        <p:spPr/>
        <p:txBody>
          <a:bodyPr/>
          <a:lstStyle/>
          <a:p>
            <a:pPr eaLnBrk="1" hangingPunct="1">
              <a:defRPr/>
            </a:pPr>
            <a:r>
              <a:rPr lang="tr-TR" sz="2800" b="1" noProof="1" smtClean="0">
                <a:latin typeface="Times New Roman" pitchFamily="18" charset="0"/>
              </a:rPr>
              <a:t>Prof. Dr. Ümit KAYA</a:t>
            </a:r>
          </a:p>
          <a:p>
            <a:pPr eaLnBrk="1" hangingPunct="1">
              <a:defRPr/>
            </a:pPr>
            <a:r>
              <a:rPr lang="tr-TR" sz="2800" noProof="1" smtClean="0">
                <a:latin typeface="Times New Roman" pitchFamily="18" charset="0"/>
              </a:rPr>
              <a:t>Ankara Üniversitesi Veteriner Fakültesi Ortopedi ve Travmatoloji Bilim Dalı</a:t>
            </a:r>
            <a:endParaRPr lang="tr-TR" sz="2800" smtClean="0">
              <a:latin typeface="Times New Roman" pitchFamily="18" charset="0"/>
            </a:endParaRPr>
          </a:p>
        </p:txBody>
      </p:sp>
      <p:graphicFrame>
        <p:nvGraphicFramePr>
          <p:cNvPr id="79878" name="Object 4"/>
          <p:cNvGraphicFramePr>
            <a:graphicFrameLocks noChangeAspect="1"/>
          </p:cNvGraphicFramePr>
          <p:nvPr/>
        </p:nvGraphicFramePr>
        <p:xfrm>
          <a:off x="0" y="0"/>
          <a:ext cx="1255713" cy="1268413"/>
        </p:xfrm>
        <a:graphic>
          <a:graphicData uri="http://schemas.openxmlformats.org/presentationml/2006/ole">
            <mc:AlternateContent xmlns:mc="http://schemas.openxmlformats.org/markup-compatibility/2006">
              <mc:Choice xmlns:v="urn:schemas-microsoft-com:vml" Requires="v">
                <p:oleObj spid="_x0000_s80008" name="Document" r:id="rId3" imgW="789432" imgH="795528" progId="">
                  <p:embed/>
                </p:oleObj>
              </mc:Choice>
              <mc:Fallback>
                <p:oleObj name="Document" r:id="rId3" imgW="789432" imgH="795528" progId="">
                  <p:embed/>
                  <p:pic>
                    <p:nvPicPr>
                      <p:cNvPr id="0" name="Picture 1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5571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79" name="Object 5"/>
          <p:cNvGraphicFramePr>
            <a:graphicFrameLocks noChangeAspect="1"/>
          </p:cNvGraphicFramePr>
          <p:nvPr/>
        </p:nvGraphicFramePr>
        <p:xfrm>
          <a:off x="7985125" y="0"/>
          <a:ext cx="1158875" cy="1196975"/>
        </p:xfrm>
        <a:graphic>
          <a:graphicData uri="http://schemas.openxmlformats.org/presentationml/2006/ole">
            <mc:AlternateContent xmlns:mc="http://schemas.openxmlformats.org/markup-compatibility/2006">
              <mc:Choice xmlns:v="urn:schemas-microsoft-com:vml" Requires="v">
                <p:oleObj spid="_x0000_s80009" name="Document" r:id="rId5" imgW="780288" imgH="807720" progId="">
                  <p:embed/>
                </p:oleObj>
              </mc:Choice>
              <mc:Fallback>
                <p:oleObj name="Document" r:id="rId5" imgW="780288" imgH="807720" progId="">
                  <p:embed/>
                  <p:pic>
                    <p:nvPicPr>
                      <p:cNvPr id="0"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125" y="0"/>
                        <a:ext cx="11588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idx="4294967295"/>
          </p:nvPr>
        </p:nvSpPr>
        <p:spPr>
          <a:xfrm>
            <a:off x="0" y="333375"/>
            <a:ext cx="8229600" cy="1139825"/>
          </a:xfrm>
        </p:spPr>
        <p:txBody>
          <a:bodyPr/>
          <a:lstStyle/>
          <a:p>
            <a:r>
              <a:rPr lang="tr-TR" sz="3600" dirty="0" smtClean="0">
                <a:effectLst/>
              </a:rPr>
              <a:t/>
            </a:r>
            <a:br>
              <a:rPr lang="tr-TR" sz="3600" dirty="0" smtClean="0">
                <a:effectLst/>
              </a:rPr>
            </a:br>
            <a:r>
              <a:rPr lang="tr-TR" dirty="0">
                <a:effectLst/>
              </a:rPr>
              <a:t/>
            </a:r>
            <a:br>
              <a:rPr lang="tr-TR" dirty="0">
                <a:effectLst/>
              </a:rPr>
            </a:br>
            <a:endParaRPr lang="tr-TR" dirty="0"/>
          </a:p>
        </p:txBody>
      </p:sp>
      <p:sp>
        <p:nvSpPr>
          <p:cNvPr id="5" name="4 Dikdörtgen"/>
          <p:cNvSpPr/>
          <p:nvPr/>
        </p:nvSpPr>
        <p:spPr>
          <a:xfrm>
            <a:off x="683568" y="333375"/>
            <a:ext cx="7848872" cy="7171194"/>
          </a:xfrm>
          <a:prstGeom prst="rect">
            <a:avLst/>
          </a:prstGeom>
        </p:spPr>
        <p:txBody>
          <a:bodyPr wrap="square">
            <a:spAutoFit/>
          </a:bodyPr>
          <a:lstStyle/>
          <a:p>
            <a:r>
              <a:rPr lang="tr-TR" sz="2800" dirty="0" err="1" smtClean="0"/>
              <a:t>Skapulanın</a:t>
            </a:r>
            <a:r>
              <a:rPr lang="tr-TR" sz="2800" dirty="0" smtClean="0"/>
              <a:t> </a:t>
            </a:r>
            <a:r>
              <a:rPr lang="tr-TR" sz="2800" dirty="0" err="1" smtClean="0"/>
              <a:t>dorsale</a:t>
            </a:r>
            <a:r>
              <a:rPr lang="tr-TR" sz="2800" dirty="0" smtClean="0"/>
              <a:t> yer değiştirmesi</a:t>
            </a:r>
            <a:br>
              <a:rPr lang="tr-TR" sz="2800" dirty="0" smtClean="0"/>
            </a:br>
            <a:r>
              <a:rPr lang="tr-TR" sz="2800" dirty="0" smtClean="0"/>
              <a:t>M </a:t>
            </a:r>
            <a:r>
              <a:rPr lang="tr-TR" sz="2800" dirty="0" err="1" smtClean="0"/>
              <a:t>infrasipinatus</a:t>
            </a:r>
            <a:r>
              <a:rPr lang="tr-TR" sz="2800" dirty="0" smtClean="0"/>
              <a:t> </a:t>
            </a:r>
            <a:r>
              <a:rPr lang="tr-TR" sz="2800" dirty="0" err="1" smtClean="0"/>
              <a:t>kontraktürü</a:t>
            </a:r>
            <a:endParaRPr lang="tr-TR" sz="2800" dirty="0" smtClean="0"/>
          </a:p>
          <a:p>
            <a:r>
              <a:rPr lang="tr-TR" sz="2800" dirty="0" err="1"/>
              <a:t>Articulatio</a:t>
            </a:r>
            <a:r>
              <a:rPr lang="tr-TR" sz="2800" dirty="0"/>
              <a:t> </a:t>
            </a:r>
            <a:r>
              <a:rPr lang="tr-TR" sz="2800" dirty="0" err="1"/>
              <a:t>Humeri</a:t>
            </a:r>
            <a:r>
              <a:rPr lang="tr-TR" sz="2800" dirty="0"/>
              <a:t> ve </a:t>
            </a:r>
            <a:r>
              <a:rPr lang="tr-TR" sz="2800" dirty="0" err="1" smtClean="0"/>
              <a:t>Humerus</a:t>
            </a:r>
            <a:endParaRPr lang="tr-TR" sz="2800" dirty="0" smtClean="0"/>
          </a:p>
          <a:p>
            <a:r>
              <a:rPr lang="tr-TR" sz="2800" dirty="0"/>
              <a:t>M. </a:t>
            </a:r>
            <a:r>
              <a:rPr lang="tr-TR" sz="2800" dirty="0" err="1"/>
              <a:t>Biceps</a:t>
            </a:r>
            <a:r>
              <a:rPr lang="tr-TR" sz="2800" dirty="0"/>
              <a:t> </a:t>
            </a:r>
            <a:r>
              <a:rPr lang="tr-TR" sz="2800" dirty="0" err="1"/>
              <a:t>brachi</a:t>
            </a:r>
            <a:r>
              <a:rPr lang="tr-TR" sz="2800" dirty="0"/>
              <a:t> </a:t>
            </a:r>
            <a:r>
              <a:rPr lang="tr-TR" sz="2800" dirty="0" err="1"/>
              <a:t>avülsüyonu</a:t>
            </a:r>
            <a:r>
              <a:rPr lang="tr-TR" sz="2800" dirty="0"/>
              <a:t/>
            </a:r>
            <a:br>
              <a:rPr lang="tr-TR" sz="2800" dirty="0"/>
            </a:br>
            <a:r>
              <a:rPr lang="tr-TR" sz="2800" dirty="0"/>
              <a:t>M. </a:t>
            </a:r>
            <a:r>
              <a:rPr lang="tr-TR" sz="2800" dirty="0" err="1"/>
              <a:t>Bicep</a:t>
            </a:r>
            <a:r>
              <a:rPr lang="tr-TR" sz="2800" dirty="0"/>
              <a:t> </a:t>
            </a:r>
            <a:r>
              <a:rPr lang="tr-TR" sz="2800" dirty="0" err="1"/>
              <a:t>brachi</a:t>
            </a:r>
            <a:r>
              <a:rPr lang="tr-TR" sz="2800" dirty="0"/>
              <a:t> </a:t>
            </a:r>
            <a:r>
              <a:rPr lang="tr-TR" sz="2800" dirty="0" err="1"/>
              <a:t>tendosunu</a:t>
            </a:r>
            <a:r>
              <a:rPr lang="tr-TR" sz="2800" dirty="0"/>
              <a:t> </a:t>
            </a:r>
            <a:r>
              <a:rPr lang="tr-TR" sz="2800" dirty="0" err="1"/>
              <a:t>medial</a:t>
            </a:r>
            <a:r>
              <a:rPr lang="tr-TR" sz="2800" dirty="0"/>
              <a:t> </a:t>
            </a:r>
            <a:r>
              <a:rPr lang="tr-TR" sz="2800" dirty="0" smtClean="0"/>
              <a:t>deplasmanı</a:t>
            </a:r>
          </a:p>
          <a:p>
            <a:r>
              <a:rPr lang="tr-TR" sz="2800" dirty="0"/>
              <a:t>M. </a:t>
            </a:r>
            <a:r>
              <a:rPr lang="tr-TR" sz="2800" dirty="0" err="1"/>
              <a:t>tricep</a:t>
            </a:r>
            <a:r>
              <a:rPr lang="tr-TR" sz="2800" dirty="0"/>
              <a:t> </a:t>
            </a:r>
            <a:r>
              <a:rPr lang="tr-TR" sz="2800" dirty="0" err="1"/>
              <a:t>brahii</a:t>
            </a:r>
            <a:r>
              <a:rPr lang="tr-TR" sz="2800" dirty="0"/>
              <a:t> </a:t>
            </a:r>
            <a:r>
              <a:rPr lang="tr-TR" sz="2800" dirty="0" smtClean="0"/>
              <a:t>lezyonları</a:t>
            </a:r>
          </a:p>
          <a:p>
            <a:r>
              <a:rPr lang="tr-TR" sz="2800" dirty="0" err="1"/>
              <a:t>Articulatio</a:t>
            </a:r>
            <a:r>
              <a:rPr lang="tr-TR" sz="2800" dirty="0"/>
              <a:t> </a:t>
            </a:r>
            <a:r>
              <a:rPr lang="tr-TR" sz="2800" dirty="0" err="1"/>
              <a:t>Cubiti</a:t>
            </a:r>
            <a:r>
              <a:rPr lang="tr-TR" sz="2800" dirty="0"/>
              <a:t> ve </a:t>
            </a:r>
            <a:r>
              <a:rPr lang="tr-TR" sz="2800" dirty="0" err="1" smtClean="0"/>
              <a:t>Antebrachium</a:t>
            </a:r>
            <a:endParaRPr lang="tr-TR" sz="2800" dirty="0" smtClean="0"/>
          </a:p>
          <a:p>
            <a:r>
              <a:rPr lang="tr-TR" sz="2800" b="1" dirty="0" err="1"/>
              <a:t>Fragmented</a:t>
            </a:r>
            <a:r>
              <a:rPr lang="tr-TR" sz="2800" b="1" dirty="0"/>
              <a:t> </a:t>
            </a:r>
            <a:r>
              <a:rPr lang="tr-TR" sz="2800" b="1" dirty="0" err="1"/>
              <a:t>coronoid</a:t>
            </a:r>
            <a:r>
              <a:rPr lang="tr-TR" sz="2800" b="1" dirty="0"/>
              <a:t> </a:t>
            </a:r>
            <a:r>
              <a:rPr lang="tr-TR" sz="2800" b="1" dirty="0" err="1"/>
              <a:t>process</a:t>
            </a:r>
            <a:r>
              <a:rPr lang="tr-TR" sz="2800" b="1" dirty="0"/>
              <a:t> (FCP</a:t>
            </a:r>
            <a:r>
              <a:rPr lang="tr-TR" sz="2800" b="1" dirty="0" smtClean="0"/>
              <a:t>)</a:t>
            </a:r>
          </a:p>
          <a:p>
            <a:r>
              <a:rPr lang="tr-TR" sz="2800" b="1" dirty="0" err="1" smtClean="0"/>
              <a:t>Ununited</a:t>
            </a:r>
            <a:r>
              <a:rPr lang="tr-TR" sz="2800" b="1" dirty="0" smtClean="0"/>
              <a:t> </a:t>
            </a:r>
            <a:r>
              <a:rPr lang="tr-TR" sz="2800" b="1" dirty="0" err="1" smtClean="0"/>
              <a:t>A</a:t>
            </a:r>
            <a:r>
              <a:rPr lang="tr-TR" sz="2800" b="1" dirty="0" err="1" smtClean="0"/>
              <a:t>nconeal</a:t>
            </a:r>
            <a:r>
              <a:rPr lang="tr-TR" sz="2800" b="1" dirty="0" smtClean="0"/>
              <a:t> </a:t>
            </a:r>
            <a:r>
              <a:rPr lang="tr-TR" sz="2800" b="1" dirty="0" err="1" smtClean="0"/>
              <a:t>Process</a:t>
            </a:r>
            <a:r>
              <a:rPr lang="tr-TR" sz="2800" b="1" dirty="0" smtClean="0"/>
              <a:t> (UAP)</a:t>
            </a:r>
          </a:p>
          <a:p>
            <a:r>
              <a:rPr lang="tr-TR" sz="2800" b="1" dirty="0" err="1"/>
              <a:t>Osteochondritis</a:t>
            </a:r>
            <a:r>
              <a:rPr lang="tr-TR" sz="2800" b="1" dirty="0"/>
              <a:t> </a:t>
            </a:r>
            <a:r>
              <a:rPr lang="tr-TR" sz="2800" b="1" dirty="0" err="1"/>
              <a:t>dissecans</a:t>
            </a:r>
            <a:r>
              <a:rPr lang="tr-TR" sz="2800" b="1" dirty="0"/>
              <a:t> (OCD</a:t>
            </a:r>
            <a:r>
              <a:rPr lang="tr-TR" sz="2800" b="1" dirty="0" smtClean="0"/>
              <a:t>)</a:t>
            </a:r>
          </a:p>
          <a:p>
            <a:r>
              <a:rPr lang="tr-TR" sz="2800" dirty="0" err="1"/>
              <a:t>Articulatio</a:t>
            </a:r>
            <a:r>
              <a:rPr lang="tr-TR" sz="2800" dirty="0"/>
              <a:t> </a:t>
            </a:r>
            <a:r>
              <a:rPr lang="tr-TR" sz="2800" dirty="0" err="1"/>
              <a:t>Carpi</a:t>
            </a:r>
            <a:r>
              <a:rPr lang="tr-TR" sz="2800" dirty="0"/>
              <a:t>, </a:t>
            </a:r>
            <a:r>
              <a:rPr lang="tr-TR" sz="2800" dirty="0" err="1"/>
              <a:t>Metacarpus</a:t>
            </a:r>
            <a:r>
              <a:rPr lang="tr-TR" sz="2800" dirty="0"/>
              <a:t> ve </a:t>
            </a:r>
            <a:r>
              <a:rPr lang="tr-TR" sz="2800" dirty="0" err="1" smtClean="0"/>
              <a:t>phalanxlar</a:t>
            </a:r>
            <a:endParaRPr lang="tr-TR" sz="2800" dirty="0" smtClean="0"/>
          </a:p>
          <a:p>
            <a:r>
              <a:rPr lang="tr-TR" sz="2800" dirty="0" err="1"/>
              <a:t>Articulatio</a:t>
            </a:r>
            <a:r>
              <a:rPr lang="tr-TR" sz="2800" dirty="0"/>
              <a:t> </a:t>
            </a:r>
            <a:r>
              <a:rPr lang="tr-TR" sz="2800" dirty="0" err="1"/>
              <a:t>Coxa</a:t>
            </a:r>
            <a:r>
              <a:rPr lang="tr-TR" sz="2800" dirty="0"/>
              <a:t> ve </a:t>
            </a:r>
            <a:r>
              <a:rPr lang="tr-TR" sz="2800" dirty="0" err="1" smtClean="0"/>
              <a:t>Femur</a:t>
            </a:r>
            <a:endParaRPr lang="tr-TR" sz="2800" dirty="0" smtClean="0"/>
          </a:p>
          <a:p>
            <a:r>
              <a:rPr lang="tr-TR" sz="2800" dirty="0"/>
              <a:t>Kalça </a:t>
            </a:r>
            <a:r>
              <a:rPr lang="tr-TR" sz="2800" dirty="0" err="1" smtClean="0"/>
              <a:t>displazisi</a:t>
            </a:r>
            <a:endParaRPr lang="tr-TR" sz="2800" dirty="0" smtClean="0"/>
          </a:p>
          <a:p>
            <a:r>
              <a:rPr lang="tr-TR" sz="2800" dirty="0" err="1"/>
              <a:t>Articulatio</a:t>
            </a:r>
            <a:r>
              <a:rPr lang="tr-TR" sz="2800" dirty="0"/>
              <a:t> </a:t>
            </a:r>
            <a:r>
              <a:rPr lang="tr-TR" sz="2800" dirty="0" err="1"/>
              <a:t>Genu</a:t>
            </a:r>
            <a:r>
              <a:rPr lang="tr-TR" sz="2800" dirty="0"/>
              <a:t> ve </a:t>
            </a:r>
            <a:r>
              <a:rPr lang="tr-TR" sz="2800" dirty="0" err="1"/>
              <a:t>Ossa</a:t>
            </a:r>
            <a:r>
              <a:rPr lang="tr-TR" sz="2800" dirty="0"/>
              <a:t> </a:t>
            </a:r>
            <a:r>
              <a:rPr lang="tr-TR" sz="2800" dirty="0" err="1"/>
              <a:t>Crururis</a:t>
            </a:r>
            <a:endParaRPr lang="tr-TR" sz="2800" b="1" dirty="0"/>
          </a:p>
          <a:p>
            <a:r>
              <a:rPr lang="tr-TR" sz="2800" dirty="0" smtClean="0"/>
              <a:t/>
            </a:r>
            <a:br>
              <a:rPr lang="tr-TR" sz="2800" dirty="0" smtClean="0"/>
            </a:br>
            <a:endParaRPr lang="tr-T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251520" y="1417638"/>
            <a:ext cx="8892480" cy="5078313"/>
          </a:xfrm>
          <a:prstGeom prst="rect">
            <a:avLst/>
          </a:prstGeom>
          <a:noFill/>
        </p:spPr>
        <p:txBody>
          <a:bodyPr wrap="square" rtlCol="0">
            <a:spAutoFit/>
          </a:bodyPr>
          <a:lstStyle/>
          <a:p>
            <a:r>
              <a:rPr lang="tr-TR" sz="3600" dirty="0" smtClean="0"/>
              <a:t>Ortopedik cerrahi</a:t>
            </a:r>
          </a:p>
          <a:p>
            <a:pPr marL="457200" indent="-457200">
              <a:buFont typeface="Arial" panose="020B0604020202020204" pitchFamily="34" charset="0"/>
              <a:buChar char="•"/>
            </a:pPr>
            <a:r>
              <a:rPr lang="tr-TR" sz="3200" dirty="0" smtClean="0"/>
              <a:t>Kırık kemikleri sabitlemek</a:t>
            </a:r>
          </a:p>
          <a:p>
            <a:pPr marL="457200" indent="-457200">
              <a:buFont typeface="Arial" panose="020B0604020202020204" pitchFamily="34" charset="0"/>
              <a:buChar char="•"/>
            </a:pPr>
            <a:r>
              <a:rPr lang="tr-TR" sz="3200" dirty="0" smtClean="0"/>
              <a:t>Hasarlı eklemleri incelemek, </a:t>
            </a:r>
            <a:r>
              <a:rPr lang="tr-TR" sz="3200" dirty="0" err="1" smtClean="0"/>
              <a:t>debride</a:t>
            </a:r>
            <a:r>
              <a:rPr lang="tr-TR" sz="3200" dirty="0" smtClean="0"/>
              <a:t> etmek sabitlemek.</a:t>
            </a:r>
          </a:p>
          <a:p>
            <a:pPr marL="457200" indent="-457200">
              <a:buFont typeface="Arial" panose="020B0604020202020204" pitchFamily="34" charset="0"/>
              <a:buChar char="•"/>
            </a:pPr>
            <a:r>
              <a:rPr lang="tr-TR" sz="3200" dirty="0" err="1" smtClean="0"/>
              <a:t>Yıkımlanmış</a:t>
            </a:r>
            <a:r>
              <a:rPr lang="tr-TR" sz="3200" dirty="0" smtClean="0"/>
              <a:t> eklemlerde protez uygulaması</a:t>
            </a:r>
          </a:p>
          <a:p>
            <a:pPr marL="457200" indent="-457200">
              <a:buFont typeface="Arial" panose="020B0604020202020204" pitchFamily="34" charset="0"/>
              <a:buChar char="•"/>
            </a:pPr>
            <a:r>
              <a:rPr lang="tr-TR" sz="3200" dirty="0" err="1" smtClean="0"/>
              <a:t>Kolumna</a:t>
            </a:r>
            <a:r>
              <a:rPr lang="tr-TR" sz="3200" dirty="0" smtClean="0"/>
              <a:t> </a:t>
            </a:r>
            <a:r>
              <a:rPr lang="tr-TR" sz="3200" dirty="0" err="1" smtClean="0"/>
              <a:t>vertebralis</a:t>
            </a:r>
            <a:r>
              <a:rPr lang="tr-TR" sz="3200" dirty="0" smtClean="0"/>
              <a:t> kırıklarında sabitlemek</a:t>
            </a:r>
          </a:p>
          <a:p>
            <a:pPr marL="457200" indent="-457200">
              <a:buFont typeface="Arial" panose="020B0604020202020204" pitchFamily="34" charset="0"/>
              <a:buChar char="•"/>
            </a:pPr>
            <a:r>
              <a:rPr lang="tr-TR" sz="3200" dirty="0" err="1" smtClean="0"/>
              <a:t>Medülla</a:t>
            </a:r>
            <a:r>
              <a:rPr lang="tr-TR" sz="3200" dirty="0" smtClean="0"/>
              <a:t> </a:t>
            </a:r>
            <a:r>
              <a:rPr lang="tr-TR" sz="3200" dirty="0" err="1" smtClean="0"/>
              <a:t>spinalis</a:t>
            </a:r>
            <a:r>
              <a:rPr lang="tr-TR" sz="3200" dirty="0" smtClean="0"/>
              <a:t> üzerindeki basıncı azaltmak</a:t>
            </a:r>
          </a:p>
          <a:p>
            <a:pPr marL="457200" indent="-457200">
              <a:buFont typeface="Arial" panose="020B0604020202020204" pitchFamily="34" charset="0"/>
              <a:buChar char="•"/>
            </a:pPr>
            <a:r>
              <a:rPr lang="tr-TR" sz="3200" dirty="0" smtClean="0"/>
              <a:t>Kas iskelet sistemi tümörlerini </a:t>
            </a:r>
            <a:r>
              <a:rPr lang="tr-TR" sz="3200" dirty="0" err="1" smtClean="0"/>
              <a:t>rezeke</a:t>
            </a:r>
            <a:r>
              <a:rPr lang="tr-TR" sz="3200" dirty="0" smtClean="0"/>
              <a:t> etmek </a:t>
            </a:r>
          </a:p>
          <a:p>
            <a:pPr marL="457200" indent="-457200">
              <a:buFont typeface="Arial" panose="020B0604020202020204" pitchFamily="34" charset="0"/>
              <a:buChar char="•"/>
            </a:pPr>
            <a:r>
              <a:rPr lang="tr-TR" sz="3200" dirty="0" err="1" smtClean="0"/>
              <a:t>Tendo</a:t>
            </a:r>
            <a:r>
              <a:rPr lang="tr-TR" sz="3200" dirty="0" smtClean="0"/>
              <a:t> ve </a:t>
            </a:r>
            <a:r>
              <a:rPr lang="tr-TR" sz="3200" dirty="0" err="1" smtClean="0"/>
              <a:t>ligament</a:t>
            </a:r>
            <a:r>
              <a:rPr lang="tr-TR" sz="3200" dirty="0" smtClean="0"/>
              <a:t> hasarlarını onarmak için kullanılan prosedürleri içerir.</a:t>
            </a:r>
            <a:endParaRPr lang="tr-TR" sz="3200" dirty="0"/>
          </a:p>
        </p:txBody>
      </p:sp>
      <p:sp>
        <p:nvSpPr>
          <p:cNvPr id="2" name="Unvan 1"/>
          <p:cNvSpPr>
            <a:spLocks noGrp="1"/>
          </p:cNvSpPr>
          <p:nvPr>
            <p:ph type="title"/>
          </p:nvPr>
        </p:nvSpPr>
        <p:spPr/>
        <p:txBody>
          <a:bodyPr/>
          <a:lstStyle/>
          <a:p>
            <a:r>
              <a:rPr lang="tr-TR" dirty="0" smtClean="0"/>
              <a:t>Problemlerin tanımlanması</a:t>
            </a:r>
            <a:endParaRPr lang="tr-TR" dirty="0"/>
          </a:p>
        </p:txBody>
      </p:sp>
    </p:spTree>
    <p:extLst>
      <p:ext uri="{BB962C8B-B14F-4D97-AF65-F5344CB8AC3E}">
        <p14:creationId xmlns:p14="http://schemas.microsoft.com/office/powerpoint/2010/main" val="3803768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27584" y="692696"/>
            <a:ext cx="6840760" cy="5109091"/>
          </a:xfrm>
          <a:prstGeom prst="rect">
            <a:avLst/>
          </a:prstGeom>
        </p:spPr>
        <p:txBody>
          <a:bodyPr wrap="square">
            <a:spAutoFit/>
          </a:bodyPr>
          <a:lstStyle/>
          <a:p>
            <a:r>
              <a:rPr lang="tr-TR" sz="4400" kern="0" dirty="0" err="1">
                <a:solidFill>
                  <a:srgbClr val="B2B2B2"/>
                </a:solidFill>
                <a:latin typeface="Arial"/>
                <a:ea typeface="+mj-ea"/>
                <a:cs typeface="+mj-cs"/>
              </a:rPr>
              <a:t>Patella</a:t>
            </a:r>
            <a:r>
              <a:rPr lang="tr-TR" sz="4400" kern="0" dirty="0">
                <a:solidFill>
                  <a:srgbClr val="B2B2B2"/>
                </a:solidFill>
                <a:latin typeface="Arial"/>
                <a:ea typeface="+mj-ea"/>
                <a:cs typeface="+mj-cs"/>
              </a:rPr>
              <a:t> </a:t>
            </a:r>
            <a:r>
              <a:rPr lang="tr-TR" sz="4400" kern="0" dirty="0" smtClean="0">
                <a:solidFill>
                  <a:srgbClr val="B2B2B2"/>
                </a:solidFill>
                <a:latin typeface="Arial"/>
                <a:ea typeface="+mj-ea"/>
                <a:cs typeface="+mj-cs"/>
              </a:rPr>
              <a:t>Muayenesi</a:t>
            </a:r>
          </a:p>
          <a:p>
            <a:r>
              <a:rPr lang="tr-TR" sz="4400" dirty="0" err="1" smtClean="0"/>
              <a:t>Kollateral</a:t>
            </a:r>
            <a:r>
              <a:rPr lang="tr-TR" sz="4400" dirty="0" smtClean="0"/>
              <a:t> </a:t>
            </a:r>
            <a:r>
              <a:rPr lang="tr-TR" sz="4400" dirty="0" err="1" smtClean="0"/>
              <a:t>Ligamentler</a:t>
            </a:r>
            <a:endParaRPr lang="tr-TR" sz="4400" dirty="0" smtClean="0"/>
          </a:p>
          <a:p>
            <a:r>
              <a:rPr lang="tr-TR" sz="4400" dirty="0" err="1"/>
              <a:t>Cruciate</a:t>
            </a:r>
            <a:r>
              <a:rPr lang="tr-TR" sz="4400" dirty="0"/>
              <a:t> </a:t>
            </a:r>
            <a:r>
              <a:rPr lang="tr-TR" sz="4400" dirty="0" err="1" smtClean="0"/>
              <a:t>Ligamentler</a:t>
            </a:r>
            <a:endParaRPr lang="tr-TR" sz="4400" dirty="0" smtClean="0"/>
          </a:p>
          <a:p>
            <a:r>
              <a:rPr lang="tr-TR" sz="4400" dirty="0"/>
              <a:t>M </a:t>
            </a:r>
            <a:r>
              <a:rPr lang="tr-TR" sz="4400" dirty="0" err="1"/>
              <a:t>tensor</a:t>
            </a:r>
            <a:r>
              <a:rPr lang="tr-TR" sz="4400" dirty="0"/>
              <a:t> </a:t>
            </a:r>
            <a:r>
              <a:rPr lang="tr-TR" sz="4400" dirty="0" err="1"/>
              <a:t>digitalis</a:t>
            </a:r>
            <a:r>
              <a:rPr lang="tr-TR" sz="4400" dirty="0"/>
              <a:t> </a:t>
            </a:r>
            <a:r>
              <a:rPr lang="tr-TR" sz="4400" dirty="0" err="1"/>
              <a:t>longus</a:t>
            </a:r>
            <a:r>
              <a:rPr lang="tr-TR" sz="4400" dirty="0"/>
              <a:t> </a:t>
            </a:r>
            <a:r>
              <a:rPr lang="tr-TR" sz="4400" dirty="0" err="1" smtClean="0"/>
              <a:t>avulsiyonu</a:t>
            </a:r>
            <a:endParaRPr lang="tr-TR" sz="4400" dirty="0" smtClean="0"/>
          </a:p>
          <a:p>
            <a:r>
              <a:rPr lang="tr-TR" sz="4400" dirty="0" err="1" smtClean="0"/>
              <a:t>Artculatio</a:t>
            </a:r>
            <a:r>
              <a:rPr lang="tr-TR" sz="4400" dirty="0" smtClean="0"/>
              <a:t> </a:t>
            </a:r>
            <a:r>
              <a:rPr lang="tr-TR" sz="4400" dirty="0" err="1"/>
              <a:t>Tarsi</a:t>
            </a:r>
            <a:r>
              <a:rPr lang="tr-TR" sz="4400" dirty="0"/>
              <a:t>, </a:t>
            </a:r>
            <a:r>
              <a:rPr lang="tr-TR" sz="4400" dirty="0" err="1"/>
              <a:t>Metatarsus</a:t>
            </a:r>
            <a:r>
              <a:rPr lang="tr-TR" sz="4400" dirty="0"/>
              <a:t> ve </a:t>
            </a:r>
            <a:r>
              <a:rPr lang="tr-TR" sz="4400" dirty="0" err="1"/>
              <a:t>Phalanxlar</a:t>
            </a:r>
            <a:endParaRPr lang="tr-TR" sz="4400" kern="0" dirty="0" smtClean="0">
              <a:solidFill>
                <a:srgbClr val="B2B2B2"/>
              </a:solidFill>
              <a:latin typeface="Arial"/>
              <a:ea typeface="+mj-ea"/>
              <a:cs typeface="+mj-cs"/>
            </a:endParaRPr>
          </a:p>
          <a:p>
            <a:endParaRPr lang="tr-TR" dirty="0"/>
          </a:p>
        </p:txBody>
      </p:sp>
    </p:spTree>
    <p:extLst>
      <p:ext uri="{BB962C8B-B14F-4D97-AF65-F5344CB8AC3E}">
        <p14:creationId xmlns:p14="http://schemas.microsoft.com/office/powerpoint/2010/main" val="1732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Antibiyotik kullanımı</a:t>
            </a:r>
            <a:endParaRPr lang="tr-TR" dirty="0"/>
          </a:p>
        </p:txBody>
      </p:sp>
      <p:sp>
        <p:nvSpPr>
          <p:cNvPr id="3" name="2 İçerik Yer Tutucusu"/>
          <p:cNvSpPr>
            <a:spLocks noGrp="1"/>
          </p:cNvSpPr>
          <p:nvPr>
            <p:ph idx="1"/>
          </p:nvPr>
        </p:nvSpPr>
        <p:spPr/>
        <p:txBody>
          <a:bodyPr/>
          <a:lstStyle/>
          <a:p>
            <a:pPr>
              <a:defRPr/>
            </a:pPr>
            <a:r>
              <a:rPr lang="tr-TR" sz="3200" b="1" dirty="0" err="1" smtClean="0">
                <a:effectLst/>
              </a:rPr>
              <a:t>Antibiomikrobial</a:t>
            </a:r>
            <a:r>
              <a:rPr lang="tr-TR" sz="3200" b="1" dirty="0" smtClean="0">
                <a:effectLst/>
              </a:rPr>
              <a:t> maddeler genellikle ortopedik enfeksiyonların tedavisi ve </a:t>
            </a:r>
            <a:r>
              <a:rPr lang="tr-TR" sz="3200" b="1" dirty="0" err="1" smtClean="0">
                <a:effectLst/>
              </a:rPr>
              <a:t>proflaksisinde</a:t>
            </a:r>
            <a:r>
              <a:rPr lang="tr-TR" sz="3200" b="1" dirty="0" smtClean="0">
                <a:effectLst/>
              </a:rPr>
              <a:t> kullanılır. </a:t>
            </a:r>
            <a:endParaRPr lang="tr-TR" sz="3200" b="1" dirty="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Arrowheads="1"/>
          </p:cNvSpPr>
          <p:nvPr>
            <p:ph type="body" idx="4294967295"/>
          </p:nvPr>
        </p:nvSpPr>
        <p:spPr>
          <a:xfrm>
            <a:off x="323528" y="404664"/>
            <a:ext cx="8229600" cy="4530725"/>
          </a:xfrm>
          <a:noFill/>
        </p:spPr>
        <p:txBody>
          <a:bodyPr/>
          <a:lstStyle/>
          <a:p>
            <a:r>
              <a:rPr lang="tr-TR" sz="2800" b="1" dirty="0" err="1" smtClean="0">
                <a:effectLst/>
              </a:rPr>
              <a:t>Profilaktik</a:t>
            </a:r>
            <a:r>
              <a:rPr lang="tr-TR" sz="2800" b="1" dirty="0" smtClean="0">
                <a:effectLst/>
              </a:rPr>
              <a:t> antibiyotik uygulaması,  </a:t>
            </a:r>
            <a:r>
              <a:rPr lang="tr-TR" sz="2800" b="1" dirty="0" err="1" smtClean="0">
                <a:effectLst/>
              </a:rPr>
              <a:t>kontamine</a:t>
            </a:r>
            <a:r>
              <a:rPr lang="tr-TR" sz="2800" b="1" dirty="0" smtClean="0">
                <a:effectLst/>
              </a:rPr>
              <a:t> olmuş olgularda (</a:t>
            </a:r>
            <a:r>
              <a:rPr lang="tr-TR" sz="2800" b="1" dirty="0" err="1" smtClean="0">
                <a:effectLst/>
              </a:rPr>
              <a:t>örn</a:t>
            </a:r>
            <a:r>
              <a:rPr lang="tr-TR" sz="2800" b="1" dirty="0" smtClean="0">
                <a:effectLst/>
              </a:rPr>
              <a:t> Açık kırıklar) şiddetli travmanın olduğu (belirgin yumuşak doku yaralanması bölgede şişlik ve birden fazla kemik kırığı alan) olgularda veya uzun operasyon zamanında (iki saat ve üzeri) tercih edilmelidir.</a:t>
            </a:r>
          </a:p>
          <a:p>
            <a:r>
              <a:rPr lang="tr-TR" sz="2800" b="1" dirty="0" smtClean="0">
                <a:effectLst/>
              </a:rPr>
              <a:t>Ayrıca </a:t>
            </a:r>
            <a:r>
              <a:rPr lang="tr-TR" sz="2800" b="1" dirty="0" err="1" smtClean="0">
                <a:effectLst/>
              </a:rPr>
              <a:t>postoperatif</a:t>
            </a:r>
            <a:r>
              <a:rPr lang="tr-TR" sz="2800" b="1" dirty="0" smtClean="0">
                <a:effectLst/>
              </a:rPr>
              <a:t> enfeksiyonun oldukça </a:t>
            </a:r>
            <a:r>
              <a:rPr lang="tr-TR" sz="2800" b="1" dirty="0" err="1" smtClean="0">
                <a:effectLst/>
              </a:rPr>
              <a:t>yıkımlayıcı</a:t>
            </a:r>
            <a:r>
              <a:rPr lang="tr-TR" sz="2800" b="1" dirty="0" smtClean="0">
                <a:effectLst/>
              </a:rPr>
              <a:t> olduğu seçici cerrahi prosedürlerde (total kalça protezi) </a:t>
            </a:r>
            <a:r>
              <a:rPr lang="tr-TR" sz="2800" b="1" dirty="0" err="1" smtClean="0">
                <a:effectLst/>
              </a:rPr>
              <a:t>profilaktik</a:t>
            </a:r>
            <a:r>
              <a:rPr lang="tr-TR" sz="2800" b="1" dirty="0" smtClean="0">
                <a:effectLst/>
              </a:rPr>
              <a:t> antibiyotik uygulaması önerilmektedir.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body" sz="half" idx="4294967295"/>
          </p:nvPr>
        </p:nvSpPr>
        <p:spPr>
          <a:xfrm>
            <a:off x="395536" y="692696"/>
            <a:ext cx="4038600" cy="4530725"/>
          </a:xfrm>
        </p:spPr>
        <p:txBody>
          <a:bodyPr/>
          <a:lstStyle/>
          <a:p>
            <a:r>
              <a:rPr lang="tr-TR" sz="2800" b="1" dirty="0" err="1" smtClean="0">
                <a:effectLst/>
              </a:rPr>
              <a:t>Cefazoline</a:t>
            </a:r>
            <a:r>
              <a:rPr lang="tr-TR" sz="2800" b="1" dirty="0" smtClean="0">
                <a:effectLst/>
              </a:rPr>
              <a:t> küçük hayvan ortopedisinde  </a:t>
            </a:r>
            <a:r>
              <a:rPr lang="tr-TR" sz="2800" b="1" dirty="0" err="1" smtClean="0">
                <a:effectLst/>
              </a:rPr>
              <a:t>profilaksi</a:t>
            </a:r>
            <a:r>
              <a:rPr lang="tr-TR" sz="2800" b="1" dirty="0" smtClean="0">
                <a:effectLst/>
              </a:rPr>
              <a:t> için tercih edilen antibiyotiktir.</a:t>
            </a:r>
          </a:p>
          <a:p>
            <a:r>
              <a:rPr lang="tr-TR" sz="2800" b="1" dirty="0" err="1" smtClean="0">
                <a:effectLst/>
              </a:rPr>
              <a:t>Cefezoline’nin</a:t>
            </a:r>
            <a:r>
              <a:rPr lang="tr-TR" sz="2800" b="1" dirty="0" smtClean="0">
                <a:effectLst/>
              </a:rPr>
              <a:t> </a:t>
            </a:r>
            <a:r>
              <a:rPr lang="tr-TR" sz="2800" b="1" dirty="0" err="1" smtClean="0">
                <a:effectLst/>
              </a:rPr>
              <a:t>koagulaz</a:t>
            </a:r>
            <a:r>
              <a:rPr lang="tr-TR" sz="2800" b="1" dirty="0" smtClean="0">
                <a:effectLst/>
              </a:rPr>
              <a:t> pozitif </a:t>
            </a:r>
            <a:r>
              <a:rPr lang="tr-TR" sz="2800" b="1" dirty="0" err="1" smtClean="0">
                <a:effectLst/>
              </a:rPr>
              <a:t>staphylococcus</a:t>
            </a:r>
            <a:r>
              <a:rPr lang="tr-TR" sz="2800" b="1" dirty="0" smtClean="0">
                <a:effectLst/>
              </a:rPr>
              <a:t> </a:t>
            </a:r>
            <a:r>
              <a:rPr lang="tr-TR" sz="2800" b="1" dirty="0" err="1" smtClean="0">
                <a:effectLst/>
              </a:rPr>
              <a:t>spp</a:t>
            </a:r>
            <a:r>
              <a:rPr lang="tr-TR" sz="2800" b="1" dirty="0" smtClean="0">
                <a:effectLst/>
              </a:rPr>
              <a:t> ve E </a:t>
            </a:r>
            <a:r>
              <a:rPr lang="tr-TR" sz="2800" b="1" dirty="0" err="1" smtClean="0">
                <a:effectLst/>
              </a:rPr>
              <a:t>coli</a:t>
            </a:r>
            <a:r>
              <a:rPr lang="tr-TR" sz="2800" b="1" dirty="0" smtClean="0">
                <a:effectLst/>
              </a:rPr>
              <a:t> için MIC (minimum </a:t>
            </a:r>
            <a:r>
              <a:rPr lang="tr-TR" sz="2800" b="1" dirty="0" err="1" smtClean="0">
                <a:effectLst/>
              </a:rPr>
              <a:t>inhibitory</a:t>
            </a:r>
            <a:r>
              <a:rPr lang="tr-TR" sz="2800" b="1" dirty="0" smtClean="0">
                <a:effectLst/>
              </a:rPr>
              <a:t> </a:t>
            </a:r>
            <a:r>
              <a:rPr lang="tr-TR" sz="2800" b="1" dirty="0" err="1" smtClean="0">
                <a:effectLst/>
              </a:rPr>
              <a:t>concenration</a:t>
            </a:r>
            <a:r>
              <a:rPr lang="tr-TR" sz="2800" b="1" dirty="0" smtClean="0">
                <a:effectLst/>
              </a:rPr>
              <a:t>) değeri 4µg/ml.</a:t>
            </a:r>
          </a:p>
        </p:txBody>
      </p:sp>
      <p:sp>
        <p:nvSpPr>
          <p:cNvPr id="151555" name="Rectangle 6"/>
          <p:cNvSpPr>
            <a:spLocks noGrp="1" noChangeArrowheads="1"/>
          </p:cNvSpPr>
          <p:nvPr>
            <p:ph type="body" sz="half" idx="4294967295"/>
          </p:nvPr>
        </p:nvSpPr>
        <p:spPr>
          <a:xfrm>
            <a:off x="4572000" y="692695"/>
            <a:ext cx="4038600" cy="5760641"/>
          </a:xfrm>
        </p:spPr>
        <p:txBody>
          <a:bodyPr/>
          <a:lstStyle/>
          <a:p>
            <a:r>
              <a:rPr lang="tr-TR" sz="2800" b="1" dirty="0" smtClean="0">
                <a:effectLst/>
              </a:rPr>
              <a:t>20mg/kg </a:t>
            </a:r>
            <a:r>
              <a:rPr lang="tr-TR" sz="2800" b="1" dirty="0" err="1" smtClean="0">
                <a:effectLst/>
              </a:rPr>
              <a:t>cefazoline’nin</a:t>
            </a:r>
            <a:r>
              <a:rPr lang="tr-TR" sz="2800" b="1" dirty="0" smtClean="0">
                <a:effectLst/>
              </a:rPr>
              <a:t> IV olarak operasyon başlamasından 20 </a:t>
            </a:r>
            <a:r>
              <a:rPr lang="tr-TR" sz="2800" b="1" dirty="0" err="1" smtClean="0">
                <a:effectLst/>
              </a:rPr>
              <a:t>dk</a:t>
            </a:r>
            <a:r>
              <a:rPr lang="tr-TR" sz="2800" b="1" dirty="0" smtClean="0">
                <a:effectLst/>
              </a:rPr>
              <a:t> önce verilmesi ve her 2-4 saatte bir operasyon tamamlanıncaya kadar uygulanması operasyon bölgesinde gerekli olan MIC değerinin korunmasını sağlar. </a:t>
            </a:r>
          </a:p>
          <a:p>
            <a:endParaRPr lang="tr-TR" sz="2400" dirty="0" smtClean="0">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WordArt 2"/>
          <p:cNvSpPr>
            <a:spLocks noChangeArrowheads="1" noChangeShapeType="1" noTextEdit="1"/>
          </p:cNvSpPr>
          <p:nvPr/>
        </p:nvSpPr>
        <p:spPr bwMode="auto">
          <a:xfrm>
            <a:off x="2133600" y="3124200"/>
            <a:ext cx="4648200" cy="12700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sp3d>
          </a:bodyPr>
          <a:lstStyle/>
          <a:p>
            <a:pPr algn="ctr"/>
            <a:r>
              <a:rPr lang="tr-TR" sz="5400" kern="10">
                <a:ln w="9525">
                  <a:round/>
                  <a:headEnd/>
                  <a:tailEnd/>
                </a:ln>
                <a:gradFill rotWithShape="1">
                  <a:gsLst>
                    <a:gs pos="0">
                      <a:srgbClr val="FFE701"/>
                    </a:gs>
                    <a:gs pos="100000">
                      <a:srgbClr val="FE3E02"/>
                    </a:gs>
                  </a:gsLst>
                  <a:lin ang="5400000" scaled="1"/>
                </a:gradFill>
                <a:latin typeface="Impact"/>
              </a:rPr>
              <a:t>teşekkür ederim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4000" smtClean="0"/>
              <a:t>Ortopedi Hastasının Genel Değerlendirilmesi</a:t>
            </a:r>
          </a:p>
        </p:txBody>
      </p:sp>
      <p:sp>
        <p:nvSpPr>
          <p:cNvPr id="3" name="2 İçerik Yer Tutucusu"/>
          <p:cNvSpPr>
            <a:spLocks noGrp="1"/>
          </p:cNvSpPr>
          <p:nvPr>
            <p:ph sz="half" idx="1"/>
          </p:nvPr>
        </p:nvSpPr>
        <p:spPr>
          <a:xfrm>
            <a:off x="228600" y="1450720"/>
            <a:ext cx="8686800" cy="4530725"/>
          </a:xfrm>
        </p:spPr>
        <p:txBody>
          <a:bodyPr/>
          <a:lstStyle/>
          <a:p>
            <a:pPr>
              <a:defRPr/>
            </a:pPr>
            <a:r>
              <a:rPr lang="tr-TR" sz="2400" b="1" cap="all" dirty="0" smtClean="0">
                <a:solidFill>
                  <a:srgbClr val="FF0000"/>
                </a:solidFill>
              </a:rPr>
              <a:t>Operasyon öncesi değerlendirme</a:t>
            </a:r>
          </a:p>
          <a:p>
            <a:pPr>
              <a:defRPr/>
            </a:pPr>
            <a:r>
              <a:rPr lang="tr-TR" sz="2400" b="1" dirty="0"/>
              <a:t>M</a:t>
            </a:r>
            <a:r>
              <a:rPr lang="tr-TR" sz="2400" b="1" dirty="0" smtClean="0"/>
              <a:t>uayeneye sistemik yaklaşım başka sorunlarında ortaya çıkarılması açısından önemlidir. Direk ortopedik probleme yönlenmeden önce hastanın genel sistemik muayenesi yapılmalıdır. </a:t>
            </a:r>
          </a:p>
          <a:p>
            <a:pPr>
              <a:defRPr/>
            </a:pPr>
            <a:r>
              <a:rPr lang="tr-TR" sz="2400" b="1" dirty="0" smtClean="0"/>
              <a:t>Vakanın kompleks yapısına</a:t>
            </a:r>
          </a:p>
          <a:p>
            <a:pPr>
              <a:defRPr/>
            </a:pPr>
            <a:r>
              <a:rPr lang="tr-TR" sz="2400" b="1" dirty="0" smtClean="0"/>
              <a:t>Son travmanın </a:t>
            </a:r>
            <a:r>
              <a:rPr lang="tr-TR" sz="2400" b="1" dirty="0" err="1" smtClean="0"/>
              <a:t>anamnezine</a:t>
            </a:r>
            <a:endParaRPr lang="tr-TR" sz="2400" b="1" dirty="0" smtClean="0"/>
          </a:p>
          <a:p>
            <a:pPr>
              <a:defRPr/>
            </a:pPr>
            <a:r>
              <a:rPr lang="tr-TR" sz="2400" b="1" dirty="0" smtClean="0"/>
              <a:t>Hayvanın kullanım amacına (</a:t>
            </a:r>
            <a:r>
              <a:rPr lang="tr-TR" sz="2400" b="1" dirty="0" err="1" smtClean="0"/>
              <a:t>yarış,yetiştirme,gösteri,av</a:t>
            </a:r>
            <a:r>
              <a:rPr lang="tr-TR" sz="2400" b="1" dirty="0" smtClean="0"/>
              <a:t>)</a:t>
            </a:r>
          </a:p>
          <a:p>
            <a:pPr>
              <a:defRPr/>
            </a:pPr>
            <a:r>
              <a:rPr lang="tr-TR" sz="2400" b="1" dirty="0" smtClean="0"/>
              <a:t>Hasta sahibinin ekonomik durumu</a:t>
            </a:r>
          </a:p>
          <a:p>
            <a:pPr>
              <a:defRPr/>
            </a:pPr>
            <a:endParaRPr lang="tr-TR" sz="2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692696"/>
            <a:ext cx="8229600" cy="4530725"/>
          </a:xfrm>
        </p:spPr>
        <p:txBody>
          <a:bodyPr/>
          <a:lstStyle/>
          <a:p>
            <a:pPr lvl="0">
              <a:buClr>
                <a:srgbClr val="FFFFCC"/>
              </a:buClr>
              <a:defRPr/>
            </a:pPr>
            <a:r>
              <a:rPr lang="tr-TR" b="1" dirty="0">
                <a:solidFill>
                  <a:srgbClr val="FFFFFF"/>
                </a:solidFill>
              </a:rPr>
              <a:t>Ortopedik hastalar bazen seçici (</a:t>
            </a:r>
            <a:r>
              <a:rPr lang="tr-TR" b="1" dirty="0" err="1">
                <a:solidFill>
                  <a:srgbClr val="FFFFFF"/>
                </a:solidFill>
              </a:rPr>
              <a:t>örn</a:t>
            </a:r>
            <a:r>
              <a:rPr lang="tr-TR" b="1" dirty="0">
                <a:solidFill>
                  <a:srgbClr val="FFFFFF"/>
                </a:solidFill>
              </a:rPr>
              <a:t>. ön çapraz bağ kopmaları, kalça </a:t>
            </a:r>
            <a:r>
              <a:rPr lang="tr-TR" b="1" dirty="0" err="1">
                <a:solidFill>
                  <a:srgbClr val="FFFFFF"/>
                </a:solidFill>
              </a:rPr>
              <a:t>displazisi</a:t>
            </a:r>
            <a:r>
              <a:rPr lang="tr-TR" b="1" dirty="0">
                <a:solidFill>
                  <a:srgbClr val="FFFFFF"/>
                </a:solidFill>
              </a:rPr>
              <a:t>, </a:t>
            </a:r>
            <a:r>
              <a:rPr lang="tr-TR" b="1" dirty="0" err="1" smtClean="0">
                <a:solidFill>
                  <a:srgbClr val="FFFFFF"/>
                </a:solidFill>
              </a:rPr>
              <a:t>osteokondritis</a:t>
            </a:r>
            <a:r>
              <a:rPr lang="tr-TR" b="1" dirty="0" smtClean="0">
                <a:solidFill>
                  <a:srgbClr val="FFFFFF"/>
                </a:solidFill>
              </a:rPr>
              <a:t> </a:t>
            </a:r>
            <a:r>
              <a:rPr lang="tr-TR" b="1" dirty="0" err="1">
                <a:solidFill>
                  <a:srgbClr val="FFFFFF"/>
                </a:solidFill>
              </a:rPr>
              <a:t>dissekans</a:t>
            </a:r>
            <a:r>
              <a:rPr lang="tr-TR" b="1" dirty="0">
                <a:solidFill>
                  <a:srgbClr val="FFFFFF"/>
                </a:solidFill>
              </a:rPr>
              <a:t>) bazen de seçici olamayan (</a:t>
            </a:r>
            <a:r>
              <a:rPr lang="tr-TR" b="1" dirty="0" err="1">
                <a:solidFill>
                  <a:srgbClr val="FFFFFF"/>
                </a:solidFill>
              </a:rPr>
              <a:t>örn</a:t>
            </a:r>
            <a:r>
              <a:rPr lang="tr-TR" b="1" dirty="0">
                <a:solidFill>
                  <a:srgbClr val="FFFFFF"/>
                </a:solidFill>
              </a:rPr>
              <a:t>. kemik kırıkları, eklem çıkıkları) bir cerrahi işlemler ile kliniğe yansırlar ya da oluşan durum (</a:t>
            </a:r>
            <a:r>
              <a:rPr lang="tr-TR" b="1" dirty="0" err="1">
                <a:solidFill>
                  <a:srgbClr val="FFFFFF"/>
                </a:solidFill>
              </a:rPr>
              <a:t>örn</a:t>
            </a:r>
            <a:r>
              <a:rPr lang="tr-TR" b="1" dirty="0">
                <a:solidFill>
                  <a:srgbClr val="FFFFFF"/>
                </a:solidFill>
              </a:rPr>
              <a:t>. açık kırıklar, </a:t>
            </a:r>
            <a:r>
              <a:rPr lang="tr-TR" b="1" dirty="0" smtClean="0">
                <a:solidFill>
                  <a:srgbClr val="FFFFFF"/>
                </a:solidFill>
              </a:rPr>
              <a:t>açık eklem çıkıkları, yumuşak doku kayıplarıyla birlikte kırıklar, çıkıklar) </a:t>
            </a:r>
            <a:r>
              <a:rPr lang="tr-TR" b="1" dirty="0">
                <a:solidFill>
                  <a:srgbClr val="FFFFFF"/>
                </a:solidFill>
              </a:rPr>
              <a:t>acil sağaltım gerektirir. </a:t>
            </a:r>
            <a:r>
              <a:rPr lang="tr-TR" b="1" dirty="0" smtClean="0">
                <a:solidFill>
                  <a:srgbClr val="FFFFFF"/>
                </a:solidFill>
              </a:rPr>
              <a:t> Bu sınıflandırma operasyon öncesi hazırlık için süre sağlar.  </a:t>
            </a:r>
            <a:endParaRPr lang="tr-TR" b="1" dirty="0">
              <a:solidFill>
                <a:srgbClr val="FFFFFF"/>
              </a:solidFill>
            </a:endParaRPr>
          </a:p>
        </p:txBody>
      </p:sp>
    </p:spTree>
    <p:extLst>
      <p:ext uri="{BB962C8B-B14F-4D97-AF65-F5344CB8AC3E}">
        <p14:creationId xmlns:p14="http://schemas.microsoft.com/office/powerpoint/2010/main" val="282956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4294967295"/>
          </p:nvPr>
        </p:nvSpPr>
        <p:spPr>
          <a:xfrm>
            <a:off x="251520" y="332656"/>
            <a:ext cx="8640960" cy="6120680"/>
          </a:xfrm>
        </p:spPr>
        <p:txBody>
          <a:bodyPr/>
          <a:lstStyle/>
          <a:p>
            <a:pPr>
              <a:defRPr/>
            </a:pPr>
            <a:r>
              <a:rPr lang="tr-TR" b="1" dirty="0" smtClean="0"/>
              <a:t>Dışarıdan kas-iskelet sisteminde bir bozukluğa yol açabilecek (</a:t>
            </a:r>
            <a:r>
              <a:rPr lang="tr-TR" b="1" dirty="0" err="1" smtClean="0"/>
              <a:t>örn</a:t>
            </a:r>
            <a:r>
              <a:rPr lang="tr-TR" b="1" dirty="0" smtClean="0"/>
              <a:t> kırık, </a:t>
            </a:r>
            <a:r>
              <a:rPr lang="tr-TR" b="1" dirty="0" err="1" smtClean="0"/>
              <a:t>lukzasyon</a:t>
            </a:r>
            <a:r>
              <a:rPr lang="tr-TR" b="1" dirty="0" smtClean="0"/>
              <a:t>) şiddette travma alan bir hayvanda muhtemel </a:t>
            </a:r>
            <a:r>
              <a:rPr lang="tr-TR" b="1" dirty="0" err="1" smtClean="0"/>
              <a:t>eksternal</a:t>
            </a:r>
            <a:r>
              <a:rPr lang="tr-TR" b="1" dirty="0" smtClean="0"/>
              <a:t> ve </a:t>
            </a:r>
            <a:r>
              <a:rPr lang="tr-TR" b="1" dirty="0" err="1" smtClean="0"/>
              <a:t>internal</a:t>
            </a:r>
            <a:r>
              <a:rPr lang="tr-TR" b="1" dirty="0" smtClean="0"/>
              <a:t> organ-sistem yaralanmaları görülebilir. </a:t>
            </a:r>
          </a:p>
          <a:p>
            <a:pPr>
              <a:defRPr/>
            </a:pPr>
            <a:r>
              <a:rPr lang="tr-TR" b="1" dirty="0" err="1" smtClean="0"/>
              <a:t>Kardiovasküler</a:t>
            </a:r>
            <a:r>
              <a:rPr lang="tr-TR" b="1" dirty="0" smtClean="0"/>
              <a:t>, solunum, </a:t>
            </a:r>
            <a:r>
              <a:rPr lang="tr-TR" b="1" dirty="0" err="1" smtClean="0"/>
              <a:t>üriner</a:t>
            </a:r>
            <a:r>
              <a:rPr lang="tr-TR" b="1" dirty="0" smtClean="0"/>
              <a:t> ve sinir sistemi en fazla etkilenen sistemlerdir. </a:t>
            </a:r>
            <a:endParaRPr lang="tr-TR" sz="3600" dirty="0" smtClean="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mtClean="0"/>
              <a:t>Ekstremitelerin Muayenesi</a:t>
            </a:r>
          </a:p>
        </p:txBody>
      </p:sp>
      <p:sp>
        <p:nvSpPr>
          <p:cNvPr id="3" name="2 İçerik Yer Tutucusu"/>
          <p:cNvSpPr>
            <a:spLocks noGrp="1"/>
          </p:cNvSpPr>
          <p:nvPr>
            <p:ph idx="1"/>
          </p:nvPr>
        </p:nvSpPr>
        <p:spPr>
          <a:xfrm>
            <a:off x="251520" y="1307653"/>
            <a:ext cx="5612849" cy="4530725"/>
          </a:xfrm>
        </p:spPr>
        <p:txBody>
          <a:bodyPr/>
          <a:lstStyle/>
          <a:p>
            <a:pPr>
              <a:defRPr/>
            </a:pPr>
            <a:r>
              <a:rPr lang="tr-TR" sz="2800" b="1" dirty="0" err="1" smtClean="0"/>
              <a:t>Ekstremitelerde</a:t>
            </a:r>
            <a:r>
              <a:rPr lang="tr-TR" sz="2800" b="1" dirty="0" smtClean="0"/>
              <a:t> </a:t>
            </a:r>
            <a:r>
              <a:rPr lang="tr-TR" sz="2800" b="1" dirty="0" err="1" smtClean="0"/>
              <a:t>deformite</a:t>
            </a:r>
            <a:r>
              <a:rPr lang="tr-TR" sz="2800" b="1" dirty="0" smtClean="0"/>
              <a:t>, şişkinlik, ağrı, yaralar ve sıyrıklar </a:t>
            </a:r>
            <a:r>
              <a:rPr lang="tr-TR" sz="2800" b="1" dirty="0" err="1" smtClean="0"/>
              <a:t>ekstremite</a:t>
            </a:r>
            <a:r>
              <a:rPr lang="tr-TR" sz="2800" b="1" dirty="0" smtClean="0"/>
              <a:t> muayenesinde önemlidir. Kas-iskelet sistemi, travma geçiren hayvanlarda bir bütün olarak ele alınmalıdır. Hareketlerin durumu, eklemlerin </a:t>
            </a:r>
            <a:r>
              <a:rPr lang="tr-TR" sz="2800" b="1" dirty="0" err="1" smtClean="0"/>
              <a:t>stabilitesi</a:t>
            </a:r>
            <a:r>
              <a:rPr lang="tr-TR" sz="2800" b="1" dirty="0" smtClean="0"/>
              <a:t>, kemiklerin ve dokuların bütünlüğü </a:t>
            </a:r>
            <a:r>
              <a:rPr lang="tr-TR" sz="2800" b="1" dirty="0" err="1" smtClean="0"/>
              <a:t>palpasyon</a:t>
            </a:r>
            <a:r>
              <a:rPr lang="tr-TR" sz="2800" b="1" dirty="0" smtClean="0"/>
              <a:t> ile kontrol edilmelidir.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4294967295"/>
          </p:nvPr>
        </p:nvSpPr>
        <p:spPr>
          <a:xfrm>
            <a:off x="395536" y="764704"/>
            <a:ext cx="4038600" cy="4530725"/>
          </a:xfrm>
        </p:spPr>
        <p:txBody>
          <a:bodyPr/>
          <a:lstStyle/>
          <a:p>
            <a:r>
              <a:rPr lang="tr-TR" sz="3200" b="1" dirty="0" err="1"/>
              <a:t>Ekstremiteler</a:t>
            </a:r>
            <a:r>
              <a:rPr lang="tr-TR" sz="3200" b="1" dirty="0"/>
              <a:t> ilişkin lezyonların en önemli bulgusu topallıktır. Hasta sahibi hayvanını topallama şikayeti ile getirir.</a:t>
            </a:r>
          </a:p>
          <a:p>
            <a:endParaRPr lang="tr-TR" sz="3200" b="1" dirty="0"/>
          </a:p>
        </p:txBody>
      </p:sp>
      <p:sp>
        <p:nvSpPr>
          <p:cNvPr id="3" name="Dikdörtgen 2"/>
          <p:cNvSpPr/>
          <p:nvPr/>
        </p:nvSpPr>
        <p:spPr>
          <a:xfrm>
            <a:off x="4434136" y="783339"/>
            <a:ext cx="4572000" cy="2062103"/>
          </a:xfrm>
          <a:prstGeom prst="rect">
            <a:avLst/>
          </a:prstGeom>
        </p:spPr>
        <p:txBody>
          <a:bodyPr>
            <a:spAutoFit/>
          </a:bodyPr>
          <a:lstStyle/>
          <a:p>
            <a:pPr marL="342900" lvl="0" indent="-342900" eaLnBrk="0" hangingPunct="0">
              <a:spcBef>
                <a:spcPct val="20000"/>
              </a:spcBef>
              <a:buClr>
                <a:srgbClr val="FFFFCC"/>
              </a:buClr>
              <a:buSzPct val="75000"/>
              <a:buFont typeface="Wingdings" pitchFamily="2" charset="2"/>
              <a:buChar char="l"/>
            </a:pPr>
            <a:r>
              <a:rPr lang="tr-TR" sz="3200" b="1" kern="0" dirty="0">
                <a:solidFill>
                  <a:srgbClr val="FFFFFF"/>
                </a:solidFill>
                <a:effectLst>
                  <a:outerShdw blurRad="38100" dist="38100" dir="2700000" algn="tl">
                    <a:srgbClr val="010199"/>
                  </a:outerShdw>
                </a:effectLst>
                <a:latin typeface="Arial"/>
                <a:cs typeface="+mn-cs"/>
              </a:rPr>
              <a:t>Ortopedik muayene iyi bir </a:t>
            </a:r>
            <a:r>
              <a:rPr lang="tr-TR" sz="3200" b="1" kern="0" dirty="0" err="1">
                <a:solidFill>
                  <a:srgbClr val="FFFFFF"/>
                </a:solidFill>
                <a:effectLst>
                  <a:outerShdw blurRad="38100" dist="38100" dir="2700000" algn="tl">
                    <a:srgbClr val="010199"/>
                  </a:outerShdw>
                </a:effectLst>
                <a:latin typeface="Arial"/>
                <a:cs typeface="+mn-cs"/>
              </a:rPr>
              <a:t>anamnezle</a:t>
            </a:r>
            <a:r>
              <a:rPr lang="tr-TR" sz="3200" b="1" kern="0" dirty="0">
                <a:solidFill>
                  <a:srgbClr val="FFFFFF"/>
                </a:solidFill>
                <a:effectLst>
                  <a:outerShdw blurRad="38100" dist="38100" dir="2700000" algn="tl">
                    <a:srgbClr val="010199"/>
                  </a:outerShdw>
                </a:effectLst>
                <a:latin typeface="Arial"/>
                <a:cs typeface="+mn-cs"/>
              </a:rPr>
              <a:t> ve genel fiziksel muayene ile başlar. </a:t>
            </a:r>
          </a:p>
        </p:txBody>
      </p:sp>
    </p:spTree>
    <p:extLst>
      <p:ext uri="{BB962C8B-B14F-4D97-AF65-F5344CB8AC3E}">
        <p14:creationId xmlns:p14="http://schemas.microsoft.com/office/powerpoint/2010/main" val="2492953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tr-TR" smtClean="0">
                <a:effectLst/>
              </a:rPr>
              <a:t>Anamnez</a:t>
            </a:r>
          </a:p>
        </p:txBody>
      </p:sp>
      <p:sp>
        <p:nvSpPr>
          <p:cNvPr id="44034" name="Rectangle 3"/>
          <p:cNvSpPr>
            <a:spLocks noGrp="1" noChangeArrowheads="1"/>
          </p:cNvSpPr>
          <p:nvPr>
            <p:ph type="body" idx="1"/>
          </p:nvPr>
        </p:nvSpPr>
        <p:spPr>
          <a:xfrm>
            <a:off x="323850" y="1417638"/>
            <a:ext cx="8496300" cy="4530725"/>
          </a:xfrm>
        </p:spPr>
        <p:txBody>
          <a:bodyPr/>
          <a:lstStyle/>
          <a:p>
            <a:r>
              <a:rPr lang="tr-TR" b="1" dirty="0" smtClean="0">
                <a:effectLst/>
              </a:rPr>
              <a:t>Temelde topallığın oluştuğu zaman ve gelişimi (aniden veya giderek artma şeklinde)? öğrenilmeye çalışılır.</a:t>
            </a:r>
          </a:p>
          <a:p>
            <a:r>
              <a:rPr lang="tr-TR" b="1" dirty="0" smtClean="0">
                <a:effectLst/>
              </a:rPr>
              <a:t>Topallığın ortaya çıkış zamanı, ilerleyici olup olmadığı?</a:t>
            </a:r>
          </a:p>
          <a:p>
            <a:r>
              <a:rPr lang="tr-TR" b="1" dirty="0" smtClean="0">
                <a:effectLst/>
              </a:rPr>
              <a:t>Devamlı mı aralıklı mı topalladığı?</a:t>
            </a:r>
          </a:p>
          <a:p>
            <a:r>
              <a:rPr lang="tr-TR" b="1" dirty="0" smtClean="0">
                <a:effectLst/>
              </a:rPr>
              <a:t>Topallığın egzersizle olan ilişkisi?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251520" y="245217"/>
            <a:ext cx="8229600" cy="4530725"/>
          </a:xfrm>
        </p:spPr>
        <p:txBody>
          <a:bodyPr/>
          <a:lstStyle/>
          <a:p>
            <a:r>
              <a:rPr lang="tr-TR" b="1" dirty="0">
                <a:effectLst/>
              </a:rPr>
              <a:t>Eğimli bir yüzeyde topallığın seyri artma/azalma?</a:t>
            </a:r>
          </a:p>
          <a:p>
            <a:r>
              <a:rPr lang="tr-TR" b="1" dirty="0">
                <a:effectLst/>
              </a:rPr>
              <a:t>Engel atlarken oluşup oluşmadığı? </a:t>
            </a:r>
          </a:p>
          <a:p>
            <a:r>
              <a:rPr lang="tr-TR" b="1" dirty="0" smtClean="0">
                <a:effectLst/>
              </a:rPr>
              <a:t>Hep aynı </a:t>
            </a:r>
            <a:r>
              <a:rPr lang="tr-TR" b="1" dirty="0" err="1" smtClean="0">
                <a:effectLst/>
              </a:rPr>
              <a:t>ekstremitede</a:t>
            </a:r>
            <a:r>
              <a:rPr lang="tr-TR" b="1" dirty="0" smtClean="0">
                <a:effectLst/>
              </a:rPr>
              <a:t> mi yoğunlaştığı yoksa farklı zamanlarda diğer </a:t>
            </a:r>
            <a:r>
              <a:rPr lang="tr-TR" b="1" dirty="0" err="1" smtClean="0">
                <a:effectLst/>
              </a:rPr>
              <a:t>ekstremitelerde</a:t>
            </a:r>
            <a:r>
              <a:rPr lang="tr-TR" b="1" dirty="0" smtClean="0">
                <a:effectLst/>
              </a:rPr>
              <a:t> de gözlendiği?</a:t>
            </a:r>
          </a:p>
          <a:p>
            <a:r>
              <a:rPr lang="tr-TR" b="1" dirty="0" smtClean="0">
                <a:effectLst/>
              </a:rPr>
              <a:t>Yaşadığı çevre ve beslenme şekli?</a:t>
            </a:r>
          </a:p>
          <a:p>
            <a:r>
              <a:rPr lang="tr-TR" b="1" dirty="0" smtClean="0">
                <a:effectLst/>
              </a:rPr>
              <a:t>Herhangi bir tedavi gördü mü? Devam eden tedavi sürecinde mi?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Yörünge">
  <a:themeElements>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Yörüng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5126</TotalTime>
  <Words>807</Words>
  <Application>Microsoft Office PowerPoint</Application>
  <PresentationFormat>Ekran Gösterisi (4:3)</PresentationFormat>
  <Paragraphs>118</Paragraphs>
  <Slides>24</Slides>
  <Notes>8</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30" baseType="lpstr">
      <vt:lpstr>Arial</vt:lpstr>
      <vt:lpstr>Impact</vt:lpstr>
      <vt:lpstr>Times New Roman</vt:lpstr>
      <vt:lpstr>Wingdings</vt:lpstr>
      <vt:lpstr>Yörünge</vt:lpstr>
      <vt:lpstr>Document</vt:lpstr>
      <vt:lpstr>Ortopedik Hastaların Genel Muayenesi</vt:lpstr>
      <vt:lpstr>Problemlerin tanımlanması</vt:lpstr>
      <vt:lpstr>Ortopedi Hastasının Genel Değerlendirilmesi</vt:lpstr>
      <vt:lpstr>PowerPoint Sunusu</vt:lpstr>
      <vt:lpstr>PowerPoint Sunusu</vt:lpstr>
      <vt:lpstr>Ekstremitelerin Muayenesi</vt:lpstr>
      <vt:lpstr>PowerPoint Sunusu</vt:lpstr>
      <vt:lpstr>Anamnez</vt:lpstr>
      <vt:lpstr>PowerPoint Sunusu</vt:lpstr>
      <vt:lpstr>İnspeksiyon</vt:lpstr>
      <vt:lpstr>PowerPoint Sunusu</vt:lpstr>
      <vt:lpstr>PowerPoint Sunusu</vt:lpstr>
      <vt:lpstr>PowerPoint Sunusu</vt:lpstr>
      <vt:lpstr>Yürüyüş</vt:lpstr>
      <vt:lpstr>Palpasyon</vt:lpstr>
      <vt:lpstr>Ekstremite Fonksiyon Bozukluklarının Etiyolojisi</vt:lpstr>
      <vt:lpstr>PowerPoint Sunusu</vt:lpstr>
      <vt:lpstr>Ekstremitelerin Spesifik Muayenesi</vt:lpstr>
      <vt:lpstr>  </vt:lpstr>
      <vt:lpstr>PowerPoint Sunusu</vt:lpstr>
      <vt:lpstr>Antibiyotik kullanımı</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Veteriner ortopedinin tanımı ve endikasyonları</dc:title>
  <dc:creator>user</dc:creator>
  <cp:lastModifiedBy>hp</cp:lastModifiedBy>
  <cp:revision>263</cp:revision>
  <dcterms:created xsi:type="dcterms:W3CDTF">2007-09-18T21:59:14Z</dcterms:created>
  <dcterms:modified xsi:type="dcterms:W3CDTF">2019-03-24T21:54:50Z</dcterms:modified>
</cp:coreProperties>
</file>