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859"/>
    <p:restoredTop sz="94673"/>
  </p:normalViewPr>
  <p:slideViewPr>
    <p:cSldViewPr snapToGrid="0" snapToObjects="1">
      <p:cViewPr varScale="1">
        <p:scale>
          <a:sx n="52" d="100"/>
          <a:sy n="52" d="100"/>
        </p:scale>
        <p:origin x="208" y="13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dirty="0">
                <a:solidFill>
                  <a:schemeClr val="bg1">
                    <a:lumMod val="95000"/>
                    <a:lumOff val="5000"/>
                  </a:schemeClr>
                </a:solidFill>
              </a:rPr>
              <a:t> 11</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Simone de Beauvoir</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838948"/>
          </a:xfrm>
          <a:prstGeom prst="rect">
            <a:avLst/>
          </a:prstGeom>
          <a:noFill/>
        </p:spPr>
        <p:txBody>
          <a:bodyPr wrap="square" rtlCol="0">
            <a:spAutoFit/>
          </a:bodyPr>
          <a:lstStyle/>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AAE8C14-56D4-636D-AB4F-BECE63561B08}"/>
              </a:ext>
            </a:extLst>
          </p:cNvPr>
          <p:cNvSpPr txBox="1"/>
          <p:nvPr/>
        </p:nvSpPr>
        <p:spPr>
          <a:xfrm>
            <a:off x="2092531" y="3524250"/>
            <a:ext cx="8401050" cy="1261884"/>
          </a:xfrm>
          <a:prstGeom prst="rect">
            <a:avLst/>
          </a:prstGeom>
          <a:noFill/>
        </p:spPr>
        <p:txBody>
          <a:bodyPr wrap="square" rtlCol="0">
            <a:spAutoFit/>
          </a:bodyPr>
          <a:lstStyle/>
          <a:p>
            <a:r>
              <a:rPr lang="tr-TR" sz="4000" dirty="0">
                <a:latin typeface="Times New Roman" panose="02020603050405020304" pitchFamily="18" charset="0"/>
                <a:ea typeface="Calibri" panose="020F0502020204030204" pitchFamily="34" charset="0"/>
                <a:cs typeface="Times New Roman" panose="02020603050405020304" pitchFamily="18" charset="0"/>
              </a:rPr>
              <a:t>«</a:t>
            </a:r>
            <a:r>
              <a:rPr lang="tr-TR" sz="4000" dirty="0" err="1">
                <a:latin typeface="Times New Roman" panose="02020603050405020304" pitchFamily="18" charset="0"/>
                <a:ea typeface="Calibri" panose="020F0502020204030204" pitchFamily="34" charset="0"/>
                <a:cs typeface="Times New Roman" panose="02020603050405020304" pitchFamily="18" charset="0"/>
              </a:rPr>
              <a:t>One</a:t>
            </a:r>
            <a:r>
              <a:rPr lang="tr-TR" sz="4000" dirty="0">
                <a:latin typeface="Times New Roman" panose="02020603050405020304" pitchFamily="18" charset="0"/>
                <a:ea typeface="Calibri" panose="020F0502020204030204" pitchFamily="34" charset="0"/>
                <a:cs typeface="Times New Roman" panose="02020603050405020304" pitchFamily="18" charset="0"/>
              </a:rPr>
              <a:t> is not </a:t>
            </a:r>
            <a:r>
              <a:rPr lang="tr-TR" sz="4000" dirty="0" err="1">
                <a:latin typeface="Times New Roman" panose="02020603050405020304" pitchFamily="18" charset="0"/>
                <a:ea typeface="Calibri" panose="020F0502020204030204" pitchFamily="34" charset="0"/>
                <a:cs typeface="Times New Roman" panose="02020603050405020304" pitchFamily="18" charset="0"/>
              </a:rPr>
              <a:t>Born</a:t>
            </a:r>
            <a:r>
              <a:rPr lang="tr-TR" sz="4000" dirty="0">
                <a:latin typeface="Times New Roman" panose="02020603050405020304" pitchFamily="18" charset="0"/>
                <a:ea typeface="Calibri" panose="020F0502020204030204" pitchFamily="34" charset="0"/>
                <a:cs typeface="Times New Roman" panose="02020603050405020304" pitchFamily="18" charset="0"/>
              </a:rPr>
              <a:t> but </a:t>
            </a:r>
            <a:r>
              <a:rPr lang="tr-TR" sz="4000" dirty="0" err="1">
                <a:latin typeface="Times New Roman" panose="02020603050405020304" pitchFamily="18" charset="0"/>
                <a:ea typeface="Calibri" panose="020F0502020204030204" pitchFamily="34" charset="0"/>
                <a:cs typeface="Times New Roman" panose="02020603050405020304" pitchFamily="18" charset="0"/>
              </a:rPr>
              <a:t>Becomes</a:t>
            </a:r>
            <a:r>
              <a:rPr lang="tr-TR" sz="4000" dirty="0">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latin typeface="Times New Roman" panose="02020603050405020304" pitchFamily="18" charset="0"/>
                <a:ea typeface="Calibri" panose="020F0502020204030204" pitchFamily="34" charset="0"/>
                <a:cs typeface="Times New Roman" panose="02020603050405020304" pitchFamily="18" charset="0"/>
              </a:rPr>
              <a:t>Woman</a:t>
            </a:r>
            <a:r>
              <a:rPr lang="tr-TR" sz="4000" dirty="0">
                <a:latin typeface="Times New Roman" panose="02020603050405020304" pitchFamily="18" charset="0"/>
                <a:ea typeface="Calibri" panose="020F0502020204030204" pitchFamily="34" charset="0"/>
                <a:cs typeface="Times New Roman" panose="02020603050405020304" pitchFamily="18" charset="0"/>
              </a:rPr>
              <a:t>»</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3465244"/>
          </a:xfrm>
          <a:prstGeom prst="rect">
            <a:avLst/>
          </a:prstGeom>
          <a:noFill/>
        </p:spPr>
        <p:txBody>
          <a:bodyPr wrap="square" rtlCol="0">
            <a:spAutoFit/>
          </a:bodyPr>
          <a:lstStyle/>
          <a:p>
            <a:pPr lvl="0" algn="just">
              <a:lnSpc>
                <a:spcPct val="115000"/>
              </a:lnSpc>
            </a:pPr>
            <a:r>
              <a:rPr lang="en-US" sz="2400" b="0" i="0" u="none" strike="noStrike" dirty="0">
                <a:effectLst/>
                <a:latin typeface="Times New Roman" panose="02020603050405020304" pitchFamily="18" charset="0"/>
              </a:rPr>
              <a:t>The Second Sex, 1948:</a:t>
            </a:r>
          </a:p>
          <a:p>
            <a:pPr lvl="0" algn="just">
              <a:lnSpc>
                <a:spcPct val="115000"/>
              </a:lnSpc>
            </a:pPr>
            <a:endParaRPr lang="en-US" sz="2400" dirty="0">
              <a:latin typeface="Times New Roman" panose="02020603050405020304" pitchFamily="18" charset="0"/>
            </a:endParaRPr>
          </a:p>
          <a:p>
            <a:pPr algn="just">
              <a:lnSpc>
                <a:spcPct val="115000"/>
              </a:lnSpc>
            </a:pPr>
            <a:r>
              <a:rPr lang="en-US" sz="2400" dirty="0">
                <a:effectLst/>
                <a:latin typeface="Times" pitchFamily="2" charset="0"/>
              </a:rPr>
              <a:t>t a time when the majority of French women were still being </a:t>
            </a:r>
            <a:r>
              <a:rPr lang="en-US" sz="2400" dirty="0" err="1">
                <a:effectLst/>
                <a:latin typeface="Times" pitchFamily="2" charset="0"/>
              </a:rPr>
              <a:t>pressurised</a:t>
            </a:r>
            <a:r>
              <a:rPr lang="en-US" sz="2400" dirty="0">
                <a:effectLst/>
                <a:latin typeface="Times" pitchFamily="2" charset="0"/>
              </a:rPr>
              <a:t> into becoming wives and mothers, had little control over their own fertility and expression of their sexuality, were unable to assume their financial autonomy and were discriminated against in the </a:t>
            </a:r>
            <a:r>
              <a:rPr lang="en-US" sz="2400" dirty="0" err="1">
                <a:effectLst/>
                <a:latin typeface="Times" pitchFamily="2" charset="0"/>
              </a:rPr>
              <a:t>labour</a:t>
            </a:r>
            <a:r>
              <a:rPr lang="en-US" sz="2400" dirty="0">
                <a:effectLst/>
                <a:latin typeface="Times" pitchFamily="2" charset="0"/>
              </a:rPr>
              <a:t> market.</a:t>
            </a:r>
          </a:p>
          <a:p>
            <a:pPr lvl="0" algn="just">
              <a:lnSpc>
                <a:spcPct val="115000"/>
              </a:lnSpc>
            </a:pPr>
            <a:r>
              <a:rPr lang="en-US" sz="2400" b="0" i="0" u="none" strike="noStrike" dirty="0">
                <a:effectLst/>
                <a:latin typeface="Times New Roman" panose="02020603050405020304" pitchFamily="18" charset="0"/>
              </a:rPr>
              <a:t> </a:t>
            </a:r>
          </a:p>
          <a:p>
            <a:pPr lvl="0" algn="just">
              <a:lnSpc>
                <a:spcPct val="115000"/>
              </a:lnSpc>
            </a:pPr>
            <a:endParaRPr lang="tr-TR" sz="24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“One is not born but becomes woman”</a:t>
            </a:r>
            <a:r>
              <a:rPr lang="en-TR" sz="4000" dirty="0">
                <a:effectLst/>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 </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US"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000000"/>
                </a:solidFill>
                <a:effectLst/>
                <a:latin typeface="Times New Roman" panose="02020603050405020304" pitchFamily="18" charset="0"/>
                <a:cs typeface="Times New Roman" panose="02020603050405020304" pitchFamily="18" charset="0"/>
              </a:rPr>
              <a:t>The Second Sex is divided into two volumes: the first is entitled Facts and</a:t>
            </a:r>
            <a:r>
              <a:rPr lang="en-US" sz="2700" dirty="0">
                <a:solidFill>
                  <a:srgbClr val="000000"/>
                </a:solidFill>
                <a:latin typeface="Times New Roman" panose="02020603050405020304" pitchFamily="18" charset="0"/>
                <a:cs typeface="Times New Roman" panose="02020603050405020304" pitchFamily="18" charset="0"/>
              </a:rPr>
              <a:t> </a:t>
            </a:r>
            <a:r>
              <a:rPr lang="en-US" sz="2700" dirty="0">
                <a:solidFill>
                  <a:srgbClr val="000000"/>
                </a:solidFill>
                <a:effectLst/>
                <a:latin typeface="Times New Roman" panose="02020603050405020304" pitchFamily="18" charset="0"/>
                <a:cs typeface="Times New Roman" panose="02020603050405020304" pitchFamily="18" charset="0"/>
              </a:rPr>
              <a:t>Myths; the second, Woman’s Life Today, although a philosophicall</a:t>
            </a:r>
            <a:r>
              <a:rPr lang="en-US" sz="2700" dirty="0">
                <a:solidFill>
                  <a:srgbClr val="000000"/>
                </a:solidFill>
                <a:latin typeface="Times New Roman" panose="02020603050405020304" pitchFamily="18" charset="0"/>
                <a:cs typeface="Times New Roman" panose="02020603050405020304" pitchFamily="18" charset="0"/>
              </a:rPr>
              <a:t>y </a:t>
            </a:r>
            <a:r>
              <a:rPr lang="en-US" sz="2700" dirty="0">
                <a:solidFill>
                  <a:srgbClr val="000000"/>
                </a:solidFill>
                <a:effectLst/>
                <a:latin typeface="Times New Roman" panose="02020603050405020304" pitchFamily="18" charset="0"/>
                <a:cs typeface="Times New Roman" panose="02020603050405020304" pitchFamily="18" charset="0"/>
              </a:rPr>
              <a:t>correct translation of the latter would be Lived Experience, reflecting</a:t>
            </a:r>
            <a:r>
              <a:rPr lang="en-US" sz="2700" dirty="0">
                <a:solidFill>
                  <a:srgbClr val="000000"/>
                </a:solidFill>
                <a:latin typeface="Times New Roman" panose="02020603050405020304" pitchFamily="18" charset="0"/>
                <a:cs typeface="Times New Roman" panose="02020603050405020304" pitchFamily="18" charset="0"/>
              </a:rPr>
              <a:t> </a:t>
            </a:r>
            <a:r>
              <a:rPr lang="en-US" sz="2700" dirty="0">
                <a:solidFill>
                  <a:srgbClr val="000000"/>
                </a:solidFill>
                <a:effectLst/>
                <a:latin typeface="Times New Roman" panose="02020603050405020304" pitchFamily="18" charset="0"/>
                <a:cs typeface="Times New Roman" panose="02020603050405020304" pitchFamily="18" charset="0"/>
              </a:rPr>
              <a:t>Beauvoir’s phenomenological approach. </a:t>
            </a:r>
            <a:br>
              <a:rPr lang="en-US" sz="2700" dirty="0">
                <a:solidFill>
                  <a:srgbClr val="000000"/>
                </a:solidFill>
                <a:effectLst/>
                <a:latin typeface="Times New Roman" panose="02020603050405020304" pitchFamily="18" charset="0"/>
                <a:cs typeface="Times New Roman" panose="02020603050405020304" pitchFamily="18" charset="0"/>
              </a:rPr>
            </a:br>
            <a:br>
              <a:rPr lang="en-US" sz="2700" dirty="0">
                <a:solidFill>
                  <a:srgbClr val="000000"/>
                </a:solidFill>
                <a:latin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cs typeface="Times New Roman" panose="02020603050405020304" pitchFamily="18" charset="0"/>
              </a:rPr>
              <a:t>Overall, it focuses on how femininity has been conceptualized and</a:t>
            </a:r>
            <a:r>
              <a:rPr lang="en-US" sz="2700" dirty="0">
                <a:solidFill>
                  <a:srgbClr val="FFFFFF"/>
                </a:solidFill>
                <a:effectLst/>
                <a:latin typeface="Times New Roman" panose="02020603050405020304" pitchFamily="18" charset="0"/>
                <a:cs typeface="Times New Roman" panose="02020603050405020304" pitchFamily="18" charset="0"/>
              </a:rPr>
              <a:t> </a:t>
            </a:r>
            <a:r>
              <a:rPr lang="en-US" sz="2700" dirty="0">
                <a:solidFill>
                  <a:srgbClr val="000000"/>
                </a:solidFill>
                <a:effectLst/>
                <a:latin typeface="Times New Roman" panose="02020603050405020304" pitchFamily="18" charset="0"/>
                <a:cs typeface="Times New Roman" panose="02020603050405020304" pitchFamily="18" charset="0"/>
              </a:rPr>
              <a:t>how women ‘become’ relative beings in a patriarchal society. Its main argument is that, throughout history, ‘woman’ has been constructed </a:t>
            </a:r>
            <a:r>
              <a:rPr lang="en-US" sz="2700" dirty="0">
                <a:solidFill>
                  <a:srgbClr val="FFFFFF"/>
                </a:solidFill>
                <a:effectLst/>
                <a:latin typeface="Times New Roman" panose="02020603050405020304" pitchFamily="18" charset="0"/>
                <a:cs typeface="Times New Roman" panose="02020603050405020304" pitchFamily="18" charset="0"/>
              </a:rPr>
              <a:t> </a:t>
            </a:r>
            <a:r>
              <a:rPr lang="en-US" sz="2700" dirty="0">
                <a:solidFill>
                  <a:srgbClr val="000000"/>
                </a:solidFill>
                <a:effectLst/>
                <a:latin typeface="Times New Roman" panose="02020603050405020304" pitchFamily="18" charset="0"/>
                <a:cs typeface="Times New Roman" panose="02020603050405020304" pitchFamily="18" charset="0"/>
              </a:rPr>
              <a:t>as man’s Other and denied access to an autonomous existence. </a:t>
            </a:r>
            <a:br>
              <a:rPr lang="en-US" sz="2700" dirty="0">
                <a:solidFill>
                  <a:srgbClr val="000000"/>
                </a:solidFill>
                <a:effectLst/>
                <a:latin typeface="Times New Roman" panose="02020603050405020304" pitchFamily="18" charset="0"/>
                <a:cs typeface="Times New Roman" panose="02020603050405020304" pitchFamily="18" charset="0"/>
              </a:rPr>
            </a:b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TR" sz="2700" dirty="0">
                <a:effectLst/>
                <a:latin typeface="Times New Roman" panose="02020603050405020304" pitchFamily="18" charset="0"/>
                <a:ea typeface="Calibri" panose="020F0502020204030204" pitchFamily="34" charset="0"/>
                <a:cs typeface="Times New Roman" panose="02020603050405020304" pitchFamily="18" charset="0"/>
              </a:rPr>
            </a:br>
            <a:endParaRPr lang="tr-TR" sz="2700" dirty="0">
              <a:latin typeface="Times New Roman" panose="02020603050405020304" pitchFamily="18" charset="0"/>
              <a:cs typeface="Times New Roman" panose="02020603050405020304" pitchFamily="18" charset="0"/>
            </a:endParaRPr>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845616"/>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effectLst/>
                <a:latin typeface="Times" pitchFamily="2" charset="0"/>
                <a:ea typeface="Calibri" panose="020F0502020204030204" pitchFamily="34" charset="0"/>
                <a:cs typeface="Times" pitchFamily="2" charset="0"/>
              </a:rPr>
              <a:t>The Second Sex</a:t>
            </a: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Women</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429250" y="1028700"/>
            <a:ext cx="5606303" cy="5632311"/>
          </a:xfrm>
          <a:prstGeom prst="rect">
            <a:avLst/>
          </a:prstGeom>
        </p:spPr>
        <p:txBody>
          <a:bodyPr wrap="square">
            <a:spAutoFit/>
          </a:bodyPr>
          <a:lstStyle/>
          <a:p>
            <a:r>
              <a:rPr lang="en-US" sz="2400" dirty="0">
                <a:solidFill>
                  <a:srgbClr val="000000"/>
                </a:solidFill>
                <a:effectLst/>
                <a:latin typeface="Times" pitchFamily="2" charset="0"/>
              </a:rPr>
              <a:t>Men have positioned themselves as uniquely responsible for all aspects of public life and correspondingly women have been confined to a </a:t>
            </a:r>
            <a:r>
              <a:rPr lang="en-US" sz="2400" dirty="0" err="1">
                <a:solidFill>
                  <a:srgbClr val="000000"/>
                </a:solidFill>
                <a:effectLst/>
                <a:latin typeface="Times" pitchFamily="2" charset="0"/>
              </a:rPr>
              <a:t>marginalised</a:t>
            </a:r>
            <a:r>
              <a:rPr lang="en-US" sz="2400" dirty="0">
                <a:solidFill>
                  <a:srgbClr val="000000"/>
                </a:solidFill>
                <a:effectLst/>
                <a:latin typeface="Times" pitchFamily="2" charset="0"/>
              </a:rPr>
              <a:t> position in society according to which they are made to support male interests. Beauvoir argues that man has assumed the position of universal subject, and woman is positioned as relative ‘Other’, or object of male consciousness. Society is consequently structured to perpetuate patriarchal ideology and women are maintained in an inferior position. </a:t>
            </a:r>
          </a:p>
          <a:p>
            <a:br>
              <a:rPr lang="tr-TR" sz="2400" dirty="0">
                <a:solidFill>
                  <a:schemeClr val="bg2">
                    <a:lumMod val="25000"/>
                  </a:schemeClr>
                </a:solidFill>
              </a:rPr>
            </a:br>
            <a:endParaRPr lang="tr-TR" sz="24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2308324"/>
          </a:xfrm>
        </p:spPr>
        <p:txBody>
          <a:bodyPr vert="horz" lIns="91440" tIns="45720" rIns="91440" bIns="45720" rtlCol="0" anchor="b">
            <a:normAutofit/>
          </a:bodyPr>
          <a:lstStyle/>
          <a:p>
            <a:r>
              <a:rPr lang="en-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persistence of patriarchal ideology throughout history has enabled men to assume that they have internalised and adapted to this oppressed state. </a:t>
            </a: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5767398" y="3429000"/>
            <a:ext cx="6716961" cy="3429000"/>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
        <p:nvSpPr>
          <p:cNvPr id="5" name="TextBox 4">
            <a:extLst>
              <a:ext uri="{FF2B5EF4-FFF2-40B4-BE49-F238E27FC236}">
                <a16:creationId xmlns:a16="http://schemas.microsoft.com/office/drawing/2014/main" id="{F5A1C770-A9DD-A5B1-940B-DE8151840F4B}"/>
              </a:ext>
            </a:extLst>
          </p:cNvPr>
          <p:cNvSpPr txBox="1"/>
          <p:nvPr/>
        </p:nvSpPr>
        <p:spPr>
          <a:xfrm>
            <a:off x="628650" y="990600"/>
            <a:ext cx="5904180" cy="1815882"/>
          </a:xfrm>
          <a:prstGeom prst="rect">
            <a:avLst/>
          </a:prstGeom>
          <a:noFill/>
        </p:spPr>
        <p:txBody>
          <a:bodyPr wrap="none" rtlCol="0">
            <a:spAutoFit/>
          </a:bodyPr>
          <a:lstStyle/>
          <a:p>
            <a:r>
              <a:rPr lang="en-US" sz="2800" dirty="0">
                <a:latin typeface="Helvetica" pitchFamily="2" charset="0"/>
              </a:rPr>
              <a:t>Beauvoir argues that both men and </a:t>
            </a:r>
          </a:p>
          <a:p>
            <a:r>
              <a:rPr lang="en-US" sz="2800" dirty="0">
                <a:latin typeface="Helvetica" pitchFamily="2" charset="0"/>
              </a:rPr>
              <a:t>women perpetuate patriarchy.</a:t>
            </a:r>
          </a:p>
          <a:p>
            <a:endParaRPr lang="en-US" sz="2800" dirty="0">
              <a:latin typeface="Helvetica" pitchFamily="2" charset="0"/>
            </a:endParaRPr>
          </a:p>
          <a:p>
            <a:r>
              <a:rPr lang="en-US" sz="2800" dirty="0">
                <a:effectLst/>
                <a:latin typeface="Helvetica" pitchFamily="2" charset="0"/>
              </a:rPr>
              <a:t>Which is why it is able to continue</a:t>
            </a: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2228671"/>
            <a:ext cx="9117807" cy="1200329"/>
          </a:xfrm>
        </p:spPr>
        <p:txBody>
          <a:bodyPr vert="horz" lIns="91440" tIns="45720" rIns="91440" bIns="45720" rtlCol="0" anchor="b">
            <a:noAutofit/>
          </a:bodyPr>
          <a:lstStyle/>
          <a:p>
            <a:pPr lvl="0">
              <a:lnSpc>
                <a:spcPct val="115000"/>
              </a:lnSpc>
              <a:buSzPts val="1100"/>
            </a:pP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91B3A7-F606-AA3D-5692-0398BC0E5777}"/>
              </a:ext>
            </a:extLst>
          </p:cNvPr>
          <p:cNvSpPr txBox="1"/>
          <p:nvPr/>
        </p:nvSpPr>
        <p:spPr>
          <a:xfrm>
            <a:off x="2000772" y="987394"/>
            <a:ext cx="9639299" cy="2862322"/>
          </a:xfrm>
          <a:prstGeom prst="rect">
            <a:avLst/>
          </a:prstGeom>
          <a:noFill/>
        </p:spPr>
        <p:txBody>
          <a:bodyPr wrap="square" rtlCol="0">
            <a:spAutoFit/>
          </a:bodyPr>
          <a:lstStyle/>
          <a:p>
            <a:r>
              <a:rPr lang="en-US" sz="3600" dirty="0">
                <a:latin typeface="Helvetica" pitchFamily="2" charset="0"/>
              </a:rPr>
              <a:t>Gender roles are learned from the very early age and reinforced perpetually, but there is no pre-established female nature or essence. Here Beauvoir adapts existentialism’s notion of “existence </a:t>
            </a:r>
            <a:r>
              <a:rPr lang="en-US" sz="3600">
                <a:latin typeface="Helvetica" pitchFamily="2" charset="0"/>
              </a:rPr>
              <a:t>precedes essence”. </a:t>
            </a:r>
            <a:endParaRPr lang="en-US" sz="3600" dirty="0">
              <a:effectLst/>
              <a:latin typeface="Helvetica" pitchFamily="2" charset="0"/>
            </a:endParaRPr>
          </a:p>
        </p:txBody>
      </p: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366</Words>
  <Application>Microsoft Macintosh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vt:lpstr>
      <vt:lpstr>Times</vt:lpstr>
      <vt:lpstr>Times New Roman</vt:lpstr>
      <vt:lpstr>Office Theme</vt:lpstr>
      <vt:lpstr> PHI 421 Contemporary Philosophy  Week 11  </vt:lpstr>
      <vt:lpstr>Today’s Class:   Simone de Beauvoir </vt:lpstr>
      <vt:lpstr>“One is not born but becomes woman”   </vt:lpstr>
      <vt:lpstr>     The Second Sex is divided into two volumes: the first is entitled Facts and Myths; the second, Woman’s Life Today, although a philosophically correct translation of the latter would be Lived Experience, reflecting Beauvoir’s phenomenological approach.   Overall, it focuses on how femininity has been conceptualized and how women ‘become’ relative beings in a patriarchal society. Its main argument is that, throughout history, ‘woman’ has been constructed  as man’s Other and denied access to an autonomous existence.         </vt:lpstr>
      <vt:lpstr>Women</vt:lpstr>
      <vt:lpstr>The persistence of patriarchal ideology throughout history has enabled men to assume that they have internalised and adapted to this oppressed state.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13</cp:revision>
  <dcterms:created xsi:type="dcterms:W3CDTF">2019-12-04T19:52:09Z</dcterms:created>
  <dcterms:modified xsi:type="dcterms:W3CDTF">2022-10-06T07:35:31Z</dcterms:modified>
</cp:coreProperties>
</file>