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59"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859"/>
    <p:restoredTop sz="94673"/>
  </p:normalViewPr>
  <p:slideViewPr>
    <p:cSldViewPr snapToGrid="0" snapToObjects="1">
      <p:cViewPr varScale="1">
        <p:scale>
          <a:sx n="52" d="100"/>
          <a:sy n="52" d="100"/>
        </p:scale>
        <p:origin x="208" y="13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9F05-291C-F441-BEF7-09EF92A965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B04AE043-E8E3-644F-BA26-B129E15D79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4FAD461-878C-774A-B91E-2AC8F9815BF0}"/>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E0C56A3-FE54-3042-9CDA-501FE351FE9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B69AF164-FF54-E142-A7CB-ACE9843749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65051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E7F7A-C5D8-1041-97DD-67B71A8F001F}"/>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CBA02FD1-C6F2-E54F-8489-09F563BD1A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130CB309-404F-3E4E-AE52-1C9D67DDC41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DABBDD1D-0AEF-4345-8276-A81525532E1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A4CF99D8-147F-A846-81AD-E1F73A68B48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8224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9290FD-2E6D-294D-B2A4-5242C257AA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6661609B-CAE5-324E-BD2C-DC2FA5DB81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E679B8D-4D81-5044-BF00-9DACCA6FAAF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163391F7-0DD0-0F45-92D0-573E3E00013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DC36849-3D8A-E549-8894-4E00D9E56DDD}"/>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67481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758-D72B-CB48-A9CD-CBE7FF5B6BE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33CDBF5-C2F1-3F45-A9BA-A6B738CDCB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D8B49B56-7C80-734D-A241-D6401140A3E2}"/>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BDDE894D-38C3-3F40-8C4B-E39B707B1D65}"/>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3CCE8235-4F8F-914F-AA19-B1AA3E75C552}"/>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4146823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DDE3-BCDE-A647-9F21-D3E3C0B77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A1F53870-207E-3C40-B966-3A7B5E5684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8BE83-8D86-ED47-BFF0-58C44FF93D48}"/>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00BF5BB8-F675-4E49-9FDC-E23A21AD948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AEB012C-F2EC-F14D-8AC7-900E8682A52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873218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EEE1-7A77-3741-8078-6DD38225FF3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064BC8B0-403F-614C-BEE4-1E332932B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4A3001D5-2172-8847-9D98-EB74CD1295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2EA793C-143F-F24F-BBA2-D89DB225AB9F}"/>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7E0ACDDA-FB11-C34F-AAFA-54DB7F52583C}"/>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29A6B79-E597-B84A-9982-58D61B64D21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152920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1D83-679B-A343-A852-19C4C123CB4D}"/>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FD684FBE-2AB3-7C43-A72F-167B9C5E1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DD1BF-1704-4F4C-9DF5-86026F8CA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4779DBDB-5D9C-DA4D-BC4D-F74583790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1B11BE-63B0-D24D-B0E3-78B19336D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CF4081AA-A63A-E14B-8C51-B341A3CF005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8" name="Footer Placeholder 7">
            <a:extLst>
              <a:ext uri="{FF2B5EF4-FFF2-40B4-BE49-F238E27FC236}">
                <a16:creationId xmlns:a16="http://schemas.microsoft.com/office/drawing/2014/main" id="{C656FA20-D59A-264C-AFDA-23E5F1E890DD}"/>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1F041338-2A67-DD4E-BD4F-831A87DBB978}"/>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13758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60D0E-9ABF-AB47-9B9D-6B12C2FA3214}"/>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BA5296DA-21EE-0644-A9A5-71724E7D6AF1}"/>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4" name="Footer Placeholder 3">
            <a:extLst>
              <a:ext uri="{FF2B5EF4-FFF2-40B4-BE49-F238E27FC236}">
                <a16:creationId xmlns:a16="http://schemas.microsoft.com/office/drawing/2014/main" id="{F8E618FF-B95D-D244-80C6-8388B7F12A47}"/>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DC56E3F6-2607-4942-ACDD-BB30279641E4}"/>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89656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D0CFE-8934-1845-A795-2CF6876827ED}"/>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3" name="Footer Placeholder 2">
            <a:extLst>
              <a:ext uri="{FF2B5EF4-FFF2-40B4-BE49-F238E27FC236}">
                <a16:creationId xmlns:a16="http://schemas.microsoft.com/office/drawing/2014/main" id="{74BECD09-F342-C347-94C3-0E3C30D6530F}"/>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0901E7D1-18DD-C04E-B10C-3649BA1C26CE}"/>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24516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1CC0-E768-9F4C-9C84-00AD428C8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E4303E34-1586-CE42-B458-8807B89E0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80C5E0A6-13F5-E647-AB1F-531F52695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4B777-F3A3-D64E-B932-C03DAD1267E6}"/>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5586540A-60CA-D94A-A435-9B19B06C50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BA6B5BB9-95A3-774E-A9D1-827A9D56C096}"/>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377841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C025-1A37-F04D-8346-18F64E749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7CFA5112-2771-A44D-BEA6-163F7C72B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4B327234-FB12-424A-91B3-9F9DF924D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D9D315-3B10-7942-A29E-1BDC747BCB09}"/>
              </a:ext>
            </a:extLst>
          </p:cNvPr>
          <p:cNvSpPr>
            <a:spLocks noGrp="1"/>
          </p:cNvSpPr>
          <p:nvPr>
            <p:ph type="dt" sz="half" idx="10"/>
          </p:nvPr>
        </p:nvSpPr>
        <p:spPr/>
        <p:txBody>
          <a:bodyPr/>
          <a:lstStyle/>
          <a:p>
            <a:fld id="{5E9547A7-F495-F84B-8970-581FF309C6C4}" type="datetimeFigureOut">
              <a:rPr lang="tr-TR" smtClean="0"/>
              <a:t>6.10.2022</a:t>
            </a:fld>
            <a:endParaRPr lang="tr-TR"/>
          </a:p>
        </p:txBody>
      </p:sp>
      <p:sp>
        <p:nvSpPr>
          <p:cNvPr id="6" name="Footer Placeholder 5">
            <a:extLst>
              <a:ext uri="{FF2B5EF4-FFF2-40B4-BE49-F238E27FC236}">
                <a16:creationId xmlns:a16="http://schemas.microsoft.com/office/drawing/2014/main" id="{CAEFD233-9BBD-694E-BC85-D9A99B994E43}"/>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8EB87EC0-E539-AE41-A427-D0A42DEBC68A}"/>
              </a:ext>
            </a:extLst>
          </p:cNvPr>
          <p:cNvSpPr>
            <a:spLocks noGrp="1"/>
          </p:cNvSpPr>
          <p:nvPr>
            <p:ph type="sldNum" sz="quarter" idx="12"/>
          </p:nvPr>
        </p:nvSpPr>
        <p:spPr/>
        <p:txBody>
          <a:bodyPr/>
          <a:lstStyle/>
          <a:p>
            <a:fld id="{8EF95D26-1811-3B4E-BEE8-EE009B1D92A8}" type="slidenum">
              <a:rPr lang="tr-TR" smtClean="0"/>
              <a:t>‹#›</a:t>
            </a:fld>
            <a:endParaRPr lang="tr-TR"/>
          </a:p>
        </p:txBody>
      </p:sp>
    </p:spTree>
    <p:extLst>
      <p:ext uri="{BB962C8B-B14F-4D97-AF65-F5344CB8AC3E}">
        <p14:creationId xmlns:p14="http://schemas.microsoft.com/office/powerpoint/2010/main" val="15411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E0AA-0E51-A442-BD30-423E9E937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A30383C1-2C43-F94C-99BA-26B8C0445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F7A4CCB7-FD76-B74D-8B2F-7947F9802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547A7-F495-F84B-8970-581FF309C6C4}" type="datetimeFigureOut">
              <a:rPr lang="tr-TR" smtClean="0"/>
              <a:t>6.10.2022</a:t>
            </a:fld>
            <a:endParaRPr lang="tr-TR"/>
          </a:p>
        </p:txBody>
      </p:sp>
      <p:sp>
        <p:nvSpPr>
          <p:cNvPr id="5" name="Footer Placeholder 4">
            <a:extLst>
              <a:ext uri="{FF2B5EF4-FFF2-40B4-BE49-F238E27FC236}">
                <a16:creationId xmlns:a16="http://schemas.microsoft.com/office/drawing/2014/main" id="{749C192E-D2D6-814F-9A8E-0DEE776E6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CC986A21-830A-A742-B768-4A88DB63F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95D26-1811-3B4E-BEE8-EE009B1D92A8}" type="slidenum">
              <a:rPr lang="tr-TR" smtClean="0"/>
              <a:t>‹#›</a:t>
            </a:fld>
            <a:endParaRPr lang="tr-TR"/>
          </a:p>
        </p:txBody>
      </p:sp>
    </p:spTree>
    <p:extLst>
      <p:ext uri="{BB962C8B-B14F-4D97-AF65-F5344CB8AC3E}">
        <p14:creationId xmlns:p14="http://schemas.microsoft.com/office/powerpoint/2010/main" val="8193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B31E223E-9CA1-9D40-A230-EFA6ABD00001}"/>
              </a:ext>
            </a:extLst>
          </p:cNvPr>
          <p:cNvSpPr>
            <a:spLocks noGrp="1"/>
          </p:cNvSpPr>
          <p:nvPr>
            <p:ph type="title"/>
          </p:nvPr>
        </p:nvSpPr>
        <p:spPr>
          <a:xfrm>
            <a:off x="2555631" y="1441938"/>
            <a:ext cx="7080738" cy="3974124"/>
          </a:xfrm>
        </p:spPr>
        <p:txBody>
          <a:bodyPr>
            <a:normAutofit fontScale="90000"/>
          </a:bodyPr>
          <a:lstStyle/>
          <a:p>
            <a:pPr algn="ctr"/>
            <a:br>
              <a:rPr lang="tr-TR" sz="5400" dirty="0">
                <a:solidFill>
                  <a:schemeClr val="bg1">
                    <a:lumMod val="95000"/>
                    <a:lumOff val="5000"/>
                  </a:schemeClr>
                </a:solidFill>
              </a:rPr>
            </a:br>
            <a:r>
              <a:rPr lang="tr-TR" sz="5400" dirty="0">
                <a:solidFill>
                  <a:schemeClr val="bg1">
                    <a:lumMod val="95000"/>
                    <a:lumOff val="5000"/>
                  </a:schemeClr>
                </a:solidFill>
              </a:rPr>
              <a:t>PHI 421</a:t>
            </a:r>
            <a:br>
              <a:rPr lang="tr-TR" sz="5400" dirty="0">
                <a:solidFill>
                  <a:schemeClr val="bg1">
                    <a:lumMod val="95000"/>
                    <a:lumOff val="5000"/>
                  </a:schemeClr>
                </a:solidFill>
              </a:rPr>
            </a:br>
            <a:r>
              <a:rPr lang="tr-TR" sz="5400" dirty="0" err="1">
                <a:solidFill>
                  <a:schemeClr val="bg1">
                    <a:lumMod val="95000"/>
                    <a:lumOff val="5000"/>
                  </a:schemeClr>
                </a:solidFill>
              </a:rPr>
              <a:t>Contemporary</a:t>
            </a:r>
            <a:r>
              <a:rPr lang="tr-TR" sz="5400" dirty="0">
                <a:solidFill>
                  <a:schemeClr val="bg1">
                    <a:lumMod val="95000"/>
                    <a:lumOff val="5000"/>
                  </a:schemeClr>
                </a:solidFill>
              </a:rPr>
              <a:t> </a:t>
            </a:r>
            <a:r>
              <a:rPr lang="tr-TR" sz="5400" dirty="0" err="1">
                <a:solidFill>
                  <a:schemeClr val="bg1">
                    <a:lumMod val="95000"/>
                    <a:lumOff val="5000"/>
                  </a:schemeClr>
                </a:solidFill>
              </a:rPr>
              <a:t>Philosophy</a:t>
            </a:r>
            <a:br>
              <a:rPr lang="tr-TR" sz="2700" dirty="0">
                <a:solidFill>
                  <a:schemeClr val="bg1">
                    <a:lumMod val="95000"/>
                    <a:lumOff val="5000"/>
                  </a:schemeClr>
                </a:solidFill>
              </a:rPr>
            </a:br>
            <a:br>
              <a:rPr lang="tr-TR" sz="2700" dirty="0">
                <a:solidFill>
                  <a:schemeClr val="bg1">
                    <a:lumMod val="95000"/>
                    <a:lumOff val="5000"/>
                  </a:schemeClr>
                </a:solidFill>
              </a:rPr>
            </a:br>
            <a:r>
              <a:rPr lang="tr-TR" sz="2700" dirty="0" err="1">
                <a:solidFill>
                  <a:schemeClr val="bg1">
                    <a:lumMod val="95000"/>
                    <a:lumOff val="5000"/>
                  </a:schemeClr>
                </a:solidFill>
              </a:rPr>
              <a:t>Week</a:t>
            </a:r>
            <a:r>
              <a:rPr lang="tr-TR" sz="2700" dirty="0">
                <a:solidFill>
                  <a:schemeClr val="bg1">
                    <a:lumMod val="95000"/>
                    <a:lumOff val="5000"/>
                  </a:schemeClr>
                </a:solidFill>
              </a:rPr>
              <a:t> 11</a:t>
            </a:r>
            <a:br>
              <a:rPr lang="tr-TR" sz="2700" dirty="0">
                <a:solidFill>
                  <a:schemeClr val="bg1">
                    <a:lumMod val="95000"/>
                    <a:lumOff val="5000"/>
                  </a:schemeClr>
                </a:solidFill>
              </a:rPr>
            </a:br>
            <a:br>
              <a:rPr lang="tr-TR" sz="2700" dirty="0">
                <a:solidFill>
                  <a:schemeClr val="bg1">
                    <a:lumMod val="95000"/>
                    <a:lumOff val="5000"/>
                  </a:schemeClr>
                </a:solidFill>
              </a:rPr>
            </a:br>
            <a:endParaRPr lang="tr-TR" sz="2700" dirty="0">
              <a:solidFill>
                <a:schemeClr val="bg1">
                  <a:lumMod val="95000"/>
                  <a:lumOff val="5000"/>
                </a:schemeClr>
              </a:solidFill>
            </a:endParaRPr>
          </a:p>
        </p:txBody>
      </p:sp>
    </p:spTree>
    <p:extLst>
      <p:ext uri="{BB962C8B-B14F-4D97-AF65-F5344CB8AC3E}">
        <p14:creationId xmlns:p14="http://schemas.microsoft.com/office/powerpoint/2010/main" val="16046924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Down Arrow 7">
            <a:extLst>
              <a:ext uri="{FF2B5EF4-FFF2-40B4-BE49-F238E27FC236}">
                <a16:creationId xmlns:a16="http://schemas.microsoft.com/office/drawing/2014/main" id="{B547373F-AF2E-4907-B442-9F902B387F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100" y="-4763"/>
            <a:ext cx="3333749" cy="3338514"/>
          </a:xfrm>
          <a:prstGeom prst="downArrow">
            <a:avLst>
              <a:gd name="adj1" fmla="val 100000"/>
              <a:gd name="adj2" fmla="val 26890"/>
            </a:avLst>
          </a:prstGeom>
          <a:solidFill>
            <a:schemeClr val="tx1">
              <a:lumMod val="85000"/>
              <a:lumOff val="15000"/>
            </a:schemeClr>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B946A4C-0966-FB47-93AA-BA74B3B1C23F}"/>
              </a:ext>
            </a:extLst>
          </p:cNvPr>
          <p:cNvSpPr>
            <a:spLocks noGrp="1"/>
          </p:cNvSpPr>
          <p:nvPr>
            <p:ph type="title"/>
          </p:nvPr>
        </p:nvSpPr>
        <p:spPr>
          <a:xfrm>
            <a:off x="1028700" y="190500"/>
            <a:ext cx="2886075" cy="2851279"/>
          </a:xfrm>
          <a:noFill/>
        </p:spPr>
        <p:txBody>
          <a:bodyPr anchor="ctr">
            <a:noAutofit/>
          </a:bodyPr>
          <a:lstStyle/>
          <a:p>
            <a:pPr algn="ctr"/>
            <a:r>
              <a:rPr lang="tr-TR" sz="2000" dirty="0" err="1">
                <a:solidFill>
                  <a:schemeClr val="bg1"/>
                </a:solidFill>
              </a:rPr>
              <a:t>Today’s</a:t>
            </a:r>
            <a:r>
              <a:rPr lang="tr-TR" sz="2000" dirty="0">
                <a:solidFill>
                  <a:schemeClr val="bg1"/>
                </a:solidFill>
              </a:rPr>
              <a:t> Class: </a:t>
            </a:r>
            <a:br>
              <a:rPr lang="tr-TR" sz="2000" dirty="0">
                <a:solidFill>
                  <a:schemeClr val="bg1"/>
                </a:solidFill>
              </a:rPr>
            </a:br>
            <a:br>
              <a:rPr lang="tr-TR" sz="2000" dirty="0">
                <a:solidFill>
                  <a:schemeClr val="bg1"/>
                </a:solidFill>
              </a:rPr>
            </a:b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Simone de Beauvoir</a:t>
            </a:r>
            <a:br>
              <a:rPr lang="en-T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tr-TR" sz="2400" dirty="0">
              <a:solidFill>
                <a:schemeClr val="bg1"/>
              </a:solidFill>
            </a:endParaRPr>
          </a:p>
        </p:txBody>
      </p:sp>
      <p:sp>
        <p:nvSpPr>
          <p:cNvPr id="4" name="TextBox 3">
            <a:extLst>
              <a:ext uri="{FF2B5EF4-FFF2-40B4-BE49-F238E27FC236}">
                <a16:creationId xmlns:a16="http://schemas.microsoft.com/office/drawing/2014/main" id="{C94F1C4C-B12E-FD45-AA5C-1F1D7B17B194}"/>
              </a:ext>
            </a:extLst>
          </p:cNvPr>
          <p:cNvSpPr txBox="1"/>
          <p:nvPr/>
        </p:nvSpPr>
        <p:spPr>
          <a:xfrm>
            <a:off x="4362449" y="0"/>
            <a:ext cx="7186178" cy="838948"/>
          </a:xfrm>
          <a:prstGeom prst="rect">
            <a:avLst/>
          </a:prstGeom>
          <a:noFill/>
        </p:spPr>
        <p:txBody>
          <a:bodyPr wrap="square" rtlCol="0">
            <a:spAutoFit/>
          </a:bodyPr>
          <a:lstStyle/>
          <a:p>
            <a:pPr marL="298450" algn="just">
              <a:lnSpc>
                <a:spcPct val="115000"/>
              </a:lnSpc>
              <a:spcAft>
                <a:spcPts val="10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FAAE8C14-56D4-636D-AB4F-BECE63561B08}"/>
              </a:ext>
            </a:extLst>
          </p:cNvPr>
          <p:cNvSpPr txBox="1"/>
          <p:nvPr/>
        </p:nvSpPr>
        <p:spPr>
          <a:xfrm>
            <a:off x="2092531" y="3524250"/>
            <a:ext cx="8401050" cy="1261884"/>
          </a:xfrm>
          <a:prstGeom prst="rect">
            <a:avLst/>
          </a:prstGeom>
          <a:noFill/>
        </p:spPr>
        <p:txBody>
          <a:bodyPr wrap="square" rtlCol="0">
            <a:spAutoFit/>
          </a:bodyPr>
          <a:lstStyle/>
          <a:p>
            <a:r>
              <a:rPr lang="tr-TR" sz="4000" dirty="0">
                <a:latin typeface="Times New Roman" panose="02020603050405020304" pitchFamily="18" charset="0"/>
                <a:ea typeface="Calibri" panose="020F0502020204030204" pitchFamily="34" charset="0"/>
                <a:cs typeface="Times New Roman" panose="02020603050405020304" pitchFamily="18" charset="0"/>
              </a:rPr>
              <a:t>«</a:t>
            </a:r>
            <a:r>
              <a:rPr lang="tr-TR" sz="4000" dirty="0" err="1">
                <a:latin typeface="Times New Roman" panose="02020603050405020304" pitchFamily="18" charset="0"/>
                <a:ea typeface="Calibri" panose="020F0502020204030204" pitchFamily="34" charset="0"/>
                <a:cs typeface="Times New Roman" panose="02020603050405020304" pitchFamily="18" charset="0"/>
              </a:rPr>
              <a:t>One</a:t>
            </a:r>
            <a:r>
              <a:rPr lang="tr-TR" sz="4000" dirty="0">
                <a:latin typeface="Times New Roman" panose="02020603050405020304" pitchFamily="18" charset="0"/>
                <a:ea typeface="Calibri" panose="020F0502020204030204" pitchFamily="34" charset="0"/>
                <a:cs typeface="Times New Roman" panose="02020603050405020304" pitchFamily="18" charset="0"/>
              </a:rPr>
              <a:t> is not </a:t>
            </a:r>
            <a:r>
              <a:rPr lang="tr-TR" sz="4000" dirty="0" err="1">
                <a:latin typeface="Times New Roman" panose="02020603050405020304" pitchFamily="18" charset="0"/>
                <a:ea typeface="Calibri" panose="020F0502020204030204" pitchFamily="34" charset="0"/>
                <a:cs typeface="Times New Roman" panose="02020603050405020304" pitchFamily="18" charset="0"/>
              </a:rPr>
              <a:t>Born</a:t>
            </a:r>
            <a:r>
              <a:rPr lang="tr-TR" sz="4000" dirty="0">
                <a:latin typeface="Times New Roman" panose="02020603050405020304" pitchFamily="18" charset="0"/>
                <a:ea typeface="Calibri" panose="020F0502020204030204" pitchFamily="34" charset="0"/>
                <a:cs typeface="Times New Roman" panose="02020603050405020304" pitchFamily="18" charset="0"/>
              </a:rPr>
              <a:t> but </a:t>
            </a:r>
            <a:r>
              <a:rPr lang="tr-TR" sz="4000" dirty="0" err="1">
                <a:latin typeface="Times New Roman" panose="02020603050405020304" pitchFamily="18" charset="0"/>
                <a:ea typeface="Calibri" panose="020F0502020204030204" pitchFamily="34" charset="0"/>
                <a:cs typeface="Times New Roman" panose="02020603050405020304" pitchFamily="18" charset="0"/>
              </a:rPr>
              <a:t>Becomes</a:t>
            </a:r>
            <a:r>
              <a:rPr lang="tr-TR" sz="4000" dirty="0">
                <a:latin typeface="Times New Roman" panose="02020603050405020304" pitchFamily="18" charset="0"/>
                <a:ea typeface="Calibri" panose="020F0502020204030204" pitchFamily="34" charset="0"/>
                <a:cs typeface="Times New Roman" panose="02020603050405020304" pitchFamily="18" charset="0"/>
              </a:rPr>
              <a:t> </a:t>
            </a:r>
            <a:r>
              <a:rPr lang="tr-TR" sz="4000" dirty="0" err="1">
                <a:latin typeface="Times New Roman" panose="02020603050405020304" pitchFamily="18" charset="0"/>
                <a:ea typeface="Calibri" panose="020F0502020204030204" pitchFamily="34" charset="0"/>
                <a:cs typeface="Times New Roman" panose="02020603050405020304" pitchFamily="18" charset="0"/>
              </a:rPr>
              <a:t>Woman</a:t>
            </a:r>
            <a:r>
              <a:rPr lang="tr-TR" sz="4000" dirty="0">
                <a:latin typeface="Times New Roman" panose="02020603050405020304" pitchFamily="18" charset="0"/>
                <a:ea typeface="Calibri" panose="020F0502020204030204" pitchFamily="34" charset="0"/>
                <a:cs typeface="Times New Roman" panose="02020603050405020304" pitchFamily="18" charset="0"/>
              </a:rPr>
              <a:t>»</a:t>
            </a:r>
            <a:r>
              <a:rPr lang="tr-TR" sz="4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4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824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4FB2F3E-259B-4650-B258-F09745BAA8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084C5BAC-71DF-48C0-AB51-699516D3BE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10" name="Freeform 5">
              <a:extLst>
                <a:ext uri="{FF2B5EF4-FFF2-40B4-BE49-F238E27FC236}">
                  <a16:creationId xmlns:a16="http://schemas.microsoft.com/office/drawing/2014/main" id="{6742FA10-28D2-4023-A08B-427E93706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sp>
        <p:sp>
          <p:nvSpPr>
            <p:cNvPr id="11" name="Freeform 6">
              <a:extLst>
                <a:ext uri="{FF2B5EF4-FFF2-40B4-BE49-F238E27FC236}">
                  <a16:creationId xmlns:a16="http://schemas.microsoft.com/office/drawing/2014/main" id="{BC497CE0-1368-4C66-923F-CA97C35ED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sp>
        <p:sp>
          <p:nvSpPr>
            <p:cNvPr id="12" name="Freeform 7">
              <a:extLst>
                <a:ext uri="{FF2B5EF4-FFF2-40B4-BE49-F238E27FC236}">
                  <a16:creationId xmlns:a16="http://schemas.microsoft.com/office/drawing/2014/main" id="{F96D638D-D7BB-43E9-BC7A-6FBBDB507B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sp>
        <p:sp>
          <p:nvSpPr>
            <p:cNvPr id="13" name="Freeform 8">
              <a:extLst>
                <a:ext uri="{FF2B5EF4-FFF2-40B4-BE49-F238E27FC236}">
                  <a16:creationId xmlns:a16="http://schemas.microsoft.com/office/drawing/2014/main" id="{207DB018-8F92-42DF-A1CA-065C774E6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sp>
        <p:sp>
          <p:nvSpPr>
            <p:cNvPr id="14" name="Freeform 9">
              <a:extLst>
                <a:ext uri="{FF2B5EF4-FFF2-40B4-BE49-F238E27FC236}">
                  <a16:creationId xmlns:a16="http://schemas.microsoft.com/office/drawing/2014/main" id="{BB2A6006-A798-4927-B799-42A45D5B1F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sp>
        <p:sp>
          <p:nvSpPr>
            <p:cNvPr id="15" name="Freeform 10">
              <a:extLst>
                <a:ext uri="{FF2B5EF4-FFF2-40B4-BE49-F238E27FC236}">
                  <a16:creationId xmlns:a16="http://schemas.microsoft.com/office/drawing/2014/main" id="{3F6DB3F4-548A-4D02-A6CC-D5275E6C85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sp>
        <p:sp>
          <p:nvSpPr>
            <p:cNvPr id="16" name="Freeform 11">
              <a:extLst>
                <a:ext uri="{FF2B5EF4-FFF2-40B4-BE49-F238E27FC236}">
                  <a16:creationId xmlns:a16="http://schemas.microsoft.com/office/drawing/2014/main" id="{2D9F4A59-DDA2-427E-802B-9056AD99C0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sp>
        <p:sp>
          <p:nvSpPr>
            <p:cNvPr id="17" name="Freeform 12">
              <a:extLst>
                <a:ext uri="{FF2B5EF4-FFF2-40B4-BE49-F238E27FC236}">
                  <a16:creationId xmlns:a16="http://schemas.microsoft.com/office/drawing/2014/main" id="{BF086A79-DD15-4D5E-A197-9ADE0ACFD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sp>
        <p:sp>
          <p:nvSpPr>
            <p:cNvPr id="18" name="Freeform 13">
              <a:extLst>
                <a:ext uri="{FF2B5EF4-FFF2-40B4-BE49-F238E27FC236}">
                  <a16:creationId xmlns:a16="http://schemas.microsoft.com/office/drawing/2014/main" id="{CCB86A9C-D602-4645-AF2E-7BADDF1E9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sp>
        <p:sp>
          <p:nvSpPr>
            <p:cNvPr id="19" name="Freeform 14">
              <a:extLst>
                <a:ext uri="{FF2B5EF4-FFF2-40B4-BE49-F238E27FC236}">
                  <a16:creationId xmlns:a16="http://schemas.microsoft.com/office/drawing/2014/main" id="{21C6649F-C4FA-423E-A09A-1B286FAE29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sp>
        <p:sp>
          <p:nvSpPr>
            <p:cNvPr id="20" name="Freeform 15">
              <a:extLst>
                <a:ext uri="{FF2B5EF4-FFF2-40B4-BE49-F238E27FC236}">
                  <a16:creationId xmlns:a16="http://schemas.microsoft.com/office/drawing/2014/main" id="{F00891A4-E0CB-4F23-AD2A-4A2108753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sp>
        <p:sp>
          <p:nvSpPr>
            <p:cNvPr id="21" name="Freeform 16">
              <a:extLst>
                <a:ext uri="{FF2B5EF4-FFF2-40B4-BE49-F238E27FC236}">
                  <a16:creationId xmlns:a16="http://schemas.microsoft.com/office/drawing/2014/main" id="{0688C71A-541C-4CD1-9821-92958FFC0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sp>
        <p:sp>
          <p:nvSpPr>
            <p:cNvPr id="22" name="Freeform 17">
              <a:extLst>
                <a:ext uri="{FF2B5EF4-FFF2-40B4-BE49-F238E27FC236}">
                  <a16:creationId xmlns:a16="http://schemas.microsoft.com/office/drawing/2014/main" id="{B5F5BDE4-42C0-4408-B6A9-B35D037F15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sp>
        <p:sp>
          <p:nvSpPr>
            <p:cNvPr id="23" name="Freeform 18">
              <a:extLst>
                <a:ext uri="{FF2B5EF4-FFF2-40B4-BE49-F238E27FC236}">
                  <a16:creationId xmlns:a16="http://schemas.microsoft.com/office/drawing/2014/main" id="{B215F5C9-B825-47D1-8E5B-AE5BE61A40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sp>
        <p:sp>
          <p:nvSpPr>
            <p:cNvPr id="24" name="Freeform 19">
              <a:extLst>
                <a:ext uri="{FF2B5EF4-FFF2-40B4-BE49-F238E27FC236}">
                  <a16:creationId xmlns:a16="http://schemas.microsoft.com/office/drawing/2014/main" id="{8FDD346A-E62F-4D05-B776-13CE8F35FA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sp>
        <p:sp>
          <p:nvSpPr>
            <p:cNvPr id="25" name="Freeform 20">
              <a:extLst>
                <a:ext uri="{FF2B5EF4-FFF2-40B4-BE49-F238E27FC236}">
                  <a16:creationId xmlns:a16="http://schemas.microsoft.com/office/drawing/2014/main" id="{C1037E36-F1A3-4462-A9C6-C94A781467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sp>
        <p:sp>
          <p:nvSpPr>
            <p:cNvPr id="26" name="Freeform 21">
              <a:extLst>
                <a:ext uri="{FF2B5EF4-FFF2-40B4-BE49-F238E27FC236}">
                  <a16:creationId xmlns:a16="http://schemas.microsoft.com/office/drawing/2014/main" id="{10D539D8-C2C4-45F9-9778-440E86248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sp>
        <p:sp>
          <p:nvSpPr>
            <p:cNvPr id="27" name="Freeform 22">
              <a:extLst>
                <a:ext uri="{FF2B5EF4-FFF2-40B4-BE49-F238E27FC236}">
                  <a16:creationId xmlns:a16="http://schemas.microsoft.com/office/drawing/2014/main" id="{8B003199-95C6-4E08-9D5D-E53DAF421B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sp>
        <p:sp>
          <p:nvSpPr>
            <p:cNvPr id="28" name="Freeform 23">
              <a:extLst>
                <a:ext uri="{FF2B5EF4-FFF2-40B4-BE49-F238E27FC236}">
                  <a16:creationId xmlns:a16="http://schemas.microsoft.com/office/drawing/2014/main" id="{6A2507B4-2AA4-44A1-93B1-D65EC73AF5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sp>
      </p:grpSp>
      <p:sp>
        <p:nvSpPr>
          <p:cNvPr id="30" name="Isosceles Triangle 29">
            <a:extLst>
              <a:ext uri="{FF2B5EF4-FFF2-40B4-BE49-F238E27FC236}">
                <a16:creationId xmlns:a16="http://schemas.microsoft.com/office/drawing/2014/main" id="{83CB2632-0822-4E49-A707-FA1B8A4D0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sp>
        <p:nvSpPr>
          <p:cNvPr id="5" name="TextBox 4">
            <a:extLst>
              <a:ext uri="{FF2B5EF4-FFF2-40B4-BE49-F238E27FC236}">
                <a16:creationId xmlns:a16="http://schemas.microsoft.com/office/drawing/2014/main" id="{E811978C-E4B2-4E48-BCDC-E5755101C0E7}"/>
              </a:ext>
            </a:extLst>
          </p:cNvPr>
          <p:cNvSpPr txBox="1"/>
          <p:nvPr/>
        </p:nvSpPr>
        <p:spPr>
          <a:xfrm>
            <a:off x="315386" y="3977009"/>
            <a:ext cx="11561228" cy="3465244"/>
          </a:xfrm>
          <a:prstGeom prst="rect">
            <a:avLst/>
          </a:prstGeom>
          <a:noFill/>
        </p:spPr>
        <p:txBody>
          <a:bodyPr wrap="square" rtlCol="0">
            <a:spAutoFit/>
          </a:bodyPr>
          <a:lstStyle/>
          <a:p>
            <a:pPr lvl="0" algn="just">
              <a:lnSpc>
                <a:spcPct val="115000"/>
              </a:lnSpc>
            </a:pPr>
            <a:r>
              <a:rPr lang="en-US" sz="2400" b="0" i="0" u="none" strike="noStrike" dirty="0">
                <a:effectLst/>
                <a:latin typeface="Times New Roman" panose="02020603050405020304" pitchFamily="18" charset="0"/>
              </a:rPr>
              <a:t>The Second Sex, 1948:</a:t>
            </a:r>
          </a:p>
          <a:p>
            <a:pPr lvl="0" algn="just">
              <a:lnSpc>
                <a:spcPct val="115000"/>
              </a:lnSpc>
            </a:pPr>
            <a:endParaRPr lang="en-US" sz="2400" dirty="0">
              <a:latin typeface="Times New Roman" panose="02020603050405020304" pitchFamily="18" charset="0"/>
            </a:endParaRPr>
          </a:p>
          <a:p>
            <a:pPr algn="just">
              <a:lnSpc>
                <a:spcPct val="115000"/>
              </a:lnSpc>
            </a:pPr>
            <a:r>
              <a:rPr lang="en-US" sz="2400" dirty="0">
                <a:effectLst/>
                <a:latin typeface="Times" pitchFamily="2" charset="0"/>
              </a:rPr>
              <a:t>t a time when the majority of French women were still being </a:t>
            </a:r>
            <a:r>
              <a:rPr lang="en-US" sz="2400" dirty="0" err="1">
                <a:effectLst/>
                <a:latin typeface="Times" pitchFamily="2" charset="0"/>
              </a:rPr>
              <a:t>pressurised</a:t>
            </a:r>
            <a:r>
              <a:rPr lang="en-US" sz="2400" dirty="0">
                <a:effectLst/>
                <a:latin typeface="Times" pitchFamily="2" charset="0"/>
              </a:rPr>
              <a:t> into becoming wives and mothers, had little control over their own fertility and expression of their sexuality, were unable to assume their financial autonomy and were discriminated against in the </a:t>
            </a:r>
            <a:r>
              <a:rPr lang="en-US" sz="2400" dirty="0" err="1">
                <a:effectLst/>
                <a:latin typeface="Times" pitchFamily="2" charset="0"/>
              </a:rPr>
              <a:t>labour</a:t>
            </a:r>
            <a:r>
              <a:rPr lang="en-US" sz="2400" dirty="0">
                <a:effectLst/>
                <a:latin typeface="Times" pitchFamily="2" charset="0"/>
              </a:rPr>
              <a:t> market.</a:t>
            </a:r>
          </a:p>
          <a:p>
            <a:pPr lvl="0" algn="just">
              <a:lnSpc>
                <a:spcPct val="115000"/>
              </a:lnSpc>
            </a:pPr>
            <a:r>
              <a:rPr lang="en-US" sz="2400" b="0" i="0" u="none" strike="noStrike" dirty="0">
                <a:effectLst/>
                <a:latin typeface="Times New Roman" panose="02020603050405020304" pitchFamily="18" charset="0"/>
              </a:rPr>
              <a:t> </a:t>
            </a:r>
          </a:p>
          <a:p>
            <a:pPr lvl="0" algn="just">
              <a:lnSpc>
                <a:spcPct val="115000"/>
              </a:lnSpc>
            </a:pPr>
            <a:endParaRPr lang="tr-TR" sz="2400" dirty="0"/>
          </a:p>
        </p:txBody>
      </p:sp>
      <p:sp>
        <p:nvSpPr>
          <p:cNvPr id="6" name="Title 5">
            <a:extLst>
              <a:ext uri="{FF2B5EF4-FFF2-40B4-BE49-F238E27FC236}">
                <a16:creationId xmlns:a16="http://schemas.microsoft.com/office/drawing/2014/main" id="{9DEBF6C5-7CB7-BCC7-E197-3D1624F3FF74}"/>
              </a:ext>
            </a:extLst>
          </p:cNvPr>
          <p:cNvSpPr>
            <a:spLocks noGrp="1"/>
          </p:cNvSpPr>
          <p:nvPr>
            <p:ph type="title"/>
          </p:nvPr>
        </p:nvSpPr>
        <p:spPr/>
        <p:txBody>
          <a:bodyPr>
            <a:normAutofit/>
          </a:bodyPr>
          <a:lstStyle/>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“One is not born but becomes woman”</a:t>
            </a:r>
            <a:r>
              <a:rPr lang="en-TR" sz="4000" dirty="0">
                <a:effectLst/>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ea typeface="Calibri" panose="020F0502020204030204" pitchFamily="34" charset="0"/>
                <a:cs typeface="Times New Roman" panose="02020603050405020304" pitchFamily="18" charset="0"/>
              </a:rPr>
              <a:t> </a:t>
            </a:r>
            <a:br>
              <a:rPr lang="en-TR" sz="3100" dirty="0">
                <a:effectLst/>
                <a:latin typeface="Calibri" panose="020F0502020204030204" pitchFamily="34" charset="0"/>
                <a:ea typeface="Calibri" panose="020F0502020204030204" pitchFamily="34" charset="0"/>
                <a:cs typeface="Times New Roman" panose="02020603050405020304" pitchFamily="18" charset="0"/>
              </a:rPr>
            </a:br>
            <a:endParaRPr lang="en-US" sz="3100" dirty="0"/>
          </a:p>
        </p:txBody>
      </p:sp>
    </p:spTree>
    <p:extLst>
      <p:ext uri="{BB962C8B-B14F-4D97-AF65-F5344CB8AC3E}">
        <p14:creationId xmlns:p14="http://schemas.microsoft.com/office/powerpoint/2010/main" val="409506474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5326C-F8C6-8547-9F10-E2C83E4732AF}"/>
              </a:ext>
            </a:extLst>
          </p:cNvPr>
          <p:cNvSpPr>
            <a:spLocks noGrp="1"/>
          </p:cNvSpPr>
          <p:nvPr>
            <p:ph type="title"/>
          </p:nvPr>
        </p:nvSpPr>
        <p:spPr>
          <a:xfrm>
            <a:off x="6400800" y="1007707"/>
            <a:ext cx="5467739" cy="4519094"/>
          </a:xfrm>
        </p:spPr>
        <p:txBody>
          <a:bodyPr>
            <a:normAutofit fontScale="90000"/>
          </a:bodyPr>
          <a:lstStyle/>
          <a:p>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1800" dirty="0">
                <a:solidFill>
                  <a:srgbClr val="000000"/>
                </a:solidFill>
                <a:latin typeface="Times" pitchFamily="2" charset="0"/>
                <a:ea typeface="Calibri" panose="020F0502020204030204" pitchFamily="34" charset="0"/>
                <a:cs typeface="Times" pitchFamily="2" charset="0"/>
              </a:rPr>
            </a:br>
            <a:br>
              <a:rPr lang="en-US" sz="27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br>
              <a:rPr lang="en-US" sz="27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en-US" sz="2700" dirty="0">
                <a:solidFill>
                  <a:srgbClr val="000000"/>
                </a:solidFill>
                <a:effectLst/>
                <a:latin typeface="Times New Roman" panose="02020603050405020304" pitchFamily="18" charset="0"/>
                <a:cs typeface="Times New Roman" panose="02020603050405020304" pitchFamily="18" charset="0"/>
              </a:rPr>
              <a:t>The Second Sex is divided into two volumes: the first is entitled Facts and</a:t>
            </a:r>
            <a:r>
              <a:rPr lang="en-US" sz="2700" dirty="0">
                <a:solidFill>
                  <a:srgbClr val="000000"/>
                </a:solidFill>
                <a:latin typeface="Times New Roman" panose="02020603050405020304" pitchFamily="18" charset="0"/>
                <a:cs typeface="Times New Roman" panose="02020603050405020304" pitchFamily="18" charset="0"/>
              </a:rPr>
              <a:t> </a:t>
            </a:r>
            <a:r>
              <a:rPr lang="en-US" sz="2700" dirty="0">
                <a:solidFill>
                  <a:srgbClr val="000000"/>
                </a:solidFill>
                <a:effectLst/>
                <a:latin typeface="Times New Roman" panose="02020603050405020304" pitchFamily="18" charset="0"/>
                <a:cs typeface="Times New Roman" panose="02020603050405020304" pitchFamily="18" charset="0"/>
              </a:rPr>
              <a:t>Myths; the second, Woman’s Life Today, although a philosophicall</a:t>
            </a:r>
            <a:r>
              <a:rPr lang="en-US" sz="2700" dirty="0">
                <a:solidFill>
                  <a:srgbClr val="000000"/>
                </a:solidFill>
                <a:latin typeface="Times New Roman" panose="02020603050405020304" pitchFamily="18" charset="0"/>
                <a:cs typeface="Times New Roman" panose="02020603050405020304" pitchFamily="18" charset="0"/>
              </a:rPr>
              <a:t>y </a:t>
            </a:r>
            <a:r>
              <a:rPr lang="en-US" sz="2700" dirty="0">
                <a:solidFill>
                  <a:srgbClr val="000000"/>
                </a:solidFill>
                <a:effectLst/>
                <a:latin typeface="Times New Roman" panose="02020603050405020304" pitchFamily="18" charset="0"/>
                <a:cs typeface="Times New Roman" panose="02020603050405020304" pitchFamily="18" charset="0"/>
              </a:rPr>
              <a:t>correct translation of the latter would be Lived Experience, reflecting</a:t>
            </a:r>
            <a:r>
              <a:rPr lang="en-US" sz="2700" dirty="0">
                <a:solidFill>
                  <a:srgbClr val="000000"/>
                </a:solidFill>
                <a:latin typeface="Times New Roman" panose="02020603050405020304" pitchFamily="18" charset="0"/>
                <a:cs typeface="Times New Roman" panose="02020603050405020304" pitchFamily="18" charset="0"/>
              </a:rPr>
              <a:t> </a:t>
            </a:r>
            <a:r>
              <a:rPr lang="en-US" sz="2700" dirty="0">
                <a:solidFill>
                  <a:srgbClr val="000000"/>
                </a:solidFill>
                <a:effectLst/>
                <a:latin typeface="Times New Roman" panose="02020603050405020304" pitchFamily="18" charset="0"/>
                <a:cs typeface="Times New Roman" panose="02020603050405020304" pitchFamily="18" charset="0"/>
              </a:rPr>
              <a:t>Beauvoir’s phenomenological approach. </a:t>
            </a:r>
            <a:br>
              <a:rPr lang="en-US" sz="2700" dirty="0">
                <a:solidFill>
                  <a:srgbClr val="000000"/>
                </a:solidFill>
                <a:effectLst/>
                <a:latin typeface="Times New Roman" panose="02020603050405020304" pitchFamily="18" charset="0"/>
                <a:cs typeface="Times New Roman" panose="02020603050405020304" pitchFamily="18" charset="0"/>
              </a:rPr>
            </a:br>
            <a:br>
              <a:rPr lang="en-US" sz="2700" dirty="0">
                <a:solidFill>
                  <a:srgbClr val="000000"/>
                </a:solidFill>
                <a:latin typeface="Times New Roman" panose="02020603050405020304" pitchFamily="18" charset="0"/>
                <a:cs typeface="Times New Roman" panose="02020603050405020304" pitchFamily="18" charset="0"/>
              </a:rPr>
            </a:br>
            <a:r>
              <a:rPr lang="en-US" sz="2700" dirty="0">
                <a:solidFill>
                  <a:srgbClr val="000000"/>
                </a:solidFill>
                <a:effectLst/>
                <a:latin typeface="Times New Roman" panose="02020603050405020304" pitchFamily="18" charset="0"/>
                <a:cs typeface="Times New Roman" panose="02020603050405020304" pitchFamily="18" charset="0"/>
              </a:rPr>
              <a:t>Overall, it focuses on how femininity has been conceptualized and</a:t>
            </a:r>
            <a:r>
              <a:rPr lang="en-US" sz="2700" dirty="0">
                <a:solidFill>
                  <a:srgbClr val="FFFFFF"/>
                </a:solidFill>
                <a:effectLst/>
                <a:latin typeface="Times New Roman" panose="02020603050405020304" pitchFamily="18" charset="0"/>
                <a:cs typeface="Times New Roman" panose="02020603050405020304" pitchFamily="18" charset="0"/>
              </a:rPr>
              <a:t> </a:t>
            </a:r>
            <a:r>
              <a:rPr lang="en-US" sz="2700" dirty="0">
                <a:solidFill>
                  <a:srgbClr val="000000"/>
                </a:solidFill>
                <a:effectLst/>
                <a:latin typeface="Times New Roman" panose="02020603050405020304" pitchFamily="18" charset="0"/>
                <a:cs typeface="Times New Roman" panose="02020603050405020304" pitchFamily="18" charset="0"/>
              </a:rPr>
              <a:t>how women ‘become’ relative beings in a patriarchal society. Its main argument is that, throughout history, ‘woman’ has been constructed </a:t>
            </a:r>
            <a:r>
              <a:rPr lang="en-US" sz="2700" dirty="0">
                <a:solidFill>
                  <a:srgbClr val="FFFFFF"/>
                </a:solidFill>
                <a:effectLst/>
                <a:latin typeface="Times New Roman" panose="02020603050405020304" pitchFamily="18" charset="0"/>
                <a:cs typeface="Times New Roman" panose="02020603050405020304" pitchFamily="18" charset="0"/>
              </a:rPr>
              <a:t> </a:t>
            </a:r>
            <a:r>
              <a:rPr lang="en-US" sz="2700" dirty="0">
                <a:solidFill>
                  <a:srgbClr val="000000"/>
                </a:solidFill>
                <a:effectLst/>
                <a:latin typeface="Times New Roman" panose="02020603050405020304" pitchFamily="18" charset="0"/>
                <a:cs typeface="Times New Roman" panose="02020603050405020304" pitchFamily="18" charset="0"/>
              </a:rPr>
              <a:t>as man’s Other and denied access to an autonomous existence. </a:t>
            </a:r>
            <a:br>
              <a:rPr lang="en-US" sz="2700" dirty="0">
                <a:solidFill>
                  <a:srgbClr val="000000"/>
                </a:solidFill>
                <a:effectLst/>
                <a:latin typeface="Times New Roman" panose="02020603050405020304" pitchFamily="18" charset="0"/>
                <a:cs typeface="Times New Roman" panose="02020603050405020304" pitchFamily="18" charset="0"/>
              </a:rPr>
            </a:b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r>
              <a:rPr lang="en-US" sz="27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TR" sz="2700" dirty="0">
                <a:effectLst/>
                <a:latin typeface="Times New Roman" panose="02020603050405020304" pitchFamily="18" charset="0"/>
                <a:ea typeface="Calibri" panose="020F0502020204030204" pitchFamily="34" charset="0"/>
                <a:cs typeface="Times New Roman" panose="02020603050405020304" pitchFamily="18" charset="0"/>
              </a:rPr>
            </a:br>
            <a:endParaRPr lang="tr-TR" sz="2700" dirty="0">
              <a:latin typeface="Times New Roman" panose="02020603050405020304" pitchFamily="18" charset="0"/>
              <a:cs typeface="Times New Roman" panose="02020603050405020304" pitchFamily="18" charset="0"/>
            </a:endParaRPr>
          </a:p>
        </p:txBody>
      </p:sp>
      <p:sp>
        <p:nvSpPr>
          <p:cNvPr id="7" name="Freeform: Shape 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tx1">
              <a:lumMod val="75000"/>
              <a:lumOff val="2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F55FFF17-D3D5-4F58-BA56-54EA901CE0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10CB095-EC15-594A-A5DA-B39D557C9569}"/>
              </a:ext>
            </a:extLst>
          </p:cNvPr>
          <p:cNvSpPr txBox="1"/>
          <p:nvPr/>
        </p:nvSpPr>
        <p:spPr>
          <a:xfrm>
            <a:off x="578498" y="1007707"/>
            <a:ext cx="5445656" cy="845616"/>
          </a:xfrm>
          <a:prstGeom prst="rect">
            <a:avLst/>
          </a:prstGeom>
          <a:noFill/>
        </p:spPr>
        <p:txBody>
          <a:bodyPr wrap="square" rtlCol="0">
            <a:spAutoFit/>
          </a:bodyPr>
          <a:lstStyle/>
          <a:p>
            <a:pPr lvl="0" algn="just">
              <a:lnSpc>
                <a:spcPct val="115000"/>
              </a:lnSpc>
              <a:spcAft>
                <a:spcPts val="1000"/>
              </a:spcAft>
            </a:pPr>
            <a:r>
              <a:rPr lang="en-TR" sz="4400" dirty="0">
                <a:solidFill>
                  <a:schemeClr val="bg1"/>
                </a:solidFill>
                <a:effectLst/>
                <a:latin typeface="Times" pitchFamily="2" charset="0"/>
                <a:ea typeface="Calibri" panose="020F0502020204030204" pitchFamily="34" charset="0"/>
                <a:cs typeface="Times" pitchFamily="2" charset="0"/>
              </a:rPr>
              <a:t>The Second Sex</a:t>
            </a:r>
          </a:p>
        </p:txBody>
      </p:sp>
    </p:spTree>
    <p:extLst>
      <p:ext uri="{BB962C8B-B14F-4D97-AF65-F5344CB8AC3E}">
        <p14:creationId xmlns:p14="http://schemas.microsoft.com/office/powerpoint/2010/main" val="9231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73240-88D0-8E41-964C-494DC4582530}"/>
              </a:ext>
            </a:extLst>
          </p:cNvPr>
          <p:cNvSpPr>
            <a:spLocks noGrp="1"/>
          </p:cNvSpPr>
          <p:nvPr>
            <p:ph type="title"/>
          </p:nvPr>
        </p:nvSpPr>
        <p:spPr>
          <a:xfrm>
            <a:off x="640080" y="719725"/>
            <a:ext cx="2752354" cy="2709275"/>
          </a:xfrm>
          <a:prstGeom prst="ellipse">
            <a:avLst/>
          </a:prstGeom>
          <a:solidFill>
            <a:schemeClr val="tx1"/>
          </a:solidFill>
          <a:ln w="174625" cmpd="thinThick">
            <a:solidFill>
              <a:schemeClr val="tx1"/>
            </a:solidFill>
          </a:ln>
        </p:spPr>
        <p:txBody>
          <a:bodyPr anchor="ctr">
            <a:noAutofit/>
          </a:bodyPr>
          <a:lstStyle/>
          <a:p>
            <a:pPr algn="ctr"/>
            <a:r>
              <a:rPr lang="tr-TR" sz="2400" dirty="0" err="1">
                <a:solidFill>
                  <a:schemeClr val="bg1"/>
                </a:solidFill>
              </a:rPr>
              <a:t>Women</a:t>
            </a:r>
            <a:endParaRPr lang="tr-TR" sz="2000" dirty="0">
              <a:solidFill>
                <a:schemeClr val="bg1"/>
              </a:solidFill>
            </a:endParaRPr>
          </a:p>
        </p:txBody>
      </p:sp>
      <p:sp>
        <p:nvSpPr>
          <p:cNvPr id="4" name="Rectangle 3">
            <a:extLst>
              <a:ext uri="{FF2B5EF4-FFF2-40B4-BE49-F238E27FC236}">
                <a16:creationId xmlns:a16="http://schemas.microsoft.com/office/drawing/2014/main" id="{A770B3C1-601D-1A44-B2FF-743FB661B658}"/>
              </a:ext>
            </a:extLst>
          </p:cNvPr>
          <p:cNvSpPr/>
          <p:nvPr/>
        </p:nvSpPr>
        <p:spPr>
          <a:xfrm>
            <a:off x="5429250" y="1028700"/>
            <a:ext cx="5606303" cy="5632311"/>
          </a:xfrm>
          <a:prstGeom prst="rect">
            <a:avLst/>
          </a:prstGeom>
        </p:spPr>
        <p:txBody>
          <a:bodyPr wrap="square">
            <a:spAutoFit/>
          </a:bodyPr>
          <a:lstStyle/>
          <a:p>
            <a:r>
              <a:rPr lang="en-US" sz="2400" dirty="0">
                <a:solidFill>
                  <a:srgbClr val="000000"/>
                </a:solidFill>
                <a:effectLst/>
                <a:latin typeface="Times" pitchFamily="2" charset="0"/>
              </a:rPr>
              <a:t>Men have positioned themselves as uniquely responsible for all aspects of public life and correspondingly women have been confined to a </a:t>
            </a:r>
            <a:r>
              <a:rPr lang="en-US" sz="2400" dirty="0" err="1">
                <a:solidFill>
                  <a:srgbClr val="000000"/>
                </a:solidFill>
                <a:effectLst/>
                <a:latin typeface="Times" pitchFamily="2" charset="0"/>
              </a:rPr>
              <a:t>marginalised</a:t>
            </a:r>
            <a:r>
              <a:rPr lang="en-US" sz="2400" dirty="0">
                <a:solidFill>
                  <a:srgbClr val="000000"/>
                </a:solidFill>
                <a:effectLst/>
                <a:latin typeface="Times" pitchFamily="2" charset="0"/>
              </a:rPr>
              <a:t> position in society according to which they are made to support male interests. Beauvoir argues that man has assumed the position of universal subject, and woman is positioned as relative ‘Other’, or object of male consciousness. Society is consequently structured to perpetuate patriarchal ideology and women are maintained in an inferior position. </a:t>
            </a:r>
          </a:p>
          <a:p>
            <a:br>
              <a:rPr lang="tr-TR" sz="2400" dirty="0">
                <a:solidFill>
                  <a:schemeClr val="bg2">
                    <a:lumMod val="25000"/>
                  </a:schemeClr>
                </a:solidFill>
              </a:rPr>
            </a:br>
            <a:endParaRPr lang="tr-TR" sz="2400" dirty="0">
              <a:solidFill>
                <a:schemeClr val="bg2">
                  <a:lumMod val="25000"/>
                </a:schemeClr>
              </a:solidFill>
            </a:endParaRPr>
          </a:p>
        </p:txBody>
      </p:sp>
    </p:spTree>
    <p:extLst>
      <p:ext uri="{BB962C8B-B14F-4D97-AF65-F5344CB8AC3E}">
        <p14:creationId xmlns:p14="http://schemas.microsoft.com/office/powerpoint/2010/main" val="2529901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0" name="Group 9">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4" name="Freeform: Shape 13">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1" name="Group 10">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2" name="Freeform: Shape 11">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C08AD093-12CF-AF9D-452B-9EE65AE2FB2F}"/>
              </a:ext>
            </a:extLst>
          </p:cNvPr>
          <p:cNvSpPr>
            <a:spLocks noGrp="1"/>
          </p:cNvSpPr>
          <p:nvPr>
            <p:ph type="title"/>
          </p:nvPr>
        </p:nvSpPr>
        <p:spPr>
          <a:xfrm>
            <a:off x="838199" y="1120676"/>
            <a:ext cx="11353257" cy="2308324"/>
          </a:xfrm>
        </p:spPr>
        <p:txBody>
          <a:bodyPr vert="horz" lIns="91440" tIns="45720" rIns="91440" bIns="45720" rtlCol="0" anchor="b">
            <a:normAutofit/>
          </a:bodyPr>
          <a:lstStyle/>
          <a:p>
            <a:r>
              <a:rPr lang="en-TR"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persistence of patriarchal ideology throughout history has enabled men to assume that they have internalised and adapted to this oppressed state. </a:t>
            </a:r>
          </a:p>
        </p:txBody>
      </p:sp>
    </p:spTree>
    <p:extLst>
      <p:ext uri="{BB962C8B-B14F-4D97-AF65-F5344CB8AC3E}">
        <p14:creationId xmlns:p14="http://schemas.microsoft.com/office/powerpoint/2010/main" val="5555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9B342E-4894-202C-1268-548432C04DDF}"/>
              </a:ext>
            </a:extLst>
          </p:cNvPr>
          <p:cNvSpPr>
            <a:spLocks noGrp="1"/>
          </p:cNvSpPr>
          <p:nvPr>
            <p:ph type="title"/>
          </p:nvPr>
        </p:nvSpPr>
        <p:spPr>
          <a:xfrm>
            <a:off x="5767398" y="3429000"/>
            <a:ext cx="6716961" cy="3429000"/>
          </a:xfrm>
        </p:spPr>
        <p:txBody>
          <a:bodyPr vert="horz" lIns="91440" tIns="45720" rIns="91440" bIns="45720" rtlCol="0" anchor="b">
            <a:noAutofit/>
          </a:bodyPr>
          <a:lstStyle/>
          <a:p>
            <a:pPr marL="342900" lvl="0" indent="-342900">
              <a:lnSpc>
                <a:spcPct val="115000"/>
              </a:lnSpc>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2000" dirty="0">
                <a:effectLst/>
                <a:latin typeface="Times" pitchFamily="2" charset="0"/>
                <a:ea typeface="Calibri" panose="020F0502020204030204" pitchFamily="34" charset="0"/>
                <a:cs typeface="Times" pitchFamily="2" charset="0"/>
              </a:rPr>
              <a:t>	</a:t>
            </a:r>
            <a:br>
              <a:rPr lang="en-TR" sz="2000" dirty="0">
                <a:effectLst/>
                <a:latin typeface="Calibri" panose="020F0502020204030204" pitchFamily="34" charset="0"/>
                <a:ea typeface="Calibri" panose="020F0502020204030204" pitchFamily="34" charset="0"/>
                <a:cs typeface="Times New Roman" panose="02020603050405020304" pitchFamily="18" charset="0"/>
              </a:rPr>
            </a:br>
            <a:endParaRPr lang="en-US" sz="2000" kern="1200" dirty="0">
              <a:latin typeface="+mj-lt"/>
              <a:ea typeface="+mj-ea"/>
              <a:cs typeface="+mj-cs"/>
            </a:endParaRPr>
          </a:p>
        </p:txBody>
      </p:sp>
      <p:sp>
        <p:nvSpPr>
          <p:cNvPr id="5" name="TextBox 4">
            <a:extLst>
              <a:ext uri="{FF2B5EF4-FFF2-40B4-BE49-F238E27FC236}">
                <a16:creationId xmlns:a16="http://schemas.microsoft.com/office/drawing/2014/main" id="{F5A1C770-A9DD-A5B1-940B-DE8151840F4B}"/>
              </a:ext>
            </a:extLst>
          </p:cNvPr>
          <p:cNvSpPr txBox="1"/>
          <p:nvPr/>
        </p:nvSpPr>
        <p:spPr>
          <a:xfrm>
            <a:off x="628650" y="990600"/>
            <a:ext cx="5904180" cy="1815882"/>
          </a:xfrm>
          <a:prstGeom prst="rect">
            <a:avLst/>
          </a:prstGeom>
          <a:noFill/>
        </p:spPr>
        <p:txBody>
          <a:bodyPr wrap="none" rtlCol="0">
            <a:spAutoFit/>
          </a:bodyPr>
          <a:lstStyle/>
          <a:p>
            <a:r>
              <a:rPr lang="en-US" sz="2800" dirty="0">
                <a:latin typeface="Helvetica" pitchFamily="2" charset="0"/>
              </a:rPr>
              <a:t>Beauvoir argues that both men and </a:t>
            </a:r>
          </a:p>
          <a:p>
            <a:r>
              <a:rPr lang="en-US" sz="2800" dirty="0">
                <a:latin typeface="Helvetica" pitchFamily="2" charset="0"/>
              </a:rPr>
              <a:t>women perpetuate patriarchy.</a:t>
            </a:r>
          </a:p>
          <a:p>
            <a:endParaRPr lang="en-US" sz="2800" dirty="0">
              <a:latin typeface="Helvetica" pitchFamily="2" charset="0"/>
            </a:endParaRPr>
          </a:p>
          <a:p>
            <a:r>
              <a:rPr lang="en-US" sz="2800" dirty="0">
                <a:effectLst/>
                <a:latin typeface="Helvetica" pitchFamily="2" charset="0"/>
              </a:rPr>
              <a:t>Which is why it is able to continue</a:t>
            </a:r>
          </a:p>
        </p:txBody>
      </p:sp>
    </p:spTree>
    <p:extLst>
      <p:ext uri="{BB962C8B-B14F-4D97-AF65-F5344CB8AC3E}">
        <p14:creationId xmlns:p14="http://schemas.microsoft.com/office/powerpoint/2010/main" val="56029069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521E99-BB42-1B35-64FA-4197229276A6}"/>
              </a:ext>
            </a:extLst>
          </p:cNvPr>
          <p:cNvSpPr>
            <a:spLocks noGrp="1"/>
          </p:cNvSpPr>
          <p:nvPr>
            <p:ph type="title"/>
          </p:nvPr>
        </p:nvSpPr>
        <p:spPr>
          <a:xfrm>
            <a:off x="1537097" y="2228671"/>
            <a:ext cx="9117807" cy="1200329"/>
          </a:xfrm>
        </p:spPr>
        <p:txBody>
          <a:bodyPr vert="horz" lIns="91440" tIns="45720" rIns="91440" bIns="45720" rtlCol="0" anchor="b">
            <a:noAutofit/>
          </a:bodyPr>
          <a:lstStyle/>
          <a:p>
            <a:pPr lvl="0">
              <a:lnSpc>
                <a:spcPct val="115000"/>
              </a:lnSpc>
              <a:buSzPts val="1100"/>
            </a:pPr>
            <a:br>
              <a:rPr lang="en-TR" sz="1800" dirty="0">
                <a:effectLst/>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TR" sz="18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891B3A7-F606-AA3D-5692-0398BC0E5777}"/>
              </a:ext>
            </a:extLst>
          </p:cNvPr>
          <p:cNvSpPr txBox="1"/>
          <p:nvPr/>
        </p:nvSpPr>
        <p:spPr>
          <a:xfrm>
            <a:off x="2000772" y="987394"/>
            <a:ext cx="9639299" cy="2862322"/>
          </a:xfrm>
          <a:prstGeom prst="rect">
            <a:avLst/>
          </a:prstGeom>
          <a:noFill/>
        </p:spPr>
        <p:txBody>
          <a:bodyPr wrap="square" rtlCol="0">
            <a:spAutoFit/>
          </a:bodyPr>
          <a:lstStyle/>
          <a:p>
            <a:r>
              <a:rPr lang="en-US" sz="3600" dirty="0">
                <a:latin typeface="Helvetica" pitchFamily="2" charset="0"/>
              </a:rPr>
              <a:t>Gender roles are learned from the very early age and reinforced perpetually, but there is no pre-established female nature or essence. Here Beauvoir adapts existentialism’s notion of “existence </a:t>
            </a:r>
            <a:r>
              <a:rPr lang="en-US" sz="3600">
                <a:latin typeface="Helvetica" pitchFamily="2" charset="0"/>
              </a:rPr>
              <a:t>precedes essence”. </a:t>
            </a:r>
            <a:endParaRPr lang="en-US" sz="3600" dirty="0">
              <a:effectLst/>
              <a:latin typeface="Helvetica" pitchFamily="2" charset="0"/>
            </a:endParaRPr>
          </a:p>
        </p:txBody>
      </p:sp>
    </p:spTree>
    <p:extLst>
      <p:ext uri="{BB962C8B-B14F-4D97-AF65-F5344CB8AC3E}">
        <p14:creationId xmlns:p14="http://schemas.microsoft.com/office/powerpoint/2010/main" val="1260403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973</TotalTime>
  <Words>366</Words>
  <Application>Microsoft Macintosh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Helvetica</vt:lpstr>
      <vt:lpstr>Times</vt:lpstr>
      <vt:lpstr>Times New Roman</vt:lpstr>
      <vt:lpstr>Office Theme</vt:lpstr>
      <vt:lpstr> PHI 421 Contemporary Philosophy  Week 11  </vt:lpstr>
      <vt:lpstr>Today’s Class:   Simone de Beauvoir </vt:lpstr>
      <vt:lpstr>“One is not born but becomes woman”   </vt:lpstr>
      <vt:lpstr>     The Second Sex is divided into two volumes: the first is entitled Facts and Myths; the second, Woman’s Life Today, although a philosophically correct translation of the latter would be Lived Experience, reflecting Beauvoir’s phenomenological approach.   Overall, it focuses on how femininity has been conceptualized and how women ‘become’ relative beings in a patriarchal society. Its main argument is that, throughout history, ‘woman’ has been constructed  as man’s Other and denied access to an autonomous existence.         </vt:lpstr>
      <vt:lpstr>Women</vt:lpstr>
      <vt:lpstr>The persistence of patriarchal ideology throughout history has enabled men to assume that they have internalised and adapted to this oppressed state.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4. ULUSAL  ÇAĞDAŞ SİYASET FELSEFESİ SEMPOZYUMU   5-6 ARALIK 2019  ANKARA ÜNİVERSİTESİ DTCF FARABİ SALONU     GÜLBEN SALMAN</dc:title>
  <dc:creator>Gulben Salman</dc:creator>
  <cp:lastModifiedBy>Gulben Salman</cp:lastModifiedBy>
  <cp:revision>13</cp:revision>
  <dcterms:created xsi:type="dcterms:W3CDTF">2019-12-04T19:52:09Z</dcterms:created>
  <dcterms:modified xsi:type="dcterms:W3CDTF">2022-10-06T07:35:31Z</dcterms:modified>
</cp:coreProperties>
</file>