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Lst>
  <p:sldIdLst>
    <p:sldId id="257" r:id="rId4"/>
    <p:sldId id="258" r:id="rId5"/>
    <p:sldId id="259" r:id="rId6"/>
    <p:sldId id="260" r:id="rId7"/>
    <p:sldId id="261" r:id="rId8"/>
    <p:sldId id="262" r:id="rId9"/>
    <p:sldId id="263" r:id="rId10"/>
    <p:sldId id="264" r:id="rId11"/>
    <p:sldId id="265" r:id="rId12"/>
    <p:sldId id="266"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143000" y="1122363"/>
            <a:ext cx="6858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DDEF07B-13D8-46CF-984B-2144600835DC}" type="datetimeFigureOut">
              <a:rPr lang="tr-TR" smtClean="0">
                <a:solidFill>
                  <a:prstClr val="black">
                    <a:tint val="75000"/>
                  </a:prstClr>
                </a:solidFill>
              </a:rPr>
              <a:pPr/>
              <a:t>19.11.2019</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50FF096D-F52F-4885-AEFC-DA7DB44A746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998831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DDEF07B-13D8-46CF-984B-2144600835DC}" type="datetimeFigureOut">
              <a:rPr lang="tr-TR" smtClean="0">
                <a:solidFill>
                  <a:prstClr val="black">
                    <a:tint val="75000"/>
                  </a:prstClr>
                </a:solidFill>
              </a:rPr>
              <a:pPr/>
              <a:t>19.11.2019</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50FF096D-F52F-4885-AEFC-DA7DB44A746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0216237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543676" y="365125"/>
            <a:ext cx="1971675"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28651" y="365125"/>
            <a:ext cx="5800725"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DDEF07B-13D8-46CF-984B-2144600835DC}" type="datetimeFigureOut">
              <a:rPr lang="tr-TR" smtClean="0">
                <a:solidFill>
                  <a:prstClr val="black">
                    <a:tint val="75000"/>
                  </a:prstClr>
                </a:solidFill>
              </a:rPr>
              <a:pPr/>
              <a:t>19.11.2019</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50FF096D-F52F-4885-AEFC-DA7DB44A746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2884531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7"/>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19.11.2019</a:t>
            </a:fld>
            <a:endParaRPr lang="tr-TR">
              <a:solidFill>
                <a:prstClr val="black">
                  <a:tint val="75000"/>
                </a:prstClr>
              </a:solidFill>
            </a:endParaRPr>
          </a:p>
        </p:txBody>
      </p:sp>
      <p:sp>
        <p:nvSpPr>
          <p:cNvPr id="5" name="4 Altbilgi Yer Tutucusu"/>
          <p:cNvSpPr>
            <a:spLocks noGrp="1"/>
          </p:cNvSpPr>
          <p:nvPr>
            <p:ph type="ftr" sz="quarter" idx="11"/>
          </p:nvPr>
        </p:nvSpPr>
        <p:spPr/>
        <p:txBody>
          <a:bodyPr/>
          <a:lstStyle/>
          <a:p>
            <a:endParaRPr lang="tr-TR">
              <a:solidFill>
                <a:prstClr val="black">
                  <a:tint val="75000"/>
                </a:prstClr>
              </a:solidFill>
            </a:endParaRPr>
          </a:p>
        </p:txBody>
      </p:sp>
      <p:sp>
        <p:nvSpPr>
          <p:cNvPr id="6" name="5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635300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19.11.2019</a:t>
            </a:fld>
            <a:endParaRPr lang="tr-TR">
              <a:solidFill>
                <a:prstClr val="black">
                  <a:tint val="75000"/>
                </a:prstClr>
              </a:solidFill>
            </a:endParaRPr>
          </a:p>
        </p:txBody>
      </p:sp>
      <p:sp>
        <p:nvSpPr>
          <p:cNvPr id="5" name="4 Altbilgi Yer Tutucusu"/>
          <p:cNvSpPr>
            <a:spLocks noGrp="1"/>
          </p:cNvSpPr>
          <p:nvPr>
            <p:ph type="ftr" sz="quarter" idx="11"/>
          </p:nvPr>
        </p:nvSpPr>
        <p:spPr/>
        <p:txBody>
          <a:bodyPr/>
          <a:lstStyle/>
          <a:p>
            <a:endParaRPr lang="tr-TR">
              <a:solidFill>
                <a:prstClr val="black">
                  <a:tint val="75000"/>
                </a:prstClr>
              </a:solidFill>
            </a:endParaRPr>
          </a:p>
        </p:txBody>
      </p:sp>
      <p:sp>
        <p:nvSpPr>
          <p:cNvPr id="6" name="5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4271838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2"/>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19.11.2019</a:t>
            </a:fld>
            <a:endParaRPr lang="tr-TR">
              <a:solidFill>
                <a:prstClr val="black">
                  <a:tint val="75000"/>
                </a:prstClr>
              </a:solidFill>
            </a:endParaRPr>
          </a:p>
        </p:txBody>
      </p:sp>
      <p:sp>
        <p:nvSpPr>
          <p:cNvPr id="5" name="4 Altbilgi Yer Tutucusu"/>
          <p:cNvSpPr>
            <a:spLocks noGrp="1"/>
          </p:cNvSpPr>
          <p:nvPr>
            <p:ph type="ftr" sz="quarter" idx="11"/>
          </p:nvPr>
        </p:nvSpPr>
        <p:spPr/>
        <p:txBody>
          <a:bodyPr/>
          <a:lstStyle/>
          <a:p>
            <a:endParaRPr lang="tr-TR">
              <a:solidFill>
                <a:prstClr val="black">
                  <a:tint val="75000"/>
                </a:prstClr>
              </a:solidFill>
            </a:endParaRPr>
          </a:p>
        </p:txBody>
      </p:sp>
      <p:sp>
        <p:nvSpPr>
          <p:cNvPr id="6" name="5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2697759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19.11.2019</a:t>
            </a:fld>
            <a:endParaRPr lang="tr-TR">
              <a:solidFill>
                <a:prstClr val="black">
                  <a:tint val="75000"/>
                </a:prstClr>
              </a:solidFill>
            </a:endParaRPr>
          </a:p>
        </p:txBody>
      </p:sp>
      <p:sp>
        <p:nvSpPr>
          <p:cNvPr id="6" name="5 Altbilgi Yer Tutucusu"/>
          <p:cNvSpPr>
            <a:spLocks noGrp="1"/>
          </p:cNvSpPr>
          <p:nvPr>
            <p:ph type="ftr" sz="quarter" idx="11"/>
          </p:nvPr>
        </p:nvSpPr>
        <p:spPr/>
        <p:txBody>
          <a:bodyPr/>
          <a:lstStyle/>
          <a:p>
            <a:endParaRPr lang="tr-TR">
              <a:solidFill>
                <a:prstClr val="black">
                  <a:tint val="75000"/>
                </a:prstClr>
              </a:solidFill>
            </a:endParaRPr>
          </a:p>
        </p:txBody>
      </p:sp>
      <p:sp>
        <p:nvSpPr>
          <p:cNvPr id="7" name="6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5663771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19.11.2019</a:t>
            </a:fld>
            <a:endParaRPr lang="tr-TR">
              <a:solidFill>
                <a:prstClr val="black">
                  <a:tint val="75000"/>
                </a:prstClr>
              </a:solidFill>
            </a:endParaRPr>
          </a:p>
        </p:txBody>
      </p:sp>
      <p:sp>
        <p:nvSpPr>
          <p:cNvPr id="8" name="7 Altbilgi Yer Tutucusu"/>
          <p:cNvSpPr>
            <a:spLocks noGrp="1"/>
          </p:cNvSpPr>
          <p:nvPr>
            <p:ph type="ftr" sz="quarter" idx="11"/>
          </p:nvPr>
        </p:nvSpPr>
        <p:spPr/>
        <p:txBody>
          <a:bodyPr/>
          <a:lstStyle/>
          <a:p>
            <a:endParaRPr lang="tr-TR">
              <a:solidFill>
                <a:prstClr val="black">
                  <a:tint val="75000"/>
                </a:prstClr>
              </a:solidFill>
            </a:endParaRPr>
          </a:p>
        </p:txBody>
      </p:sp>
      <p:sp>
        <p:nvSpPr>
          <p:cNvPr id="9" name="8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2542072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19.11.2019</a:t>
            </a:fld>
            <a:endParaRPr lang="tr-TR">
              <a:solidFill>
                <a:prstClr val="black">
                  <a:tint val="75000"/>
                </a:prstClr>
              </a:solidFill>
            </a:endParaRPr>
          </a:p>
        </p:txBody>
      </p:sp>
      <p:sp>
        <p:nvSpPr>
          <p:cNvPr id="4" name="3 Altbilgi Yer Tutucusu"/>
          <p:cNvSpPr>
            <a:spLocks noGrp="1"/>
          </p:cNvSpPr>
          <p:nvPr>
            <p:ph type="ftr" sz="quarter" idx="11"/>
          </p:nvPr>
        </p:nvSpPr>
        <p:spPr/>
        <p:txBody>
          <a:bodyPr/>
          <a:lstStyle/>
          <a:p>
            <a:endParaRPr lang="tr-TR">
              <a:solidFill>
                <a:prstClr val="black">
                  <a:tint val="75000"/>
                </a:prstClr>
              </a:solidFill>
            </a:endParaRPr>
          </a:p>
        </p:txBody>
      </p:sp>
      <p:sp>
        <p:nvSpPr>
          <p:cNvPr id="5" name="4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28188629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19.11.2019</a:t>
            </a:fld>
            <a:endParaRPr lang="tr-TR">
              <a:solidFill>
                <a:prstClr val="black">
                  <a:tint val="75000"/>
                </a:prstClr>
              </a:solidFill>
            </a:endParaRPr>
          </a:p>
        </p:txBody>
      </p:sp>
      <p:sp>
        <p:nvSpPr>
          <p:cNvPr id="3" name="2 Altbilgi Yer Tutucusu"/>
          <p:cNvSpPr>
            <a:spLocks noGrp="1"/>
          </p:cNvSpPr>
          <p:nvPr>
            <p:ph type="ftr" sz="quarter" idx="11"/>
          </p:nvPr>
        </p:nvSpPr>
        <p:spPr/>
        <p:txBody>
          <a:bodyPr/>
          <a:lstStyle/>
          <a:p>
            <a:endParaRPr lang="tr-TR">
              <a:solidFill>
                <a:prstClr val="black">
                  <a:tint val="75000"/>
                </a:prstClr>
              </a:solidFill>
            </a:endParaRPr>
          </a:p>
        </p:txBody>
      </p:sp>
      <p:sp>
        <p:nvSpPr>
          <p:cNvPr id="4" name="3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6512450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1"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19.11.2019</a:t>
            </a:fld>
            <a:endParaRPr lang="tr-TR">
              <a:solidFill>
                <a:prstClr val="black">
                  <a:tint val="75000"/>
                </a:prstClr>
              </a:solidFill>
            </a:endParaRPr>
          </a:p>
        </p:txBody>
      </p:sp>
      <p:sp>
        <p:nvSpPr>
          <p:cNvPr id="6" name="5 Altbilgi Yer Tutucusu"/>
          <p:cNvSpPr>
            <a:spLocks noGrp="1"/>
          </p:cNvSpPr>
          <p:nvPr>
            <p:ph type="ftr" sz="quarter" idx="11"/>
          </p:nvPr>
        </p:nvSpPr>
        <p:spPr/>
        <p:txBody>
          <a:bodyPr/>
          <a:lstStyle/>
          <a:p>
            <a:endParaRPr lang="tr-TR">
              <a:solidFill>
                <a:prstClr val="black">
                  <a:tint val="75000"/>
                </a:prstClr>
              </a:solidFill>
            </a:endParaRPr>
          </a:p>
        </p:txBody>
      </p:sp>
      <p:sp>
        <p:nvSpPr>
          <p:cNvPr id="7" name="6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5280078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DDEF07B-13D8-46CF-984B-2144600835DC}" type="datetimeFigureOut">
              <a:rPr lang="tr-TR" smtClean="0">
                <a:solidFill>
                  <a:prstClr val="black">
                    <a:tint val="75000"/>
                  </a:prstClr>
                </a:solidFill>
              </a:rPr>
              <a:pPr/>
              <a:t>19.11.2019</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50FF096D-F52F-4885-AEFC-DA7DB44A746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54241625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19.11.2019</a:t>
            </a:fld>
            <a:endParaRPr lang="tr-TR">
              <a:solidFill>
                <a:prstClr val="black">
                  <a:tint val="75000"/>
                </a:prstClr>
              </a:solidFill>
            </a:endParaRPr>
          </a:p>
        </p:txBody>
      </p:sp>
      <p:sp>
        <p:nvSpPr>
          <p:cNvPr id="6" name="5 Altbilgi Yer Tutucusu"/>
          <p:cNvSpPr>
            <a:spLocks noGrp="1"/>
          </p:cNvSpPr>
          <p:nvPr>
            <p:ph type="ftr" sz="quarter" idx="11"/>
          </p:nvPr>
        </p:nvSpPr>
        <p:spPr/>
        <p:txBody>
          <a:bodyPr/>
          <a:lstStyle/>
          <a:p>
            <a:endParaRPr lang="tr-TR">
              <a:solidFill>
                <a:prstClr val="black">
                  <a:tint val="75000"/>
                </a:prstClr>
              </a:solidFill>
            </a:endParaRPr>
          </a:p>
        </p:txBody>
      </p:sp>
      <p:sp>
        <p:nvSpPr>
          <p:cNvPr id="7" name="6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65273689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19.11.2019</a:t>
            </a:fld>
            <a:endParaRPr lang="tr-TR">
              <a:solidFill>
                <a:prstClr val="black">
                  <a:tint val="75000"/>
                </a:prstClr>
              </a:solidFill>
            </a:endParaRPr>
          </a:p>
        </p:txBody>
      </p:sp>
      <p:sp>
        <p:nvSpPr>
          <p:cNvPr id="5" name="4 Altbilgi Yer Tutucusu"/>
          <p:cNvSpPr>
            <a:spLocks noGrp="1"/>
          </p:cNvSpPr>
          <p:nvPr>
            <p:ph type="ftr" sz="quarter" idx="11"/>
          </p:nvPr>
        </p:nvSpPr>
        <p:spPr/>
        <p:txBody>
          <a:bodyPr/>
          <a:lstStyle/>
          <a:p>
            <a:endParaRPr lang="tr-TR">
              <a:solidFill>
                <a:prstClr val="black">
                  <a:tint val="75000"/>
                </a:prstClr>
              </a:solidFill>
            </a:endParaRPr>
          </a:p>
        </p:txBody>
      </p:sp>
      <p:sp>
        <p:nvSpPr>
          <p:cNvPr id="6" name="5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3348287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0"/>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40"/>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solidFill>
                  <a:prstClr val="black">
                    <a:tint val="75000"/>
                  </a:prstClr>
                </a:solidFill>
              </a:rPr>
              <a:pPr/>
              <a:t>19.11.2019</a:t>
            </a:fld>
            <a:endParaRPr lang="tr-TR">
              <a:solidFill>
                <a:prstClr val="black">
                  <a:tint val="75000"/>
                </a:prstClr>
              </a:solidFill>
            </a:endParaRPr>
          </a:p>
        </p:txBody>
      </p:sp>
      <p:sp>
        <p:nvSpPr>
          <p:cNvPr id="5" name="4 Altbilgi Yer Tutucusu"/>
          <p:cNvSpPr>
            <a:spLocks noGrp="1"/>
          </p:cNvSpPr>
          <p:nvPr>
            <p:ph type="ftr" sz="quarter" idx="11"/>
          </p:nvPr>
        </p:nvSpPr>
        <p:spPr/>
        <p:txBody>
          <a:bodyPr/>
          <a:lstStyle/>
          <a:p>
            <a:endParaRPr lang="tr-TR">
              <a:solidFill>
                <a:prstClr val="black">
                  <a:tint val="75000"/>
                </a:prstClr>
              </a:solidFill>
            </a:endParaRPr>
          </a:p>
        </p:txBody>
      </p:sp>
      <p:sp>
        <p:nvSpPr>
          <p:cNvPr id="6" name="5 Slayt Numarası Yer Tutucusu"/>
          <p:cNvSpPr>
            <a:spLocks noGrp="1"/>
          </p:cNvSpPr>
          <p:nvPr>
            <p:ph type="sldNum" sz="quarter" idx="12"/>
          </p:nvPr>
        </p:nvSpPr>
        <p:spPr/>
        <p:txBody>
          <a:body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77789691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143000" y="1122363"/>
            <a:ext cx="6858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DDEF07B-13D8-46CF-984B-2144600835DC}" type="datetimeFigureOut">
              <a:rPr lang="tr-TR" smtClean="0">
                <a:solidFill>
                  <a:prstClr val="black">
                    <a:tint val="75000"/>
                  </a:prstClr>
                </a:solidFill>
              </a:rPr>
              <a:pPr/>
              <a:t>19.11.2019</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50FF096D-F52F-4885-AEFC-DA7DB44A746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02978771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DDEF07B-13D8-46CF-984B-2144600835DC}" type="datetimeFigureOut">
              <a:rPr lang="tr-TR" smtClean="0">
                <a:solidFill>
                  <a:prstClr val="black">
                    <a:tint val="75000"/>
                  </a:prstClr>
                </a:solidFill>
              </a:rPr>
              <a:pPr/>
              <a:t>19.11.2019</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50FF096D-F52F-4885-AEFC-DA7DB44A746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92282378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623888" y="1709747"/>
            <a:ext cx="78867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623888" y="4589472"/>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3DDEF07B-13D8-46CF-984B-2144600835DC}" type="datetimeFigureOut">
              <a:rPr lang="tr-TR" smtClean="0">
                <a:solidFill>
                  <a:prstClr val="black">
                    <a:tint val="75000"/>
                  </a:prstClr>
                </a:solidFill>
              </a:rPr>
              <a:pPr/>
              <a:t>19.11.2019</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50FF096D-F52F-4885-AEFC-DA7DB44A746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23597424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28650" y="1825625"/>
            <a:ext cx="38862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29150" y="1825625"/>
            <a:ext cx="38862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DDEF07B-13D8-46CF-984B-2144600835DC}" type="datetimeFigureOut">
              <a:rPr lang="tr-TR" smtClean="0">
                <a:solidFill>
                  <a:prstClr val="black">
                    <a:tint val="75000"/>
                  </a:prstClr>
                </a:solidFill>
              </a:rPr>
              <a:pPr/>
              <a:t>19.11.2019</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50FF096D-F52F-4885-AEFC-DA7DB44A746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66598925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629841" y="365129"/>
            <a:ext cx="78867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629842" y="2505075"/>
            <a:ext cx="3868340"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29152"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29152" y="2505075"/>
            <a:ext cx="3887391"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DDEF07B-13D8-46CF-984B-2144600835DC}" type="datetimeFigureOut">
              <a:rPr lang="tr-TR" smtClean="0">
                <a:solidFill>
                  <a:prstClr val="black">
                    <a:tint val="75000"/>
                  </a:prstClr>
                </a:solidFill>
              </a:rPr>
              <a:pPr/>
              <a:t>19.11.2019</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50FF096D-F52F-4885-AEFC-DA7DB44A746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7542966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DDEF07B-13D8-46CF-984B-2144600835DC}" type="datetimeFigureOut">
              <a:rPr lang="tr-TR" smtClean="0">
                <a:solidFill>
                  <a:prstClr val="black">
                    <a:tint val="75000"/>
                  </a:prstClr>
                </a:solidFill>
              </a:rPr>
              <a:pPr/>
              <a:t>19.11.2019</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50FF096D-F52F-4885-AEFC-DA7DB44A746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0320848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DDEF07B-13D8-46CF-984B-2144600835DC}" type="datetimeFigureOut">
              <a:rPr lang="tr-TR" smtClean="0">
                <a:solidFill>
                  <a:prstClr val="black">
                    <a:tint val="75000"/>
                  </a:prstClr>
                </a:solidFill>
              </a:rPr>
              <a:pPr/>
              <a:t>19.11.2019</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50FF096D-F52F-4885-AEFC-DA7DB44A746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0800776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623888" y="1709741"/>
            <a:ext cx="78867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623888" y="4589466"/>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3DDEF07B-13D8-46CF-984B-2144600835DC}" type="datetimeFigureOut">
              <a:rPr lang="tr-TR" smtClean="0">
                <a:solidFill>
                  <a:prstClr val="black">
                    <a:tint val="75000"/>
                  </a:prstClr>
                </a:solidFill>
              </a:rPr>
              <a:pPr/>
              <a:t>19.11.2019</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50FF096D-F52F-4885-AEFC-DA7DB44A746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11701757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3887391" y="987434"/>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DDEF07B-13D8-46CF-984B-2144600835DC}" type="datetimeFigureOut">
              <a:rPr lang="tr-TR" smtClean="0">
                <a:solidFill>
                  <a:prstClr val="black">
                    <a:tint val="75000"/>
                  </a:prstClr>
                </a:solidFill>
              </a:rPr>
              <a:pPr/>
              <a:t>19.11.2019</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50FF096D-F52F-4885-AEFC-DA7DB44A746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16004623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3887391" y="987434"/>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DDEF07B-13D8-46CF-984B-2144600835DC}" type="datetimeFigureOut">
              <a:rPr lang="tr-TR" smtClean="0">
                <a:solidFill>
                  <a:prstClr val="black">
                    <a:tint val="75000"/>
                  </a:prstClr>
                </a:solidFill>
              </a:rPr>
              <a:pPr/>
              <a:t>19.11.2019</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50FF096D-F52F-4885-AEFC-DA7DB44A746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01283249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DDEF07B-13D8-46CF-984B-2144600835DC}" type="datetimeFigureOut">
              <a:rPr lang="tr-TR" smtClean="0">
                <a:solidFill>
                  <a:prstClr val="black">
                    <a:tint val="75000"/>
                  </a:prstClr>
                </a:solidFill>
              </a:rPr>
              <a:pPr/>
              <a:t>19.11.2019</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50FF096D-F52F-4885-AEFC-DA7DB44A746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93683238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543676" y="365125"/>
            <a:ext cx="1971675"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28652" y="365125"/>
            <a:ext cx="5800725"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DDEF07B-13D8-46CF-984B-2144600835DC}" type="datetimeFigureOut">
              <a:rPr lang="tr-TR" smtClean="0">
                <a:solidFill>
                  <a:prstClr val="black">
                    <a:tint val="75000"/>
                  </a:prstClr>
                </a:solidFill>
              </a:rPr>
              <a:pPr/>
              <a:t>19.11.2019</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50FF096D-F52F-4885-AEFC-DA7DB44A746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1767530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28650" y="1825625"/>
            <a:ext cx="38862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29150" y="1825625"/>
            <a:ext cx="38862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DDEF07B-13D8-46CF-984B-2144600835DC}" type="datetimeFigureOut">
              <a:rPr lang="tr-TR" smtClean="0">
                <a:solidFill>
                  <a:prstClr val="black">
                    <a:tint val="75000"/>
                  </a:prstClr>
                </a:solidFill>
              </a:rPr>
              <a:pPr/>
              <a:t>19.11.2019</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50FF096D-F52F-4885-AEFC-DA7DB44A746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1578975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629841" y="365128"/>
            <a:ext cx="78867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629842" y="2505075"/>
            <a:ext cx="3868340"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29151" y="2505075"/>
            <a:ext cx="3887391"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DDEF07B-13D8-46CF-984B-2144600835DC}" type="datetimeFigureOut">
              <a:rPr lang="tr-TR" smtClean="0">
                <a:solidFill>
                  <a:prstClr val="black">
                    <a:tint val="75000"/>
                  </a:prstClr>
                </a:solidFill>
              </a:rPr>
              <a:pPr/>
              <a:t>19.11.2019</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50FF096D-F52F-4885-AEFC-DA7DB44A746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3245379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DDEF07B-13D8-46CF-984B-2144600835DC}" type="datetimeFigureOut">
              <a:rPr lang="tr-TR" smtClean="0">
                <a:solidFill>
                  <a:prstClr val="black">
                    <a:tint val="75000"/>
                  </a:prstClr>
                </a:solidFill>
              </a:rPr>
              <a:pPr/>
              <a:t>19.11.2019</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50FF096D-F52F-4885-AEFC-DA7DB44A746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8169841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DDEF07B-13D8-46CF-984B-2144600835DC}" type="datetimeFigureOut">
              <a:rPr lang="tr-TR" smtClean="0">
                <a:solidFill>
                  <a:prstClr val="black">
                    <a:tint val="75000"/>
                  </a:prstClr>
                </a:solidFill>
              </a:rPr>
              <a:pPr/>
              <a:t>19.11.2019</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50FF096D-F52F-4885-AEFC-DA7DB44A746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975463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DDEF07B-13D8-46CF-984B-2144600835DC}" type="datetimeFigureOut">
              <a:rPr lang="tr-TR" smtClean="0">
                <a:solidFill>
                  <a:prstClr val="black">
                    <a:tint val="75000"/>
                  </a:prstClr>
                </a:solidFill>
              </a:rPr>
              <a:pPr/>
              <a:t>19.11.2019</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50FF096D-F52F-4885-AEFC-DA7DB44A746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6817650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3887391" y="987428"/>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DDEF07B-13D8-46CF-984B-2144600835DC}" type="datetimeFigureOut">
              <a:rPr lang="tr-TR" smtClean="0">
                <a:solidFill>
                  <a:prstClr val="black">
                    <a:tint val="75000"/>
                  </a:prstClr>
                </a:solidFill>
              </a:rPr>
              <a:pPr/>
              <a:t>19.11.2019</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50FF096D-F52F-4885-AEFC-DA7DB44A746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786957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28650" y="365128"/>
            <a:ext cx="78867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28650" y="6356353"/>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DEF07B-13D8-46CF-984B-2144600835DC}" type="datetimeFigureOut">
              <a:rPr lang="tr-TR" smtClean="0">
                <a:solidFill>
                  <a:prstClr val="black">
                    <a:tint val="75000"/>
                  </a:prstClr>
                </a:solidFill>
              </a:rPr>
              <a:pPr/>
              <a:t>19.11.2019</a:t>
            </a:fld>
            <a:endParaRPr lang="tr-TR">
              <a:solidFill>
                <a:prstClr val="black">
                  <a:tint val="75000"/>
                </a:prstClr>
              </a:solidFill>
            </a:endParaRPr>
          </a:p>
        </p:txBody>
      </p:sp>
      <p:sp>
        <p:nvSpPr>
          <p:cNvPr id="5" name="Altbilgi Yer Tutucusu 4"/>
          <p:cNvSpPr>
            <a:spLocks noGrp="1"/>
          </p:cNvSpPr>
          <p:nvPr>
            <p:ph type="ftr" sz="quarter" idx="3"/>
          </p:nvPr>
        </p:nvSpPr>
        <p:spPr>
          <a:xfrm>
            <a:off x="3028950" y="6356353"/>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6457950" y="6356353"/>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FF096D-F52F-4885-AEFC-DA7DB44A746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6475794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solidFill>
                  <a:prstClr val="black">
                    <a:tint val="75000"/>
                  </a:prstClr>
                </a:solidFill>
              </a:rPr>
              <a:pPr/>
              <a:t>19.11.2019</a:t>
            </a:fld>
            <a:endParaRPr lang="tr-TR">
              <a:solidFill>
                <a:prstClr val="black">
                  <a:tint val="75000"/>
                </a:prstClr>
              </a:solidFill>
            </a:endParaRPr>
          </a:p>
        </p:txBody>
      </p:sp>
      <p:sp>
        <p:nvSpPr>
          <p:cNvPr id="5" name="4 Altbilgi Yer Tutucusu"/>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5 Slayt Numarası Yer Tutucusu"/>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48854140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28650" y="365129"/>
            <a:ext cx="78867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28650" y="6356359"/>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DEF07B-13D8-46CF-984B-2144600835DC}" type="datetimeFigureOut">
              <a:rPr lang="tr-TR" smtClean="0">
                <a:solidFill>
                  <a:prstClr val="black">
                    <a:tint val="75000"/>
                  </a:prstClr>
                </a:solidFill>
              </a:rPr>
              <a:pPr/>
              <a:t>19.11.2019</a:t>
            </a:fld>
            <a:endParaRPr lang="tr-TR">
              <a:solidFill>
                <a:prstClr val="black">
                  <a:tint val="75000"/>
                </a:prstClr>
              </a:solidFill>
            </a:endParaRPr>
          </a:p>
        </p:txBody>
      </p:sp>
      <p:sp>
        <p:nvSpPr>
          <p:cNvPr id="5" name="Altbilgi Yer Tutucusu 4"/>
          <p:cNvSpPr>
            <a:spLocks noGrp="1"/>
          </p:cNvSpPr>
          <p:nvPr>
            <p:ph type="ftr" sz="quarter" idx="3"/>
          </p:nvPr>
        </p:nvSpPr>
        <p:spPr>
          <a:xfrm>
            <a:off x="3028950" y="6356359"/>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6457950" y="6356359"/>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FF096D-F52F-4885-AEFC-DA7DB44A746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31103131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134835" y="407968"/>
            <a:ext cx="6858000" cy="2387600"/>
          </a:xfrm>
        </p:spPr>
        <p:txBody>
          <a:bodyPr/>
          <a:lstStyle/>
          <a:p>
            <a:r>
              <a:rPr lang="tr-TR" dirty="0" smtClean="0"/>
              <a:t>BETONARME</a:t>
            </a:r>
            <a:endParaRPr lang="tr-TR" dirty="0"/>
          </a:p>
        </p:txBody>
      </p:sp>
      <p:sp>
        <p:nvSpPr>
          <p:cNvPr id="3" name="Alt Başlık 2"/>
          <p:cNvSpPr>
            <a:spLocks noGrp="1"/>
          </p:cNvSpPr>
          <p:nvPr>
            <p:ph type="subTitle" idx="1"/>
          </p:nvPr>
        </p:nvSpPr>
        <p:spPr>
          <a:xfrm>
            <a:off x="1143000" y="3602038"/>
            <a:ext cx="6858000" cy="628768"/>
          </a:xfrm>
        </p:spPr>
        <p:txBody>
          <a:bodyPr>
            <a:normAutofit/>
          </a:bodyPr>
          <a:lstStyle/>
          <a:p>
            <a:r>
              <a:rPr lang="tr-TR" dirty="0"/>
              <a:t>5</a:t>
            </a:r>
            <a:r>
              <a:rPr lang="tr-TR" dirty="0" smtClean="0"/>
              <a:t>. HAFTA</a:t>
            </a:r>
          </a:p>
        </p:txBody>
      </p:sp>
      <p:sp>
        <p:nvSpPr>
          <p:cNvPr id="4" name="Alt Başlık 2"/>
          <p:cNvSpPr txBox="1">
            <a:spLocks/>
          </p:cNvSpPr>
          <p:nvPr/>
        </p:nvSpPr>
        <p:spPr>
          <a:xfrm>
            <a:off x="538844" y="4381423"/>
            <a:ext cx="8188779" cy="1655762"/>
          </a:xfrm>
          <a:prstGeom prst="rect">
            <a:avLst/>
          </a:prstGeom>
        </p:spPr>
        <p:txBody>
          <a:bodyPr vert="horz" lIns="91440" tIns="45720" rIns="91440" bIns="45720" rtlCol="0">
            <a:normAutofit fontScale="925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tr-TR" dirty="0" smtClean="0">
              <a:solidFill>
                <a:prstClr val="black"/>
              </a:solidFill>
            </a:endParaRPr>
          </a:p>
          <a:p>
            <a:r>
              <a:rPr lang="tr-TR" sz="3100" dirty="0" smtClean="0">
                <a:solidFill>
                  <a:prstClr val="black"/>
                </a:solidFill>
              </a:rPr>
              <a:t>DOÇ. DR. HAVVA EYLEM POLAT</a:t>
            </a:r>
          </a:p>
          <a:p>
            <a:endParaRPr lang="tr-TR" sz="3100" dirty="0" smtClean="0">
              <a:solidFill>
                <a:prstClr val="black"/>
              </a:solidFill>
            </a:endParaRPr>
          </a:p>
          <a:p>
            <a:r>
              <a:rPr lang="tr-TR" sz="1400" dirty="0" smtClean="0">
                <a:solidFill>
                  <a:prstClr val="black"/>
                </a:solidFill>
              </a:rPr>
              <a:t>ANKARA ÜNİVERSİTESİ ZİRAAT FAKÜLTESİ TARIMSAL YAPILAR VE SULAMA BÖLÜMÜ, 2019-2020</a:t>
            </a:r>
            <a:endParaRPr lang="tr-TR" sz="1400" dirty="0">
              <a:solidFill>
                <a:prstClr val="black"/>
              </a:solidFill>
            </a:endParaRPr>
          </a:p>
        </p:txBody>
      </p:sp>
    </p:spTree>
    <p:extLst>
      <p:ext uri="{BB962C8B-B14F-4D97-AF65-F5344CB8AC3E}">
        <p14:creationId xmlns:p14="http://schemas.microsoft.com/office/powerpoint/2010/main" val="5329885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Boyutlandırma</a:t>
            </a:r>
            <a:endParaRPr lang="tr-TR" dirty="0"/>
          </a:p>
        </p:txBody>
      </p:sp>
      <p:sp>
        <p:nvSpPr>
          <p:cNvPr id="3" name="İçerik Yer Tutucusu 2"/>
          <p:cNvSpPr>
            <a:spLocks noGrp="1"/>
          </p:cNvSpPr>
          <p:nvPr>
            <p:ph idx="1"/>
          </p:nvPr>
        </p:nvSpPr>
        <p:spPr/>
        <p:txBody>
          <a:bodyPr>
            <a:normAutofit lnSpcReduction="10000"/>
          </a:bodyPr>
          <a:lstStyle/>
          <a:p>
            <a:r>
              <a:rPr lang="tr-TR" dirty="0" err="1" smtClean="0"/>
              <a:t>Projeleme</a:t>
            </a:r>
            <a:r>
              <a:rPr lang="tr-TR" dirty="0" smtClean="0"/>
              <a:t> aşamasında bazı kabuller yapılarak, </a:t>
            </a:r>
            <a:r>
              <a:rPr lang="tr-TR" dirty="0" err="1" smtClean="0"/>
              <a:t>donatılandırılma</a:t>
            </a:r>
            <a:r>
              <a:rPr lang="tr-TR" dirty="0" smtClean="0"/>
              <a:t> yapılmadan kesitler belirlenebilir (Ön tasarım). Bu aşamadan sonra kabul edilmiş kesit üzerinden gelen yükler etkisi </a:t>
            </a:r>
          </a:p>
          <a:p>
            <a:r>
              <a:rPr lang="tr-TR" dirty="0" smtClean="0"/>
              <a:t>Bilinenler:</a:t>
            </a:r>
          </a:p>
          <a:p>
            <a:pPr marL="0" indent="0">
              <a:buNone/>
            </a:pPr>
            <a:r>
              <a:rPr lang="tr-TR" dirty="0" smtClean="0"/>
              <a:t>		Kesite gelen yükler, momentler vb., malzeme özellikleri</a:t>
            </a:r>
          </a:p>
          <a:p>
            <a:pPr marL="0" indent="0">
              <a:buNone/>
            </a:pPr>
            <a:r>
              <a:rPr lang="tr-TR" dirty="0" smtClean="0"/>
              <a:t>İstenenler:</a:t>
            </a:r>
          </a:p>
          <a:p>
            <a:pPr marL="0" indent="0">
              <a:buNone/>
            </a:pPr>
            <a:r>
              <a:rPr lang="tr-TR" dirty="0"/>
              <a:t>	</a:t>
            </a:r>
            <a:r>
              <a:rPr lang="tr-TR" dirty="0" smtClean="0"/>
              <a:t>	Kesitin boyutlandırılması ve donatı seçimi</a:t>
            </a:r>
            <a:endParaRPr lang="tr-TR" dirty="0"/>
          </a:p>
        </p:txBody>
      </p:sp>
    </p:spTree>
    <p:extLst>
      <p:ext uri="{BB962C8B-B14F-4D97-AF65-F5344CB8AC3E}">
        <p14:creationId xmlns:p14="http://schemas.microsoft.com/office/powerpoint/2010/main" val="21570026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DERS PROGRAMI</a:t>
            </a:r>
            <a:endParaRPr lang="en-US" dirty="0"/>
          </a:p>
        </p:txBody>
      </p:sp>
      <p:sp>
        <p:nvSpPr>
          <p:cNvPr id="3" name="İçerik Yer Tutucusu 2"/>
          <p:cNvSpPr>
            <a:spLocks noGrp="1"/>
          </p:cNvSpPr>
          <p:nvPr>
            <p:ph idx="1"/>
          </p:nvPr>
        </p:nvSpPr>
        <p:spPr>
          <a:xfrm>
            <a:off x="465365" y="1436915"/>
            <a:ext cx="8229600" cy="4702628"/>
          </a:xfrm>
        </p:spPr>
        <p:txBody>
          <a:bodyPr>
            <a:noAutofit/>
          </a:bodyPr>
          <a:lstStyle/>
          <a:p>
            <a:pPr algn="just"/>
            <a:r>
              <a:rPr lang="tr-TR" sz="1800" dirty="0" smtClean="0">
                <a:solidFill>
                  <a:srgbClr val="111111"/>
                </a:solidFill>
              </a:rPr>
              <a:t>1. </a:t>
            </a:r>
            <a:r>
              <a:rPr lang="tr-TR" sz="1800" dirty="0">
                <a:solidFill>
                  <a:srgbClr val="111111"/>
                </a:solidFill>
              </a:rPr>
              <a:t>H</a:t>
            </a:r>
            <a:r>
              <a:rPr lang="tr-TR" sz="1800" dirty="0" smtClean="0">
                <a:solidFill>
                  <a:srgbClr val="111111"/>
                </a:solidFill>
              </a:rPr>
              <a:t>afta - Giriş, temel kavramlar, şartname ve yönetmelikler </a:t>
            </a:r>
          </a:p>
          <a:p>
            <a:pPr algn="just"/>
            <a:r>
              <a:rPr lang="tr-TR" sz="1800" dirty="0" smtClean="0">
                <a:solidFill>
                  <a:srgbClr val="111111"/>
                </a:solidFill>
              </a:rPr>
              <a:t>2. </a:t>
            </a:r>
            <a:r>
              <a:rPr lang="tr-TR" sz="1800" dirty="0">
                <a:solidFill>
                  <a:srgbClr val="111111"/>
                </a:solidFill>
              </a:rPr>
              <a:t>Hafta - </a:t>
            </a:r>
            <a:r>
              <a:rPr lang="tr-TR" sz="1800" dirty="0" smtClean="0">
                <a:solidFill>
                  <a:srgbClr val="111111"/>
                </a:solidFill>
              </a:rPr>
              <a:t>Beton, özellikleri, sınıfları</a:t>
            </a:r>
          </a:p>
          <a:p>
            <a:pPr algn="just"/>
            <a:r>
              <a:rPr lang="tr-TR" sz="1800" dirty="0" smtClean="0">
                <a:solidFill>
                  <a:srgbClr val="111111"/>
                </a:solidFill>
              </a:rPr>
              <a:t>3. </a:t>
            </a:r>
            <a:r>
              <a:rPr lang="tr-TR" sz="1800" dirty="0">
                <a:solidFill>
                  <a:srgbClr val="111111"/>
                </a:solidFill>
              </a:rPr>
              <a:t>Hafta - </a:t>
            </a:r>
            <a:r>
              <a:rPr lang="tr-TR" sz="1800" dirty="0" smtClean="0">
                <a:solidFill>
                  <a:srgbClr val="111111"/>
                </a:solidFill>
              </a:rPr>
              <a:t>Çelik, özellikleri, sınıfları</a:t>
            </a:r>
          </a:p>
          <a:p>
            <a:pPr algn="just"/>
            <a:r>
              <a:rPr lang="tr-TR" sz="1800" dirty="0" smtClean="0">
                <a:solidFill>
                  <a:srgbClr val="111111"/>
                </a:solidFill>
              </a:rPr>
              <a:t>4. </a:t>
            </a:r>
            <a:r>
              <a:rPr lang="tr-TR" sz="1800" dirty="0">
                <a:solidFill>
                  <a:srgbClr val="111111"/>
                </a:solidFill>
              </a:rPr>
              <a:t>Hafta -Yapıya etkiyen yükler, yük analizi</a:t>
            </a:r>
            <a:endParaRPr lang="en-US" sz="1800" dirty="0">
              <a:solidFill>
                <a:srgbClr val="111111"/>
              </a:solidFill>
            </a:endParaRPr>
          </a:p>
          <a:p>
            <a:pPr lvl="0" algn="just"/>
            <a:r>
              <a:rPr lang="tr-TR" sz="1800" b="1" dirty="0" smtClean="0">
                <a:solidFill>
                  <a:srgbClr val="111111"/>
                </a:solidFill>
              </a:rPr>
              <a:t>5. </a:t>
            </a:r>
            <a:r>
              <a:rPr lang="tr-TR" sz="1800" b="1" dirty="0">
                <a:solidFill>
                  <a:srgbClr val="111111"/>
                </a:solidFill>
              </a:rPr>
              <a:t>Hafta </a:t>
            </a:r>
            <a:r>
              <a:rPr lang="tr-TR" sz="1800" b="1" dirty="0" smtClean="0">
                <a:solidFill>
                  <a:srgbClr val="111111"/>
                </a:solidFill>
              </a:rPr>
              <a:t>– Hesap ilkeleri - </a:t>
            </a:r>
            <a:r>
              <a:rPr lang="en-US" sz="1800" b="1" dirty="0" err="1" smtClean="0">
                <a:solidFill>
                  <a:srgbClr val="111111"/>
                </a:solidFill>
              </a:rPr>
              <a:t>Taşıyıcı</a:t>
            </a:r>
            <a:r>
              <a:rPr lang="en-US" sz="1800" b="1" dirty="0" smtClean="0">
                <a:solidFill>
                  <a:srgbClr val="111111"/>
                </a:solidFill>
              </a:rPr>
              <a:t> </a:t>
            </a:r>
            <a:r>
              <a:rPr lang="en-US" sz="1800" b="1" dirty="0" err="1">
                <a:solidFill>
                  <a:srgbClr val="111111"/>
                </a:solidFill>
              </a:rPr>
              <a:t>sistem</a:t>
            </a:r>
            <a:r>
              <a:rPr lang="en-US" sz="1800" b="1" dirty="0">
                <a:solidFill>
                  <a:srgbClr val="111111"/>
                </a:solidFill>
              </a:rPr>
              <a:t> </a:t>
            </a:r>
            <a:r>
              <a:rPr lang="en-US" sz="1800" b="1" dirty="0" err="1">
                <a:solidFill>
                  <a:srgbClr val="111111"/>
                </a:solidFill>
              </a:rPr>
              <a:t>seçimi</a:t>
            </a:r>
            <a:endParaRPr lang="tr-TR" sz="1800" b="1" dirty="0">
              <a:solidFill>
                <a:srgbClr val="111111"/>
              </a:solidFill>
            </a:endParaRPr>
          </a:p>
          <a:p>
            <a:pPr lvl="0" algn="just"/>
            <a:r>
              <a:rPr lang="tr-TR" sz="1800" dirty="0">
                <a:solidFill>
                  <a:srgbClr val="111111"/>
                </a:solidFill>
              </a:rPr>
              <a:t>6</a:t>
            </a:r>
            <a:r>
              <a:rPr lang="tr-TR" sz="1800" dirty="0" smtClean="0">
                <a:solidFill>
                  <a:srgbClr val="111111"/>
                </a:solidFill>
              </a:rPr>
              <a:t>. </a:t>
            </a:r>
            <a:r>
              <a:rPr lang="tr-TR" sz="1800" dirty="0">
                <a:solidFill>
                  <a:srgbClr val="111111"/>
                </a:solidFill>
              </a:rPr>
              <a:t>Hafta - </a:t>
            </a:r>
            <a:r>
              <a:rPr lang="en-US" sz="1800" dirty="0" err="1" smtClean="0">
                <a:solidFill>
                  <a:srgbClr val="111111"/>
                </a:solidFill>
              </a:rPr>
              <a:t>Kolonlar</a:t>
            </a:r>
            <a:r>
              <a:rPr lang="en-US" sz="1800">
                <a:solidFill>
                  <a:srgbClr val="111111"/>
                </a:solidFill>
              </a:rPr>
              <a:t>, </a:t>
            </a:r>
            <a:r>
              <a:rPr lang="en-US" sz="1800" smtClean="0">
                <a:solidFill>
                  <a:srgbClr val="111111"/>
                </a:solidFill>
              </a:rPr>
              <a:t>sınır</a:t>
            </a:r>
            <a:r>
              <a:rPr lang="en-US" sz="1800" dirty="0" smtClean="0">
                <a:solidFill>
                  <a:srgbClr val="111111"/>
                </a:solidFill>
              </a:rPr>
              <a:t> </a:t>
            </a:r>
            <a:r>
              <a:rPr lang="en-US" sz="1800" dirty="0" err="1">
                <a:solidFill>
                  <a:srgbClr val="111111"/>
                </a:solidFill>
              </a:rPr>
              <a:t>değerler</a:t>
            </a:r>
            <a:r>
              <a:rPr lang="en-US" sz="1800" dirty="0">
                <a:solidFill>
                  <a:srgbClr val="111111"/>
                </a:solidFill>
              </a:rPr>
              <a:t>, </a:t>
            </a:r>
            <a:r>
              <a:rPr lang="en-US" sz="1800" dirty="0" err="1">
                <a:solidFill>
                  <a:srgbClr val="111111"/>
                </a:solidFill>
              </a:rPr>
              <a:t>boyutlandırma</a:t>
            </a:r>
            <a:r>
              <a:rPr lang="en-US" sz="1800" dirty="0">
                <a:solidFill>
                  <a:srgbClr val="111111"/>
                </a:solidFill>
              </a:rPr>
              <a:t>, </a:t>
            </a:r>
            <a:r>
              <a:rPr lang="en-US" sz="1800" dirty="0" err="1" smtClean="0">
                <a:solidFill>
                  <a:srgbClr val="111111"/>
                </a:solidFill>
              </a:rPr>
              <a:t>çizim</a:t>
            </a:r>
            <a:endParaRPr lang="tr-TR" sz="1800" dirty="0" smtClean="0">
              <a:solidFill>
                <a:srgbClr val="111111"/>
              </a:solidFill>
            </a:endParaRPr>
          </a:p>
          <a:p>
            <a:pPr lvl="0" algn="just"/>
            <a:r>
              <a:rPr lang="tr-TR" sz="1800" dirty="0">
                <a:solidFill>
                  <a:srgbClr val="111111"/>
                </a:solidFill>
              </a:rPr>
              <a:t>7</a:t>
            </a:r>
            <a:r>
              <a:rPr lang="tr-TR" sz="1800" dirty="0" smtClean="0">
                <a:solidFill>
                  <a:srgbClr val="111111"/>
                </a:solidFill>
              </a:rPr>
              <a:t>. </a:t>
            </a:r>
            <a:r>
              <a:rPr lang="tr-TR" sz="1800" dirty="0">
                <a:solidFill>
                  <a:srgbClr val="111111"/>
                </a:solidFill>
              </a:rPr>
              <a:t>Hafta - </a:t>
            </a:r>
            <a:r>
              <a:rPr lang="tr-TR" sz="1800" dirty="0" smtClean="0">
                <a:solidFill>
                  <a:srgbClr val="111111"/>
                </a:solidFill>
              </a:rPr>
              <a:t>Kolonlar, örnekler ve soru çözümleri</a:t>
            </a:r>
          </a:p>
          <a:p>
            <a:pPr algn="just"/>
            <a:r>
              <a:rPr lang="tr-TR" sz="1800" dirty="0">
                <a:solidFill>
                  <a:srgbClr val="111111"/>
                </a:solidFill>
              </a:rPr>
              <a:t>8</a:t>
            </a:r>
            <a:r>
              <a:rPr lang="tr-TR" sz="1800" dirty="0" smtClean="0">
                <a:solidFill>
                  <a:srgbClr val="111111"/>
                </a:solidFill>
              </a:rPr>
              <a:t>. </a:t>
            </a:r>
            <a:r>
              <a:rPr lang="tr-TR" sz="1800" dirty="0">
                <a:solidFill>
                  <a:srgbClr val="111111"/>
                </a:solidFill>
              </a:rPr>
              <a:t>Hafta - </a:t>
            </a:r>
            <a:r>
              <a:rPr lang="en-US" sz="1800" dirty="0" err="1" smtClean="0">
                <a:solidFill>
                  <a:srgbClr val="111111"/>
                </a:solidFill>
              </a:rPr>
              <a:t>Kirişler</a:t>
            </a:r>
            <a:r>
              <a:rPr lang="en-US" sz="1800" dirty="0">
                <a:solidFill>
                  <a:srgbClr val="111111"/>
                </a:solidFill>
              </a:rPr>
              <a:t>, </a:t>
            </a:r>
            <a:r>
              <a:rPr lang="en-US" sz="1800" dirty="0" err="1" smtClean="0">
                <a:solidFill>
                  <a:srgbClr val="111111"/>
                </a:solidFill>
              </a:rPr>
              <a:t>sınır</a:t>
            </a:r>
            <a:r>
              <a:rPr lang="en-US" sz="1800" dirty="0" smtClean="0">
                <a:solidFill>
                  <a:srgbClr val="111111"/>
                </a:solidFill>
              </a:rPr>
              <a:t> </a:t>
            </a:r>
            <a:r>
              <a:rPr lang="en-US" sz="1800" dirty="0" err="1">
                <a:solidFill>
                  <a:srgbClr val="111111"/>
                </a:solidFill>
              </a:rPr>
              <a:t>değerler</a:t>
            </a:r>
            <a:r>
              <a:rPr lang="en-US" sz="1800" dirty="0">
                <a:solidFill>
                  <a:srgbClr val="111111"/>
                </a:solidFill>
              </a:rPr>
              <a:t>, </a:t>
            </a:r>
            <a:r>
              <a:rPr lang="en-US" sz="1800" dirty="0" err="1" smtClean="0">
                <a:solidFill>
                  <a:srgbClr val="111111"/>
                </a:solidFill>
              </a:rPr>
              <a:t>boyutlandırma</a:t>
            </a:r>
            <a:endParaRPr lang="tr-TR" sz="1800" dirty="0" smtClean="0">
              <a:solidFill>
                <a:srgbClr val="111111"/>
              </a:solidFill>
            </a:endParaRPr>
          </a:p>
          <a:p>
            <a:pPr algn="just"/>
            <a:r>
              <a:rPr lang="tr-TR" sz="1800" dirty="0" smtClean="0">
                <a:solidFill>
                  <a:srgbClr val="111111"/>
                </a:solidFill>
              </a:rPr>
              <a:t>9. Hafta - </a:t>
            </a:r>
            <a:r>
              <a:rPr lang="tr-TR" sz="1800" dirty="0">
                <a:solidFill>
                  <a:srgbClr val="111111"/>
                </a:solidFill>
              </a:rPr>
              <a:t>Kirişler, çift </a:t>
            </a:r>
            <a:r>
              <a:rPr lang="tr-TR" sz="1800" dirty="0" smtClean="0">
                <a:solidFill>
                  <a:srgbClr val="111111"/>
                </a:solidFill>
              </a:rPr>
              <a:t>donatılı </a:t>
            </a:r>
            <a:r>
              <a:rPr lang="tr-TR" sz="1800" dirty="0" smtClean="0">
                <a:solidFill>
                  <a:srgbClr val="111111"/>
                </a:solidFill>
              </a:rPr>
              <a:t>kirişler, örnekler </a:t>
            </a:r>
            <a:r>
              <a:rPr lang="tr-TR" sz="1800" dirty="0" smtClean="0">
                <a:solidFill>
                  <a:srgbClr val="111111"/>
                </a:solidFill>
              </a:rPr>
              <a:t>ve soru çözümleri</a:t>
            </a:r>
          </a:p>
          <a:p>
            <a:pPr algn="just"/>
            <a:r>
              <a:rPr lang="tr-TR" sz="1800" dirty="0" smtClean="0">
                <a:solidFill>
                  <a:srgbClr val="111111"/>
                </a:solidFill>
              </a:rPr>
              <a:t>10. </a:t>
            </a:r>
            <a:r>
              <a:rPr lang="tr-TR" sz="1800" dirty="0">
                <a:solidFill>
                  <a:srgbClr val="111111"/>
                </a:solidFill>
              </a:rPr>
              <a:t>Hafta </a:t>
            </a:r>
            <a:r>
              <a:rPr lang="tr-TR" sz="1800" dirty="0" smtClean="0">
                <a:solidFill>
                  <a:srgbClr val="111111"/>
                </a:solidFill>
              </a:rPr>
              <a:t>- Kirişler, tablalı kirişler, örnekler ve soru çözümleri</a:t>
            </a:r>
            <a:endParaRPr lang="en-US" sz="1800" dirty="0">
              <a:solidFill>
                <a:srgbClr val="111111"/>
              </a:solidFill>
            </a:endParaRPr>
          </a:p>
          <a:p>
            <a:pPr algn="just"/>
            <a:r>
              <a:rPr lang="tr-TR" sz="1800" dirty="0" smtClean="0">
                <a:solidFill>
                  <a:srgbClr val="111111"/>
                </a:solidFill>
              </a:rPr>
              <a:t>11. </a:t>
            </a:r>
            <a:r>
              <a:rPr lang="tr-TR" sz="1800" dirty="0">
                <a:solidFill>
                  <a:srgbClr val="111111"/>
                </a:solidFill>
              </a:rPr>
              <a:t>Hafta - </a:t>
            </a:r>
            <a:r>
              <a:rPr lang="en-US" sz="1800" dirty="0" err="1" smtClean="0">
                <a:solidFill>
                  <a:srgbClr val="111111"/>
                </a:solidFill>
              </a:rPr>
              <a:t>Döşemeler</a:t>
            </a:r>
            <a:r>
              <a:rPr lang="en-US" sz="1800" dirty="0">
                <a:solidFill>
                  <a:srgbClr val="111111"/>
                </a:solidFill>
              </a:rPr>
              <a:t>, </a:t>
            </a:r>
            <a:r>
              <a:rPr lang="en-US" sz="1800" dirty="0" err="1">
                <a:solidFill>
                  <a:srgbClr val="111111"/>
                </a:solidFill>
              </a:rPr>
              <a:t>döşeme</a:t>
            </a:r>
            <a:r>
              <a:rPr lang="en-US" sz="1800" dirty="0">
                <a:solidFill>
                  <a:srgbClr val="111111"/>
                </a:solidFill>
              </a:rPr>
              <a:t> </a:t>
            </a:r>
            <a:r>
              <a:rPr lang="en-US" sz="1800" dirty="0" err="1" smtClean="0">
                <a:solidFill>
                  <a:srgbClr val="111111"/>
                </a:solidFill>
              </a:rPr>
              <a:t>tipleri</a:t>
            </a:r>
            <a:r>
              <a:rPr lang="en-US" sz="1800" dirty="0" smtClean="0">
                <a:solidFill>
                  <a:srgbClr val="111111"/>
                </a:solidFill>
              </a:rPr>
              <a:t>,</a:t>
            </a:r>
            <a:r>
              <a:rPr lang="tr-TR" sz="1800" dirty="0" smtClean="0">
                <a:solidFill>
                  <a:srgbClr val="111111"/>
                </a:solidFill>
              </a:rPr>
              <a:t> </a:t>
            </a:r>
            <a:r>
              <a:rPr lang="en-US" sz="1800" dirty="0" err="1" smtClean="0">
                <a:solidFill>
                  <a:srgbClr val="111111"/>
                </a:solidFill>
              </a:rPr>
              <a:t>sınır</a:t>
            </a:r>
            <a:r>
              <a:rPr lang="en-US" sz="1800" dirty="0" smtClean="0">
                <a:solidFill>
                  <a:srgbClr val="111111"/>
                </a:solidFill>
              </a:rPr>
              <a:t> </a:t>
            </a:r>
            <a:r>
              <a:rPr lang="en-US" sz="1800" dirty="0" err="1" smtClean="0">
                <a:solidFill>
                  <a:srgbClr val="111111"/>
                </a:solidFill>
              </a:rPr>
              <a:t>değerler</a:t>
            </a:r>
            <a:endParaRPr lang="tr-TR" sz="1800" dirty="0" smtClean="0">
              <a:solidFill>
                <a:srgbClr val="111111"/>
              </a:solidFill>
            </a:endParaRPr>
          </a:p>
          <a:p>
            <a:pPr algn="just"/>
            <a:r>
              <a:rPr lang="tr-TR" sz="1800" dirty="0" smtClean="0">
                <a:solidFill>
                  <a:srgbClr val="111111"/>
                </a:solidFill>
              </a:rPr>
              <a:t>12. </a:t>
            </a:r>
            <a:r>
              <a:rPr lang="tr-TR" sz="1800" dirty="0">
                <a:solidFill>
                  <a:srgbClr val="111111"/>
                </a:solidFill>
              </a:rPr>
              <a:t>Hafta - </a:t>
            </a:r>
            <a:r>
              <a:rPr lang="tr-TR" sz="1800" dirty="0" smtClean="0">
                <a:solidFill>
                  <a:srgbClr val="111111"/>
                </a:solidFill>
              </a:rPr>
              <a:t>Döşemeler, örnekler ve soru çözümleri</a:t>
            </a:r>
            <a:endParaRPr lang="en-US" sz="1800" dirty="0">
              <a:solidFill>
                <a:srgbClr val="111111"/>
              </a:solidFill>
            </a:endParaRPr>
          </a:p>
          <a:p>
            <a:pPr algn="just"/>
            <a:r>
              <a:rPr lang="tr-TR" sz="1800" dirty="0" smtClean="0">
                <a:solidFill>
                  <a:srgbClr val="111111"/>
                </a:solidFill>
              </a:rPr>
              <a:t>13. </a:t>
            </a:r>
            <a:r>
              <a:rPr lang="tr-TR" sz="1800" dirty="0">
                <a:solidFill>
                  <a:srgbClr val="111111"/>
                </a:solidFill>
              </a:rPr>
              <a:t>Hafta - </a:t>
            </a:r>
            <a:r>
              <a:rPr lang="en-US" sz="1800" dirty="0" err="1" smtClean="0">
                <a:solidFill>
                  <a:srgbClr val="111111"/>
                </a:solidFill>
              </a:rPr>
              <a:t>Temeller</a:t>
            </a:r>
            <a:r>
              <a:rPr lang="en-US" sz="1800" dirty="0">
                <a:solidFill>
                  <a:srgbClr val="111111"/>
                </a:solidFill>
              </a:rPr>
              <a:t>, </a:t>
            </a:r>
            <a:r>
              <a:rPr lang="en-US" sz="1800" dirty="0" err="1">
                <a:solidFill>
                  <a:srgbClr val="111111"/>
                </a:solidFill>
              </a:rPr>
              <a:t>temel</a:t>
            </a:r>
            <a:r>
              <a:rPr lang="en-US" sz="1800" dirty="0">
                <a:solidFill>
                  <a:srgbClr val="111111"/>
                </a:solidFill>
              </a:rPr>
              <a:t> </a:t>
            </a:r>
            <a:r>
              <a:rPr lang="en-US" sz="1800" dirty="0" err="1" smtClean="0">
                <a:solidFill>
                  <a:srgbClr val="111111"/>
                </a:solidFill>
              </a:rPr>
              <a:t>tipleri</a:t>
            </a:r>
            <a:endParaRPr lang="tr-TR" sz="1800" dirty="0" smtClean="0">
              <a:solidFill>
                <a:srgbClr val="111111"/>
              </a:solidFill>
            </a:endParaRPr>
          </a:p>
          <a:p>
            <a:pPr algn="just"/>
            <a:r>
              <a:rPr lang="tr-TR" sz="1800" dirty="0" smtClean="0">
                <a:solidFill>
                  <a:srgbClr val="111111"/>
                </a:solidFill>
              </a:rPr>
              <a:t>14. </a:t>
            </a:r>
            <a:r>
              <a:rPr lang="tr-TR" sz="1800" dirty="0">
                <a:solidFill>
                  <a:srgbClr val="111111"/>
                </a:solidFill>
              </a:rPr>
              <a:t>Hafta - </a:t>
            </a:r>
            <a:r>
              <a:rPr lang="tr-TR" sz="1800" dirty="0" smtClean="0">
                <a:solidFill>
                  <a:srgbClr val="111111"/>
                </a:solidFill>
              </a:rPr>
              <a:t>Temeller, örnekler ve soru çözümleri</a:t>
            </a:r>
          </a:p>
        </p:txBody>
      </p:sp>
    </p:spTree>
    <p:extLst>
      <p:ext uri="{BB962C8B-B14F-4D97-AF65-F5344CB8AC3E}">
        <p14:creationId xmlns:p14="http://schemas.microsoft.com/office/powerpoint/2010/main" val="24842453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BETONARME HESAP İLKELERİ</a:t>
            </a:r>
            <a:endParaRPr lang="tr-TR" dirty="0"/>
          </a:p>
        </p:txBody>
      </p:sp>
      <p:sp>
        <p:nvSpPr>
          <p:cNvPr id="3" name="İçerik Yer Tutucusu 2"/>
          <p:cNvSpPr>
            <a:spLocks noGrp="1"/>
          </p:cNvSpPr>
          <p:nvPr>
            <p:ph idx="1"/>
          </p:nvPr>
        </p:nvSpPr>
        <p:spPr>
          <a:xfrm>
            <a:off x="761716" y="1690688"/>
            <a:ext cx="7886700" cy="4351338"/>
          </a:xfrm>
        </p:spPr>
        <p:txBody>
          <a:bodyPr>
            <a:normAutofit/>
          </a:bodyPr>
          <a:lstStyle/>
          <a:p>
            <a:pPr algn="just"/>
            <a:r>
              <a:rPr lang="tr-TR" dirty="0" smtClean="0"/>
              <a:t>Yapı sistem seçimi</a:t>
            </a:r>
          </a:p>
          <a:p>
            <a:pPr algn="just"/>
            <a:r>
              <a:rPr lang="tr-TR" dirty="0" smtClean="0"/>
              <a:t>Yapılara gelen yüklerin hesaplanması</a:t>
            </a:r>
          </a:p>
          <a:p>
            <a:pPr algn="just"/>
            <a:r>
              <a:rPr lang="tr-TR" dirty="0" smtClean="0"/>
              <a:t>Yük etkisi altındaki yapı elemanlarında davranış özelliklerinin belirlenmesi (kesitlerde oluşabilecek iç kuvvetlerin bulunması)</a:t>
            </a:r>
          </a:p>
          <a:p>
            <a:pPr algn="just"/>
            <a:r>
              <a:rPr lang="tr-TR" dirty="0" smtClean="0"/>
              <a:t>Yapı elemanlarının mevcut yük ve iç kuvvetler etkisinde ekonomik ve emniyetli bir biçimde boyutlandırılması ve donatı seçimi </a:t>
            </a:r>
          </a:p>
          <a:p>
            <a:pPr algn="just"/>
            <a:endParaRPr lang="tr-TR" dirty="0"/>
          </a:p>
        </p:txBody>
      </p:sp>
    </p:spTree>
    <p:extLst>
      <p:ext uri="{BB962C8B-B14F-4D97-AF65-F5344CB8AC3E}">
        <p14:creationId xmlns:p14="http://schemas.microsoft.com/office/powerpoint/2010/main" val="30584729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Kesit hesapları</a:t>
            </a:r>
            <a:endParaRPr lang="tr-TR" dirty="0"/>
          </a:p>
        </p:txBody>
      </p:sp>
      <p:sp>
        <p:nvSpPr>
          <p:cNvPr id="3" name="İçerik Yer Tutucusu 2"/>
          <p:cNvSpPr>
            <a:spLocks noGrp="1"/>
          </p:cNvSpPr>
          <p:nvPr>
            <p:ph idx="1"/>
          </p:nvPr>
        </p:nvSpPr>
        <p:spPr/>
        <p:txBody>
          <a:bodyPr/>
          <a:lstStyle/>
          <a:p>
            <a:pPr algn="just"/>
            <a:r>
              <a:rPr lang="tr-TR" dirty="0" smtClean="0"/>
              <a:t>Elastik Teori</a:t>
            </a:r>
          </a:p>
          <a:p>
            <a:pPr algn="just"/>
            <a:r>
              <a:rPr lang="tr-TR" dirty="0" smtClean="0"/>
              <a:t>Taşıma Gücü</a:t>
            </a:r>
            <a:endParaRPr lang="tr-TR" dirty="0"/>
          </a:p>
        </p:txBody>
      </p:sp>
    </p:spTree>
    <p:extLst>
      <p:ext uri="{BB962C8B-B14F-4D97-AF65-F5344CB8AC3E}">
        <p14:creationId xmlns:p14="http://schemas.microsoft.com/office/powerpoint/2010/main" val="3342861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Elastik Teori</a:t>
            </a:r>
            <a:endParaRPr lang="tr-TR" dirty="0"/>
          </a:p>
        </p:txBody>
      </p:sp>
      <p:sp>
        <p:nvSpPr>
          <p:cNvPr id="3" name="İçerik Yer Tutucusu 2"/>
          <p:cNvSpPr>
            <a:spLocks noGrp="1"/>
          </p:cNvSpPr>
          <p:nvPr>
            <p:ph idx="1"/>
          </p:nvPr>
        </p:nvSpPr>
        <p:spPr/>
        <p:txBody>
          <a:bodyPr/>
          <a:lstStyle/>
          <a:p>
            <a:pPr algn="just"/>
            <a:r>
              <a:rPr lang="tr-TR" dirty="0" smtClean="0"/>
              <a:t>Beton ve çeliğin yük etkisi altındaki davranışlarının doğrusal olan elastik davranış olduğu kabul edilir. Betonun çekme gerilmelerini karşılamadığı ve birim şekil değiştirmenin doğrusal olduğu kabul edilir. Bu şekilde mukavemette kullanılan moment ve gerilme hesapları ile çözüme ulaşılır. </a:t>
            </a:r>
          </a:p>
          <a:p>
            <a:pPr algn="just"/>
            <a:endParaRPr lang="tr-TR" dirty="0"/>
          </a:p>
        </p:txBody>
      </p:sp>
    </p:spTree>
    <p:extLst>
      <p:ext uri="{BB962C8B-B14F-4D97-AF65-F5344CB8AC3E}">
        <p14:creationId xmlns:p14="http://schemas.microsoft.com/office/powerpoint/2010/main" val="40488339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Taşıma Gücü</a:t>
            </a:r>
            <a:endParaRPr lang="tr-TR" dirty="0"/>
          </a:p>
        </p:txBody>
      </p:sp>
      <p:sp>
        <p:nvSpPr>
          <p:cNvPr id="3" name="İçerik Yer Tutucusu 2"/>
          <p:cNvSpPr>
            <a:spLocks noGrp="1"/>
          </p:cNvSpPr>
          <p:nvPr>
            <p:ph idx="1"/>
          </p:nvPr>
        </p:nvSpPr>
        <p:spPr/>
        <p:txBody>
          <a:bodyPr>
            <a:normAutofit fontScale="85000" lnSpcReduction="20000"/>
          </a:bodyPr>
          <a:lstStyle/>
          <a:p>
            <a:pPr algn="just"/>
            <a:r>
              <a:rPr lang="tr-TR" dirty="0" smtClean="0"/>
              <a:t>Elastik teoriye göre yapılan hesaplamalar biraz daha basittir. Elastik teoride beton, çelik ve betonarmenin kendine özgü davranışları göz önüne alınmaz. Bu durumda elde edilen sonuçların güvenilirliği de tartışılır bir duruma gelmektedir. Gerilmenin betonarmede yaptığı zamana bağlı deformasyon nedeniyle birim şekil değiştirme ve gerilme ilişkisi doğrusal durumdan ayrılmaktadır.  </a:t>
            </a:r>
          </a:p>
          <a:p>
            <a:pPr algn="just"/>
            <a:r>
              <a:rPr lang="tr-TR" dirty="0" smtClean="0"/>
              <a:t>Taşıma gücü, beton ve çeliğin gerçek özelliklerini göz önüne alarak, kesitin oluşabilecek yük etkisi altında göstereceği mukavemetinin hesaplanmasına dayanır (eğilme momenti, kesme kuvveti, normal kuvvet, burulma momenti vb. etkileri göz önüne alınır).</a:t>
            </a:r>
          </a:p>
          <a:p>
            <a:pPr algn="just"/>
            <a:r>
              <a:rPr lang="tr-TR" dirty="0" smtClean="0"/>
              <a:t>Taşıma gücünde gerilmeler hesaplanmaz. Söz konusu kesitin yük taşıma kapasitesi belirlenir. Elastik teori ile arasındaki en önemli fark budur. </a:t>
            </a:r>
            <a:endParaRPr lang="tr-TR" dirty="0"/>
          </a:p>
        </p:txBody>
      </p:sp>
    </p:spTree>
    <p:extLst>
      <p:ext uri="{BB962C8B-B14F-4D97-AF65-F5344CB8AC3E}">
        <p14:creationId xmlns:p14="http://schemas.microsoft.com/office/powerpoint/2010/main" val="24817064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Taşıma Gücü Hesapları için önemli!</a:t>
            </a:r>
            <a:endParaRPr lang="tr-TR" dirty="0"/>
          </a:p>
        </p:txBody>
      </p:sp>
      <p:sp>
        <p:nvSpPr>
          <p:cNvPr id="3" name="İçerik Yer Tutucusu 2"/>
          <p:cNvSpPr>
            <a:spLocks noGrp="1"/>
          </p:cNvSpPr>
          <p:nvPr>
            <p:ph idx="1"/>
          </p:nvPr>
        </p:nvSpPr>
        <p:spPr/>
        <p:txBody>
          <a:bodyPr/>
          <a:lstStyle/>
          <a:p>
            <a:pPr algn="just"/>
            <a:r>
              <a:rPr lang="tr-TR" dirty="0" smtClean="0"/>
              <a:t>Yapı elemanının karşılayabileceği moment (</a:t>
            </a:r>
            <a:r>
              <a:rPr lang="tr-TR" b="1" dirty="0" err="1" smtClean="0"/>
              <a:t>M</a:t>
            </a:r>
            <a:r>
              <a:rPr lang="tr-TR" b="1" baseline="-25000" dirty="0" err="1" smtClean="0"/>
              <a:t>k</a:t>
            </a:r>
            <a:r>
              <a:rPr lang="tr-TR" dirty="0" smtClean="0"/>
              <a:t>) - </a:t>
            </a:r>
            <a:r>
              <a:rPr lang="tr-TR" i="1" dirty="0" smtClean="0"/>
              <a:t>karakteristik</a:t>
            </a:r>
          </a:p>
          <a:p>
            <a:pPr algn="just"/>
            <a:r>
              <a:rPr lang="tr-TR" dirty="0" smtClean="0"/>
              <a:t>Yük etkisi ile yapı elemanında oluşabilecek moment (</a:t>
            </a:r>
            <a:r>
              <a:rPr lang="tr-TR" b="1" dirty="0" smtClean="0"/>
              <a:t>M</a:t>
            </a:r>
            <a:r>
              <a:rPr lang="tr-TR" b="1" baseline="-25000" dirty="0" smtClean="0"/>
              <a:t>d</a:t>
            </a:r>
            <a:r>
              <a:rPr lang="tr-TR" dirty="0" smtClean="0"/>
              <a:t>) - </a:t>
            </a:r>
            <a:r>
              <a:rPr lang="tr-TR" i="1" dirty="0" smtClean="0"/>
              <a:t>tasarım</a:t>
            </a:r>
          </a:p>
          <a:p>
            <a:pPr algn="just"/>
            <a:r>
              <a:rPr lang="tr-TR" dirty="0" smtClean="0"/>
              <a:t>Tasarım momenti ile karakteristik moment arasında belirli katsayılara bağlı olarak bir ilişki vardır. Proje aşamasında </a:t>
            </a:r>
            <a:r>
              <a:rPr lang="tr-TR" b="1" dirty="0" smtClean="0"/>
              <a:t>tasarım momenti </a:t>
            </a:r>
            <a:r>
              <a:rPr lang="tr-TR" dirty="0" smtClean="0"/>
              <a:t>göz önünde bulundurulur. </a:t>
            </a:r>
          </a:p>
          <a:p>
            <a:pPr marL="0" indent="0" algn="just">
              <a:buNone/>
            </a:pPr>
            <a:endParaRPr lang="tr-TR" dirty="0"/>
          </a:p>
        </p:txBody>
      </p:sp>
    </p:spTree>
    <p:extLst>
      <p:ext uri="{BB962C8B-B14F-4D97-AF65-F5344CB8AC3E}">
        <p14:creationId xmlns:p14="http://schemas.microsoft.com/office/powerpoint/2010/main" val="37273524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dirty="0" smtClean="0"/>
              <a:t>TS 500</a:t>
            </a:r>
          </a:p>
          <a:p>
            <a:r>
              <a:rPr lang="tr-TR" dirty="0" smtClean="0"/>
              <a:t>Deprem Yönetmeliği</a:t>
            </a:r>
          </a:p>
          <a:p>
            <a:endParaRPr lang="tr-TR" dirty="0"/>
          </a:p>
        </p:txBody>
      </p:sp>
    </p:spTree>
    <p:extLst>
      <p:ext uri="{BB962C8B-B14F-4D97-AF65-F5344CB8AC3E}">
        <p14:creationId xmlns:p14="http://schemas.microsoft.com/office/powerpoint/2010/main" val="35048105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Kesit analizi </a:t>
            </a:r>
            <a:endParaRPr lang="tr-TR" dirty="0"/>
          </a:p>
        </p:txBody>
      </p:sp>
      <p:sp>
        <p:nvSpPr>
          <p:cNvPr id="3" name="İçerik Yer Tutucusu 2"/>
          <p:cNvSpPr>
            <a:spLocks noGrp="1"/>
          </p:cNvSpPr>
          <p:nvPr>
            <p:ph idx="1"/>
          </p:nvPr>
        </p:nvSpPr>
        <p:spPr/>
        <p:txBody>
          <a:bodyPr/>
          <a:lstStyle/>
          <a:p>
            <a:r>
              <a:rPr lang="tr-TR" dirty="0" smtClean="0"/>
              <a:t>Mevcut bir yapı elemanının yük taşıma kapasitesi hesaplanır. Burada, eğilme momenti, kesme kuvveti, </a:t>
            </a:r>
            <a:r>
              <a:rPr lang="tr-TR" dirty="0" err="1" smtClean="0"/>
              <a:t>eksenel</a:t>
            </a:r>
            <a:r>
              <a:rPr lang="tr-TR" dirty="0" smtClean="0"/>
              <a:t> kuvvet ya da burulma momenti olarak bulunabilir. </a:t>
            </a:r>
            <a:endParaRPr lang="tr-TR" dirty="0"/>
          </a:p>
          <a:p>
            <a:r>
              <a:rPr lang="tr-TR" dirty="0" smtClean="0"/>
              <a:t>Bilinenler:</a:t>
            </a:r>
          </a:p>
          <a:p>
            <a:pPr marL="0" indent="0">
              <a:buNone/>
            </a:pPr>
            <a:r>
              <a:rPr lang="tr-TR" dirty="0" smtClean="0"/>
              <a:t>		Kesit boyutları, malzeme özellikleri, donatı alanı</a:t>
            </a:r>
          </a:p>
          <a:p>
            <a:r>
              <a:rPr lang="tr-TR" dirty="0" smtClean="0"/>
              <a:t>İstenenler:</a:t>
            </a:r>
          </a:p>
          <a:p>
            <a:pPr marL="0" indent="0">
              <a:buNone/>
            </a:pPr>
            <a:r>
              <a:rPr lang="tr-TR" dirty="0" smtClean="0"/>
              <a:t>		Kesitin yükü emniyetle taşıma durumu?</a:t>
            </a:r>
            <a:endParaRPr lang="tr-TR" dirty="0"/>
          </a:p>
        </p:txBody>
      </p:sp>
    </p:spTree>
    <p:extLst>
      <p:ext uri="{BB962C8B-B14F-4D97-AF65-F5344CB8AC3E}">
        <p14:creationId xmlns:p14="http://schemas.microsoft.com/office/powerpoint/2010/main" val="1560857277"/>
      </p:ext>
    </p:extLst>
  </p:cSld>
  <p:clrMapOvr>
    <a:masterClrMapping/>
  </p:clrMapOvr>
</p:sld>
</file>

<file path=ppt/theme/theme1.xml><?xml version="1.0" encoding="utf-8"?>
<a:theme xmlns:a="http://schemas.openxmlformats.org/drawingml/2006/main" name="2_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2_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TotalTime>
  <Words>488</Words>
  <Application>Microsoft Office PowerPoint</Application>
  <PresentationFormat>Ekran Gösterisi (4:3)</PresentationFormat>
  <Paragraphs>53</Paragraphs>
  <Slides>10</Slides>
  <Notes>0</Notes>
  <HiddenSlides>0</HiddenSlides>
  <MMClips>0</MMClips>
  <ScaleCrop>false</ScaleCrop>
  <HeadingPairs>
    <vt:vector size="4" baseType="variant">
      <vt:variant>
        <vt:lpstr>Tema</vt:lpstr>
      </vt:variant>
      <vt:variant>
        <vt:i4>3</vt:i4>
      </vt:variant>
      <vt:variant>
        <vt:lpstr>Slayt Başlıkları</vt:lpstr>
      </vt:variant>
      <vt:variant>
        <vt:i4>10</vt:i4>
      </vt:variant>
    </vt:vector>
  </HeadingPairs>
  <TitlesOfParts>
    <vt:vector size="13" baseType="lpstr">
      <vt:lpstr>2_Office Teması</vt:lpstr>
      <vt:lpstr>2_Ofis Teması</vt:lpstr>
      <vt:lpstr>Office Teması</vt:lpstr>
      <vt:lpstr>BETONARME</vt:lpstr>
      <vt:lpstr>DERS PROGRAMI</vt:lpstr>
      <vt:lpstr>BETONARME HESAP İLKELERİ</vt:lpstr>
      <vt:lpstr>Kesit hesapları</vt:lpstr>
      <vt:lpstr>Elastik Teori</vt:lpstr>
      <vt:lpstr>Taşıma Gücü</vt:lpstr>
      <vt:lpstr>Taşıma Gücü Hesapları için önemli!</vt:lpstr>
      <vt:lpstr>PowerPoint Sunusu</vt:lpstr>
      <vt:lpstr>Kesit analizi </vt:lpstr>
      <vt:lpstr>Boyutlandırma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BETONARME</dc:title>
  <dc:creator>fenbil</dc:creator>
  <cp:lastModifiedBy>fenbil</cp:lastModifiedBy>
  <cp:revision>2</cp:revision>
  <dcterms:created xsi:type="dcterms:W3CDTF">2019-11-19T07:29:54Z</dcterms:created>
  <dcterms:modified xsi:type="dcterms:W3CDTF">2019-11-19T08:07:45Z</dcterms:modified>
</cp:coreProperties>
</file>